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chartEx1.xml" ContentType="application/vnd.ms-office.chartex+xml"/>
  <Override PartName="/ppt/charts/style3.xml" ContentType="application/vnd.ms-office.chartstyle+xml"/>
  <Override PartName="/ppt/charts/colors3.xml" ContentType="application/vnd.ms-office.chartcolorstyl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Ex2.xml" ContentType="application/vnd.ms-office.chartex+xml"/>
  <Override PartName="/ppt/charts/style5.xml" ContentType="application/vnd.ms-office.chartstyle+xml"/>
  <Override PartName="/ppt/charts/colors5.xml" ContentType="application/vnd.ms-office.chartcolorstyle+xml"/>
  <Override PartName="/ppt/charts/chart5.xml" ContentType="application/vnd.openxmlformats-officedocument.drawingml.char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theme/themeOverride1.xml" ContentType="application/vnd.openxmlformats-officedocument.themeOverr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notesSlides/notesSlide15.xml" ContentType="application/vnd.openxmlformats-officedocument.presentationml.notesSlid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3.xml" ContentType="application/vnd.openxmlformats-officedocument.drawingml.chart+xml"/>
  <Override PartName="/ppt/charts/style13.xml" ContentType="application/vnd.ms-office.chartstyle+xml"/>
  <Override PartName="/ppt/charts/colors13.xml" ContentType="application/vnd.ms-office.chartcolorstyl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14.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83" r:id="rId1"/>
  </p:sldMasterIdLst>
  <p:notesMasterIdLst>
    <p:notesMasterId r:id="rId34"/>
  </p:notesMasterIdLst>
  <p:sldIdLst>
    <p:sldId id="315" r:id="rId2"/>
    <p:sldId id="485" r:id="rId3"/>
    <p:sldId id="508" r:id="rId4"/>
    <p:sldId id="496" r:id="rId5"/>
    <p:sldId id="482" r:id="rId6"/>
    <p:sldId id="481" r:id="rId7"/>
    <p:sldId id="476" r:id="rId8"/>
    <p:sldId id="479" r:id="rId9"/>
    <p:sldId id="447" r:id="rId10"/>
    <p:sldId id="469" r:id="rId11"/>
    <p:sldId id="470" r:id="rId12"/>
    <p:sldId id="491" r:id="rId13"/>
    <p:sldId id="471" r:id="rId14"/>
    <p:sldId id="506" r:id="rId15"/>
    <p:sldId id="487" r:id="rId16"/>
    <p:sldId id="492" r:id="rId17"/>
    <p:sldId id="493" r:id="rId18"/>
    <p:sldId id="473" r:id="rId19"/>
    <p:sldId id="498" r:id="rId20"/>
    <p:sldId id="499" r:id="rId21"/>
    <p:sldId id="502" r:id="rId22"/>
    <p:sldId id="486" r:id="rId23"/>
    <p:sldId id="510" r:id="rId24"/>
    <p:sldId id="472" r:id="rId25"/>
    <p:sldId id="509" r:id="rId26"/>
    <p:sldId id="494" r:id="rId27"/>
    <p:sldId id="503" r:id="rId28"/>
    <p:sldId id="511" r:id="rId29"/>
    <p:sldId id="512" r:id="rId30"/>
    <p:sldId id="507" r:id="rId31"/>
    <p:sldId id="497" r:id="rId32"/>
    <p:sldId id="477" r:id="rId33"/>
  </p:sldIdLst>
  <p:sldSz cx="12192000" cy="6858000"/>
  <p:notesSz cx="6797675" cy="9926638"/>
  <p:embeddedFontLst>
    <p:embeddedFont>
      <p:font typeface="Roboto Light" panose="020B0604020202020204" charset="0"/>
      <p:regular r:id="rId35"/>
      <p:italic r:id="rId36"/>
    </p:embeddedFont>
    <p:embeddedFont>
      <p:font typeface="Roboto Bold" panose="020B0604020202020204" charset="0"/>
      <p:bold r:id="rId37"/>
    </p:embeddedFont>
    <p:embeddedFont>
      <p:font typeface="Roboto" panose="020B0604020202020204" charset="0"/>
      <p:regular r:id="rId38"/>
      <p:bold r:id="rId39"/>
      <p:italic r:id="rId40"/>
      <p:boldItalic r:id="rId41"/>
    </p:embeddedFont>
    <p:embeddedFont>
      <p:font typeface="Segoe UI" panose="020B0502040204020203" pitchFamily="34" charset="0"/>
      <p:regular r:id="rId42"/>
      <p:bold r:id="rId43"/>
      <p:italic r:id="rId44"/>
      <p:boldItalic r:id="rId45"/>
    </p:embeddedFont>
    <p:embeddedFont>
      <p:font typeface="Roboto Medium" panose="020B0604020202020204" charset="0"/>
      <p:regular r:id="rId46"/>
      <p:italic r:id="rId47"/>
    </p:embeddedFont>
    <p:embeddedFont>
      <p:font typeface="Calibri" panose="020F0502020204030204" pitchFamily="34" charset="0"/>
      <p:regular r:id="rId48"/>
      <p:bold r:id="rId49"/>
      <p:italic r:id="rId50"/>
      <p:boldItalic r:id="rId51"/>
    </p:embeddedFont>
  </p:embeddedFontLst>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333" userDrawn="1">
          <p15:clr>
            <a:srgbClr val="A4A3A4"/>
          </p15:clr>
        </p15:guide>
        <p15:guide id="3" orient="horz" pos="3861" userDrawn="1">
          <p15:clr>
            <a:srgbClr val="A4A3A4"/>
          </p15:clr>
        </p15:guide>
        <p15:guide id="4" orient="horz" pos="1230" userDrawn="1">
          <p15:clr>
            <a:srgbClr val="A4A3A4"/>
          </p15:clr>
        </p15:guide>
        <p15:guide id="5" orient="horz" pos="3816" userDrawn="1">
          <p15:clr>
            <a:srgbClr val="A4A3A4"/>
          </p15:clr>
        </p15:guide>
        <p15:guide id="6" orient="horz" pos="3873">
          <p15:clr>
            <a:srgbClr val="A4A3A4"/>
          </p15:clr>
        </p15:guide>
        <p15:guide id="7" orient="horz" pos="417">
          <p15:clr>
            <a:srgbClr val="A4A3A4"/>
          </p15:clr>
        </p15:guide>
        <p15:guide id="8" pos="2819" userDrawn="1">
          <p15:clr>
            <a:srgbClr val="A4A3A4"/>
          </p15:clr>
        </p15:guide>
        <p15:guide id="9" orient="horz" pos="2069" userDrawn="1">
          <p15:clr>
            <a:srgbClr val="A4A3A4"/>
          </p15:clr>
        </p15:guide>
        <p15:guide id="10" orient="horz" pos="3566" userDrawn="1">
          <p15:clr>
            <a:srgbClr val="A4A3A4"/>
          </p15:clr>
        </p15:guide>
        <p15:guide id="11" pos="5314" userDrawn="1">
          <p15:clr>
            <a:srgbClr val="A4A3A4"/>
          </p15:clr>
        </p15:guide>
        <p15:guide id="12" orient="horz" pos="1412" userDrawn="1">
          <p15:clr>
            <a:srgbClr val="A4A3A4"/>
          </p15:clr>
        </p15:guide>
        <p15:guide id="13" pos="4861" userDrawn="1">
          <p15:clr>
            <a:srgbClr val="A4A3A4"/>
          </p15:clr>
        </p15:guide>
        <p15:guide id="14" pos="325"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atrick Zimmerer | 2hm Business Services" initials="PZ|2BS"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A3A3"/>
    <a:srgbClr val="FDC800"/>
    <a:srgbClr val="6A8BAD"/>
    <a:srgbClr val="A39F9F"/>
    <a:srgbClr val="BFBDBD"/>
    <a:srgbClr val="F3F1F1"/>
    <a:srgbClr val="656668"/>
    <a:srgbClr val="337091"/>
    <a:srgbClr val="3B3B3D"/>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Keine Formatvorlage, Tabellenraster">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FD0F851-EC5A-4D38-B0AD-8093EC10F338}" styleName="Helle Formatvorlage 1 - Akz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567" autoAdjust="0"/>
    <p:restoredTop sz="94714" autoAdjust="0"/>
  </p:normalViewPr>
  <p:slideViewPr>
    <p:cSldViewPr snapToGrid="0" snapToObjects="1">
      <p:cViewPr varScale="1">
        <p:scale>
          <a:sx n="109" d="100"/>
          <a:sy n="109" d="100"/>
        </p:scale>
        <p:origin x="924" y="108"/>
      </p:cViewPr>
      <p:guideLst>
        <p:guide pos="7333"/>
        <p:guide orient="horz" pos="3861"/>
        <p:guide orient="horz" pos="1230"/>
        <p:guide orient="horz" pos="3816"/>
        <p:guide orient="horz" pos="3873"/>
        <p:guide orient="horz" pos="417"/>
        <p:guide pos="2819"/>
        <p:guide orient="horz" pos="2069"/>
        <p:guide orient="horz" pos="3566"/>
        <p:guide pos="5314"/>
        <p:guide orient="horz" pos="1412"/>
        <p:guide pos="4861"/>
        <p:guide pos="325"/>
      </p:guideLst>
    </p:cSldViewPr>
  </p:slideViewPr>
  <p:notesTextViewPr>
    <p:cViewPr>
      <p:scale>
        <a:sx n="3" d="2"/>
        <a:sy n="3" d="2"/>
      </p:scale>
      <p:origin x="0" y="0"/>
    </p:cViewPr>
  </p:notesTextViewPr>
  <p:sorterViewPr>
    <p:cViewPr varScale="1">
      <p:scale>
        <a:sx n="100" d="100"/>
        <a:sy n="100" d="100"/>
      </p:scale>
      <p:origin x="0" y="-13892"/>
    </p:cViewPr>
  </p:sorterViewPr>
  <p:notesViewPr>
    <p:cSldViewPr snapToGrid="0" snapToObjects="1">
      <p:cViewPr varScale="1">
        <p:scale>
          <a:sx n="78" d="100"/>
          <a:sy n="78" d="100"/>
        </p:scale>
        <p:origin x="3978" y="1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5.fntdata"/><Relationship Id="rId21" Type="http://schemas.openxmlformats.org/officeDocument/2006/relationships/slide" Target="slides/slide20.xml"/><Relationship Id="rId34" Type="http://schemas.openxmlformats.org/officeDocument/2006/relationships/notesMaster" Target="notesMasters/notesMaster1.xml"/><Relationship Id="rId42" Type="http://schemas.openxmlformats.org/officeDocument/2006/relationships/font" Target="fonts/font8.fntdata"/><Relationship Id="rId47" Type="http://schemas.openxmlformats.org/officeDocument/2006/relationships/font" Target="fonts/font13.fntdata"/><Relationship Id="rId50" Type="http://schemas.openxmlformats.org/officeDocument/2006/relationships/font" Target="fonts/font16.fntdata"/><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4.fntdata"/><Relationship Id="rId46" Type="http://schemas.openxmlformats.org/officeDocument/2006/relationships/font" Target="fonts/font12.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7.fntdata"/><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3.fntdata"/><Relationship Id="rId40" Type="http://schemas.openxmlformats.org/officeDocument/2006/relationships/font" Target="fonts/font6.fntdata"/><Relationship Id="rId45" Type="http://schemas.openxmlformats.org/officeDocument/2006/relationships/font" Target="fonts/font11.fntdata"/><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2.fntdata"/><Relationship Id="rId49" Type="http://schemas.openxmlformats.org/officeDocument/2006/relationships/font" Target="fonts/font1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10.fntdata"/><Relationship Id="rId52"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1.fntdata"/><Relationship Id="rId43" Type="http://schemas.openxmlformats.org/officeDocument/2006/relationships/font" Target="fonts/font9.fntdata"/><Relationship Id="rId48" Type="http://schemas.openxmlformats.org/officeDocument/2006/relationships/font" Target="fonts/font14.fntdata"/><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font" Target="fonts/font17.fntdata"/><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darbalapis.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darbalapis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darbalapis2.xlsx"/><Relationship Id="rId2" Type="http://schemas.openxmlformats.org/officeDocument/2006/relationships/image" Target="../media/image52.png"/><Relationship Id="rId1" Type="http://schemas.openxmlformats.org/officeDocument/2006/relationships/image" Target="../media/image51.png"/></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darbalapis4.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darbalapis6.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6.xml"/><Relationship Id="rId1" Type="http://schemas.microsoft.com/office/2011/relationships/chartStyle" Target="style6.xml"/><Relationship Id="rId4" Type="http://schemas.openxmlformats.org/officeDocument/2006/relationships/package" Target="../embeddings/Microsoft_Excel_darbalapis7.xlsx"/></Relationships>
</file>

<file path=ppt/charts/_rels/chart7.xml.rels><?xml version="1.0" encoding="UTF-8" standalone="yes"?>
<Relationships xmlns="http://schemas.openxmlformats.org/package/2006/relationships"><Relationship Id="rId3" Type="http://schemas.openxmlformats.org/officeDocument/2006/relationships/image" Target="../media/image75.png"/><Relationship Id="rId2" Type="http://schemas.microsoft.com/office/2011/relationships/chartColorStyle" Target="colors7.xml"/><Relationship Id="rId1" Type="http://schemas.microsoft.com/office/2011/relationships/chartStyle" Target="style7.xml"/><Relationship Id="rId5" Type="http://schemas.openxmlformats.org/officeDocument/2006/relationships/package" Target="../embeddings/Microsoft_Excel_darbalapis8.xlsx"/><Relationship Id="rId4" Type="http://schemas.openxmlformats.org/officeDocument/2006/relationships/image" Target="../media/image76.png"/></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darbalapis9.xlsx"/><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darbalapis10.xlsx"/><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darbalapis11.xlsx"/><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darbalapis12.xlsx"/><Relationship Id="rId2" Type="http://schemas.microsoft.com/office/2011/relationships/chartColorStyle" Target="colors11.xml"/><Relationship Id="rId1" Type="http://schemas.microsoft.com/office/2011/relationships/chartStyle" Target="style11.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darbalapis13.xlsx"/><Relationship Id="rId2" Type="http://schemas.microsoft.com/office/2011/relationships/chartColorStyle" Target="colors12.xml"/><Relationship Id="rId1" Type="http://schemas.microsoft.com/office/2011/relationships/chartStyle" Target="style12.xml"/></Relationships>
</file>

<file path=ppt/charts/_rels/chart13.xml.rels><?xml version="1.0" encoding="UTF-8" standalone="yes"?>
<Relationships xmlns="http://schemas.openxmlformats.org/package/2006/relationships"><Relationship Id="rId3" Type="http://schemas.openxmlformats.org/officeDocument/2006/relationships/package" Target="../embeddings/Microsoft_Excel_darbalapis14.xlsx"/><Relationship Id="rId2" Type="http://schemas.microsoft.com/office/2011/relationships/chartColorStyle" Target="colors13.xml"/><Relationship Id="rId1" Type="http://schemas.microsoft.com/office/2011/relationships/chartStyle" Target="style13.xml"/></Relationships>
</file>

<file path=ppt/charts/_rels/chart14.xml.rels><?xml version="1.0" encoding="UTF-8" standalone="yes"?>
<Relationships xmlns="http://schemas.openxmlformats.org/package/2006/relationships"><Relationship Id="rId3" Type="http://schemas.openxmlformats.org/officeDocument/2006/relationships/package" Target="../embeddings/Microsoft_Excel_darbalapis15.xlsx"/><Relationship Id="rId2" Type="http://schemas.microsoft.com/office/2011/relationships/chartColorStyle" Target="colors14.xml"/><Relationship Id="rId1" Type="http://schemas.microsoft.com/office/2011/relationships/chartStyle" Target="style14.xml"/></Relationships>
</file>

<file path=ppt/charts/_rels/chartEx1.xml.rels><?xml version="1.0" encoding="UTF-8" standalone="yes"?>
<Relationships xmlns="http://schemas.openxmlformats.org/package/2006/relationships"><Relationship Id="rId3" Type="http://schemas.microsoft.com/office/2011/relationships/chartColorStyle" Target="colors3.xml"/><Relationship Id="rId2" Type="http://schemas.microsoft.com/office/2011/relationships/chartStyle" Target="style3.xml"/><Relationship Id="rId1" Type="http://schemas.openxmlformats.org/officeDocument/2006/relationships/package" Target="../embeddings/Microsoft_Excel_darbalapis3.xlsx"/></Relationships>
</file>

<file path=ppt/charts/_rels/chartEx2.xml.rels><?xml version="1.0" encoding="UTF-8" standalone="yes"?>
<Relationships xmlns="http://schemas.openxmlformats.org/package/2006/relationships"><Relationship Id="rId3" Type="http://schemas.microsoft.com/office/2011/relationships/chartColorStyle" Target="colors5.xml"/><Relationship Id="rId2" Type="http://schemas.microsoft.com/office/2011/relationships/chartStyle" Target="style5.xml"/><Relationship Id="rId1" Type="http://schemas.openxmlformats.org/officeDocument/2006/relationships/package" Target="../embeddings/Microsoft_Excel_darbalapis5.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1.8156399658817244E-2"/>
          <c:w val="1"/>
          <c:h val="0.8910638731381515"/>
        </c:manualLayout>
      </c:layout>
      <c:barChart>
        <c:barDir val="col"/>
        <c:grouping val="stacked"/>
        <c:varyColors val="0"/>
        <c:ser>
          <c:idx val="0"/>
          <c:order val="0"/>
          <c:tx>
            <c:strRef>
              <c:f>Tabelle1!$B$1</c:f>
              <c:strCache>
                <c:ptCount val="1"/>
                <c:pt idx="0">
                  <c:v>Öffentliche und personenbezogene Dienstleister</c:v>
                </c:pt>
              </c:strCache>
            </c:strRef>
          </c:tx>
          <c:spPr>
            <a:solidFill>
              <a:schemeClr val="accent5">
                <a:lumMod val="50000"/>
              </a:schemeClr>
            </a:solidFill>
            <a:ln>
              <a:solidFill>
                <a:schemeClr val="bg1"/>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bg1"/>
                    </a:solidFill>
                    <a:latin typeface="Roboto Light" panose="02000000000000000000" pitchFamily="2" charset="0"/>
                    <a:ea typeface="Roboto Light" panose="02000000000000000000" pitchFamily="2" charset="0"/>
                    <a:cs typeface="Roboto Light" panose="02000000000000000000" pitchFamily="2" charset="0"/>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Tabelle1!$A$2:$A$3</c:f>
              <c:numCache>
                <c:formatCode>General</c:formatCode>
                <c:ptCount val="2"/>
                <c:pt idx="0">
                  <c:v>2010</c:v>
                </c:pt>
                <c:pt idx="1">
                  <c:v>2015</c:v>
                </c:pt>
              </c:numCache>
            </c:numRef>
          </c:cat>
          <c:val>
            <c:numRef>
              <c:f>Tabelle1!$B$2:$B$3</c:f>
              <c:numCache>
                <c:formatCode>0.0</c:formatCode>
                <c:ptCount val="2"/>
                <c:pt idx="0">
                  <c:v>34.9</c:v>
                </c:pt>
                <c:pt idx="1">
                  <c:v>39.5</c:v>
                </c:pt>
              </c:numCache>
            </c:numRef>
          </c:val>
          <c:extLst>
            <c:ext xmlns:c16="http://schemas.microsoft.com/office/drawing/2014/chart" uri="{C3380CC4-5D6E-409C-BE32-E72D297353CC}">
              <c16:uniqueId val="{00000000-83CF-4AB3-97FA-1066ECA87855}"/>
            </c:ext>
          </c:extLst>
        </c:ser>
        <c:ser>
          <c:idx val="1"/>
          <c:order val="1"/>
          <c:tx>
            <c:strRef>
              <c:f>Tabelle1!$C$1</c:f>
              <c:strCache>
                <c:ptCount val="1"/>
                <c:pt idx="0">
                  <c:v>Sport (Sonst.)</c:v>
                </c:pt>
              </c:strCache>
            </c:strRef>
          </c:tx>
          <c:spPr>
            <a:solidFill>
              <a:schemeClr val="accent4"/>
            </a:solidFill>
            <a:ln>
              <a:solidFill>
                <a:schemeClr val="bg1"/>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bg1"/>
                    </a:solidFill>
                    <a:latin typeface="Roboto Light" panose="02000000000000000000" pitchFamily="2" charset="0"/>
                    <a:ea typeface="Roboto Light" panose="02000000000000000000" pitchFamily="2" charset="0"/>
                    <a:cs typeface="Roboto Light" panose="02000000000000000000" pitchFamily="2" charset="0"/>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Tabelle1!$A$2:$A$3</c:f>
              <c:numCache>
                <c:formatCode>General</c:formatCode>
                <c:ptCount val="2"/>
                <c:pt idx="0">
                  <c:v>2010</c:v>
                </c:pt>
                <c:pt idx="1">
                  <c:v>2015</c:v>
                </c:pt>
              </c:numCache>
            </c:numRef>
          </c:cat>
          <c:val>
            <c:numRef>
              <c:f>Tabelle1!$C$2:$C$3</c:f>
              <c:numCache>
                <c:formatCode>0.0</c:formatCode>
                <c:ptCount val="2"/>
                <c:pt idx="0">
                  <c:v>14.8</c:v>
                </c:pt>
                <c:pt idx="1">
                  <c:v>15</c:v>
                </c:pt>
              </c:numCache>
            </c:numRef>
          </c:val>
          <c:extLst>
            <c:ext xmlns:c16="http://schemas.microsoft.com/office/drawing/2014/chart" uri="{C3380CC4-5D6E-409C-BE32-E72D297353CC}">
              <c16:uniqueId val="{00000001-83CF-4AB3-97FA-1066ECA87855}"/>
            </c:ext>
          </c:extLst>
        </c:ser>
        <c:ser>
          <c:idx val="2"/>
          <c:order val="2"/>
          <c:tx>
            <c:strRef>
              <c:f>Tabelle1!$D$1</c:f>
              <c:strCache>
                <c:ptCount val="1"/>
                <c:pt idx="0">
                  <c:v>Handel</c:v>
                </c:pt>
              </c:strCache>
            </c:strRef>
          </c:tx>
          <c:spPr>
            <a:solidFill>
              <a:schemeClr val="accent5"/>
            </a:solidFill>
            <a:ln>
              <a:solidFill>
                <a:schemeClr val="bg1"/>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bg1"/>
                    </a:solidFill>
                    <a:latin typeface="Roboto Light" panose="02000000000000000000" pitchFamily="2" charset="0"/>
                    <a:ea typeface="Roboto Light" panose="02000000000000000000" pitchFamily="2" charset="0"/>
                    <a:cs typeface="Roboto Light" panose="02000000000000000000" pitchFamily="2" charset="0"/>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Tabelle1!$A$2:$A$3</c:f>
              <c:numCache>
                <c:formatCode>General</c:formatCode>
                <c:ptCount val="2"/>
                <c:pt idx="0">
                  <c:v>2010</c:v>
                </c:pt>
                <c:pt idx="1">
                  <c:v>2015</c:v>
                </c:pt>
              </c:numCache>
            </c:numRef>
          </c:cat>
          <c:val>
            <c:numRef>
              <c:f>Tabelle1!$D$2:$D$3</c:f>
              <c:numCache>
                <c:formatCode>0.0</c:formatCode>
                <c:ptCount val="2"/>
                <c:pt idx="0">
                  <c:v>14.7</c:v>
                </c:pt>
                <c:pt idx="1">
                  <c:v>14</c:v>
                </c:pt>
              </c:numCache>
            </c:numRef>
          </c:val>
          <c:extLst>
            <c:ext xmlns:c16="http://schemas.microsoft.com/office/drawing/2014/chart" uri="{C3380CC4-5D6E-409C-BE32-E72D297353CC}">
              <c16:uniqueId val="{00000002-83CF-4AB3-97FA-1066ECA87855}"/>
            </c:ext>
          </c:extLst>
        </c:ser>
        <c:ser>
          <c:idx val="3"/>
          <c:order val="3"/>
          <c:tx>
            <c:strRef>
              <c:f>Tabelle1!$E$1</c:f>
              <c:strCache>
                <c:ptCount val="1"/>
                <c:pt idx="0">
                  <c:v>Verkehr, Gastgewerbe</c:v>
                </c:pt>
              </c:strCache>
            </c:strRef>
          </c:tx>
          <c:spPr>
            <a:solidFill>
              <a:schemeClr val="accent5">
                <a:lumMod val="60000"/>
                <a:lumOff val="40000"/>
              </a:schemeClr>
            </a:solidFill>
            <a:ln>
              <a:solidFill>
                <a:schemeClr val="bg1"/>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bg1"/>
                    </a:solidFill>
                    <a:latin typeface="Roboto Light" panose="02000000000000000000" pitchFamily="2" charset="0"/>
                    <a:ea typeface="Roboto Light" panose="02000000000000000000" pitchFamily="2" charset="0"/>
                    <a:cs typeface="Roboto Light" panose="02000000000000000000" pitchFamily="2" charset="0"/>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Tabelle1!$A$2:$A$3</c:f>
              <c:numCache>
                <c:formatCode>General</c:formatCode>
                <c:ptCount val="2"/>
                <c:pt idx="0">
                  <c:v>2010</c:v>
                </c:pt>
                <c:pt idx="1">
                  <c:v>2015</c:v>
                </c:pt>
              </c:numCache>
            </c:numRef>
          </c:cat>
          <c:val>
            <c:numRef>
              <c:f>Tabelle1!$E$2:$E$3</c:f>
              <c:numCache>
                <c:formatCode>0.0</c:formatCode>
                <c:ptCount val="2"/>
                <c:pt idx="0">
                  <c:v>12.3</c:v>
                </c:pt>
                <c:pt idx="1">
                  <c:v>12.5</c:v>
                </c:pt>
              </c:numCache>
            </c:numRef>
          </c:val>
          <c:extLst>
            <c:ext xmlns:c16="http://schemas.microsoft.com/office/drawing/2014/chart" uri="{C3380CC4-5D6E-409C-BE32-E72D297353CC}">
              <c16:uniqueId val="{00000003-83CF-4AB3-97FA-1066ECA87855}"/>
            </c:ext>
          </c:extLst>
        </c:ser>
        <c:ser>
          <c:idx val="4"/>
          <c:order val="4"/>
          <c:tx>
            <c:strRef>
              <c:f>Tabelle1!$F$1</c:f>
              <c:strCache>
                <c:ptCount val="1"/>
                <c:pt idx="0">
                  <c:v>Produzierendes Gewerbe (ohne Baugewerbe)</c:v>
                </c:pt>
              </c:strCache>
            </c:strRef>
          </c:tx>
          <c:spPr>
            <a:solidFill>
              <a:schemeClr val="accent5">
                <a:lumMod val="40000"/>
                <a:lumOff val="60000"/>
              </a:schemeClr>
            </a:solidFill>
            <a:ln>
              <a:solidFill>
                <a:schemeClr val="bg1"/>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bg1"/>
                    </a:solidFill>
                    <a:latin typeface="Roboto Light" panose="02000000000000000000" pitchFamily="2" charset="0"/>
                    <a:ea typeface="Roboto Light" panose="02000000000000000000" pitchFamily="2" charset="0"/>
                    <a:cs typeface="Roboto Light" panose="02000000000000000000" pitchFamily="2" charset="0"/>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Tabelle1!$A$2:$A$3</c:f>
              <c:numCache>
                <c:formatCode>General</c:formatCode>
                <c:ptCount val="2"/>
                <c:pt idx="0">
                  <c:v>2010</c:v>
                </c:pt>
                <c:pt idx="1">
                  <c:v>2015</c:v>
                </c:pt>
              </c:numCache>
            </c:numRef>
          </c:cat>
          <c:val>
            <c:numRef>
              <c:f>Tabelle1!$F$2:$F$3</c:f>
              <c:numCache>
                <c:formatCode>0.0</c:formatCode>
                <c:ptCount val="2"/>
                <c:pt idx="0">
                  <c:v>11.2</c:v>
                </c:pt>
                <c:pt idx="1">
                  <c:v>12.4</c:v>
                </c:pt>
              </c:numCache>
            </c:numRef>
          </c:val>
          <c:extLst>
            <c:ext xmlns:c16="http://schemas.microsoft.com/office/drawing/2014/chart" uri="{C3380CC4-5D6E-409C-BE32-E72D297353CC}">
              <c16:uniqueId val="{00000004-83CF-4AB3-97FA-1066ECA87855}"/>
            </c:ext>
          </c:extLst>
        </c:ser>
        <c:ser>
          <c:idx val="5"/>
          <c:order val="5"/>
          <c:tx>
            <c:strRef>
              <c:f>Tabelle1!$G$1</c:f>
              <c:strCache>
                <c:ptCount val="1"/>
                <c:pt idx="0">
                  <c:v>Baugewerbe</c:v>
                </c:pt>
              </c:strCache>
            </c:strRef>
          </c:tx>
          <c:spPr>
            <a:solidFill>
              <a:schemeClr val="accent5">
                <a:lumMod val="20000"/>
                <a:lumOff val="80000"/>
              </a:schemeClr>
            </a:solidFill>
            <a:ln>
              <a:solidFill>
                <a:schemeClr val="bg1"/>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Roboto Light" panose="02000000000000000000" pitchFamily="2" charset="0"/>
                    <a:ea typeface="Roboto Light" panose="02000000000000000000" pitchFamily="2" charset="0"/>
                    <a:cs typeface="Roboto Light" panose="02000000000000000000" pitchFamily="2" charset="0"/>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Tabelle1!$A$2:$A$3</c:f>
              <c:numCache>
                <c:formatCode>General</c:formatCode>
                <c:ptCount val="2"/>
                <c:pt idx="0">
                  <c:v>2010</c:v>
                </c:pt>
                <c:pt idx="1">
                  <c:v>2015</c:v>
                </c:pt>
              </c:numCache>
            </c:numRef>
          </c:cat>
          <c:val>
            <c:numRef>
              <c:f>Tabelle1!$G$2:$G$3</c:f>
              <c:numCache>
                <c:formatCode>0.0</c:formatCode>
                <c:ptCount val="2"/>
                <c:pt idx="0">
                  <c:v>12.7</c:v>
                </c:pt>
                <c:pt idx="1">
                  <c:v>11</c:v>
                </c:pt>
              </c:numCache>
            </c:numRef>
          </c:val>
          <c:extLst>
            <c:ext xmlns:c16="http://schemas.microsoft.com/office/drawing/2014/chart" uri="{C3380CC4-5D6E-409C-BE32-E72D297353CC}">
              <c16:uniqueId val="{00000005-83CF-4AB3-97FA-1066ECA87855}"/>
            </c:ext>
          </c:extLst>
        </c:ser>
        <c:ser>
          <c:idx val="6"/>
          <c:order val="6"/>
          <c:tx>
            <c:strRef>
              <c:f>Tabelle1!$H$1</c:f>
              <c:strCache>
                <c:ptCount val="1"/>
                <c:pt idx="0">
                  <c:v>Banken, Versicherungen, Immobilien und unternehmensbezogene Dienstleister</c:v>
                </c:pt>
              </c:strCache>
            </c:strRef>
          </c:tx>
          <c:spPr>
            <a:solidFill>
              <a:schemeClr val="accent1">
                <a:lumMod val="20000"/>
                <a:lumOff val="80000"/>
              </a:schemeClr>
            </a:solidFill>
            <a:ln>
              <a:solidFill>
                <a:schemeClr val="bg1"/>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Roboto Light" panose="02000000000000000000" pitchFamily="2" charset="0"/>
                    <a:ea typeface="Roboto Light" panose="02000000000000000000" pitchFamily="2" charset="0"/>
                    <a:cs typeface="Roboto Light" panose="02000000000000000000" pitchFamily="2" charset="0"/>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Tabelle1!$A$2:$A$3</c:f>
              <c:numCache>
                <c:formatCode>General</c:formatCode>
                <c:ptCount val="2"/>
                <c:pt idx="0">
                  <c:v>2010</c:v>
                </c:pt>
                <c:pt idx="1">
                  <c:v>2015</c:v>
                </c:pt>
              </c:numCache>
            </c:numRef>
          </c:cat>
          <c:val>
            <c:numRef>
              <c:f>Tabelle1!$H$2:$H$3</c:f>
              <c:numCache>
                <c:formatCode>0.0</c:formatCode>
                <c:ptCount val="2"/>
                <c:pt idx="0">
                  <c:v>4.3</c:v>
                </c:pt>
                <c:pt idx="1">
                  <c:v>4.7</c:v>
                </c:pt>
              </c:numCache>
            </c:numRef>
          </c:val>
          <c:extLst>
            <c:ext xmlns:c16="http://schemas.microsoft.com/office/drawing/2014/chart" uri="{C3380CC4-5D6E-409C-BE32-E72D297353CC}">
              <c16:uniqueId val="{00000006-83CF-4AB3-97FA-1066ECA87855}"/>
            </c:ext>
          </c:extLst>
        </c:ser>
        <c:ser>
          <c:idx val="7"/>
          <c:order val="7"/>
          <c:tx>
            <c:strRef>
              <c:f>Tabelle1!$I$1</c:f>
              <c:strCache>
                <c:ptCount val="1"/>
                <c:pt idx="0">
                  <c:v>Information und Kommunikation</c:v>
                </c:pt>
              </c:strCache>
            </c:strRef>
          </c:tx>
          <c:spPr>
            <a:solidFill>
              <a:schemeClr val="bg1">
                <a:lumMod val="95000"/>
              </a:schemeClr>
            </a:solidFill>
            <a:ln>
              <a:solidFill>
                <a:schemeClr val="bg1"/>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Roboto Light" panose="02000000000000000000" pitchFamily="2" charset="0"/>
                    <a:ea typeface="Roboto Light" panose="02000000000000000000" pitchFamily="2" charset="0"/>
                    <a:cs typeface="Roboto Light" panose="02000000000000000000" pitchFamily="2" charset="0"/>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Tabelle1!$A$2:$A$3</c:f>
              <c:numCache>
                <c:formatCode>General</c:formatCode>
                <c:ptCount val="2"/>
                <c:pt idx="0">
                  <c:v>2010</c:v>
                </c:pt>
                <c:pt idx="1">
                  <c:v>2015</c:v>
                </c:pt>
              </c:numCache>
            </c:numRef>
          </c:cat>
          <c:val>
            <c:numRef>
              <c:f>Tabelle1!$I$2:$I$3</c:f>
              <c:numCache>
                <c:formatCode>0.0</c:formatCode>
                <c:ptCount val="2"/>
                <c:pt idx="0">
                  <c:v>4.2</c:v>
                </c:pt>
                <c:pt idx="1">
                  <c:v>4.5</c:v>
                </c:pt>
              </c:numCache>
            </c:numRef>
          </c:val>
          <c:extLst>
            <c:ext xmlns:c16="http://schemas.microsoft.com/office/drawing/2014/chart" uri="{C3380CC4-5D6E-409C-BE32-E72D297353CC}">
              <c16:uniqueId val="{00000007-83CF-4AB3-97FA-1066ECA87855}"/>
            </c:ext>
          </c:extLst>
        </c:ser>
        <c:dLbls>
          <c:showLegendKey val="0"/>
          <c:showVal val="0"/>
          <c:showCatName val="0"/>
          <c:showSerName val="0"/>
          <c:showPercent val="0"/>
          <c:showBubbleSize val="0"/>
        </c:dLbls>
        <c:gapWidth val="150"/>
        <c:overlap val="100"/>
        <c:axId val="671496472"/>
        <c:axId val="671505656"/>
      </c:barChart>
      <c:catAx>
        <c:axId val="67149647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Roboto Light" panose="02000000000000000000" pitchFamily="2" charset="0"/>
                <a:ea typeface="Roboto Light" panose="02000000000000000000" pitchFamily="2" charset="0"/>
                <a:cs typeface="Roboto Light" panose="02000000000000000000" pitchFamily="2" charset="0"/>
              </a:defRPr>
            </a:pPr>
            <a:endParaRPr lang="lt-LT"/>
          </a:p>
        </c:txPr>
        <c:crossAx val="671505656"/>
        <c:crosses val="autoZero"/>
        <c:auto val="1"/>
        <c:lblAlgn val="ctr"/>
        <c:lblOffset val="100"/>
        <c:noMultiLvlLbl val="0"/>
      </c:catAx>
      <c:valAx>
        <c:axId val="671505656"/>
        <c:scaling>
          <c:orientation val="minMax"/>
        </c:scaling>
        <c:delete val="1"/>
        <c:axPos val="l"/>
        <c:numFmt formatCode="0.0" sourceLinked="1"/>
        <c:majorTickMark val="none"/>
        <c:minorTickMark val="none"/>
        <c:tickLblPos val="nextTo"/>
        <c:crossAx val="671496472"/>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000">
          <a:latin typeface="Roboto Light" panose="02000000000000000000" pitchFamily="2" charset="0"/>
          <a:ea typeface="Roboto Light" panose="02000000000000000000" pitchFamily="2" charset="0"/>
          <a:cs typeface="Roboto Light" panose="02000000000000000000" pitchFamily="2" charset="0"/>
        </a:defRPr>
      </a:pPr>
      <a:endParaRPr lang="lt-LT"/>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4562908520966588"/>
          <c:y val="9.9257806394081785E-2"/>
          <c:w val="0.52860045805481803"/>
          <c:h val="0.81349287564635364"/>
        </c:manualLayout>
      </c:layout>
      <c:barChart>
        <c:barDir val="bar"/>
        <c:grouping val="clustered"/>
        <c:varyColors val="0"/>
        <c:ser>
          <c:idx val="0"/>
          <c:order val="0"/>
          <c:tx>
            <c:strRef>
              <c:f>Tabelle1!$B$1</c:f>
              <c:strCache>
                <c:ptCount val="1"/>
                <c:pt idx="0">
                  <c:v>Datenreihe 1</c:v>
                </c:pt>
              </c:strCache>
            </c:strRef>
          </c:tx>
          <c:spPr>
            <a:solidFill>
              <a:schemeClr val="accent5">
                <a:lumMod val="60000"/>
                <a:lumOff val="40000"/>
              </a:schemeClr>
            </a:solidFill>
            <a:ln>
              <a:noFill/>
            </a:ln>
            <a:effectLst/>
          </c:spPr>
          <c:invertIfNegative val="0"/>
          <c:dPt>
            <c:idx val="0"/>
            <c:invertIfNegative val="0"/>
            <c:bubble3D val="0"/>
            <c:spPr>
              <a:solidFill>
                <a:schemeClr val="accent5">
                  <a:lumMod val="60000"/>
                  <a:lumOff val="40000"/>
                </a:schemeClr>
              </a:solidFill>
              <a:ln>
                <a:noFill/>
              </a:ln>
              <a:effectLst/>
            </c:spPr>
            <c:extLst>
              <c:ext xmlns:c16="http://schemas.microsoft.com/office/drawing/2014/chart" uri="{C3380CC4-5D6E-409C-BE32-E72D297353CC}">
                <c16:uniqueId val="{00000001-929C-4CAC-AADB-C966AA788D3F}"/>
              </c:ext>
            </c:extLst>
          </c:dPt>
          <c:dPt>
            <c:idx val="1"/>
            <c:invertIfNegative val="0"/>
            <c:bubble3D val="0"/>
            <c:spPr>
              <a:solidFill>
                <a:schemeClr val="accent5">
                  <a:lumMod val="60000"/>
                  <a:lumOff val="40000"/>
                </a:schemeClr>
              </a:solidFill>
              <a:ln>
                <a:noFill/>
              </a:ln>
              <a:effectLst/>
            </c:spPr>
            <c:extLst>
              <c:ext xmlns:c16="http://schemas.microsoft.com/office/drawing/2014/chart" uri="{C3380CC4-5D6E-409C-BE32-E72D297353CC}">
                <c16:uniqueId val="{00000003-929C-4CAC-AADB-C966AA788D3F}"/>
              </c:ext>
            </c:extLst>
          </c:dPt>
          <c:dPt>
            <c:idx val="2"/>
            <c:invertIfNegative val="0"/>
            <c:bubble3D val="0"/>
            <c:spPr>
              <a:solidFill>
                <a:schemeClr val="accent5">
                  <a:lumMod val="60000"/>
                  <a:lumOff val="40000"/>
                </a:schemeClr>
              </a:solidFill>
              <a:ln>
                <a:noFill/>
              </a:ln>
              <a:effectLst/>
            </c:spPr>
            <c:extLst>
              <c:ext xmlns:c16="http://schemas.microsoft.com/office/drawing/2014/chart" uri="{C3380CC4-5D6E-409C-BE32-E72D297353CC}">
                <c16:uniqueId val="{00000005-929C-4CAC-AADB-C966AA788D3F}"/>
              </c:ext>
            </c:extLst>
          </c:dPt>
          <c:dLbls>
            <c:spPr>
              <a:noFill/>
              <a:ln>
                <a:noFill/>
              </a:ln>
              <a:effectLst/>
            </c:spPr>
            <c:txPr>
              <a:bodyPr rot="0" spcFirstLastPara="1" vertOverflow="ellipsis" vert="horz" wrap="square" lIns="38100" tIns="19050" rIns="38100" bIns="19050" anchor="ctr" anchorCtr="1">
                <a:spAutoFit/>
              </a:bodyPr>
              <a:lstStyle/>
              <a:p>
                <a:pPr>
                  <a:defRPr sz="600" b="0" i="0" u="none" strike="noStrike" kern="1200" baseline="0">
                    <a:solidFill>
                      <a:schemeClr val="accent5"/>
                    </a:solidFill>
                    <a:latin typeface="Roboto Light" panose="02000000000000000000" pitchFamily="2" charset="0"/>
                    <a:ea typeface="Roboto Light" panose="02000000000000000000" pitchFamily="2" charset="0"/>
                    <a:cs typeface="Roboto Light" panose="02000000000000000000" pitchFamily="2" charset="0"/>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Tabelle1!$A$2:$A$11</c:f>
              <c:strCache>
                <c:ptCount val="10"/>
                <c:pt idx="0">
                  <c:v>Health</c:v>
                </c:pt>
                <c:pt idx="1">
                  <c:v>Tourism</c:v>
                </c:pt>
                <c:pt idx="2">
                  <c:v>Sports</c:v>
                </c:pt>
                <c:pt idx="4">
                  <c:v>P. o. chemical products</c:v>
                </c:pt>
                <c:pt idx="5">
                  <c:v>P. o. metal products</c:v>
                </c:pt>
                <c:pt idx="6">
                  <c:v>Transport</c:v>
                </c:pt>
                <c:pt idx="7">
                  <c:v>Financial service provider</c:v>
                </c:pt>
                <c:pt idx="8">
                  <c:v>Mechanical engineering</c:v>
                </c:pt>
                <c:pt idx="9">
                  <c:v>Vehicle construction</c:v>
                </c:pt>
              </c:strCache>
            </c:strRef>
          </c:cat>
          <c:val>
            <c:numRef>
              <c:f>Tabelle1!$B$2:$B$11</c:f>
              <c:numCache>
                <c:formatCode>#,##0.0</c:formatCode>
                <c:ptCount val="10"/>
                <c:pt idx="0">
                  <c:v>10.8</c:v>
                </c:pt>
                <c:pt idx="1">
                  <c:v>4.4000000000000004</c:v>
                </c:pt>
                <c:pt idx="2">
                  <c:v>2.5</c:v>
                </c:pt>
                <c:pt idx="4">
                  <c:v>1.8</c:v>
                </c:pt>
                <c:pt idx="5">
                  <c:v>1.9</c:v>
                </c:pt>
                <c:pt idx="6">
                  <c:v>2.4</c:v>
                </c:pt>
                <c:pt idx="7">
                  <c:v>3.1</c:v>
                </c:pt>
                <c:pt idx="8">
                  <c:v>3.3</c:v>
                </c:pt>
                <c:pt idx="9">
                  <c:v>4.2</c:v>
                </c:pt>
              </c:numCache>
            </c:numRef>
          </c:val>
          <c:extLst>
            <c:ext xmlns:c16="http://schemas.microsoft.com/office/drawing/2014/chart" uri="{C3380CC4-5D6E-409C-BE32-E72D297353CC}">
              <c16:uniqueId val="{00000006-929C-4CAC-AADB-C966AA788D3F}"/>
            </c:ext>
          </c:extLst>
        </c:ser>
        <c:ser>
          <c:idx val="1"/>
          <c:order val="1"/>
          <c:tx>
            <c:strRef>
              <c:f>Tabelle1!$C$1</c:f>
              <c:strCache>
                <c:ptCount val="1"/>
                <c:pt idx="0">
                  <c:v>Datenreihe 2</c:v>
                </c:pt>
              </c:strCache>
            </c:strRef>
          </c:tx>
          <c:spPr>
            <a:solidFill>
              <a:schemeClr val="accent4"/>
            </a:solidFill>
            <a:ln>
              <a:solidFill>
                <a:schemeClr val="bg1"/>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800" b="0" i="0" u="none" strike="noStrike" kern="1200" baseline="0">
                    <a:solidFill>
                      <a:schemeClr val="accent4"/>
                    </a:solidFill>
                    <a:latin typeface="Roboto Light" panose="02000000000000000000" pitchFamily="2" charset="0"/>
                    <a:ea typeface="Roboto Light" panose="02000000000000000000" pitchFamily="2" charset="0"/>
                    <a:cs typeface="Roboto Light" panose="02000000000000000000" pitchFamily="2" charset="0"/>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Tabelle1!$A$2:$A$11</c:f>
              <c:strCache>
                <c:ptCount val="10"/>
                <c:pt idx="0">
                  <c:v>Health</c:v>
                </c:pt>
                <c:pt idx="1">
                  <c:v>Tourism</c:v>
                </c:pt>
                <c:pt idx="2">
                  <c:v>Sports</c:v>
                </c:pt>
                <c:pt idx="4">
                  <c:v>P. o. chemical products</c:v>
                </c:pt>
                <c:pt idx="5">
                  <c:v>P. o. metal products</c:v>
                </c:pt>
                <c:pt idx="6">
                  <c:v>Transport</c:v>
                </c:pt>
                <c:pt idx="7">
                  <c:v>Financial service provider</c:v>
                </c:pt>
                <c:pt idx="8">
                  <c:v>Mechanical engineering</c:v>
                </c:pt>
                <c:pt idx="9">
                  <c:v>Vehicle construction</c:v>
                </c:pt>
              </c:strCache>
            </c:strRef>
          </c:cat>
          <c:val>
            <c:numRef>
              <c:f>Tabelle1!$C$2:$C$11</c:f>
              <c:numCache>
                <c:formatCode>#,##0.0</c:formatCode>
                <c:ptCount val="10"/>
                <c:pt idx="0">
                  <c:v>11.9</c:v>
                </c:pt>
                <c:pt idx="1">
                  <c:v>3.9</c:v>
                </c:pt>
                <c:pt idx="2">
                  <c:v>2.2000000000000002</c:v>
                </c:pt>
                <c:pt idx="4">
                  <c:v>1.7</c:v>
                </c:pt>
                <c:pt idx="5">
                  <c:v>2</c:v>
                </c:pt>
                <c:pt idx="6">
                  <c:v>2.2999999999999998</c:v>
                </c:pt>
                <c:pt idx="7">
                  <c:v>2.5</c:v>
                </c:pt>
                <c:pt idx="8">
                  <c:v>3.5</c:v>
                </c:pt>
                <c:pt idx="9">
                  <c:v>5.0999999999999996</c:v>
                </c:pt>
              </c:numCache>
            </c:numRef>
          </c:val>
          <c:extLst>
            <c:ext xmlns:c16="http://schemas.microsoft.com/office/drawing/2014/chart" uri="{C3380CC4-5D6E-409C-BE32-E72D297353CC}">
              <c16:uniqueId val="{00000007-929C-4CAC-AADB-C966AA788D3F}"/>
            </c:ext>
          </c:extLst>
        </c:ser>
        <c:dLbls>
          <c:showLegendKey val="0"/>
          <c:showVal val="0"/>
          <c:showCatName val="0"/>
          <c:showSerName val="0"/>
          <c:showPercent val="0"/>
          <c:showBubbleSize val="0"/>
        </c:dLbls>
        <c:gapWidth val="50"/>
        <c:axId val="462112976"/>
        <c:axId val="462096904"/>
      </c:barChart>
      <c:catAx>
        <c:axId val="4621129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b" anchorCtr="0"/>
          <a:lstStyle/>
          <a:p>
            <a:pPr>
              <a:defRPr sz="800" b="0" i="0" u="none" strike="noStrike" kern="1200" baseline="0">
                <a:solidFill>
                  <a:schemeClr val="tx2"/>
                </a:solidFill>
                <a:latin typeface="Roboto Light" panose="02000000000000000000" pitchFamily="2" charset="0"/>
                <a:ea typeface="Roboto Light" panose="02000000000000000000" pitchFamily="2" charset="0"/>
                <a:cs typeface="Roboto Light" panose="02000000000000000000" pitchFamily="2" charset="0"/>
              </a:defRPr>
            </a:pPr>
            <a:endParaRPr lang="lt-LT"/>
          </a:p>
        </c:txPr>
        <c:crossAx val="462096904"/>
        <c:crosses val="autoZero"/>
        <c:auto val="1"/>
        <c:lblAlgn val="ctr"/>
        <c:lblOffset val="1000"/>
        <c:noMultiLvlLbl val="0"/>
      </c:catAx>
      <c:valAx>
        <c:axId val="462096904"/>
        <c:scaling>
          <c:orientation val="minMax"/>
          <c:min val="-0.5"/>
        </c:scaling>
        <c:delete val="1"/>
        <c:axPos val="t"/>
        <c:numFmt formatCode="#,##0.0" sourceLinked="1"/>
        <c:majorTickMark val="out"/>
        <c:minorTickMark val="none"/>
        <c:tickLblPos val="nextTo"/>
        <c:crossAx val="462112976"/>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solidFill>
            <a:schemeClr val="tx2"/>
          </a:solidFill>
          <a:latin typeface="Roboto Light" panose="02000000000000000000" pitchFamily="2" charset="0"/>
          <a:ea typeface="Roboto Light" panose="02000000000000000000" pitchFamily="2" charset="0"/>
          <a:cs typeface="Roboto Light" panose="02000000000000000000" pitchFamily="2" charset="0"/>
        </a:defRPr>
      </a:pPr>
      <a:endParaRPr lang="lt-LT"/>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Tabelle1!$B$1</c:f>
              <c:strCache>
                <c:ptCount val="1"/>
                <c:pt idx="0">
                  <c:v>w</c:v>
                </c:pt>
              </c:strCache>
            </c:strRef>
          </c:tx>
          <c:spPr>
            <a:ln w="28575" cap="rnd">
              <a:solidFill>
                <a:schemeClr val="accent1"/>
              </a:solidFill>
              <a:round/>
            </a:ln>
            <a:effectLst/>
          </c:spPr>
          <c:marker>
            <c:symbol val="picture"/>
            <c:spPr>
              <a:blipFill>
                <a:blip xmlns:r="http://schemas.openxmlformats.org/officeDocument/2006/relationships" r:embed="rId1"/>
                <a:stretch>
                  <a:fillRect/>
                </a:stretch>
              </a:blipFill>
              <a:ln w="25400">
                <a:noFill/>
              </a:ln>
              <a:effectLst/>
            </c:spPr>
          </c:marker>
          <c:dLbls>
            <c:spPr>
              <a:noFill/>
              <a:ln>
                <a:noFill/>
              </a:ln>
              <a:effectLst/>
            </c:spPr>
            <c:txPr>
              <a:bodyPr rot="0" spcFirstLastPara="1" vertOverflow="ellipsis" vert="horz" wrap="square" lIns="38100" tIns="19050" rIns="38100" bIns="19050" anchor="ctr" anchorCtr="1">
                <a:spAutoFit/>
              </a:bodyPr>
              <a:lstStyle/>
              <a:p>
                <a:pPr>
                  <a:defRPr sz="700" b="0" i="0" u="none" strike="noStrike" kern="1200" baseline="0">
                    <a:solidFill>
                      <a:schemeClr val="tx2"/>
                    </a:solidFill>
                    <a:latin typeface="Roboto Light" panose="02000000000000000000" pitchFamily="2" charset="0"/>
                    <a:ea typeface="Roboto Light" panose="02000000000000000000" pitchFamily="2" charset="0"/>
                    <a:cs typeface="Roboto Light" panose="02000000000000000000" pitchFamily="2" charset="0"/>
                  </a:defRPr>
                </a:pPr>
                <a:endParaRPr lang="lt-LT"/>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Tabelle1!$A$2:$A$8</c:f>
              <c:strCache>
                <c:ptCount val="7"/>
                <c:pt idx="0">
                  <c:v>16 to 19 </c:v>
                </c:pt>
                <c:pt idx="1">
                  <c:v>20 to 29</c:v>
                </c:pt>
                <c:pt idx="2">
                  <c:v>30 to 39 </c:v>
                </c:pt>
                <c:pt idx="3">
                  <c:v>40 to 49 </c:v>
                </c:pt>
                <c:pt idx="4">
                  <c:v>50 to 59 </c:v>
                </c:pt>
                <c:pt idx="5">
                  <c:v>60 to 64 </c:v>
                </c:pt>
                <c:pt idx="6">
                  <c:v>65 +</c:v>
                </c:pt>
              </c:strCache>
            </c:strRef>
          </c:cat>
          <c:val>
            <c:numRef>
              <c:f>Tabelle1!$B$2:$B$8</c:f>
              <c:numCache>
                <c:formatCode>0%</c:formatCode>
                <c:ptCount val="7"/>
                <c:pt idx="0">
                  <c:v>0.88</c:v>
                </c:pt>
                <c:pt idx="1">
                  <c:v>0.70499999999999996</c:v>
                </c:pt>
                <c:pt idx="2">
                  <c:v>0.63</c:v>
                </c:pt>
                <c:pt idx="3">
                  <c:v>0.70799999999999996</c:v>
                </c:pt>
                <c:pt idx="4">
                  <c:v>0.66800000000000004</c:v>
                </c:pt>
                <c:pt idx="5">
                  <c:v>0.53100000000000003</c:v>
                </c:pt>
                <c:pt idx="6">
                  <c:v>0.47199999999999998</c:v>
                </c:pt>
              </c:numCache>
            </c:numRef>
          </c:val>
          <c:smooth val="0"/>
          <c:extLst>
            <c:ext xmlns:c16="http://schemas.microsoft.com/office/drawing/2014/chart" uri="{C3380CC4-5D6E-409C-BE32-E72D297353CC}">
              <c16:uniqueId val="{00000000-3010-463A-9EEE-B8500B88202F}"/>
            </c:ext>
          </c:extLst>
        </c:ser>
        <c:ser>
          <c:idx val="1"/>
          <c:order val="1"/>
          <c:tx>
            <c:strRef>
              <c:f>Tabelle1!$C$1</c:f>
              <c:strCache>
                <c:ptCount val="1"/>
                <c:pt idx="0">
                  <c:v>m</c:v>
                </c:pt>
              </c:strCache>
            </c:strRef>
          </c:tx>
          <c:spPr>
            <a:ln w="28575" cap="rnd">
              <a:solidFill>
                <a:schemeClr val="accent5"/>
              </a:solidFill>
              <a:round/>
            </a:ln>
            <a:effectLst/>
          </c:spPr>
          <c:marker>
            <c:symbol val="picture"/>
            <c:spPr>
              <a:blipFill>
                <a:blip xmlns:r="http://schemas.openxmlformats.org/officeDocument/2006/relationships" r:embed="rId2"/>
                <a:stretch>
                  <a:fillRect/>
                </a:stretch>
              </a:blipFill>
              <a:ln w="25400">
                <a:noFill/>
              </a:ln>
              <a:effectLst/>
            </c:spPr>
          </c:marker>
          <c:dLbls>
            <c:spPr>
              <a:noFill/>
              <a:ln>
                <a:noFill/>
              </a:ln>
              <a:effectLst/>
            </c:spPr>
            <c:txPr>
              <a:bodyPr rot="0" spcFirstLastPara="1" vertOverflow="ellipsis" vert="horz" wrap="square" lIns="38100" tIns="19050" rIns="38100" bIns="19050" anchor="ctr" anchorCtr="1">
                <a:spAutoFit/>
              </a:bodyPr>
              <a:lstStyle/>
              <a:p>
                <a:pPr>
                  <a:defRPr sz="700" b="0" i="0" u="none" strike="noStrike" kern="1200" baseline="0">
                    <a:solidFill>
                      <a:schemeClr val="tx2"/>
                    </a:solidFill>
                    <a:latin typeface="Roboto Light" panose="02000000000000000000" pitchFamily="2" charset="0"/>
                    <a:ea typeface="Roboto Light" panose="02000000000000000000" pitchFamily="2" charset="0"/>
                    <a:cs typeface="Roboto Light" panose="02000000000000000000" pitchFamily="2" charset="0"/>
                  </a:defRPr>
                </a:pPr>
                <a:endParaRPr lang="lt-LT"/>
              </a:p>
            </c:txPr>
            <c:dLblPos val="b"/>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Tabelle1!$A$2:$A$8</c:f>
              <c:strCache>
                <c:ptCount val="7"/>
                <c:pt idx="0">
                  <c:v>16 to 19 </c:v>
                </c:pt>
                <c:pt idx="1">
                  <c:v>20 to 29</c:v>
                </c:pt>
                <c:pt idx="2">
                  <c:v>30 to 39 </c:v>
                </c:pt>
                <c:pt idx="3">
                  <c:v>40 to 49 </c:v>
                </c:pt>
                <c:pt idx="4">
                  <c:v>50 to 59 </c:v>
                </c:pt>
                <c:pt idx="5">
                  <c:v>60 to 64 </c:v>
                </c:pt>
                <c:pt idx="6">
                  <c:v>65 +</c:v>
                </c:pt>
              </c:strCache>
            </c:strRef>
          </c:cat>
          <c:val>
            <c:numRef>
              <c:f>Tabelle1!$C$2:$C$8</c:f>
              <c:numCache>
                <c:formatCode>0%</c:formatCode>
                <c:ptCount val="7"/>
                <c:pt idx="0">
                  <c:v>0.91100000000000003</c:v>
                </c:pt>
                <c:pt idx="1">
                  <c:v>0.61799999999999999</c:v>
                </c:pt>
                <c:pt idx="2">
                  <c:v>0.52</c:v>
                </c:pt>
                <c:pt idx="3">
                  <c:v>0.55000000000000004</c:v>
                </c:pt>
                <c:pt idx="4">
                  <c:v>0.498</c:v>
                </c:pt>
                <c:pt idx="5">
                  <c:v>0.56799999999999995</c:v>
                </c:pt>
                <c:pt idx="6">
                  <c:v>0.33300000000000002</c:v>
                </c:pt>
              </c:numCache>
            </c:numRef>
          </c:val>
          <c:smooth val="0"/>
          <c:extLst>
            <c:ext xmlns:c16="http://schemas.microsoft.com/office/drawing/2014/chart" uri="{C3380CC4-5D6E-409C-BE32-E72D297353CC}">
              <c16:uniqueId val="{00000001-3010-463A-9EEE-B8500B88202F}"/>
            </c:ext>
          </c:extLst>
        </c:ser>
        <c:dLbls>
          <c:showLegendKey val="0"/>
          <c:showVal val="0"/>
          <c:showCatName val="0"/>
          <c:showSerName val="0"/>
          <c:showPercent val="0"/>
          <c:showBubbleSize val="0"/>
        </c:dLbls>
        <c:marker val="1"/>
        <c:smooth val="0"/>
        <c:axId val="695096752"/>
        <c:axId val="695097736"/>
      </c:lineChart>
      <c:catAx>
        <c:axId val="69509675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lumMod val="65000"/>
                    <a:lumOff val="35000"/>
                  </a:schemeClr>
                </a:solidFill>
                <a:latin typeface="Roboto Light" panose="02000000000000000000" pitchFamily="2" charset="0"/>
                <a:ea typeface="Roboto Light" panose="02000000000000000000" pitchFamily="2" charset="0"/>
                <a:cs typeface="Roboto Light" panose="02000000000000000000" pitchFamily="2" charset="0"/>
              </a:defRPr>
            </a:pPr>
            <a:endParaRPr lang="lt-LT"/>
          </a:p>
        </c:txPr>
        <c:crossAx val="695097736"/>
        <c:crosses val="autoZero"/>
        <c:auto val="1"/>
        <c:lblAlgn val="ctr"/>
        <c:lblOffset val="100"/>
        <c:noMultiLvlLbl val="0"/>
      </c:catAx>
      <c:valAx>
        <c:axId val="695097736"/>
        <c:scaling>
          <c:orientation val="minMax"/>
        </c:scaling>
        <c:delete val="1"/>
        <c:axPos val="l"/>
        <c:numFmt formatCode="0%" sourceLinked="1"/>
        <c:majorTickMark val="none"/>
        <c:minorTickMark val="none"/>
        <c:tickLblPos val="nextTo"/>
        <c:crossAx val="695096752"/>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lt-LT"/>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4562908520966588"/>
          <c:y val="9.9257806394081785E-2"/>
          <c:w val="0.52860045805481803"/>
          <c:h val="0.81349287564635364"/>
        </c:manualLayout>
      </c:layout>
      <c:barChart>
        <c:barDir val="bar"/>
        <c:grouping val="clustered"/>
        <c:varyColors val="0"/>
        <c:ser>
          <c:idx val="0"/>
          <c:order val="0"/>
          <c:tx>
            <c:strRef>
              <c:f>Tabelle1!$B$1</c:f>
              <c:strCache>
                <c:ptCount val="1"/>
                <c:pt idx="0">
                  <c:v>Datenreihe 1</c:v>
                </c:pt>
              </c:strCache>
            </c:strRef>
          </c:tx>
          <c:spPr>
            <a:solidFill>
              <a:schemeClr val="accent5">
                <a:lumMod val="60000"/>
                <a:lumOff val="40000"/>
              </a:schemeClr>
            </a:solidFill>
            <a:ln>
              <a:noFill/>
            </a:ln>
            <a:effectLst/>
          </c:spPr>
          <c:invertIfNegative val="0"/>
          <c:dPt>
            <c:idx val="0"/>
            <c:invertIfNegative val="0"/>
            <c:bubble3D val="0"/>
            <c:spPr>
              <a:solidFill>
                <a:schemeClr val="accent5">
                  <a:lumMod val="60000"/>
                  <a:lumOff val="40000"/>
                </a:schemeClr>
              </a:solidFill>
              <a:ln>
                <a:noFill/>
              </a:ln>
              <a:effectLst/>
            </c:spPr>
            <c:extLst>
              <c:ext xmlns:c16="http://schemas.microsoft.com/office/drawing/2014/chart" uri="{C3380CC4-5D6E-409C-BE32-E72D297353CC}">
                <c16:uniqueId val="{00000003-A0DD-4B21-864A-CFEF44EA3AFD}"/>
              </c:ext>
            </c:extLst>
          </c:dPt>
          <c:dPt>
            <c:idx val="1"/>
            <c:invertIfNegative val="0"/>
            <c:bubble3D val="0"/>
            <c:spPr>
              <a:solidFill>
                <a:schemeClr val="accent5">
                  <a:lumMod val="60000"/>
                  <a:lumOff val="40000"/>
                </a:schemeClr>
              </a:solidFill>
              <a:ln>
                <a:noFill/>
              </a:ln>
              <a:effectLst/>
            </c:spPr>
            <c:extLst>
              <c:ext xmlns:c16="http://schemas.microsoft.com/office/drawing/2014/chart" uri="{C3380CC4-5D6E-409C-BE32-E72D297353CC}">
                <c16:uniqueId val="{00000004-A0DD-4B21-864A-CFEF44EA3AFD}"/>
              </c:ext>
            </c:extLst>
          </c:dPt>
          <c:dPt>
            <c:idx val="2"/>
            <c:invertIfNegative val="0"/>
            <c:bubble3D val="0"/>
            <c:spPr>
              <a:solidFill>
                <a:schemeClr val="accent5">
                  <a:lumMod val="60000"/>
                  <a:lumOff val="40000"/>
                </a:schemeClr>
              </a:solidFill>
              <a:ln>
                <a:noFill/>
              </a:ln>
              <a:effectLst/>
            </c:spPr>
            <c:extLst>
              <c:ext xmlns:c16="http://schemas.microsoft.com/office/drawing/2014/chart" uri="{C3380CC4-5D6E-409C-BE32-E72D297353CC}">
                <c16:uniqueId val="{00000005-A0DD-4B21-864A-CFEF44EA3AFD}"/>
              </c:ext>
            </c:extLst>
          </c:dPt>
          <c:dLbls>
            <c:spPr>
              <a:noFill/>
              <a:ln>
                <a:noFill/>
              </a:ln>
              <a:effectLst/>
            </c:spPr>
            <c:txPr>
              <a:bodyPr rot="0" spcFirstLastPara="1" vertOverflow="ellipsis" vert="horz" wrap="square" lIns="38100" tIns="19050" rIns="38100" bIns="19050" anchor="ctr" anchorCtr="1">
                <a:spAutoFit/>
              </a:bodyPr>
              <a:lstStyle/>
              <a:p>
                <a:pPr>
                  <a:defRPr sz="800" b="0" i="0" u="none" strike="noStrike" kern="1200" baseline="0">
                    <a:solidFill>
                      <a:schemeClr val="tx2"/>
                    </a:solidFill>
                    <a:latin typeface="Roboto Light" panose="02000000000000000000" pitchFamily="2" charset="0"/>
                    <a:ea typeface="Roboto Light" panose="02000000000000000000" pitchFamily="2" charset="0"/>
                    <a:cs typeface="Roboto Light" panose="02000000000000000000" pitchFamily="2" charset="0"/>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Tabelle1!$A$2:$A$11</c:f>
              <c:strCache>
                <c:ptCount val="10"/>
                <c:pt idx="0">
                  <c:v>Fitness</c:v>
                </c:pt>
                <c:pt idx="1">
                  <c:v>Cycling</c:v>
                </c:pt>
                <c:pt idx="2">
                  <c:v>Hiking</c:v>
                </c:pt>
                <c:pt idx="3">
                  <c:v>Riding</c:v>
                </c:pt>
                <c:pt idx="4">
                  <c:v>Swimming</c:v>
                </c:pt>
                <c:pt idx="5">
                  <c:v>Skiing</c:v>
                </c:pt>
                <c:pt idx="6">
                  <c:v>Running/Jogging</c:v>
                </c:pt>
                <c:pt idx="7">
                  <c:v>Dancing</c:v>
                </c:pt>
                <c:pt idx="8">
                  <c:v>Gymnastics</c:v>
                </c:pt>
                <c:pt idx="9">
                  <c:v>Bowling</c:v>
                </c:pt>
              </c:strCache>
            </c:strRef>
          </c:cat>
          <c:val>
            <c:numRef>
              <c:f>Tabelle1!$B$2:$B$11</c:f>
              <c:numCache>
                <c:formatCode>#,##0</c:formatCode>
                <c:ptCount val="10"/>
                <c:pt idx="0">
                  <c:v>7673</c:v>
                </c:pt>
                <c:pt idx="1">
                  <c:v>5177</c:v>
                </c:pt>
                <c:pt idx="2">
                  <c:v>4706</c:v>
                </c:pt>
                <c:pt idx="3">
                  <c:v>3889</c:v>
                </c:pt>
                <c:pt idx="4">
                  <c:v>3555</c:v>
                </c:pt>
                <c:pt idx="5">
                  <c:v>2231</c:v>
                </c:pt>
                <c:pt idx="6">
                  <c:v>2176</c:v>
                </c:pt>
                <c:pt idx="7">
                  <c:v>1481</c:v>
                </c:pt>
                <c:pt idx="8">
                  <c:v>1468</c:v>
                </c:pt>
                <c:pt idx="9">
                  <c:v>1210</c:v>
                </c:pt>
              </c:numCache>
            </c:numRef>
          </c:val>
          <c:extLst>
            <c:ext xmlns:c16="http://schemas.microsoft.com/office/drawing/2014/chart" uri="{C3380CC4-5D6E-409C-BE32-E72D297353CC}">
              <c16:uniqueId val="{00000000-A0DD-4B21-864A-CFEF44EA3AFD}"/>
            </c:ext>
          </c:extLst>
        </c:ser>
        <c:dLbls>
          <c:showLegendKey val="0"/>
          <c:showVal val="0"/>
          <c:showCatName val="0"/>
          <c:showSerName val="0"/>
          <c:showPercent val="0"/>
          <c:showBubbleSize val="0"/>
        </c:dLbls>
        <c:gapWidth val="50"/>
        <c:axId val="462112976"/>
        <c:axId val="462096904"/>
      </c:barChart>
      <c:catAx>
        <c:axId val="4621129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b" anchorCtr="0"/>
          <a:lstStyle/>
          <a:p>
            <a:pPr>
              <a:defRPr sz="800" b="0" i="0" u="none" strike="noStrike" kern="1200" baseline="0">
                <a:solidFill>
                  <a:schemeClr val="tx2"/>
                </a:solidFill>
                <a:latin typeface="Roboto Light" panose="02000000000000000000" pitchFamily="2" charset="0"/>
                <a:ea typeface="Roboto Light" panose="02000000000000000000" pitchFamily="2" charset="0"/>
                <a:cs typeface="Roboto Light" panose="02000000000000000000" pitchFamily="2" charset="0"/>
              </a:defRPr>
            </a:pPr>
            <a:endParaRPr lang="lt-LT"/>
          </a:p>
        </c:txPr>
        <c:crossAx val="462096904"/>
        <c:crosses val="autoZero"/>
        <c:auto val="1"/>
        <c:lblAlgn val="ctr"/>
        <c:lblOffset val="1000"/>
        <c:noMultiLvlLbl val="0"/>
      </c:catAx>
      <c:valAx>
        <c:axId val="462096904"/>
        <c:scaling>
          <c:orientation val="minMax"/>
          <c:min val="-0.5"/>
        </c:scaling>
        <c:delete val="1"/>
        <c:axPos val="t"/>
        <c:numFmt formatCode="#,##0" sourceLinked="1"/>
        <c:majorTickMark val="out"/>
        <c:minorTickMark val="none"/>
        <c:tickLblPos val="nextTo"/>
        <c:crossAx val="462112976"/>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solidFill>
            <a:schemeClr val="tx2"/>
          </a:solidFill>
          <a:latin typeface="Roboto Light" panose="02000000000000000000" pitchFamily="2" charset="0"/>
          <a:ea typeface="Roboto Light" panose="02000000000000000000" pitchFamily="2" charset="0"/>
          <a:cs typeface="Roboto Light" panose="02000000000000000000" pitchFamily="2" charset="0"/>
        </a:defRPr>
      </a:pPr>
      <a:endParaRPr lang="lt-LT"/>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218663077198241"/>
          <c:y val="0.1999482419944594"/>
          <c:w val="0.45509541078444066"/>
          <c:h val="0.5637201209724011"/>
        </c:manualLayout>
      </c:layout>
      <c:doughnutChart>
        <c:varyColors val="1"/>
        <c:ser>
          <c:idx val="0"/>
          <c:order val="0"/>
          <c:tx>
            <c:strRef>
              <c:f>Tabelle1!$B$1</c:f>
              <c:strCache>
                <c:ptCount val="1"/>
                <c:pt idx="0">
                  <c:v>Passiv</c:v>
                </c:pt>
              </c:strCache>
            </c:strRef>
          </c:tx>
          <c:spPr>
            <a:ln>
              <a:solidFill>
                <a:schemeClr val="bg1"/>
              </a:solidFill>
            </a:ln>
          </c:spPr>
          <c:dPt>
            <c:idx val="0"/>
            <c:bubble3D val="0"/>
            <c:spPr>
              <a:solidFill>
                <a:srgbClr val="92D050"/>
              </a:solidFill>
              <a:ln w="19050">
                <a:solidFill>
                  <a:schemeClr val="bg1"/>
                </a:solidFill>
              </a:ln>
              <a:effectLst/>
            </c:spPr>
            <c:extLst>
              <c:ext xmlns:c16="http://schemas.microsoft.com/office/drawing/2014/chart" uri="{C3380CC4-5D6E-409C-BE32-E72D297353CC}">
                <c16:uniqueId val="{00000001-B264-44B0-BC8D-F8B2CC844F40}"/>
              </c:ext>
            </c:extLst>
          </c:dPt>
          <c:dPt>
            <c:idx val="1"/>
            <c:bubble3D val="0"/>
            <c:spPr>
              <a:solidFill>
                <a:schemeClr val="accent4">
                  <a:lumMod val="75000"/>
                </a:schemeClr>
              </a:solidFill>
              <a:ln w="19050">
                <a:solidFill>
                  <a:schemeClr val="bg1"/>
                </a:solidFill>
              </a:ln>
              <a:effectLst/>
            </c:spPr>
            <c:extLst>
              <c:ext xmlns:c16="http://schemas.microsoft.com/office/drawing/2014/chart" uri="{C3380CC4-5D6E-409C-BE32-E72D297353CC}">
                <c16:uniqueId val="{00000003-B264-44B0-BC8D-F8B2CC844F40}"/>
              </c:ext>
            </c:extLst>
          </c:dPt>
          <c:dPt>
            <c:idx val="2"/>
            <c:bubble3D val="0"/>
            <c:spPr>
              <a:solidFill>
                <a:schemeClr val="accent4"/>
              </a:solidFill>
              <a:ln w="19050">
                <a:solidFill>
                  <a:schemeClr val="bg1"/>
                </a:solidFill>
              </a:ln>
              <a:effectLst/>
            </c:spPr>
            <c:extLst>
              <c:ext xmlns:c16="http://schemas.microsoft.com/office/drawing/2014/chart" uri="{C3380CC4-5D6E-409C-BE32-E72D297353CC}">
                <c16:uniqueId val="{00000005-B264-44B0-BC8D-F8B2CC844F40}"/>
              </c:ext>
            </c:extLst>
          </c:dPt>
          <c:dPt>
            <c:idx val="3"/>
            <c:bubble3D val="0"/>
            <c:spPr>
              <a:solidFill>
                <a:schemeClr val="accent3">
                  <a:lumMod val="75000"/>
                </a:schemeClr>
              </a:solidFill>
              <a:ln w="19050">
                <a:solidFill>
                  <a:schemeClr val="bg1"/>
                </a:solidFill>
              </a:ln>
              <a:effectLst/>
            </c:spPr>
            <c:extLst>
              <c:ext xmlns:c16="http://schemas.microsoft.com/office/drawing/2014/chart" uri="{C3380CC4-5D6E-409C-BE32-E72D297353CC}">
                <c16:uniqueId val="{00000006-B264-44B0-BC8D-F8B2CC844F40}"/>
              </c:ext>
            </c:extLst>
          </c:dPt>
          <c:dPt>
            <c:idx val="4"/>
            <c:bubble3D val="0"/>
            <c:spPr>
              <a:solidFill>
                <a:schemeClr val="accent5"/>
              </a:solidFill>
              <a:ln w="19050">
                <a:solidFill>
                  <a:schemeClr val="bg1"/>
                </a:solidFill>
              </a:ln>
              <a:effectLst/>
            </c:spPr>
            <c:extLst>
              <c:ext xmlns:c16="http://schemas.microsoft.com/office/drawing/2014/chart" uri="{C3380CC4-5D6E-409C-BE32-E72D297353CC}">
                <c16:uniqueId val="{00000007-B264-44B0-BC8D-F8B2CC844F40}"/>
              </c:ext>
            </c:extLst>
          </c:dPt>
          <c:dPt>
            <c:idx val="5"/>
            <c:bubble3D val="0"/>
            <c:spPr>
              <a:solidFill>
                <a:schemeClr val="bg1">
                  <a:lumMod val="75000"/>
                </a:schemeClr>
              </a:solidFill>
              <a:ln w="19050">
                <a:solidFill>
                  <a:schemeClr val="bg1"/>
                </a:solidFill>
              </a:ln>
              <a:effectLst/>
            </c:spPr>
            <c:extLst>
              <c:ext xmlns:c16="http://schemas.microsoft.com/office/drawing/2014/chart" uri="{C3380CC4-5D6E-409C-BE32-E72D297353CC}">
                <c16:uniqueId val="{00000008-B264-44B0-BC8D-F8B2CC844F40}"/>
              </c:ext>
            </c:extLst>
          </c:dPt>
          <c:dPt>
            <c:idx val="6"/>
            <c:bubble3D val="0"/>
            <c:spPr>
              <a:solidFill>
                <a:schemeClr val="tx2">
                  <a:lumMod val="20000"/>
                  <a:lumOff val="80000"/>
                </a:schemeClr>
              </a:solidFill>
              <a:ln w="19050">
                <a:solidFill>
                  <a:schemeClr val="bg1"/>
                </a:solidFill>
              </a:ln>
              <a:effectLst/>
            </c:spPr>
            <c:extLst>
              <c:ext xmlns:c16="http://schemas.microsoft.com/office/drawing/2014/chart" uri="{C3380CC4-5D6E-409C-BE32-E72D297353CC}">
                <c16:uniqueId val="{00000009-B264-44B0-BC8D-F8B2CC844F40}"/>
              </c:ext>
            </c:extLst>
          </c:dPt>
          <c:dPt>
            <c:idx val="7"/>
            <c:bubble3D val="0"/>
            <c:spPr>
              <a:solidFill>
                <a:schemeClr val="bg1">
                  <a:lumMod val="95000"/>
                </a:schemeClr>
              </a:solidFill>
              <a:ln w="19050">
                <a:solidFill>
                  <a:schemeClr val="bg1"/>
                </a:solidFill>
              </a:ln>
              <a:effectLst/>
            </c:spPr>
            <c:extLst>
              <c:ext xmlns:c16="http://schemas.microsoft.com/office/drawing/2014/chart" uri="{C3380CC4-5D6E-409C-BE32-E72D297353CC}">
                <c16:uniqueId val="{0000000A-B264-44B0-BC8D-F8B2CC844F40}"/>
              </c:ext>
            </c:extLst>
          </c:dPt>
          <c:dPt>
            <c:idx val="8"/>
            <c:bubble3D val="0"/>
            <c:spPr>
              <a:solidFill>
                <a:schemeClr val="accent4">
                  <a:lumMod val="40000"/>
                  <a:lumOff val="60000"/>
                </a:schemeClr>
              </a:solidFill>
              <a:ln w="19050">
                <a:solidFill>
                  <a:schemeClr val="bg1"/>
                </a:solidFill>
              </a:ln>
              <a:effectLst/>
            </c:spPr>
            <c:extLst>
              <c:ext xmlns:c16="http://schemas.microsoft.com/office/drawing/2014/chart" uri="{C3380CC4-5D6E-409C-BE32-E72D297353CC}">
                <c16:uniqueId val="{0000000C-B264-44B0-BC8D-F8B2CC844F40}"/>
              </c:ext>
            </c:extLst>
          </c:dPt>
          <c:dPt>
            <c:idx val="9"/>
            <c:bubble3D val="0"/>
            <c:spPr>
              <a:solidFill>
                <a:schemeClr val="tx1"/>
              </a:solidFill>
              <a:ln w="19050">
                <a:solidFill>
                  <a:schemeClr val="bg1"/>
                </a:solidFill>
              </a:ln>
              <a:effectLst/>
            </c:spPr>
            <c:extLst>
              <c:ext xmlns:c16="http://schemas.microsoft.com/office/drawing/2014/chart" uri="{C3380CC4-5D6E-409C-BE32-E72D297353CC}">
                <c16:uniqueId val="{0000000B-B264-44B0-BC8D-F8B2CC844F40}"/>
              </c:ext>
            </c:extLst>
          </c:dPt>
          <c:dLbls>
            <c:dLbl>
              <c:idx val="0"/>
              <c:layout>
                <c:manualLayout>
                  <c:x val="-0.1294722730539655"/>
                  <c:y val="5.3006667570979771E-2"/>
                </c:manualLayout>
              </c:layout>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1-B264-44B0-BC8D-F8B2CC844F40}"/>
                </c:ext>
              </c:extLst>
            </c:dLbl>
            <c:dLbl>
              <c:idx val="1"/>
              <c:layout>
                <c:manualLayout>
                  <c:x val="-0.1399909389564227"/>
                  <c:y val="-9.3263087597400384E-3"/>
                </c:manualLayout>
              </c:layout>
              <c:showLegendKey val="0"/>
              <c:showVal val="1"/>
              <c:showCatName val="1"/>
              <c:showSerName val="0"/>
              <c:showPercent val="0"/>
              <c:showBubbleSize val="0"/>
              <c:extLst>
                <c:ext xmlns:c15="http://schemas.microsoft.com/office/drawing/2012/chart" uri="{CE6537A1-D6FC-4f65-9D91-7224C49458BB}">
                  <c15:layout>
                    <c:manualLayout>
                      <c:w val="0.21686525924966538"/>
                      <c:h val="0.19593970224186014"/>
                    </c:manualLayout>
                  </c15:layout>
                </c:ext>
                <c:ext xmlns:c16="http://schemas.microsoft.com/office/drawing/2014/chart" uri="{C3380CC4-5D6E-409C-BE32-E72D297353CC}">
                  <c16:uniqueId val="{00000003-B264-44B0-BC8D-F8B2CC844F40}"/>
                </c:ext>
              </c:extLst>
            </c:dLbl>
            <c:dLbl>
              <c:idx val="2"/>
              <c:layout>
                <c:manualLayout>
                  <c:x val="-0.12254097770870209"/>
                  <c:y val="-9.5000927887983713E-2"/>
                </c:manualLayout>
              </c:layout>
              <c:spPr>
                <a:noFill/>
                <a:ln>
                  <a:noFill/>
                </a:ln>
                <a:effectLst/>
              </c:spPr>
              <c:txPr>
                <a:bodyPr rot="0" spcFirstLastPara="1" vertOverflow="ellipsis" wrap="square" lIns="0" tIns="0" rIns="0" bIns="0" anchor="ctr" anchorCtr="0">
                  <a:noAutofit/>
                </a:bodyPr>
                <a:lstStyle/>
                <a:p>
                  <a:pPr>
                    <a:defRPr sz="800" b="0" i="0" u="none" strike="noStrike" kern="1200" baseline="0">
                      <a:solidFill>
                        <a:schemeClr val="tx1">
                          <a:lumMod val="75000"/>
                          <a:lumOff val="25000"/>
                        </a:schemeClr>
                      </a:solidFill>
                      <a:latin typeface="Roboto Light" panose="02000000000000000000" pitchFamily="2" charset="0"/>
                      <a:ea typeface="Roboto Light" panose="02000000000000000000" pitchFamily="2" charset="0"/>
                      <a:cs typeface="Roboto Light" panose="02000000000000000000" pitchFamily="2" charset="0"/>
                    </a:defRPr>
                  </a:pPr>
                  <a:endParaRPr lang="lt-LT"/>
                </a:p>
              </c:txPr>
              <c:showLegendKey val="0"/>
              <c:showVal val="1"/>
              <c:showCatName val="1"/>
              <c:showSerName val="0"/>
              <c:showPercent val="0"/>
              <c:showBubbleSize val="0"/>
              <c:extLst>
                <c:ext xmlns:c15="http://schemas.microsoft.com/office/drawing/2012/chart" uri="{CE6537A1-D6FC-4f65-9D91-7224C49458BB}">
                  <c15:spPr xmlns:c15="http://schemas.microsoft.com/office/drawing/2012/chart">
                    <a:prstGeom prst="rect">
                      <a:avLst/>
                    </a:prstGeom>
                  </c15:spPr>
                  <c15:layout>
                    <c:manualLayout>
                      <c:w val="0.37368709949981804"/>
                      <c:h val="0.10419815994878948"/>
                    </c:manualLayout>
                  </c15:layout>
                </c:ext>
                <c:ext xmlns:c16="http://schemas.microsoft.com/office/drawing/2014/chart" uri="{C3380CC4-5D6E-409C-BE32-E72D297353CC}">
                  <c16:uniqueId val="{00000005-B264-44B0-BC8D-F8B2CC844F40}"/>
                </c:ext>
              </c:extLst>
            </c:dLbl>
            <c:dLbl>
              <c:idx val="3"/>
              <c:layout>
                <c:manualLayout>
                  <c:x val="6.8536027284893955E-2"/>
                  <c:y val="-8.8937028714870386E-2"/>
                </c:manualLayout>
              </c:layout>
              <c:spPr>
                <a:noFill/>
                <a:ln>
                  <a:noFill/>
                </a:ln>
                <a:effectLst/>
              </c:spPr>
              <c:txPr>
                <a:bodyPr rot="0" spcFirstLastPara="1" vertOverflow="ellipsis" wrap="square" lIns="0" tIns="0" rIns="0" bIns="0" anchor="ctr" anchorCtr="0">
                  <a:noAutofit/>
                </a:bodyPr>
                <a:lstStyle/>
                <a:p>
                  <a:pPr>
                    <a:defRPr sz="800" b="0" i="0" u="none" strike="noStrike" kern="1200" baseline="0">
                      <a:solidFill>
                        <a:schemeClr val="tx1">
                          <a:lumMod val="75000"/>
                          <a:lumOff val="25000"/>
                        </a:schemeClr>
                      </a:solidFill>
                      <a:latin typeface="Roboto Light" panose="02000000000000000000" pitchFamily="2" charset="0"/>
                      <a:ea typeface="Roboto Light" panose="02000000000000000000" pitchFamily="2" charset="0"/>
                      <a:cs typeface="Roboto Light" panose="02000000000000000000" pitchFamily="2" charset="0"/>
                    </a:defRPr>
                  </a:pPr>
                  <a:endParaRPr lang="lt-LT"/>
                </a:p>
              </c:txPr>
              <c:showLegendKey val="0"/>
              <c:showVal val="1"/>
              <c:showCatName val="1"/>
              <c:showSerName val="0"/>
              <c:showPercent val="0"/>
              <c:showBubbleSize val="0"/>
              <c:extLst>
                <c:ext xmlns:c15="http://schemas.microsoft.com/office/drawing/2012/chart" uri="{CE6537A1-D6FC-4f65-9D91-7224C49458BB}">
                  <c15:spPr xmlns:c15="http://schemas.microsoft.com/office/drawing/2012/chart">
                    <a:prstGeom prst="rect">
                      <a:avLst/>
                    </a:prstGeom>
                  </c15:spPr>
                  <c15:layout>
                    <c:manualLayout>
                      <c:w val="0.34849092250983199"/>
                      <c:h val="8.2746917677077772E-2"/>
                    </c:manualLayout>
                  </c15:layout>
                </c:ext>
                <c:ext xmlns:c16="http://schemas.microsoft.com/office/drawing/2014/chart" uri="{C3380CC4-5D6E-409C-BE32-E72D297353CC}">
                  <c16:uniqueId val="{00000006-B264-44B0-BC8D-F8B2CC844F40}"/>
                </c:ext>
              </c:extLst>
            </c:dLbl>
            <c:dLbl>
              <c:idx val="4"/>
              <c:layout>
                <c:manualLayout>
                  <c:x val="0.15213096420193947"/>
                  <c:y val="-8.0851988974844524E-2"/>
                </c:manualLayout>
              </c:layout>
              <c:showLegendKey val="0"/>
              <c:showVal val="1"/>
              <c:showCatName val="1"/>
              <c:showSerName val="0"/>
              <c:showPercent val="0"/>
              <c:showBubbleSize val="0"/>
              <c:extLst>
                <c:ext xmlns:c15="http://schemas.microsoft.com/office/drawing/2012/chart" uri="{CE6537A1-D6FC-4f65-9D91-7224C49458BB}">
                  <c15:layout>
                    <c:manualLayout>
                      <c:w val="0.33933993663950923"/>
                      <c:h val="0.11756388500809953"/>
                    </c:manualLayout>
                  </c15:layout>
                </c:ext>
                <c:ext xmlns:c16="http://schemas.microsoft.com/office/drawing/2014/chart" uri="{C3380CC4-5D6E-409C-BE32-E72D297353CC}">
                  <c16:uniqueId val="{00000007-B264-44B0-BC8D-F8B2CC844F40}"/>
                </c:ext>
              </c:extLst>
            </c:dLbl>
            <c:dLbl>
              <c:idx val="5"/>
              <c:layout>
                <c:manualLayout>
                  <c:x val="0.14733010157825596"/>
                  <c:y val="-2.8298196141195584E-2"/>
                </c:manualLayout>
              </c:layout>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8-B264-44B0-BC8D-F8B2CC844F40}"/>
                </c:ext>
              </c:extLst>
            </c:dLbl>
            <c:dLbl>
              <c:idx val="6"/>
              <c:layout>
                <c:manualLayout>
                  <c:x val="0.15991739699808591"/>
                  <c:y val="1.212779834622668E-2"/>
                </c:manualLayout>
              </c:layout>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9-B264-44B0-BC8D-F8B2CC844F40}"/>
                </c:ext>
              </c:extLst>
            </c:dLbl>
            <c:dLbl>
              <c:idx val="7"/>
              <c:layout>
                <c:manualLayout>
                  <c:x val="0.17786730890603433"/>
                  <c:y val="3.6383395038680037E-2"/>
                </c:manualLayout>
              </c:layout>
              <c:showLegendKey val="0"/>
              <c:showVal val="1"/>
              <c:showCatName val="1"/>
              <c:showSerName val="0"/>
              <c:showPercent val="0"/>
              <c:showBubbleSize val="0"/>
              <c:extLst>
                <c:ext xmlns:c15="http://schemas.microsoft.com/office/drawing/2012/chart" uri="{CE6537A1-D6FC-4f65-9D91-7224C49458BB}">
                  <c15:layout>
                    <c:manualLayout>
                      <c:w val="0.29422642432615231"/>
                      <c:h val="0.11756388500809953"/>
                    </c:manualLayout>
                  </c15:layout>
                </c:ext>
                <c:ext xmlns:c16="http://schemas.microsoft.com/office/drawing/2014/chart" uri="{C3380CC4-5D6E-409C-BE32-E72D297353CC}">
                  <c16:uniqueId val="{0000000A-B264-44B0-BC8D-F8B2CC844F40}"/>
                </c:ext>
              </c:extLst>
            </c:dLbl>
            <c:dLbl>
              <c:idx val="8"/>
              <c:layout>
                <c:manualLayout>
                  <c:x val="0.1468630440994772"/>
                  <c:y val="9.7022386769813437E-2"/>
                </c:manualLayout>
              </c:layout>
              <c:showLegendKey val="0"/>
              <c:showVal val="1"/>
              <c:showCatName val="1"/>
              <c:showSerName val="0"/>
              <c:showPercent val="0"/>
              <c:showBubbleSize val="0"/>
              <c:extLst>
                <c:ext xmlns:c15="http://schemas.microsoft.com/office/drawing/2012/chart" uri="{CE6537A1-D6FC-4f65-9D91-7224C49458BB}">
                  <c15:layout>
                    <c:manualLayout>
                      <c:w val="0.36715985880601859"/>
                      <c:h val="0.11756388500809953"/>
                    </c:manualLayout>
                  </c15:layout>
                </c:ext>
                <c:ext xmlns:c16="http://schemas.microsoft.com/office/drawing/2014/chart" uri="{C3380CC4-5D6E-409C-BE32-E72D297353CC}">
                  <c16:uniqueId val="{0000000C-B264-44B0-BC8D-F8B2CC844F40}"/>
                </c:ext>
              </c:extLst>
            </c:dLbl>
            <c:dLbl>
              <c:idx val="9"/>
              <c:layout>
                <c:manualLayout>
                  <c:x val="-8.3222318845942722E-2"/>
                  <c:y val="0.14600420875983552"/>
                </c:manualLayout>
              </c:layout>
              <c:spPr>
                <a:noFill/>
                <a:ln>
                  <a:noFill/>
                </a:ln>
                <a:effectLst/>
              </c:spPr>
              <c:txPr>
                <a:bodyPr rot="0" spcFirstLastPara="1" vertOverflow="ellipsis" wrap="square" lIns="0" tIns="0" rIns="0" bIns="0" anchor="ctr" anchorCtr="0">
                  <a:noAutofit/>
                </a:bodyPr>
                <a:lstStyle/>
                <a:p>
                  <a:pPr>
                    <a:defRPr sz="800" b="0" i="0" u="none" strike="noStrike" kern="1200" baseline="0">
                      <a:solidFill>
                        <a:schemeClr val="tx1">
                          <a:lumMod val="75000"/>
                          <a:lumOff val="25000"/>
                        </a:schemeClr>
                      </a:solidFill>
                      <a:latin typeface="Roboto Light" panose="02000000000000000000" pitchFamily="2" charset="0"/>
                      <a:ea typeface="Roboto Light" panose="02000000000000000000" pitchFamily="2" charset="0"/>
                      <a:cs typeface="Roboto Light" panose="02000000000000000000" pitchFamily="2" charset="0"/>
                    </a:defRPr>
                  </a:pPr>
                  <a:endParaRPr lang="lt-LT"/>
                </a:p>
              </c:txPr>
              <c:showLegendKey val="0"/>
              <c:showVal val="1"/>
              <c:showCatName val="1"/>
              <c:showSerName val="0"/>
              <c:showPercent val="0"/>
              <c:showBubbleSize val="0"/>
              <c:extLst>
                <c:ext xmlns:c15="http://schemas.microsoft.com/office/drawing/2012/chart" uri="{CE6537A1-D6FC-4f65-9D91-7224C49458BB}">
                  <c15:spPr xmlns:c15="http://schemas.microsoft.com/office/drawing/2012/chart">
                    <a:prstGeom prst="rect">
                      <a:avLst/>
                    </a:prstGeom>
                  </c15:spPr>
                  <c15:layout>
                    <c:manualLayout>
                      <c:w val="0.40144894464283143"/>
                      <c:h val="9.2070361602562795E-2"/>
                    </c:manualLayout>
                  </c15:layout>
                </c:ext>
                <c:ext xmlns:c16="http://schemas.microsoft.com/office/drawing/2014/chart" uri="{C3380CC4-5D6E-409C-BE32-E72D297353CC}">
                  <c16:uniqueId val="{0000000B-B264-44B0-BC8D-F8B2CC844F40}"/>
                </c:ext>
              </c:extLst>
            </c:dLbl>
            <c:spPr>
              <a:noFill/>
              <a:ln>
                <a:noFill/>
              </a:ln>
              <a:effectLst/>
            </c:spPr>
            <c:txPr>
              <a:bodyPr rot="0" spcFirstLastPara="1" vertOverflow="ellipsis" wrap="square" lIns="0" tIns="0" rIns="0" bIns="0" anchor="ctr" anchorCtr="0">
                <a:spAutoFit/>
              </a:bodyPr>
              <a:lstStyle/>
              <a:p>
                <a:pPr>
                  <a:defRPr sz="800" b="0" i="0" u="none" strike="noStrike" kern="1200" baseline="0">
                    <a:solidFill>
                      <a:schemeClr val="tx1">
                        <a:lumMod val="75000"/>
                        <a:lumOff val="25000"/>
                      </a:schemeClr>
                    </a:solidFill>
                    <a:latin typeface="Roboto Light" panose="02000000000000000000" pitchFamily="2" charset="0"/>
                    <a:ea typeface="Roboto Light" panose="02000000000000000000" pitchFamily="2" charset="0"/>
                    <a:cs typeface="Roboto Light" panose="02000000000000000000" pitchFamily="2" charset="0"/>
                  </a:defRPr>
                </a:pPr>
                <a:endParaRPr lang="lt-LT"/>
              </a:p>
            </c:txPr>
            <c:showLegendKey val="0"/>
            <c:showVal val="1"/>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spPr xmlns:c15="http://schemas.microsoft.com/office/drawing/2012/chart">
                  <a:prstGeom prst="rect">
                    <a:avLst/>
                  </a:prstGeom>
                </c15:spPr>
              </c:ext>
            </c:extLst>
          </c:dLbls>
          <c:cat>
            <c:strRef>
              <c:f>Tabelle1!$A$2:$A$11</c:f>
              <c:strCache>
                <c:ptCount val="10"/>
                <c:pt idx="0">
                  <c:v>Fees for Pay-TV</c:v>
                </c:pt>
                <c:pt idx="1">
                  <c:v>Expenditure on admission to sporting events</c:v>
                </c:pt>
                <c:pt idx="2">
                  <c:v>Accommodation and catering Sports events</c:v>
                </c:pt>
                <c:pt idx="3">
                  <c:v>Expenditure on sports-related books and periodicals</c:v>
                </c:pt>
                <c:pt idx="4">
                  <c:v>Monetary donations to sports organisations</c:v>
                </c:pt>
                <c:pt idx="5">
                  <c:v>Sports betting expenses</c:v>
                </c:pt>
                <c:pt idx="6">
                  <c:v>Expenditure on fan merchandise</c:v>
                </c:pt>
                <c:pt idx="7">
                  <c:v>Contributions as a passive member</c:v>
                </c:pt>
                <c:pt idx="8">
                  <c:v>Trips to sports events</c:v>
                </c:pt>
                <c:pt idx="9">
                  <c:v>Computer or game software expenses</c:v>
                </c:pt>
              </c:strCache>
            </c:strRef>
          </c:cat>
          <c:val>
            <c:numRef>
              <c:f>Tabelle1!$B$2:$B$11</c:f>
              <c:numCache>
                <c:formatCode>0%</c:formatCode>
                <c:ptCount val="10"/>
                <c:pt idx="0">
                  <c:v>0.217</c:v>
                </c:pt>
                <c:pt idx="1">
                  <c:v>0.156</c:v>
                </c:pt>
                <c:pt idx="2">
                  <c:v>0.13500000000000001</c:v>
                </c:pt>
                <c:pt idx="3">
                  <c:v>0.107</c:v>
                </c:pt>
                <c:pt idx="4">
                  <c:v>0.105</c:v>
                </c:pt>
                <c:pt idx="5">
                  <c:v>9.7000000000000003E-2</c:v>
                </c:pt>
                <c:pt idx="6">
                  <c:v>7.3999999999999996E-2</c:v>
                </c:pt>
                <c:pt idx="7">
                  <c:v>5.3999999999999999E-2</c:v>
                </c:pt>
                <c:pt idx="8">
                  <c:v>0.04</c:v>
                </c:pt>
                <c:pt idx="9">
                  <c:v>1.4E-2</c:v>
                </c:pt>
              </c:numCache>
            </c:numRef>
          </c:val>
          <c:extLst>
            <c:ext xmlns:c16="http://schemas.microsoft.com/office/drawing/2014/chart" uri="{C3380CC4-5D6E-409C-BE32-E72D297353CC}">
              <c16:uniqueId val="{00000004-B264-44B0-BC8D-F8B2CC844F40}"/>
            </c:ext>
          </c:extLst>
        </c:ser>
        <c:dLbls>
          <c:showLegendKey val="0"/>
          <c:showVal val="0"/>
          <c:showCatName val="0"/>
          <c:showSerName val="0"/>
          <c:showPercent val="0"/>
          <c:showBubbleSize val="0"/>
          <c:showLeaderLines val="1"/>
        </c:dLbls>
        <c:firstSliceAng val="163"/>
        <c:holeSize val="75"/>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latin typeface="Roboto Light" panose="02000000000000000000" pitchFamily="2" charset="0"/>
          <a:ea typeface="Roboto Light" panose="02000000000000000000" pitchFamily="2" charset="0"/>
          <a:cs typeface="Roboto Light" panose="02000000000000000000" pitchFamily="2" charset="0"/>
        </a:defRPr>
      </a:pPr>
      <a:endParaRPr lang="lt-LT"/>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3073257673355603"/>
          <c:y val="0.11320600169988759"/>
          <c:w val="0.56817184760742767"/>
          <c:h val="0.77054522818988502"/>
        </c:manualLayout>
      </c:layout>
      <c:barChart>
        <c:barDir val="bar"/>
        <c:grouping val="clustered"/>
        <c:varyColors val="0"/>
        <c:ser>
          <c:idx val="0"/>
          <c:order val="0"/>
          <c:tx>
            <c:strRef>
              <c:f>Tabelle1!$B$1</c:f>
              <c:strCache>
                <c:ptCount val="1"/>
                <c:pt idx="0">
                  <c:v>Datenreihe 1</c:v>
                </c:pt>
              </c:strCache>
            </c:strRef>
          </c:tx>
          <c:spPr>
            <a:solidFill>
              <a:schemeClr val="accent1"/>
            </a:solidFill>
            <a:ln>
              <a:noFill/>
            </a:ln>
            <a:effectLst/>
          </c:spPr>
          <c:invertIfNegative val="0"/>
          <c:dPt>
            <c:idx val="0"/>
            <c:invertIfNegative val="0"/>
            <c:bubble3D val="0"/>
            <c:spPr>
              <a:solidFill>
                <a:schemeClr val="accent2"/>
              </a:solidFill>
              <a:ln>
                <a:noFill/>
              </a:ln>
              <a:effectLst/>
            </c:spPr>
            <c:extLst>
              <c:ext xmlns:c16="http://schemas.microsoft.com/office/drawing/2014/chart" uri="{C3380CC4-5D6E-409C-BE32-E72D297353CC}">
                <c16:uniqueId val="{00000001-1AEE-436C-AB8D-9666095D97C0}"/>
              </c:ext>
            </c:extLst>
          </c:dPt>
          <c:dPt>
            <c:idx val="1"/>
            <c:invertIfNegative val="0"/>
            <c:bubble3D val="0"/>
            <c:spPr>
              <a:solidFill>
                <a:schemeClr val="accent1">
                  <a:lumMod val="60000"/>
                  <a:lumOff val="40000"/>
                </a:schemeClr>
              </a:solidFill>
              <a:ln>
                <a:noFill/>
              </a:ln>
              <a:effectLst/>
            </c:spPr>
            <c:extLst>
              <c:ext xmlns:c16="http://schemas.microsoft.com/office/drawing/2014/chart" uri="{C3380CC4-5D6E-409C-BE32-E72D297353CC}">
                <c16:uniqueId val="{00000003-1AEE-436C-AB8D-9666095D97C0}"/>
              </c:ext>
            </c:extLst>
          </c:dPt>
          <c:dPt>
            <c:idx val="3"/>
            <c:invertIfNegative val="0"/>
            <c:bubble3D val="0"/>
            <c:spPr>
              <a:solidFill>
                <a:schemeClr val="accent1">
                  <a:lumMod val="75000"/>
                </a:schemeClr>
              </a:solidFill>
              <a:ln>
                <a:noFill/>
              </a:ln>
              <a:effectLst/>
            </c:spPr>
            <c:extLst>
              <c:ext xmlns:c16="http://schemas.microsoft.com/office/drawing/2014/chart" uri="{C3380CC4-5D6E-409C-BE32-E72D297353CC}">
                <c16:uniqueId val="{00000005-1AEE-436C-AB8D-9666095D97C0}"/>
              </c:ext>
            </c:extLst>
          </c:dPt>
          <c:dLbls>
            <c:numFmt formatCode="0%" sourceLinked="0"/>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Segoe UI" panose="020B0502040204020203" pitchFamily="34" charset="0"/>
                    <a:ea typeface="Segoe UI" panose="020B0502040204020203" pitchFamily="34" charset="0"/>
                    <a:cs typeface="Segoe UI" panose="020B0502040204020203" pitchFamily="34" charset="0"/>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Tabelle1!$A$2:$A$5</c:f>
              <c:strCache>
                <c:ptCount val="4"/>
                <c:pt idx="0">
                  <c:v>in no sports club</c:v>
                </c:pt>
                <c:pt idx="1">
                  <c:v>in one sports club</c:v>
                </c:pt>
                <c:pt idx="2">
                  <c:v>in two sports clubs</c:v>
                </c:pt>
                <c:pt idx="3">
                  <c:v>in three or more sports clubs</c:v>
                </c:pt>
              </c:strCache>
            </c:strRef>
          </c:cat>
          <c:val>
            <c:numRef>
              <c:f>Tabelle1!$B$2:$B$5</c:f>
              <c:numCache>
                <c:formatCode>0.00%</c:formatCode>
                <c:ptCount val="4"/>
                <c:pt idx="0">
                  <c:v>0.76200000000000001</c:v>
                </c:pt>
                <c:pt idx="1">
                  <c:v>0.20599999999999999</c:v>
                </c:pt>
                <c:pt idx="2">
                  <c:v>2.5000000000000001E-2</c:v>
                </c:pt>
                <c:pt idx="3">
                  <c:v>7.0000000000000062E-3</c:v>
                </c:pt>
              </c:numCache>
            </c:numRef>
          </c:val>
          <c:extLst>
            <c:ext xmlns:c16="http://schemas.microsoft.com/office/drawing/2014/chart" uri="{C3380CC4-5D6E-409C-BE32-E72D297353CC}">
              <c16:uniqueId val="{00000006-1AEE-436C-AB8D-9666095D97C0}"/>
            </c:ext>
          </c:extLst>
        </c:ser>
        <c:dLbls>
          <c:showLegendKey val="0"/>
          <c:showVal val="0"/>
          <c:showCatName val="0"/>
          <c:showSerName val="0"/>
          <c:showPercent val="0"/>
          <c:showBubbleSize val="0"/>
        </c:dLbls>
        <c:gapWidth val="50"/>
        <c:axId val="187160344"/>
        <c:axId val="187160016"/>
      </c:barChart>
      <c:catAx>
        <c:axId val="187160344"/>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Segoe UI" panose="020B0502040204020203" pitchFamily="34" charset="0"/>
                <a:ea typeface="Segoe UI" panose="020B0502040204020203" pitchFamily="34" charset="0"/>
                <a:cs typeface="Segoe UI" panose="020B0502040204020203" pitchFamily="34" charset="0"/>
              </a:defRPr>
            </a:pPr>
            <a:endParaRPr lang="lt-LT"/>
          </a:p>
        </c:txPr>
        <c:crossAx val="187160016"/>
        <c:crosses val="autoZero"/>
        <c:auto val="1"/>
        <c:lblAlgn val="ctr"/>
        <c:lblOffset val="100"/>
        <c:noMultiLvlLbl val="0"/>
      </c:catAx>
      <c:valAx>
        <c:axId val="187160016"/>
        <c:scaling>
          <c:orientation val="minMax"/>
        </c:scaling>
        <c:delete val="1"/>
        <c:axPos val="t"/>
        <c:numFmt formatCode="0%" sourceLinked="0"/>
        <c:majorTickMark val="none"/>
        <c:minorTickMark val="none"/>
        <c:tickLblPos val="nextTo"/>
        <c:crossAx val="187160344"/>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Segoe UI" panose="020B0502040204020203" pitchFamily="34" charset="0"/>
          <a:ea typeface="Segoe UI" panose="020B0502040204020203" pitchFamily="34" charset="0"/>
          <a:cs typeface="Segoe UI" panose="020B0502040204020203" pitchFamily="34" charset="0"/>
        </a:defRPr>
      </a:pPr>
      <a:endParaRPr lang="lt-LT"/>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4562908520966588"/>
          <c:y val="9.9257806394081785E-2"/>
          <c:w val="0.52860045805481803"/>
          <c:h val="0.81349287564635364"/>
        </c:manualLayout>
      </c:layout>
      <c:barChart>
        <c:barDir val="bar"/>
        <c:grouping val="clustered"/>
        <c:varyColors val="0"/>
        <c:ser>
          <c:idx val="0"/>
          <c:order val="0"/>
          <c:tx>
            <c:strRef>
              <c:f>Tabelle1!$B$1</c:f>
              <c:strCache>
                <c:ptCount val="1"/>
                <c:pt idx="0">
                  <c:v>Datenreihe 1</c:v>
                </c:pt>
              </c:strCache>
            </c:strRef>
          </c:tx>
          <c:spPr>
            <a:solidFill>
              <a:schemeClr val="accent1"/>
            </a:solidFill>
            <a:ln>
              <a:noFill/>
            </a:ln>
            <a:effectLst/>
          </c:spPr>
          <c:invertIfNegative val="0"/>
          <c:dPt>
            <c:idx val="0"/>
            <c:invertIfNegative val="0"/>
            <c:bubble3D val="0"/>
            <c:spPr>
              <a:blipFill>
                <a:blip xmlns:r="http://schemas.openxmlformats.org/officeDocument/2006/relationships" r:embed="rId3"/>
                <a:stretch>
                  <a:fillRect/>
                </a:stretch>
              </a:blipFill>
              <a:ln>
                <a:noFill/>
              </a:ln>
              <a:effectLst/>
            </c:spPr>
            <c:pictureOptions>
              <c:pictureFormat val="stretch"/>
            </c:pictureOptions>
            <c:extLst>
              <c:ext xmlns:c16="http://schemas.microsoft.com/office/drawing/2014/chart" uri="{C3380CC4-5D6E-409C-BE32-E72D297353CC}">
                <c16:uniqueId val="{00000001-8BED-4BED-B207-9ED79D0CE3BA}"/>
              </c:ext>
            </c:extLst>
          </c:dPt>
          <c:dPt>
            <c:idx val="1"/>
            <c:invertIfNegative val="0"/>
            <c:bubble3D val="0"/>
            <c:spPr>
              <a:blipFill>
                <a:blip xmlns:r="http://schemas.openxmlformats.org/officeDocument/2006/relationships" r:embed="rId3"/>
                <a:stretch>
                  <a:fillRect/>
                </a:stretch>
              </a:blipFill>
              <a:ln>
                <a:noFill/>
              </a:ln>
              <a:effectLst/>
            </c:spPr>
            <c:extLst>
              <c:ext xmlns:c16="http://schemas.microsoft.com/office/drawing/2014/chart" uri="{C3380CC4-5D6E-409C-BE32-E72D297353CC}">
                <c16:uniqueId val="{00000003-8BED-4BED-B207-9ED79D0CE3BA}"/>
              </c:ext>
            </c:extLst>
          </c:dPt>
          <c:dPt>
            <c:idx val="2"/>
            <c:invertIfNegative val="0"/>
            <c:bubble3D val="0"/>
            <c:spPr>
              <a:blipFill>
                <a:blip xmlns:r="http://schemas.openxmlformats.org/officeDocument/2006/relationships" r:embed="rId3"/>
                <a:stretch>
                  <a:fillRect/>
                </a:stretch>
              </a:blipFill>
              <a:ln>
                <a:noFill/>
              </a:ln>
              <a:effectLst/>
            </c:spPr>
            <c:extLst>
              <c:ext xmlns:c16="http://schemas.microsoft.com/office/drawing/2014/chart" uri="{C3380CC4-5D6E-409C-BE32-E72D297353CC}">
                <c16:uniqueId val="{00000005-8BED-4BED-B207-9ED79D0CE3BA}"/>
              </c:ext>
            </c:extLst>
          </c:dPt>
          <c:dPt>
            <c:idx val="4"/>
            <c:invertIfNegative val="0"/>
            <c:bubble3D val="0"/>
            <c:spPr>
              <a:blipFill>
                <a:blip xmlns:r="http://schemas.openxmlformats.org/officeDocument/2006/relationships" r:embed="rId4"/>
                <a:stretch>
                  <a:fillRect/>
                </a:stretch>
              </a:blipFill>
              <a:ln>
                <a:noFill/>
              </a:ln>
              <a:effectLst/>
            </c:spPr>
            <c:extLst>
              <c:ext xmlns:c16="http://schemas.microsoft.com/office/drawing/2014/chart" uri="{C3380CC4-5D6E-409C-BE32-E72D297353CC}">
                <c16:uniqueId val="{00000007-8BED-4BED-B207-9ED79D0CE3BA}"/>
              </c:ext>
            </c:extLst>
          </c:dPt>
          <c:dPt>
            <c:idx val="5"/>
            <c:invertIfNegative val="0"/>
            <c:bubble3D val="0"/>
            <c:spPr>
              <a:blipFill>
                <a:blip xmlns:r="http://schemas.openxmlformats.org/officeDocument/2006/relationships" r:embed="rId4"/>
                <a:stretch>
                  <a:fillRect/>
                </a:stretch>
              </a:blipFill>
              <a:ln>
                <a:noFill/>
              </a:ln>
              <a:effectLst/>
            </c:spPr>
            <c:extLst>
              <c:ext xmlns:c16="http://schemas.microsoft.com/office/drawing/2014/chart" uri="{C3380CC4-5D6E-409C-BE32-E72D297353CC}">
                <c16:uniqueId val="{00000009-8BED-4BED-B207-9ED79D0CE3BA}"/>
              </c:ext>
            </c:extLst>
          </c:dPt>
          <c:dPt>
            <c:idx val="6"/>
            <c:invertIfNegative val="0"/>
            <c:bubble3D val="0"/>
            <c:spPr>
              <a:blipFill>
                <a:blip xmlns:r="http://schemas.openxmlformats.org/officeDocument/2006/relationships" r:embed="rId4"/>
                <a:stretch>
                  <a:fillRect/>
                </a:stretch>
              </a:blipFill>
              <a:ln>
                <a:noFill/>
              </a:ln>
              <a:effectLst/>
            </c:spPr>
            <c:extLst>
              <c:ext xmlns:c16="http://schemas.microsoft.com/office/drawing/2014/chart" uri="{C3380CC4-5D6E-409C-BE32-E72D297353CC}">
                <c16:uniqueId val="{0000000B-8BED-4BED-B207-9ED79D0CE3BA}"/>
              </c:ext>
            </c:extLst>
          </c:dPt>
          <c:dLbls>
            <c:dLbl>
              <c:idx val="0"/>
              <c:delete val="1"/>
              <c:extLst>
                <c:ext xmlns:c15="http://schemas.microsoft.com/office/drawing/2012/chart" uri="{CE6537A1-D6FC-4f65-9D91-7224C49458BB}"/>
                <c:ext xmlns:c16="http://schemas.microsoft.com/office/drawing/2014/chart" uri="{C3380CC4-5D6E-409C-BE32-E72D297353CC}">
                  <c16:uniqueId val="{00000001-8BED-4BED-B207-9ED79D0CE3BA}"/>
                </c:ext>
              </c:extLst>
            </c:dLbl>
            <c:spPr>
              <a:noFill/>
              <a:ln>
                <a:noFill/>
              </a:ln>
              <a:effectLst/>
            </c:spPr>
            <c:txPr>
              <a:bodyPr rot="0" spcFirstLastPara="1" vertOverflow="ellipsis" vert="horz" wrap="square" lIns="38100" tIns="19050" rIns="38100" bIns="19050" anchor="ctr" anchorCtr="1">
                <a:spAutoFit/>
              </a:bodyPr>
              <a:lstStyle/>
              <a:p>
                <a:pPr>
                  <a:defRPr sz="800" b="0" i="0" u="none" strike="noStrike" kern="1200" baseline="0">
                    <a:solidFill>
                      <a:schemeClr val="tx2"/>
                    </a:solidFill>
                    <a:latin typeface="Roboto Light" panose="02000000000000000000" pitchFamily="2" charset="0"/>
                    <a:ea typeface="Roboto Light" panose="02000000000000000000" pitchFamily="2" charset="0"/>
                    <a:cs typeface="Roboto Light" panose="02000000000000000000" pitchFamily="2" charset="0"/>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Tabelle1!$A$2:$A$8</c:f>
              <c:strCache>
                <c:ptCount val="7"/>
                <c:pt idx="0">
                  <c:v>Sports opportunities for paintball, laser day etc.</c:v>
                </c:pt>
                <c:pt idx="1">
                  <c:v>Airfields for hang gliders</c:v>
                </c:pt>
                <c:pt idx="2">
                  <c:v>Gyms</c:v>
                </c:pt>
                <c:pt idx="4">
                  <c:v>Cross-country skiing trails</c:v>
                </c:pt>
                <c:pt idx="5">
                  <c:v>Billiard rooms</c:v>
                </c:pt>
                <c:pt idx="6">
                  <c:v>Ski lifts/cable cars</c:v>
                </c:pt>
              </c:strCache>
            </c:strRef>
          </c:cat>
          <c:val>
            <c:numRef>
              <c:f>Tabelle1!$B$2:$B$8</c:f>
              <c:numCache>
                <c:formatCode>0%</c:formatCode>
                <c:ptCount val="7"/>
                <c:pt idx="0">
                  <c:v>0.8</c:v>
                </c:pt>
                <c:pt idx="1">
                  <c:v>0.18</c:v>
                </c:pt>
                <c:pt idx="2">
                  <c:v>0.14000000000000001</c:v>
                </c:pt>
                <c:pt idx="4">
                  <c:v>-0.04</c:v>
                </c:pt>
                <c:pt idx="5">
                  <c:v>-0.12</c:v>
                </c:pt>
                <c:pt idx="6">
                  <c:v>-0.15</c:v>
                </c:pt>
              </c:numCache>
            </c:numRef>
          </c:val>
          <c:extLst>
            <c:ext xmlns:c16="http://schemas.microsoft.com/office/drawing/2014/chart" uri="{C3380CC4-5D6E-409C-BE32-E72D297353CC}">
              <c16:uniqueId val="{0000000C-8BED-4BED-B207-9ED79D0CE3BA}"/>
            </c:ext>
          </c:extLst>
        </c:ser>
        <c:dLbls>
          <c:showLegendKey val="0"/>
          <c:showVal val="0"/>
          <c:showCatName val="0"/>
          <c:showSerName val="0"/>
          <c:showPercent val="0"/>
          <c:showBubbleSize val="0"/>
        </c:dLbls>
        <c:gapWidth val="50"/>
        <c:axId val="462112976"/>
        <c:axId val="462096904"/>
      </c:barChart>
      <c:catAx>
        <c:axId val="462112976"/>
        <c:scaling>
          <c:orientation val="maxMin"/>
        </c:scaling>
        <c:delete val="0"/>
        <c:axPos val="l"/>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b" anchorCtr="0"/>
          <a:lstStyle/>
          <a:p>
            <a:pPr>
              <a:defRPr sz="800" b="0" i="0" u="none" strike="noStrike" kern="1200" baseline="0">
                <a:solidFill>
                  <a:schemeClr val="tx2"/>
                </a:solidFill>
                <a:latin typeface="Roboto Light" panose="02000000000000000000" pitchFamily="2" charset="0"/>
                <a:ea typeface="Roboto Light" panose="02000000000000000000" pitchFamily="2" charset="0"/>
                <a:cs typeface="Roboto Light" panose="02000000000000000000" pitchFamily="2" charset="0"/>
              </a:defRPr>
            </a:pPr>
            <a:endParaRPr lang="lt-LT"/>
          </a:p>
        </c:txPr>
        <c:crossAx val="462096904"/>
        <c:crosses val="autoZero"/>
        <c:auto val="1"/>
        <c:lblAlgn val="ctr"/>
        <c:lblOffset val="0"/>
        <c:noMultiLvlLbl val="0"/>
      </c:catAx>
      <c:valAx>
        <c:axId val="462096904"/>
        <c:scaling>
          <c:orientation val="minMax"/>
          <c:min val="-0.5"/>
        </c:scaling>
        <c:delete val="1"/>
        <c:axPos val="t"/>
        <c:numFmt formatCode="0%" sourceLinked="1"/>
        <c:majorTickMark val="out"/>
        <c:minorTickMark val="none"/>
        <c:tickLblPos val="nextTo"/>
        <c:crossAx val="462112976"/>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solidFill>
            <a:schemeClr val="tx2"/>
          </a:solidFill>
          <a:latin typeface="Roboto Light" panose="02000000000000000000" pitchFamily="2" charset="0"/>
          <a:ea typeface="Roboto Light" panose="02000000000000000000" pitchFamily="2" charset="0"/>
          <a:cs typeface="Roboto Light" panose="02000000000000000000" pitchFamily="2" charset="0"/>
        </a:defRPr>
      </a:pPr>
      <a:endParaRPr lang="lt-LT"/>
    </a:p>
  </c:txPr>
  <c:externalData r:id="rId5">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0"/>
          <c:order val="0"/>
          <c:tx>
            <c:strRef>
              <c:f>Tabelle1!$B$1</c:f>
              <c:strCache>
                <c:ptCount val="1"/>
                <c:pt idx="0">
                  <c:v>Operation</c:v>
                </c:pt>
              </c:strCache>
            </c:strRef>
          </c:tx>
          <c:spPr>
            <a:solidFill>
              <a:schemeClr val="accent4"/>
            </a:solidFill>
            <a:ln>
              <a:solidFill>
                <a:schemeClr val="bg1"/>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lumMod val="75000"/>
                        <a:lumOff val="25000"/>
                      </a:schemeClr>
                    </a:solidFill>
                    <a:latin typeface="Roboto Light" panose="02000000000000000000" pitchFamily="2" charset="0"/>
                    <a:ea typeface="Roboto Light" panose="02000000000000000000" pitchFamily="2" charset="0"/>
                    <a:cs typeface="Roboto Light" panose="02000000000000000000" pitchFamily="2" charset="0"/>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Tabelle1!$A$2:$A$3</c:f>
              <c:numCache>
                <c:formatCode>General</c:formatCode>
                <c:ptCount val="2"/>
                <c:pt idx="0">
                  <c:v>2010</c:v>
                </c:pt>
                <c:pt idx="1">
                  <c:v>2015</c:v>
                </c:pt>
              </c:numCache>
            </c:numRef>
          </c:cat>
          <c:val>
            <c:numRef>
              <c:f>Tabelle1!$B$2:$B$3</c:f>
              <c:numCache>
                <c:formatCode>0%</c:formatCode>
                <c:ptCount val="2"/>
                <c:pt idx="0">
                  <c:v>0.63136789557674211</c:v>
                </c:pt>
                <c:pt idx="1">
                  <c:v>0.68126173182077854</c:v>
                </c:pt>
              </c:numCache>
            </c:numRef>
          </c:val>
          <c:extLst>
            <c:ext xmlns:c16="http://schemas.microsoft.com/office/drawing/2014/chart" uri="{C3380CC4-5D6E-409C-BE32-E72D297353CC}">
              <c16:uniqueId val="{00000000-3908-4EBD-8BC8-36FAE4B98C4C}"/>
            </c:ext>
          </c:extLst>
        </c:ser>
        <c:ser>
          <c:idx val="1"/>
          <c:order val="1"/>
          <c:tx>
            <c:strRef>
              <c:f>Tabelle1!$C$1</c:f>
              <c:strCache>
                <c:ptCount val="1"/>
                <c:pt idx="0">
                  <c:v> Construction </c:v>
                </c:pt>
              </c:strCache>
            </c:strRef>
          </c:tx>
          <c:spPr>
            <a:solidFill>
              <a:schemeClr val="accent1">
                <a:lumMod val="60000"/>
                <a:lumOff val="40000"/>
              </a:schemeClr>
            </a:solidFill>
            <a:ln>
              <a:solidFill>
                <a:schemeClr val="bg1"/>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lumMod val="75000"/>
                        <a:lumOff val="25000"/>
                      </a:schemeClr>
                    </a:solidFill>
                    <a:latin typeface="Roboto Light" panose="02000000000000000000" pitchFamily="2" charset="0"/>
                    <a:ea typeface="Roboto Light" panose="02000000000000000000" pitchFamily="2" charset="0"/>
                    <a:cs typeface="Roboto Light" panose="02000000000000000000" pitchFamily="2" charset="0"/>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Tabelle1!$A$2:$A$3</c:f>
              <c:numCache>
                <c:formatCode>General</c:formatCode>
                <c:ptCount val="2"/>
                <c:pt idx="0">
                  <c:v>2010</c:v>
                </c:pt>
                <c:pt idx="1">
                  <c:v>2015</c:v>
                </c:pt>
              </c:numCache>
            </c:numRef>
          </c:cat>
          <c:val>
            <c:numRef>
              <c:f>Tabelle1!$C$2:$C$3</c:f>
              <c:numCache>
                <c:formatCode>0%</c:formatCode>
                <c:ptCount val="2"/>
                <c:pt idx="0">
                  <c:v>0.35512909693522648</c:v>
                </c:pt>
                <c:pt idx="1">
                  <c:v>0.30343589325063247</c:v>
                </c:pt>
              </c:numCache>
            </c:numRef>
          </c:val>
          <c:extLst>
            <c:ext xmlns:c16="http://schemas.microsoft.com/office/drawing/2014/chart" uri="{C3380CC4-5D6E-409C-BE32-E72D297353CC}">
              <c16:uniqueId val="{00000001-3908-4EBD-8BC8-36FAE4B98C4C}"/>
            </c:ext>
          </c:extLst>
        </c:ser>
        <c:ser>
          <c:idx val="2"/>
          <c:order val="2"/>
          <c:tx>
            <c:strRef>
              <c:f>Tabelle1!$D$1</c:f>
              <c:strCache>
                <c:ptCount val="1"/>
                <c:pt idx="0">
                  <c:v>Equipment</c:v>
                </c:pt>
              </c:strCache>
            </c:strRef>
          </c:tx>
          <c:spPr>
            <a:solidFill>
              <a:schemeClr val="accent5"/>
            </a:solidFill>
            <a:ln>
              <a:solidFill>
                <a:schemeClr val="bg1"/>
              </a:solidFill>
            </a:ln>
            <a:effectLst/>
          </c:spPr>
          <c:invertIfNegative val="0"/>
          <c:dLbls>
            <c:dLbl>
              <c:idx val="0"/>
              <c:layout>
                <c:manualLayout>
                  <c:x val="0"/>
                  <c:y val="-2.004419191919193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3908-4EBD-8BC8-36FAE4B98C4C}"/>
                </c:ext>
              </c:extLst>
            </c:dLbl>
            <c:dLbl>
              <c:idx val="1"/>
              <c:layout>
                <c:manualLayout>
                  <c:x val="0"/>
                  <c:y val="-1.603535353535353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3908-4EBD-8BC8-36FAE4B98C4C}"/>
                </c:ext>
              </c:extLst>
            </c:dLbl>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lumMod val="75000"/>
                        <a:lumOff val="25000"/>
                      </a:schemeClr>
                    </a:solidFill>
                    <a:latin typeface="Roboto Light" panose="02000000000000000000" pitchFamily="2" charset="0"/>
                    <a:ea typeface="Roboto Light" panose="02000000000000000000" pitchFamily="2" charset="0"/>
                    <a:cs typeface="Roboto Light" panose="02000000000000000000" pitchFamily="2" charset="0"/>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Tabelle1!$A$2:$A$3</c:f>
              <c:numCache>
                <c:formatCode>General</c:formatCode>
                <c:ptCount val="2"/>
                <c:pt idx="0">
                  <c:v>2010</c:v>
                </c:pt>
                <c:pt idx="1">
                  <c:v>2015</c:v>
                </c:pt>
              </c:numCache>
            </c:numRef>
          </c:cat>
          <c:val>
            <c:numRef>
              <c:f>Tabelle1!$D$2:$D$3</c:f>
              <c:numCache>
                <c:formatCode>0%</c:formatCode>
                <c:ptCount val="2"/>
                <c:pt idx="0">
                  <c:v>1.3503007488031425E-2</c:v>
                </c:pt>
                <c:pt idx="1">
                  <c:v>1.5302374928588916E-2</c:v>
                </c:pt>
              </c:numCache>
            </c:numRef>
          </c:val>
          <c:extLst>
            <c:ext xmlns:c16="http://schemas.microsoft.com/office/drawing/2014/chart" uri="{C3380CC4-5D6E-409C-BE32-E72D297353CC}">
              <c16:uniqueId val="{00000004-3908-4EBD-8BC8-36FAE4B98C4C}"/>
            </c:ext>
          </c:extLst>
        </c:ser>
        <c:dLbls>
          <c:showLegendKey val="0"/>
          <c:showVal val="0"/>
          <c:showCatName val="0"/>
          <c:showSerName val="0"/>
          <c:showPercent val="0"/>
          <c:showBubbleSize val="0"/>
        </c:dLbls>
        <c:gapWidth val="134"/>
        <c:overlap val="100"/>
        <c:axId val="955097208"/>
        <c:axId val="955111312"/>
      </c:barChart>
      <c:catAx>
        <c:axId val="95509720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Roboto Light" panose="02000000000000000000" pitchFamily="2" charset="0"/>
                <a:ea typeface="Roboto Light" panose="02000000000000000000" pitchFamily="2" charset="0"/>
                <a:cs typeface="Roboto Light" panose="02000000000000000000" pitchFamily="2" charset="0"/>
              </a:defRPr>
            </a:pPr>
            <a:endParaRPr lang="lt-LT"/>
          </a:p>
        </c:txPr>
        <c:crossAx val="955111312"/>
        <c:crosses val="autoZero"/>
        <c:auto val="1"/>
        <c:lblAlgn val="ctr"/>
        <c:lblOffset val="100"/>
        <c:noMultiLvlLbl val="0"/>
      </c:catAx>
      <c:valAx>
        <c:axId val="955111312"/>
        <c:scaling>
          <c:orientation val="minMax"/>
        </c:scaling>
        <c:delete val="1"/>
        <c:axPos val="l"/>
        <c:numFmt formatCode="0%" sourceLinked="1"/>
        <c:majorTickMark val="none"/>
        <c:minorTickMark val="none"/>
        <c:tickLblPos val="nextTo"/>
        <c:crossAx val="95509720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Roboto Light" panose="02000000000000000000" pitchFamily="2" charset="0"/>
              <a:ea typeface="Roboto Light" panose="02000000000000000000" pitchFamily="2" charset="0"/>
              <a:cs typeface="Roboto Light" panose="02000000000000000000" pitchFamily="2" charset="0"/>
            </a:defRPr>
          </a:pPr>
          <a:endParaRPr lang="lt-LT"/>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000">
          <a:latin typeface="Roboto Light" panose="02000000000000000000" pitchFamily="2" charset="0"/>
          <a:ea typeface="Roboto Light" panose="02000000000000000000" pitchFamily="2" charset="0"/>
          <a:cs typeface="Roboto Light" panose="02000000000000000000" pitchFamily="2" charset="0"/>
        </a:defRPr>
      </a:pPr>
      <a:endParaRPr lang="lt-LT"/>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4654398007091453E-2"/>
          <c:y val="9.9257806394081785E-2"/>
          <c:w val="0.80195188870629597"/>
          <c:h val="0.67012612677624894"/>
        </c:manualLayout>
      </c:layout>
      <c:barChart>
        <c:barDir val="col"/>
        <c:grouping val="clustered"/>
        <c:varyColors val="0"/>
        <c:ser>
          <c:idx val="0"/>
          <c:order val="0"/>
          <c:tx>
            <c:strRef>
              <c:f>Tabelle1!$B$1</c:f>
              <c:strCache>
                <c:ptCount val="1"/>
                <c:pt idx="0">
                  <c:v>Datenreihe 1</c:v>
                </c:pt>
              </c:strCache>
            </c:strRef>
          </c:tx>
          <c:spPr>
            <a:solidFill>
              <a:schemeClr val="accent4"/>
            </a:solidFill>
            <a:ln>
              <a:noFill/>
            </a:ln>
            <a:effectLst/>
          </c:spPr>
          <c:invertIfNegative val="0"/>
          <c:dPt>
            <c:idx val="0"/>
            <c:invertIfNegative val="0"/>
            <c:bubble3D val="0"/>
            <c:spPr>
              <a:solidFill>
                <a:schemeClr val="accent4"/>
              </a:solidFill>
              <a:ln>
                <a:noFill/>
              </a:ln>
              <a:effectLst/>
            </c:spPr>
            <c:extLst>
              <c:ext xmlns:c16="http://schemas.microsoft.com/office/drawing/2014/chart" uri="{C3380CC4-5D6E-409C-BE32-E72D297353CC}">
                <c16:uniqueId val="{00000001-B98A-4DDB-BDD2-E4F64E442011}"/>
              </c:ext>
            </c:extLst>
          </c:dPt>
          <c:dPt>
            <c:idx val="1"/>
            <c:invertIfNegative val="0"/>
            <c:bubble3D val="0"/>
            <c:spPr>
              <a:solidFill>
                <a:schemeClr val="accent4"/>
              </a:solidFill>
              <a:ln>
                <a:noFill/>
              </a:ln>
              <a:effectLst/>
            </c:spPr>
            <c:extLst>
              <c:ext xmlns:c16="http://schemas.microsoft.com/office/drawing/2014/chart" uri="{C3380CC4-5D6E-409C-BE32-E72D297353CC}">
                <c16:uniqueId val="{00000003-B98A-4DDB-BDD2-E4F64E442011}"/>
              </c:ext>
            </c:extLst>
          </c:dPt>
          <c:dPt>
            <c:idx val="2"/>
            <c:invertIfNegative val="0"/>
            <c:bubble3D val="0"/>
            <c:spPr>
              <a:solidFill>
                <a:schemeClr val="accent4"/>
              </a:solidFill>
              <a:ln>
                <a:noFill/>
              </a:ln>
              <a:effectLst/>
            </c:spPr>
            <c:extLst>
              <c:ext xmlns:c16="http://schemas.microsoft.com/office/drawing/2014/chart" uri="{C3380CC4-5D6E-409C-BE32-E72D297353CC}">
                <c16:uniqueId val="{00000005-B98A-4DDB-BDD2-E4F64E442011}"/>
              </c:ext>
            </c:extLst>
          </c:dPt>
          <c:dPt>
            <c:idx val="3"/>
            <c:invertIfNegative val="0"/>
            <c:bubble3D val="0"/>
            <c:spPr>
              <a:solidFill>
                <a:schemeClr val="accent4"/>
              </a:solidFill>
              <a:ln>
                <a:noFill/>
              </a:ln>
              <a:effectLst/>
            </c:spPr>
            <c:extLst>
              <c:ext xmlns:c16="http://schemas.microsoft.com/office/drawing/2014/chart" uri="{C3380CC4-5D6E-409C-BE32-E72D297353CC}">
                <c16:uniqueId val="{00000007-B98A-4DDB-BDD2-E4F64E442011}"/>
              </c:ext>
            </c:extLst>
          </c:dPt>
          <c:dPt>
            <c:idx val="4"/>
            <c:invertIfNegative val="0"/>
            <c:bubble3D val="0"/>
            <c:spPr>
              <a:solidFill>
                <a:schemeClr val="accent6"/>
              </a:solidFill>
              <a:ln>
                <a:noFill/>
              </a:ln>
              <a:effectLst/>
            </c:spPr>
            <c:extLst>
              <c:ext xmlns:c16="http://schemas.microsoft.com/office/drawing/2014/chart" uri="{C3380CC4-5D6E-409C-BE32-E72D297353CC}">
                <c16:uniqueId val="{00000009-B98A-4DDB-BDD2-E4F64E442011}"/>
              </c:ext>
            </c:extLst>
          </c:dPt>
          <c:dPt>
            <c:idx val="5"/>
            <c:invertIfNegative val="0"/>
            <c:bubble3D val="0"/>
            <c:spPr>
              <a:solidFill>
                <a:schemeClr val="accent6"/>
              </a:solidFill>
              <a:ln>
                <a:noFill/>
              </a:ln>
              <a:effectLst/>
            </c:spPr>
            <c:extLst>
              <c:ext xmlns:c16="http://schemas.microsoft.com/office/drawing/2014/chart" uri="{C3380CC4-5D6E-409C-BE32-E72D297353CC}">
                <c16:uniqueId val="{0000000B-B98A-4DDB-BDD2-E4F64E442011}"/>
              </c:ext>
            </c:extLst>
          </c:dPt>
          <c:dPt>
            <c:idx val="6"/>
            <c:invertIfNegative val="0"/>
            <c:bubble3D val="0"/>
            <c:spPr>
              <a:solidFill>
                <a:schemeClr val="accent6"/>
              </a:solidFill>
              <a:ln>
                <a:noFill/>
              </a:ln>
              <a:effectLst/>
            </c:spPr>
            <c:extLst>
              <c:ext xmlns:c16="http://schemas.microsoft.com/office/drawing/2014/chart" uri="{C3380CC4-5D6E-409C-BE32-E72D297353CC}">
                <c16:uniqueId val="{0000000D-B98A-4DDB-BDD2-E4F64E442011}"/>
              </c:ext>
            </c:extLst>
          </c:dPt>
          <c:dPt>
            <c:idx val="7"/>
            <c:invertIfNegative val="0"/>
            <c:bubble3D val="0"/>
            <c:spPr>
              <a:solidFill>
                <a:schemeClr val="accent6"/>
              </a:solidFill>
              <a:ln>
                <a:noFill/>
              </a:ln>
              <a:effectLst/>
            </c:spPr>
            <c:extLst>
              <c:ext xmlns:c16="http://schemas.microsoft.com/office/drawing/2014/chart" uri="{C3380CC4-5D6E-409C-BE32-E72D297353CC}">
                <c16:uniqueId val="{0000000F-B98A-4DDB-BDD2-E4F64E442011}"/>
              </c:ext>
            </c:extLst>
          </c:dPt>
          <c:dPt>
            <c:idx val="8"/>
            <c:invertIfNegative val="0"/>
            <c:bubble3D val="0"/>
            <c:spPr>
              <a:solidFill>
                <a:schemeClr val="accent6"/>
              </a:solidFill>
              <a:ln>
                <a:noFill/>
              </a:ln>
              <a:effectLst/>
            </c:spPr>
            <c:extLst>
              <c:ext xmlns:c16="http://schemas.microsoft.com/office/drawing/2014/chart" uri="{C3380CC4-5D6E-409C-BE32-E72D297353CC}">
                <c16:uniqueId val="{00000011-B98A-4DDB-BDD2-E4F64E442011}"/>
              </c:ext>
            </c:extLst>
          </c:dPt>
          <c:dPt>
            <c:idx val="9"/>
            <c:invertIfNegative val="0"/>
            <c:bubble3D val="0"/>
            <c:spPr>
              <a:solidFill>
                <a:schemeClr val="accent6"/>
              </a:solidFill>
              <a:ln>
                <a:noFill/>
              </a:ln>
              <a:effectLst/>
            </c:spPr>
            <c:extLst>
              <c:ext xmlns:c16="http://schemas.microsoft.com/office/drawing/2014/chart" uri="{C3380CC4-5D6E-409C-BE32-E72D297353CC}">
                <c16:uniqueId val="{00000013-B98A-4DDB-BDD2-E4F64E442011}"/>
              </c:ext>
            </c:extLst>
          </c:dPt>
          <c:dLbls>
            <c:spPr>
              <a:noFill/>
              <a:ln>
                <a:noFill/>
              </a:ln>
              <a:effectLst/>
            </c:spPr>
            <c:txPr>
              <a:bodyPr rot="0" spcFirstLastPara="1" vertOverflow="ellipsis" vert="horz" wrap="square" lIns="38100" tIns="19050" rIns="38100" bIns="19050" anchor="ctr" anchorCtr="1">
                <a:spAutoFit/>
              </a:bodyPr>
              <a:lstStyle/>
              <a:p>
                <a:pPr>
                  <a:defRPr sz="800" b="0" i="0" u="none" strike="noStrike" kern="1200" baseline="0">
                    <a:solidFill>
                      <a:schemeClr val="tx2"/>
                    </a:solidFill>
                    <a:latin typeface="Roboto Light" panose="02000000000000000000" pitchFamily="2" charset="0"/>
                    <a:ea typeface="Roboto Light" panose="02000000000000000000" pitchFamily="2" charset="0"/>
                    <a:cs typeface="Roboto Light" panose="02000000000000000000" pitchFamily="2" charset="0"/>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Tabelle1!$A$2:$A$11</c:f>
              <c:strCache>
                <c:ptCount val="10"/>
                <c:pt idx="0">
                  <c:v>Sports halls</c:v>
                </c:pt>
                <c:pt idx="1">
                  <c:v>Baths</c:v>
                </c:pt>
                <c:pt idx="2">
                  <c:v>Sports fields</c:v>
                </c:pt>
                <c:pt idx="3">
                  <c:v>Gyms</c:v>
                </c:pt>
                <c:pt idx="4">
                  <c:v>Cycle paths</c:v>
                </c:pt>
                <c:pt idx="5">
                  <c:v>Stadiums</c:v>
                </c:pt>
                <c:pt idx="6">
                  <c:v>Riding facilities</c:v>
                </c:pt>
                <c:pt idx="7">
                  <c:v>Shooting ranges</c:v>
                </c:pt>
                <c:pt idx="8">
                  <c:v>Marinas</c:v>
                </c:pt>
                <c:pt idx="9">
                  <c:v>Golf courses</c:v>
                </c:pt>
              </c:strCache>
            </c:strRef>
          </c:cat>
          <c:val>
            <c:numRef>
              <c:f>Tabelle1!$B$2:$B$11</c:f>
              <c:numCache>
                <c:formatCode>#,##0</c:formatCode>
                <c:ptCount val="10"/>
                <c:pt idx="0">
                  <c:v>5300</c:v>
                </c:pt>
                <c:pt idx="1">
                  <c:v>4524</c:v>
                </c:pt>
                <c:pt idx="2">
                  <c:v>3638</c:v>
                </c:pt>
                <c:pt idx="3">
                  <c:v>3002</c:v>
                </c:pt>
                <c:pt idx="4">
                  <c:v>1052</c:v>
                </c:pt>
                <c:pt idx="5">
                  <c:v>786</c:v>
                </c:pt>
                <c:pt idx="6">
                  <c:v>734</c:v>
                </c:pt>
                <c:pt idx="7">
                  <c:v>654</c:v>
                </c:pt>
                <c:pt idx="8">
                  <c:v>583</c:v>
                </c:pt>
                <c:pt idx="9">
                  <c:v>480</c:v>
                </c:pt>
              </c:numCache>
            </c:numRef>
          </c:val>
          <c:extLst>
            <c:ext xmlns:c16="http://schemas.microsoft.com/office/drawing/2014/chart" uri="{C3380CC4-5D6E-409C-BE32-E72D297353CC}">
              <c16:uniqueId val="{00000014-B98A-4DDB-BDD2-E4F64E442011}"/>
            </c:ext>
          </c:extLst>
        </c:ser>
        <c:dLbls>
          <c:showLegendKey val="0"/>
          <c:showVal val="0"/>
          <c:showCatName val="0"/>
          <c:showSerName val="0"/>
          <c:showPercent val="0"/>
          <c:showBubbleSize val="0"/>
        </c:dLbls>
        <c:gapWidth val="50"/>
        <c:axId val="462112976"/>
        <c:axId val="462096904"/>
      </c:barChart>
      <c:catAx>
        <c:axId val="4621129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b" anchorCtr="0"/>
          <a:lstStyle/>
          <a:p>
            <a:pPr>
              <a:defRPr sz="800" b="0" i="0" u="none" strike="noStrike" kern="1200" baseline="0">
                <a:solidFill>
                  <a:schemeClr val="tx2"/>
                </a:solidFill>
                <a:latin typeface="Roboto Light" panose="02000000000000000000" pitchFamily="2" charset="0"/>
                <a:ea typeface="Roboto Light" panose="02000000000000000000" pitchFamily="2" charset="0"/>
                <a:cs typeface="Roboto Light" panose="02000000000000000000" pitchFamily="2" charset="0"/>
              </a:defRPr>
            </a:pPr>
            <a:endParaRPr lang="lt-LT"/>
          </a:p>
        </c:txPr>
        <c:crossAx val="462096904"/>
        <c:crosses val="autoZero"/>
        <c:auto val="1"/>
        <c:lblAlgn val="ctr"/>
        <c:lblOffset val="100"/>
        <c:noMultiLvlLbl val="0"/>
      </c:catAx>
      <c:valAx>
        <c:axId val="462096904"/>
        <c:scaling>
          <c:orientation val="minMax"/>
          <c:min val="-0.5"/>
        </c:scaling>
        <c:delete val="1"/>
        <c:axPos val="l"/>
        <c:numFmt formatCode="#,##0" sourceLinked="1"/>
        <c:majorTickMark val="out"/>
        <c:minorTickMark val="none"/>
        <c:tickLblPos val="nextTo"/>
        <c:crossAx val="462112976"/>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solidFill>
            <a:schemeClr val="tx2"/>
          </a:solidFill>
          <a:latin typeface="Roboto Light" panose="02000000000000000000" pitchFamily="2" charset="0"/>
          <a:ea typeface="Roboto Light" panose="02000000000000000000" pitchFamily="2" charset="0"/>
          <a:cs typeface="Roboto Light" panose="02000000000000000000" pitchFamily="2" charset="0"/>
        </a:defRPr>
      </a:pPr>
      <a:endParaRPr lang="lt-LT"/>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000" b="0" i="0" u="none" strike="noStrike" kern="1200" spc="0" baseline="0">
                <a:solidFill>
                  <a:schemeClr val="tx1">
                    <a:lumMod val="65000"/>
                    <a:lumOff val="35000"/>
                  </a:schemeClr>
                </a:solidFill>
                <a:latin typeface="Roboto Light" panose="02000000000000000000" pitchFamily="2" charset="0"/>
                <a:ea typeface="Roboto Light" panose="02000000000000000000" pitchFamily="2" charset="0"/>
                <a:cs typeface="Roboto Light" panose="02000000000000000000" pitchFamily="2" charset="0"/>
              </a:defRPr>
            </a:pPr>
            <a:r>
              <a:rPr lang="de-DE" dirty="0"/>
              <a:t>Media </a:t>
            </a:r>
            <a:r>
              <a:rPr lang="de-DE" dirty="0" err="1"/>
              <a:t>rights</a:t>
            </a:r>
            <a:endParaRPr lang="de-DE" dirty="0"/>
          </a:p>
        </c:rich>
      </c:tx>
      <c:overlay val="0"/>
      <c:spPr>
        <a:noFill/>
        <a:ln>
          <a:noFill/>
        </a:ln>
        <a:effectLst/>
      </c:spPr>
      <c:txPr>
        <a:bodyPr rot="0" spcFirstLastPara="1" vertOverflow="ellipsis" vert="horz" wrap="square" anchor="ctr" anchorCtr="1"/>
        <a:lstStyle/>
        <a:p>
          <a:pPr>
            <a:defRPr sz="1000" b="0" i="0" u="none" strike="noStrike" kern="1200" spc="0" baseline="0">
              <a:solidFill>
                <a:schemeClr val="tx1">
                  <a:lumMod val="65000"/>
                  <a:lumOff val="35000"/>
                </a:schemeClr>
              </a:solidFill>
              <a:latin typeface="Roboto Light" panose="02000000000000000000" pitchFamily="2" charset="0"/>
              <a:ea typeface="Roboto Light" panose="02000000000000000000" pitchFamily="2" charset="0"/>
              <a:cs typeface="Roboto Light" panose="02000000000000000000" pitchFamily="2" charset="0"/>
            </a:defRPr>
          </a:pPr>
          <a:endParaRPr lang="lt-LT"/>
        </a:p>
      </c:txPr>
    </c:title>
    <c:autoTitleDeleted val="0"/>
    <c:plotArea>
      <c:layout/>
      <c:doughnutChart>
        <c:varyColors val="1"/>
        <c:ser>
          <c:idx val="0"/>
          <c:order val="0"/>
          <c:tx>
            <c:strRef>
              <c:f>Tabelle1!$B$1</c:f>
              <c:strCache>
                <c:ptCount val="1"/>
                <c:pt idx="0">
                  <c:v>Medienrechte</c:v>
                </c:pt>
              </c:strCache>
            </c:strRef>
          </c:tx>
          <c:spPr>
            <a:ln>
              <a:solidFill>
                <a:schemeClr val="bg1"/>
              </a:solidFill>
            </a:ln>
          </c:spPr>
          <c:dPt>
            <c:idx val="0"/>
            <c:bubble3D val="0"/>
            <c:spPr>
              <a:solidFill>
                <a:schemeClr val="accent5">
                  <a:lumMod val="60000"/>
                  <a:lumOff val="40000"/>
                </a:schemeClr>
              </a:solidFill>
              <a:ln w="19050">
                <a:solidFill>
                  <a:schemeClr val="bg1"/>
                </a:solidFill>
              </a:ln>
              <a:effectLst/>
            </c:spPr>
            <c:extLst>
              <c:ext xmlns:c16="http://schemas.microsoft.com/office/drawing/2014/chart" uri="{C3380CC4-5D6E-409C-BE32-E72D297353CC}">
                <c16:uniqueId val="{00000001-E085-4FD2-A131-EF88327A48AD}"/>
              </c:ext>
            </c:extLst>
          </c:dPt>
          <c:dPt>
            <c:idx val="1"/>
            <c:bubble3D val="0"/>
            <c:spPr>
              <a:solidFill>
                <a:schemeClr val="accent2"/>
              </a:solidFill>
              <a:ln w="19050">
                <a:solidFill>
                  <a:schemeClr val="bg1"/>
                </a:solidFill>
              </a:ln>
              <a:effectLst/>
            </c:spPr>
            <c:extLst>
              <c:ext xmlns:c16="http://schemas.microsoft.com/office/drawing/2014/chart" uri="{C3380CC4-5D6E-409C-BE32-E72D297353CC}">
                <c16:uniqueId val="{00000002-E085-4FD2-A131-EF88327A48AD}"/>
              </c:ext>
            </c:extLst>
          </c:dPt>
          <c:dLbls>
            <c:dLbl>
              <c:idx val="0"/>
              <c:layout>
                <c:manualLayout>
                  <c:x val="-0.1294722730539655"/>
                  <c:y val="5.300666757097977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E085-4FD2-A131-EF88327A48AD}"/>
                </c:ext>
              </c:extLst>
            </c:dLbl>
            <c:dLbl>
              <c:idx val="1"/>
              <c:layout>
                <c:manualLayout>
                  <c:x val="-1.9420840958094938E-2"/>
                  <c:y val="-0.2716591713012719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E085-4FD2-A131-EF88327A48AD}"/>
                </c:ext>
              </c:extLst>
            </c:dLbl>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lumMod val="75000"/>
                        <a:lumOff val="25000"/>
                      </a:schemeClr>
                    </a:solidFill>
                    <a:latin typeface="Roboto Light" panose="02000000000000000000" pitchFamily="2" charset="0"/>
                    <a:ea typeface="Roboto Light" panose="02000000000000000000" pitchFamily="2" charset="0"/>
                    <a:cs typeface="Roboto Light" panose="02000000000000000000" pitchFamily="2" charset="0"/>
                  </a:defRPr>
                </a:pPr>
                <a:endParaRPr lang="lt-LT"/>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Tabelle1!$A$2:$A$3</c:f>
              <c:strCache>
                <c:ptCount val="2"/>
                <c:pt idx="0">
                  <c:v>Fußball</c:v>
                </c:pt>
                <c:pt idx="1">
                  <c:v>Andere Sportarten</c:v>
                </c:pt>
              </c:strCache>
            </c:strRef>
          </c:cat>
          <c:val>
            <c:numRef>
              <c:f>Tabelle1!$B$2:$B$3</c:f>
              <c:numCache>
                <c:formatCode>0%</c:formatCode>
                <c:ptCount val="2"/>
                <c:pt idx="0">
                  <c:v>0.92500000000000004</c:v>
                </c:pt>
                <c:pt idx="1">
                  <c:v>7.4899999999999994E-2</c:v>
                </c:pt>
              </c:numCache>
            </c:numRef>
          </c:val>
          <c:extLst>
            <c:ext xmlns:c16="http://schemas.microsoft.com/office/drawing/2014/chart" uri="{C3380CC4-5D6E-409C-BE32-E72D297353CC}">
              <c16:uniqueId val="{00000000-E085-4FD2-A131-EF88327A48AD}"/>
            </c:ext>
          </c:extLst>
        </c:ser>
        <c:dLbls>
          <c:showLegendKey val="0"/>
          <c:showVal val="0"/>
          <c:showCatName val="0"/>
          <c:showSerName val="0"/>
          <c:showPercent val="0"/>
          <c:showBubbleSize val="0"/>
          <c:showLeaderLines val="1"/>
        </c:dLbls>
        <c:firstSliceAng val="105"/>
        <c:holeSize val="75"/>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latin typeface="Roboto Light" panose="02000000000000000000" pitchFamily="2" charset="0"/>
          <a:ea typeface="Roboto Light" panose="02000000000000000000" pitchFamily="2" charset="0"/>
          <a:cs typeface="Roboto Light" panose="02000000000000000000" pitchFamily="2" charset="0"/>
        </a:defRPr>
      </a:pPr>
      <a:endParaRPr lang="lt-LT"/>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0"/>
          <c:order val="0"/>
          <c:tx>
            <c:strRef>
              <c:f>Tabelle1!$B$1</c:f>
              <c:strCache>
                <c:ptCount val="1"/>
                <c:pt idx="0">
                  <c:v>Grassroot Sports</c:v>
                </c:pt>
              </c:strCache>
            </c:strRef>
          </c:tx>
          <c:spPr>
            <a:solidFill>
              <a:schemeClr val="accent5"/>
            </a:solidFill>
            <a:ln>
              <a:solidFill>
                <a:schemeClr val="bg1"/>
              </a:solidFill>
            </a:ln>
            <a:effectLst/>
          </c:spPr>
          <c:invertIfNegative val="0"/>
          <c:dLbls>
            <c:spPr>
              <a:noFill/>
              <a:ln>
                <a:noFill/>
              </a:ln>
              <a:effectLst/>
            </c:spPr>
            <c:txPr>
              <a:bodyPr rot="0" spcFirstLastPara="1" vertOverflow="ellipsis" vert="horz" wrap="square" anchor="ctr" anchorCtr="1"/>
              <a:lstStyle/>
              <a:p>
                <a:pPr>
                  <a:defRPr sz="1197" b="0" i="0" u="none" strike="noStrike" kern="1200" baseline="0">
                    <a:solidFill>
                      <a:schemeClr val="bg1"/>
                    </a:solidFill>
                    <a:latin typeface="Segoe UI" panose="020B0502040204020203" pitchFamily="34" charset="0"/>
                    <a:ea typeface="Segoe UI" panose="020B0502040204020203" pitchFamily="34" charset="0"/>
                    <a:cs typeface="Segoe UI" panose="020B0502040204020203" pitchFamily="34" charset="0"/>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Tabelle1!$A$2:$A$5</c:f>
              <c:numCache>
                <c:formatCode>General</c:formatCode>
                <c:ptCount val="4"/>
                <c:pt idx="0">
                  <c:v>2010</c:v>
                </c:pt>
                <c:pt idx="1">
                  <c:v>2012</c:v>
                </c:pt>
                <c:pt idx="2">
                  <c:v>2014</c:v>
                </c:pt>
                <c:pt idx="3">
                  <c:v>2015</c:v>
                </c:pt>
              </c:numCache>
            </c:numRef>
          </c:cat>
          <c:val>
            <c:numRef>
              <c:f>Tabelle1!$B$2:$B$5</c:f>
              <c:numCache>
                <c:formatCode>#,##0</c:formatCode>
                <c:ptCount val="4"/>
                <c:pt idx="0">
                  <c:v>1242</c:v>
                </c:pt>
                <c:pt idx="1">
                  <c:v>1257</c:v>
                </c:pt>
                <c:pt idx="2">
                  <c:v>1307</c:v>
                </c:pt>
                <c:pt idx="3">
                  <c:v>1375</c:v>
                </c:pt>
              </c:numCache>
            </c:numRef>
          </c:val>
          <c:extLst>
            <c:ext xmlns:c16="http://schemas.microsoft.com/office/drawing/2014/chart" uri="{C3380CC4-5D6E-409C-BE32-E72D297353CC}">
              <c16:uniqueId val="{00000000-4BFB-435F-98E4-1293D86E3746}"/>
            </c:ext>
          </c:extLst>
        </c:ser>
        <c:ser>
          <c:idx val="1"/>
          <c:order val="1"/>
          <c:tx>
            <c:strRef>
              <c:f>Tabelle1!$C$1</c:f>
              <c:strCache>
                <c:ptCount val="1"/>
                <c:pt idx="0">
                  <c:v>Top Sports</c:v>
                </c:pt>
              </c:strCache>
            </c:strRef>
          </c:tx>
          <c:spPr>
            <a:solidFill>
              <a:schemeClr val="accent4"/>
            </a:solidFill>
            <a:ln>
              <a:solidFill>
                <a:schemeClr val="bg1"/>
              </a:solidFill>
            </a:ln>
            <a:effectLst/>
          </c:spPr>
          <c:invertIfNegative val="0"/>
          <c:dLbls>
            <c:spPr>
              <a:noFill/>
              <a:ln>
                <a:noFill/>
              </a:ln>
              <a:effectLst/>
            </c:spPr>
            <c:txPr>
              <a:bodyPr rot="0" spcFirstLastPara="1" vertOverflow="ellipsis" vert="horz" wrap="square" anchor="ctr" anchorCtr="1"/>
              <a:lstStyle/>
              <a:p>
                <a:pPr>
                  <a:defRPr sz="1200" b="0" i="0" u="none" strike="noStrike" kern="1200" baseline="0">
                    <a:solidFill>
                      <a:schemeClr val="bg1"/>
                    </a:solidFill>
                    <a:latin typeface="Segoe UI" panose="020B0502040204020203" pitchFamily="34" charset="0"/>
                    <a:ea typeface="Segoe UI" panose="020B0502040204020203" pitchFamily="34" charset="0"/>
                    <a:cs typeface="Segoe UI" panose="020B0502040204020203" pitchFamily="34" charset="0"/>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Tabelle1!$A$2:$A$5</c:f>
              <c:numCache>
                <c:formatCode>General</c:formatCode>
                <c:ptCount val="4"/>
                <c:pt idx="0">
                  <c:v>2010</c:v>
                </c:pt>
                <c:pt idx="1">
                  <c:v>2012</c:v>
                </c:pt>
                <c:pt idx="2">
                  <c:v>2014</c:v>
                </c:pt>
                <c:pt idx="3">
                  <c:v>2015</c:v>
                </c:pt>
              </c:numCache>
            </c:numRef>
          </c:cat>
          <c:val>
            <c:numRef>
              <c:f>Tabelle1!$C$2:$C$5</c:f>
              <c:numCache>
                <c:formatCode>#,##0</c:formatCode>
                <c:ptCount val="4"/>
                <c:pt idx="0">
                  <c:v>736</c:v>
                </c:pt>
                <c:pt idx="1">
                  <c:v>814</c:v>
                </c:pt>
                <c:pt idx="2">
                  <c:v>893</c:v>
                </c:pt>
                <c:pt idx="3">
                  <c:v>928</c:v>
                </c:pt>
              </c:numCache>
            </c:numRef>
          </c:val>
          <c:extLst>
            <c:ext xmlns:c16="http://schemas.microsoft.com/office/drawing/2014/chart" uri="{C3380CC4-5D6E-409C-BE32-E72D297353CC}">
              <c16:uniqueId val="{00000001-4BFB-435F-98E4-1293D86E3746}"/>
            </c:ext>
          </c:extLst>
        </c:ser>
        <c:dLbls>
          <c:showLegendKey val="0"/>
          <c:showVal val="0"/>
          <c:showCatName val="0"/>
          <c:showSerName val="0"/>
          <c:showPercent val="0"/>
          <c:showBubbleSize val="0"/>
        </c:dLbls>
        <c:gapWidth val="50"/>
        <c:overlap val="100"/>
        <c:axId val="852264680"/>
        <c:axId val="852230568"/>
      </c:barChart>
      <c:catAx>
        <c:axId val="85226468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Roboto Light" panose="02000000000000000000" pitchFamily="2" charset="0"/>
                <a:ea typeface="Roboto Light" panose="02000000000000000000" pitchFamily="2" charset="0"/>
                <a:cs typeface="Roboto Light" panose="02000000000000000000" pitchFamily="2" charset="0"/>
              </a:defRPr>
            </a:pPr>
            <a:endParaRPr lang="lt-LT"/>
          </a:p>
        </c:txPr>
        <c:crossAx val="852230568"/>
        <c:crosses val="autoZero"/>
        <c:auto val="1"/>
        <c:lblAlgn val="ctr"/>
        <c:lblOffset val="100"/>
        <c:noMultiLvlLbl val="0"/>
      </c:catAx>
      <c:valAx>
        <c:axId val="852230568"/>
        <c:scaling>
          <c:orientation val="minMax"/>
        </c:scaling>
        <c:delete val="1"/>
        <c:axPos val="l"/>
        <c:numFmt formatCode="#,##0" sourceLinked="1"/>
        <c:majorTickMark val="none"/>
        <c:minorTickMark val="none"/>
        <c:tickLblPos val="nextTo"/>
        <c:crossAx val="85226468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Roboto Light" panose="02000000000000000000" pitchFamily="2" charset="0"/>
              <a:ea typeface="Roboto Light" panose="02000000000000000000" pitchFamily="2" charset="0"/>
              <a:cs typeface="Roboto Light" panose="02000000000000000000" pitchFamily="2" charset="0"/>
            </a:defRPr>
          </a:pPr>
          <a:endParaRPr lang="lt-LT"/>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latin typeface="Roboto Light" panose="02000000000000000000" pitchFamily="2" charset="0"/>
          <a:ea typeface="Roboto Light" panose="02000000000000000000" pitchFamily="2" charset="0"/>
          <a:cs typeface="Roboto Light" panose="02000000000000000000" pitchFamily="2" charset="0"/>
        </a:defRPr>
      </a:pPr>
      <a:endParaRPr lang="lt-LT"/>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000" b="0" i="0" u="none" strike="noStrike" kern="1200" spc="0" baseline="0">
              <a:solidFill>
                <a:schemeClr val="tx1">
                  <a:lumMod val="65000"/>
                  <a:lumOff val="35000"/>
                </a:schemeClr>
              </a:solidFill>
              <a:latin typeface="Roboto Light" panose="02000000000000000000" pitchFamily="2" charset="0"/>
              <a:ea typeface="Roboto Light" panose="02000000000000000000" pitchFamily="2" charset="0"/>
              <a:cs typeface="Roboto Light" panose="02000000000000000000" pitchFamily="2" charset="0"/>
            </a:defRPr>
          </a:pPr>
          <a:endParaRPr lang="lt-LT"/>
        </a:p>
      </c:txPr>
    </c:title>
    <c:autoTitleDeleted val="0"/>
    <c:plotArea>
      <c:layout/>
      <c:doughnutChart>
        <c:varyColors val="0"/>
        <c:ser>
          <c:idx val="0"/>
          <c:order val="0"/>
          <c:tx>
            <c:strRef>
              <c:f>Tabelle1!$B$1</c:f>
              <c:strCache>
                <c:ptCount val="1"/>
                <c:pt idx="0">
                  <c:v>Sponsoring</c:v>
                </c:pt>
              </c:strCache>
            </c:strRef>
          </c:tx>
          <c:spPr>
            <a:solidFill>
              <a:schemeClr val="accent1"/>
            </a:solidFill>
            <a:ln w="19050">
              <a:solidFill>
                <a:schemeClr val="lt1"/>
              </a:solidFill>
            </a:ln>
            <a:effectLst/>
          </c:spPr>
          <c:dPt>
            <c:idx val="0"/>
            <c:bubble3D val="0"/>
            <c:spPr>
              <a:solidFill>
                <a:schemeClr val="accent5">
                  <a:lumMod val="60000"/>
                  <a:lumOff val="40000"/>
                </a:schemeClr>
              </a:solidFill>
              <a:ln w="19050">
                <a:solidFill>
                  <a:schemeClr val="lt1"/>
                </a:solidFill>
              </a:ln>
              <a:effectLst/>
            </c:spPr>
            <c:extLst>
              <c:ext xmlns:c16="http://schemas.microsoft.com/office/drawing/2014/chart" uri="{C3380CC4-5D6E-409C-BE32-E72D297353CC}">
                <c16:uniqueId val="{00000001-E085-4FD2-A131-EF88327A48AD}"/>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2-E085-4FD2-A131-EF88327A48AD}"/>
              </c:ext>
            </c:extLst>
          </c:dPt>
          <c:dLbls>
            <c:dLbl>
              <c:idx val="0"/>
              <c:layout>
                <c:manualLayout>
                  <c:x val="-0.1294722730539655"/>
                  <c:y val="5.300666757097977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E085-4FD2-A131-EF88327A48AD}"/>
                </c:ext>
              </c:extLst>
            </c:dLbl>
            <c:dLbl>
              <c:idx val="1"/>
              <c:layout>
                <c:manualLayout>
                  <c:x val="0.15536672766475856"/>
                  <c:y val="-8.6135834802842329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E085-4FD2-A131-EF88327A48AD}"/>
                </c:ext>
              </c:extLst>
            </c:dLbl>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lumMod val="75000"/>
                        <a:lumOff val="25000"/>
                      </a:schemeClr>
                    </a:solidFill>
                    <a:latin typeface="Roboto Light" panose="02000000000000000000" pitchFamily="2" charset="0"/>
                    <a:ea typeface="Roboto Light" panose="02000000000000000000" pitchFamily="2" charset="0"/>
                    <a:cs typeface="Roboto Light" panose="02000000000000000000" pitchFamily="2" charset="0"/>
                  </a:defRPr>
                </a:pPr>
                <a:endParaRPr lang="lt-LT"/>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Tabelle1!$A$2:$A$3</c:f>
              <c:strCache>
                <c:ptCount val="2"/>
                <c:pt idx="0">
                  <c:v>Fußball</c:v>
                </c:pt>
                <c:pt idx="1">
                  <c:v>Andere Sportarten</c:v>
                </c:pt>
              </c:strCache>
            </c:strRef>
          </c:cat>
          <c:val>
            <c:numRef>
              <c:f>Tabelle1!$B$2:$B$3</c:f>
              <c:numCache>
                <c:formatCode>0%</c:formatCode>
                <c:ptCount val="2"/>
                <c:pt idx="0">
                  <c:v>0.59799999999999998</c:v>
                </c:pt>
                <c:pt idx="1">
                  <c:v>0.40200000000000002</c:v>
                </c:pt>
              </c:numCache>
            </c:numRef>
          </c:val>
          <c:extLst>
            <c:ext xmlns:c16="http://schemas.microsoft.com/office/drawing/2014/chart" uri="{C3380CC4-5D6E-409C-BE32-E72D297353CC}">
              <c16:uniqueId val="{00000000-E085-4FD2-A131-EF88327A48AD}"/>
            </c:ext>
          </c:extLst>
        </c:ser>
        <c:dLbls>
          <c:showLegendKey val="0"/>
          <c:showVal val="0"/>
          <c:showCatName val="0"/>
          <c:showSerName val="0"/>
          <c:showPercent val="0"/>
          <c:showBubbleSize val="0"/>
          <c:showLeaderLines val="1"/>
        </c:dLbls>
        <c:firstSliceAng val="163"/>
        <c:holeSize val="75"/>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latin typeface="Roboto Light" panose="02000000000000000000" pitchFamily="2" charset="0"/>
          <a:ea typeface="Roboto Light" panose="02000000000000000000" pitchFamily="2" charset="0"/>
          <a:cs typeface="Roboto Light" panose="02000000000000000000" pitchFamily="2" charset="0"/>
        </a:defRPr>
      </a:pPr>
      <a:endParaRPr lang="lt-LT"/>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9689416818425888E-2"/>
          <c:y val="0.35631678360975805"/>
          <c:w val="0.92062116636314817"/>
          <c:h val="0.52854453918535649"/>
        </c:manualLayout>
      </c:layout>
      <c:lineChart>
        <c:grouping val="standard"/>
        <c:varyColors val="0"/>
        <c:ser>
          <c:idx val="0"/>
          <c:order val="0"/>
          <c:tx>
            <c:strRef>
              <c:f>Tabelle1!$B$1</c:f>
              <c:strCache>
                <c:ptCount val="1"/>
                <c:pt idx="0">
                  <c:v>Income Clubs</c:v>
                </c:pt>
              </c:strCache>
            </c:strRef>
          </c:tx>
          <c:spPr>
            <a:ln w="28575" cap="rnd">
              <a:solidFill>
                <a:schemeClr val="accent5"/>
              </a:solidFill>
              <a:round/>
            </a:ln>
            <a:effectLst/>
          </c:spPr>
          <c:marker>
            <c:symbol val="circle"/>
            <c:size val="5"/>
            <c:spPr>
              <a:solidFill>
                <a:schemeClr val="accent5"/>
              </a:solidFill>
              <a:ln w="9525">
                <a:solidFill>
                  <a:schemeClr val="accent5"/>
                </a:solidFill>
              </a:ln>
              <a:effectLst/>
            </c:spPr>
          </c:marker>
          <c:dLbls>
            <c:dLbl>
              <c:idx val="0"/>
              <c:delete val="1"/>
              <c:extLst>
                <c:ext xmlns:c15="http://schemas.microsoft.com/office/drawing/2012/chart" uri="{CE6537A1-D6FC-4f65-9D91-7224C49458BB}"/>
                <c:ext xmlns:c16="http://schemas.microsoft.com/office/drawing/2014/chart" uri="{C3380CC4-5D6E-409C-BE32-E72D297353CC}">
                  <c16:uniqueId val="{00000004-D4E2-4DD8-B2D0-6F567C9B4624}"/>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2"/>
                    </a:solidFill>
                    <a:latin typeface="Segoe UI" panose="020B0502040204020203" pitchFamily="34" charset="0"/>
                    <a:ea typeface="Segoe UI" panose="020B0502040204020203" pitchFamily="34" charset="0"/>
                    <a:cs typeface="Segoe UI" panose="020B0502040204020203" pitchFamily="34" charset="0"/>
                  </a:defRPr>
                </a:pPr>
                <a:endParaRPr lang="lt-LT"/>
              </a:p>
            </c:txPr>
            <c:dLblPos val="b"/>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Tabelle1!$A$2:$A$4</c:f>
              <c:numCache>
                <c:formatCode>General</c:formatCode>
                <c:ptCount val="3"/>
                <c:pt idx="0">
                  <c:v>2010</c:v>
                </c:pt>
                <c:pt idx="1">
                  <c:v>2012</c:v>
                </c:pt>
                <c:pt idx="2">
                  <c:v>2014</c:v>
                </c:pt>
              </c:numCache>
            </c:numRef>
          </c:cat>
          <c:val>
            <c:numRef>
              <c:f>Tabelle1!$B$2:$B$4</c:f>
              <c:numCache>
                <c:formatCode>0%</c:formatCode>
                <c:ptCount val="3"/>
                <c:pt idx="0">
                  <c:v>1</c:v>
                </c:pt>
                <c:pt idx="1">
                  <c:v>0.98</c:v>
                </c:pt>
                <c:pt idx="2">
                  <c:v>1.08</c:v>
                </c:pt>
              </c:numCache>
            </c:numRef>
          </c:val>
          <c:smooth val="0"/>
          <c:extLst>
            <c:ext xmlns:c16="http://schemas.microsoft.com/office/drawing/2014/chart" uri="{C3380CC4-5D6E-409C-BE32-E72D297353CC}">
              <c16:uniqueId val="{00000000-D4E2-4DD8-B2D0-6F567C9B4624}"/>
            </c:ext>
          </c:extLst>
        </c:ser>
        <c:ser>
          <c:idx val="1"/>
          <c:order val="1"/>
          <c:tx>
            <c:strRef>
              <c:f>Tabelle1!$C$1</c:f>
              <c:strCache>
                <c:ptCount val="1"/>
                <c:pt idx="0">
                  <c:v>Expenditure TOP 100 sponsors</c:v>
                </c:pt>
              </c:strCache>
            </c:strRef>
          </c:tx>
          <c:spPr>
            <a:ln w="28575" cap="rnd">
              <a:solidFill>
                <a:schemeClr val="accent4"/>
              </a:solidFill>
              <a:round/>
            </a:ln>
            <a:effectLst/>
          </c:spPr>
          <c:marker>
            <c:symbol val="circle"/>
            <c:size val="5"/>
            <c:spPr>
              <a:solidFill>
                <a:schemeClr val="accent4"/>
              </a:solidFill>
              <a:ln w="9525">
                <a:solidFill>
                  <a:schemeClr val="accent4"/>
                </a:solidFill>
              </a:ln>
              <a:effectLst/>
            </c:spPr>
          </c:marker>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2"/>
                    </a:solidFill>
                    <a:latin typeface="Segoe UI" panose="020B0502040204020203" pitchFamily="34" charset="0"/>
                    <a:ea typeface="Segoe UI" panose="020B0502040204020203" pitchFamily="34" charset="0"/>
                    <a:cs typeface="Segoe UI" panose="020B0502040204020203" pitchFamily="34" charset="0"/>
                  </a:defRPr>
                </a:pPr>
                <a:endParaRPr lang="lt-LT"/>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Tabelle1!$A$2:$A$4</c:f>
              <c:numCache>
                <c:formatCode>General</c:formatCode>
                <c:ptCount val="3"/>
                <c:pt idx="0">
                  <c:v>2010</c:v>
                </c:pt>
                <c:pt idx="1">
                  <c:v>2012</c:v>
                </c:pt>
                <c:pt idx="2">
                  <c:v>2014</c:v>
                </c:pt>
              </c:numCache>
            </c:numRef>
          </c:cat>
          <c:val>
            <c:numRef>
              <c:f>Tabelle1!$C$2:$C$4</c:f>
              <c:numCache>
                <c:formatCode>0%</c:formatCode>
                <c:ptCount val="3"/>
                <c:pt idx="0">
                  <c:v>1</c:v>
                </c:pt>
                <c:pt idx="1">
                  <c:v>1.1000000000000001</c:v>
                </c:pt>
                <c:pt idx="2">
                  <c:v>1.27</c:v>
                </c:pt>
              </c:numCache>
            </c:numRef>
          </c:val>
          <c:smooth val="0"/>
          <c:extLst>
            <c:ext xmlns:c16="http://schemas.microsoft.com/office/drawing/2014/chart" uri="{C3380CC4-5D6E-409C-BE32-E72D297353CC}">
              <c16:uniqueId val="{00000001-D4E2-4DD8-B2D0-6F567C9B4624}"/>
            </c:ext>
          </c:extLst>
        </c:ser>
        <c:ser>
          <c:idx val="2"/>
          <c:order val="2"/>
          <c:tx>
            <c:strRef>
              <c:f>Tabelle1!$D$1</c:f>
              <c:strCache>
                <c:ptCount val="1"/>
                <c:pt idx="0">
                  <c:v>Expenditure on media rights (excluding imports)</c:v>
                </c:pt>
              </c:strCache>
            </c:strRef>
          </c:tx>
          <c:spPr>
            <a:ln w="28575" cap="rnd">
              <a:solidFill>
                <a:schemeClr val="accent3"/>
              </a:solidFill>
              <a:round/>
            </a:ln>
            <a:effectLst/>
          </c:spPr>
          <c:marker>
            <c:symbol val="circle"/>
            <c:size val="5"/>
            <c:spPr>
              <a:solidFill>
                <a:schemeClr val="accent3"/>
              </a:solidFill>
              <a:ln w="9525">
                <a:solidFill>
                  <a:schemeClr val="accent3"/>
                </a:solidFill>
              </a:ln>
              <a:effectLst/>
            </c:spPr>
          </c:marker>
          <c:dLbls>
            <c:dLbl>
              <c:idx val="0"/>
              <c:delete val="1"/>
              <c:extLst>
                <c:ext xmlns:c15="http://schemas.microsoft.com/office/drawing/2012/chart" uri="{CE6537A1-D6FC-4f65-9D91-7224C49458BB}"/>
                <c:ext xmlns:c16="http://schemas.microsoft.com/office/drawing/2014/chart" uri="{C3380CC4-5D6E-409C-BE32-E72D297353CC}">
                  <c16:uniqueId val="{00000003-D4E2-4DD8-B2D0-6F567C9B4624}"/>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2"/>
                    </a:solidFill>
                    <a:latin typeface="Segoe UI" panose="020B0502040204020203" pitchFamily="34" charset="0"/>
                    <a:ea typeface="Segoe UI" panose="020B0502040204020203" pitchFamily="34" charset="0"/>
                    <a:cs typeface="Segoe UI" panose="020B0502040204020203" pitchFamily="34" charset="0"/>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Tabelle1!$A$2:$A$4</c:f>
              <c:numCache>
                <c:formatCode>General</c:formatCode>
                <c:ptCount val="3"/>
                <c:pt idx="0">
                  <c:v>2010</c:v>
                </c:pt>
                <c:pt idx="1">
                  <c:v>2012</c:v>
                </c:pt>
                <c:pt idx="2">
                  <c:v>2014</c:v>
                </c:pt>
              </c:numCache>
            </c:numRef>
          </c:cat>
          <c:val>
            <c:numRef>
              <c:f>Tabelle1!$D$2:$D$4</c:f>
              <c:numCache>
                <c:formatCode>0%</c:formatCode>
                <c:ptCount val="3"/>
                <c:pt idx="0">
                  <c:v>1</c:v>
                </c:pt>
                <c:pt idx="1">
                  <c:v>1.04</c:v>
                </c:pt>
                <c:pt idx="2">
                  <c:v>1.22</c:v>
                </c:pt>
              </c:numCache>
            </c:numRef>
          </c:val>
          <c:smooth val="0"/>
          <c:extLst>
            <c:ext xmlns:c16="http://schemas.microsoft.com/office/drawing/2014/chart" uri="{C3380CC4-5D6E-409C-BE32-E72D297353CC}">
              <c16:uniqueId val="{00000002-D4E2-4DD8-B2D0-6F567C9B4624}"/>
            </c:ext>
          </c:extLst>
        </c:ser>
        <c:dLbls>
          <c:showLegendKey val="0"/>
          <c:showVal val="0"/>
          <c:showCatName val="0"/>
          <c:showSerName val="0"/>
          <c:showPercent val="0"/>
          <c:showBubbleSize val="0"/>
        </c:dLbls>
        <c:marker val="1"/>
        <c:smooth val="0"/>
        <c:axId val="948426440"/>
        <c:axId val="948433000"/>
      </c:lineChart>
      <c:catAx>
        <c:axId val="9484264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Roboto Light" panose="02000000000000000000" pitchFamily="2" charset="0"/>
                <a:ea typeface="Roboto Light" panose="02000000000000000000" pitchFamily="2" charset="0"/>
                <a:cs typeface="Roboto Light" panose="02000000000000000000" pitchFamily="2" charset="0"/>
              </a:defRPr>
            </a:pPr>
            <a:endParaRPr lang="lt-LT"/>
          </a:p>
        </c:txPr>
        <c:crossAx val="948433000"/>
        <c:crosses val="autoZero"/>
        <c:auto val="1"/>
        <c:lblAlgn val="ctr"/>
        <c:lblOffset val="100"/>
        <c:noMultiLvlLbl val="0"/>
      </c:catAx>
      <c:valAx>
        <c:axId val="948433000"/>
        <c:scaling>
          <c:orientation val="minMax"/>
          <c:max val="1.4"/>
          <c:min val="0.8"/>
        </c:scaling>
        <c:delete val="1"/>
        <c:axPos val="l"/>
        <c:numFmt formatCode="0%" sourceLinked="1"/>
        <c:majorTickMark val="none"/>
        <c:minorTickMark val="none"/>
        <c:tickLblPos val="nextTo"/>
        <c:crossAx val="948426440"/>
        <c:crosses val="autoZero"/>
        <c:crossBetween val="between"/>
      </c:valAx>
      <c:spPr>
        <a:noFill/>
        <a:ln>
          <a:noFill/>
        </a:ln>
        <a:effectLst/>
      </c:spPr>
    </c:plotArea>
    <c:legend>
      <c:legendPos val="b"/>
      <c:layout>
        <c:manualLayout>
          <c:xMode val="edge"/>
          <c:yMode val="edge"/>
          <c:x val="9.2974376603415509E-2"/>
          <c:y val="2.4635204395288827E-2"/>
          <c:w val="0.71302335624163671"/>
          <c:h val="0.34133051888734761"/>
        </c:manualLayout>
      </c:layout>
      <c:overlay val="0"/>
      <c:spPr>
        <a:noFill/>
        <a:ln>
          <a:noFill/>
        </a:ln>
        <a:effectLst/>
      </c:spPr>
      <c:txPr>
        <a:bodyPr rot="0" spcFirstLastPara="1" vertOverflow="ellipsis" vert="horz" wrap="square" anchor="ctr" anchorCtr="1"/>
        <a:lstStyle/>
        <a:p>
          <a:pPr>
            <a:defRPr sz="800" b="0" i="0" u="none" strike="noStrike" kern="1200" baseline="0">
              <a:solidFill>
                <a:schemeClr val="tx1">
                  <a:lumMod val="65000"/>
                  <a:lumOff val="35000"/>
                </a:schemeClr>
              </a:solidFill>
              <a:latin typeface="Roboto Light" panose="02000000000000000000" pitchFamily="2" charset="0"/>
              <a:ea typeface="Roboto Light" panose="02000000000000000000" pitchFamily="2" charset="0"/>
              <a:cs typeface="Roboto Light" panose="02000000000000000000" pitchFamily="2" charset="0"/>
            </a:defRPr>
          </a:pPr>
          <a:endParaRPr lang="lt-LT"/>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000">
          <a:latin typeface="Roboto Light" panose="02000000000000000000" pitchFamily="2" charset="0"/>
          <a:ea typeface="Roboto Light" panose="02000000000000000000" pitchFamily="2" charset="0"/>
          <a:cs typeface="Roboto Light" panose="02000000000000000000" pitchFamily="2" charset="0"/>
        </a:defRPr>
      </a:pPr>
      <a:endParaRPr lang="lt-LT"/>
    </a:p>
  </c:txPr>
  <c:externalData r:id="rId3">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Tabelle1!$A$2</c:f>
              <c:strCache>
                <c:ptCount val="1"/>
                <c:pt idx="0">
                  <c:v>Swimming</c:v>
                </c:pt>
              </c:strCache>
            </c:strRef>
          </c:tx>
          <c:spPr>
            <a:ln w="28575" cap="rnd">
              <a:solidFill>
                <a:srgbClr val="FFA3A3"/>
              </a:solidFill>
              <a:round/>
            </a:ln>
            <a:effectLst/>
          </c:spPr>
          <c:marker>
            <c:symbol val="none"/>
          </c:marker>
          <c:cat>
            <c:strRef>
              <c:f>Tabelle1!$B$1:$G$1</c:f>
              <c:strCache>
                <c:ptCount val="6"/>
                <c:pt idx="0">
                  <c:v>16-19</c:v>
                </c:pt>
                <c:pt idx="1">
                  <c:v>20-29</c:v>
                </c:pt>
                <c:pt idx="2">
                  <c:v>30-39</c:v>
                </c:pt>
                <c:pt idx="3">
                  <c:v>40-49</c:v>
                </c:pt>
                <c:pt idx="4">
                  <c:v>50-59</c:v>
                </c:pt>
                <c:pt idx="5">
                  <c:v>60+</c:v>
                </c:pt>
              </c:strCache>
            </c:strRef>
          </c:cat>
          <c:val>
            <c:numRef>
              <c:f>Tabelle1!$B$2:$G$2</c:f>
              <c:numCache>
                <c:formatCode>###0</c:formatCode>
                <c:ptCount val="6"/>
                <c:pt idx="0">
                  <c:v>46.152177623531429</c:v>
                </c:pt>
                <c:pt idx="1">
                  <c:v>39.46716115498171</c:v>
                </c:pt>
                <c:pt idx="2">
                  <c:v>42.606649789126173</c:v>
                </c:pt>
                <c:pt idx="3">
                  <c:v>45.73014074903373</c:v>
                </c:pt>
                <c:pt idx="4">
                  <c:v>36.690708673299596</c:v>
                </c:pt>
                <c:pt idx="5">
                  <c:v>24.45859220232871</c:v>
                </c:pt>
              </c:numCache>
            </c:numRef>
          </c:val>
          <c:smooth val="0"/>
          <c:extLst>
            <c:ext xmlns:c16="http://schemas.microsoft.com/office/drawing/2014/chart" uri="{C3380CC4-5D6E-409C-BE32-E72D297353CC}">
              <c16:uniqueId val="{00000000-8C0C-4116-8792-A6EBB82BE264}"/>
            </c:ext>
          </c:extLst>
        </c:ser>
        <c:ser>
          <c:idx val="1"/>
          <c:order val="1"/>
          <c:tx>
            <c:strRef>
              <c:f>Tabelle1!$A$3</c:f>
              <c:strCache>
                <c:ptCount val="1"/>
                <c:pt idx="0">
                  <c:v>Cycling</c:v>
                </c:pt>
              </c:strCache>
            </c:strRef>
          </c:tx>
          <c:spPr>
            <a:ln w="28575" cap="rnd">
              <a:solidFill>
                <a:schemeClr val="accent4">
                  <a:lumMod val="50000"/>
                </a:schemeClr>
              </a:solidFill>
              <a:round/>
            </a:ln>
            <a:effectLst/>
          </c:spPr>
          <c:marker>
            <c:symbol val="none"/>
          </c:marker>
          <c:cat>
            <c:strRef>
              <c:f>Tabelle1!$B$1:$G$1</c:f>
              <c:strCache>
                <c:ptCount val="6"/>
                <c:pt idx="0">
                  <c:v>16-19</c:v>
                </c:pt>
                <c:pt idx="1">
                  <c:v>20-29</c:v>
                </c:pt>
                <c:pt idx="2">
                  <c:v>30-39</c:v>
                </c:pt>
                <c:pt idx="3">
                  <c:v>40-49</c:v>
                </c:pt>
                <c:pt idx="4">
                  <c:v>50-59</c:v>
                </c:pt>
                <c:pt idx="5">
                  <c:v>60+</c:v>
                </c:pt>
              </c:strCache>
            </c:strRef>
          </c:cat>
          <c:val>
            <c:numRef>
              <c:f>Tabelle1!$B$3:$G$3</c:f>
              <c:numCache>
                <c:formatCode>###0</c:formatCode>
                <c:ptCount val="6"/>
                <c:pt idx="0">
                  <c:v>27.030765510767225</c:v>
                </c:pt>
                <c:pt idx="1">
                  <c:v>36.062408084667297</c:v>
                </c:pt>
                <c:pt idx="2">
                  <c:v>39.483283936235544</c:v>
                </c:pt>
                <c:pt idx="3">
                  <c:v>40.881482213967892</c:v>
                </c:pt>
                <c:pt idx="4">
                  <c:v>43.809429085226164</c:v>
                </c:pt>
                <c:pt idx="5">
                  <c:v>28.146672862035594</c:v>
                </c:pt>
              </c:numCache>
            </c:numRef>
          </c:val>
          <c:smooth val="0"/>
          <c:extLst>
            <c:ext xmlns:c16="http://schemas.microsoft.com/office/drawing/2014/chart" uri="{C3380CC4-5D6E-409C-BE32-E72D297353CC}">
              <c16:uniqueId val="{00000001-8C0C-4116-8792-A6EBB82BE264}"/>
            </c:ext>
          </c:extLst>
        </c:ser>
        <c:ser>
          <c:idx val="2"/>
          <c:order val="2"/>
          <c:tx>
            <c:strRef>
              <c:f>Tabelle1!$A$4</c:f>
              <c:strCache>
                <c:ptCount val="1"/>
                <c:pt idx="0">
                  <c:v>Fitness</c:v>
                </c:pt>
              </c:strCache>
            </c:strRef>
          </c:tx>
          <c:spPr>
            <a:ln w="28575" cap="rnd">
              <a:solidFill>
                <a:srgbClr val="00B050"/>
              </a:solidFill>
              <a:round/>
            </a:ln>
            <a:effectLst/>
          </c:spPr>
          <c:marker>
            <c:symbol val="none"/>
          </c:marker>
          <c:cat>
            <c:strRef>
              <c:f>Tabelle1!$B$1:$G$1</c:f>
              <c:strCache>
                <c:ptCount val="6"/>
                <c:pt idx="0">
                  <c:v>16-19</c:v>
                </c:pt>
                <c:pt idx="1">
                  <c:v>20-29</c:v>
                </c:pt>
                <c:pt idx="2">
                  <c:v>30-39</c:v>
                </c:pt>
                <c:pt idx="3">
                  <c:v>40-49</c:v>
                </c:pt>
                <c:pt idx="4">
                  <c:v>50-59</c:v>
                </c:pt>
                <c:pt idx="5">
                  <c:v>60+</c:v>
                </c:pt>
              </c:strCache>
            </c:strRef>
          </c:cat>
          <c:val>
            <c:numRef>
              <c:f>Tabelle1!$B$4:$G$4</c:f>
              <c:numCache>
                <c:formatCode>###0</c:formatCode>
                <c:ptCount val="6"/>
                <c:pt idx="0">
                  <c:v>43.297335931499454</c:v>
                </c:pt>
                <c:pt idx="1">
                  <c:v>47.320052084979061</c:v>
                </c:pt>
                <c:pt idx="2">
                  <c:v>28.46698217840488</c:v>
                </c:pt>
                <c:pt idx="3">
                  <c:v>25.595905444093404</c:v>
                </c:pt>
                <c:pt idx="4">
                  <c:v>20.450316044352512</c:v>
                </c:pt>
                <c:pt idx="5">
                  <c:v>11.481854813526875</c:v>
                </c:pt>
              </c:numCache>
            </c:numRef>
          </c:val>
          <c:smooth val="0"/>
          <c:extLst>
            <c:ext xmlns:c16="http://schemas.microsoft.com/office/drawing/2014/chart" uri="{C3380CC4-5D6E-409C-BE32-E72D297353CC}">
              <c16:uniqueId val="{00000002-8C0C-4116-8792-A6EBB82BE264}"/>
            </c:ext>
          </c:extLst>
        </c:ser>
        <c:ser>
          <c:idx val="3"/>
          <c:order val="3"/>
          <c:tx>
            <c:strRef>
              <c:f>Tabelle1!$A$5</c:f>
              <c:strCache>
                <c:ptCount val="1"/>
                <c:pt idx="0">
                  <c:v>Running/Jogging</c:v>
                </c:pt>
              </c:strCache>
            </c:strRef>
          </c:tx>
          <c:spPr>
            <a:ln w="28575" cap="rnd">
              <a:solidFill>
                <a:schemeClr val="accent4"/>
              </a:solidFill>
              <a:round/>
            </a:ln>
            <a:effectLst/>
          </c:spPr>
          <c:marker>
            <c:symbol val="none"/>
          </c:marker>
          <c:cat>
            <c:strRef>
              <c:f>Tabelle1!$B$1:$G$1</c:f>
              <c:strCache>
                <c:ptCount val="6"/>
                <c:pt idx="0">
                  <c:v>16-19</c:v>
                </c:pt>
                <c:pt idx="1">
                  <c:v>20-29</c:v>
                </c:pt>
                <c:pt idx="2">
                  <c:v>30-39</c:v>
                </c:pt>
                <c:pt idx="3">
                  <c:v>40-49</c:v>
                </c:pt>
                <c:pt idx="4">
                  <c:v>50-59</c:v>
                </c:pt>
                <c:pt idx="5">
                  <c:v>60+</c:v>
                </c:pt>
              </c:strCache>
            </c:strRef>
          </c:cat>
          <c:val>
            <c:numRef>
              <c:f>Tabelle1!$B$5:$G$5</c:f>
              <c:numCache>
                <c:formatCode>###0</c:formatCode>
                <c:ptCount val="6"/>
                <c:pt idx="0">
                  <c:v>42.65220962648992</c:v>
                </c:pt>
                <c:pt idx="1">
                  <c:v>40.392942467283646</c:v>
                </c:pt>
                <c:pt idx="2">
                  <c:v>31.487852034821739</c:v>
                </c:pt>
                <c:pt idx="3">
                  <c:v>24.757683721218768</c:v>
                </c:pt>
                <c:pt idx="4">
                  <c:v>24.033729689191585</c:v>
                </c:pt>
                <c:pt idx="5">
                  <c:v>11.007696746681845</c:v>
                </c:pt>
              </c:numCache>
            </c:numRef>
          </c:val>
          <c:smooth val="0"/>
          <c:extLst>
            <c:ext xmlns:c16="http://schemas.microsoft.com/office/drawing/2014/chart" uri="{C3380CC4-5D6E-409C-BE32-E72D297353CC}">
              <c16:uniqueId val="{00000003-8C0C-4116-8792-A6EBB82BE264}"/>
            </c:ext>
          </c:extLst>
        </c:ser>
        <c:ser>
          <c:idx val="4"/>
          <c:order val="4"/>
          <c:tx>
            <c:strRef>
              <c:f>Tabelle1!$A$6</c:f>
              <c:strCache>
                <c:ptCount val="1"/>
                <c:pt idx="0">
                  <c:v>Hiking</c:v>
                </c:pt>
              </c:strCache>
            </c:strRef>
          </c:tx>
          <c:spPr>
            <a:ln w="28575" cap="rnd">
              <a:solidFill>
                <a:srgbClr val="0070C0"/>
              </a:solidFill>
              <a:round/>
            </a:ln>
            <a:effectLst/>
          </c:spPr>
          <c:marker>
            <c:symbol val="none"/>
          </c:marker>
          <c:cat>
            <c:strRef>
              <c:f>Tabelle1!$B$1:$G$1</c:f>
              <c:strCache>
                <c:ptCount val="6"/>
                <c:pt idx="0">
                  <c:v>16-19</c:v>
                </c:pt>
                <c:pt idx="1">
                  <c:v>20-29</c:v>
                </c:pt>
                <c:pt idx="2">
                  <c:v>30-39</c:v>
                </c:pt>
                <c:pt idx="3">
                  <c:v>40-49</c:v>
                </c:pt>
                <c:pt idx="4">
                  <c:v>50-59</c:v>
                </c:pt>
                <c:pt idx="5">
                  <c:v>60+</c:v>
                </c:pt>
              </c:strCache>
            </c:strRef>
          </c:cat>
          <c:val>
            <c:numRef>
              <c:f>Tabelle1!$B$6:$G$6</c:f>
              <c:numCache>
                <c:formatCode>###0</c:formatCode>
                <c:ptCount val="6"/>
                <c:pt idx="0">
                  <c:v>4.1089131795294858</c:v>
                </c:pt>
                <c:pt idx="1">
                  <c:v>18.815894284465003</c:v>
                </c:pt>
                <c:pt idx="2">
                  <c:v>18.391920533402793</c:v>
                </c:pt>
                <c:pt idx="3">
                  <c:v>23.005207006407414</c:v>
                </c:pt>
                <c:pt idx="4">
                  <c:v>35.122547926819884</c:v>
                </c:pt>
                <c:pt idx="5">
                  <c:v>25.709032498207556</c:v>
                </c:pt>
              </c:numCache>
            </c:numRef>
          </c:val>
          <c:smooth val="0"/>
          <c:extLst>
            <c:ext xmlns:c16="http://schemas.microsoft.com/office/drawing/2014/chart" uri="{C3380CC4-5D6E-409C-BE32-E72D297353CC}">
              <c16:uniqueId val="{00000004-8C0C-4116-8792-A6EBB82BE264}"/>
            </c:ext>
          </c:extLst>
        </c:ser>
        <c:dLbls>
          <c:showLegendKey val="0"/>
          <c:showVal val="0"/>
          <c:showCatName val="0"/>
          <c:showSerName val="0"/>
          <c:showPercent val="0"/>
          <c:showBubbleSize val="0"/>
        </c:dLbls>
        <c:smooth val="0"/>
        <c:axId val="661823960"/>
        <c:axId val="661819696"/>
      </c:lineChart>
      <c:catAx>
        <c:axId val="66182396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lt-LT"/>
          </a:p>
        </c:txPr>
        <c:crossAx val="661819696"/>
        <c:crosses val="autoZero"/>
        <c:auto val="1"/>
        <c:lblAlgn val="ctr"/>
        <c:lblOffset val="100"/>
        <c:noMultiLvlLbl val="0"/>
      </c:catAx>
      <c:valAx>
        <c:axId val="661819696"/>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lt-LT"/>
          </a:p>
        </c:txPr>
        <c:crossAx val="66182396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lt-LT"/>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lt-LT"/>
    </a:p>
  </c:txPr>
  <c:externalData r:id="rId3">
    <c:autoUpdate val="0"/>
  </c:externalData>
</c:chartSpace>
</file>

<file path=ppt/charts/chartEx1.xml><?xml version="1.0" encoding="utf-8"?>
<cx:chartSpace xmlns:a="http://schemas.openxmlformats.org/drawingml/2006/main" xmlns:r="http://schemas.openxmlformats.org/officeDocument/2006/relationships" xmlns:cx="http://schemas.microsoft.com/office/drawing/2014/chartex">
  <cx:chartData>
    <cx:externalData r:id="rId1" cx:autoUpdate="0"/>
    <cx:data id="0">
      <cx:strDim type="cat">
        <cx:f>Tabelle1!$A$2</cx:f>
        <cx:lvl ptCount="1">
          <cx:pt idx="0">At least 1x a week</cx:pt>
        </cx:lvl>
      </cx:strDim>
      <cx:numDim type="size">
        <cx:f>Tabelle1!$B$2:$B$5</cx:f>
        <cx:lvl ptCount="4" formatCode="0%">
          <cx:pt idx="0">0.56899999999999995</cx:pt>
          <cx:pt idx="1">0.11899999999999999</cx:pt>
          <cx:pt idx="2">0.128</cx:pt>
          <cx:pt idx="3">0.184</cx:pt>
        </cx:lvl>
      </cx:numDim>
    </cx:data>
  </cx:chartData>
  <cx:chart>
    <cx:plotArea>
      <cx:plotAreaRegion>
        <cx:series layoutId="treemap" uniqueId="{8D6E0B83-377A-4886-9450-8E4A7A50CCEE}">
          <cx:tx>
            <cx:txData>
              <cx:f>Tabelle1!$A$2:$A$5</cx:f>
              <cx:v>At least 1x a week At least 1 x a month At least 1 x a year Never</cx:v>
            </cx:txData>
          </cx:tx>
          <cx:dataPt idx="0">
            <cx:spPr>
              <a:solidFill>
                <a:srgbClr val="FDC800"/>
              </a:solidFill>
            </cx:spPr>
          </cx:dataPt>
          <cx:dataPt idx="1">
            <cx:spPr>
              <a:solidFill>
                <a:srgbClr val="337091">
                  <a:lumMod val="60000"/>
                  <a:lumOff val="40000"/>
                </a:srgbClr>
              </a:solidFill>
            </cx:spPr>
          </cx:dataPt>
          <cx:dataPt idx="2">
            <cx:spPr>
              <a:solidFill>
                <a:srgbClr val="6A8BAD">
                  <a:lumMod val="60000"/>
                  <a:lumOff val="40000"/>
                </a:srgbClr>
              </a:solidFill>
            </cx:spPr>
          </cx:dataPt>
          <cx:dataPt idx="3">
            <cx:spPr>
              <a:solidFill>
                <a:prstClr val="white">
                  <a:lumMod val="75000"/>
                </a:prstClr>
              </a:solidFill>
            </cx:spPr>
          </cx:dataPt>
          <cx:dataLabels>
            <cx:txPr>
              <a:bodyPr spcFirstLastPara="1" vertOverflow="ellipsis" horzOverflow="overflow" wrap="square" lIns="0" tIns="0" rIns="0" bIns="0" anchor="ctr" anchorCtr="1"/>
              <a:lstStyle/>
              <a:p>
                <a:pPr algn="ctr" rtl="0">
                  <a:defRPr>
                    <a:solidFill>
                      <a:schemeClr val="bg1"/>
                    </a:solidFill>
                    <a:latin typeface="Segoe UI" panose="020B0502040204020203" pitchFamily="34" charset="0"/>
                    <a:ea typeface="Segoe UI" panose="020B0502040204020203" pitchFamily="34" charset="0"/>
                    <a:cs typeface="Segoe UI" panose="020B0502040204020203" pitchFamily="34" charset="0"/>
                  </a:defRPr>
                </a:pPr>
                <a:endParaRPr lang="de-DE" sz="1197" b="0" i="0" u="none" strike="noStrike" kern="1200" baseline="0">
                  <a:solidFill>
                    <a:schemeClr val="bg1"/>
                  </a:solidFill>
                  <a:latin typeface="Segoe UI" panose="020B0502040204020203" pitchFamily="34" charset="0"/>
                  <a:ea typeface="Segoe UI" panose="020B0502040204020203" pitchFamily="34" charset="0"/>
                  <a:cs typeface="Segoe UI" panose="020B0502040204020203" pitchFamily="34" charset="0"/>
                </a:endParaRPr>
              </a:p>
            </cx:txPr>
            <cx:dataLabelHidden idx="1"/>
            <cx:dataLabelHidden idx="2"/>
            <cx:dataLabelHidden idx="3"/>
          </cx:dataLabels>
          <cx:dataId val="0"/>
          <cx:layoutPr/>
        </cx:series>
      </cx:plotAreaRegion>
    </cx:plotArea>
  </cx:chart>
</cx:chartSpace>
</file>

<file path=ppt/charts/chartEx2.xml><?xml version="1.0" encoding="utf-8"?>
<cx:chartSpace xmlns:a="http://schemas.openxmlformats.org/drawingml/2006/main" xmlns:r="http://schemas.openxmlformats.org/officeDocument/2006/relationships" xmlns:cx="http://schemas.microsoft.com/office/drawing/2014/chartex">
  <cx:chartData>
    <cx:externalData r:id="rId1" cx:autoUpdate="0"/>
    <cx:data id="0">
      <cx:strDim type="cat">
        <cx:f>Tabelle1!$A$2:$C$17</cx:f>
        <cx:lvl ptCount="16">
          <cx:pt idx="0">Rides for active sports activities</cx:pt>
          <cx:pt idx="1">Sports holidays, training camps, day trips</cx:pt>
          <cx:pt idx="2">Sports Competitions Accommodation</cx:pt>
          <cx:pt idx="3">Sports Equipment </cx:pt>
          <cx:pt idx="4">Sports apparel</cx:pt>
          <cx:pt idx="5">Sports footwear</cx:pt>
          <cx:pt idx="6">Maintenance and repair of sports equipment</cx:pt>
          <cx:pt idx="7">Rent and lease expenses</cx:pt>
          <cx:pt idx="8">Use of sports facilities (entrances)</cx:pt>
          <cx:pt idx="9">Fitness studios</cx:pt>
          <cx:pt idx="10">Membership fees</cx:pt>
          <cx:pt idx="11">Course fees, training courses, performance Diagnostics</cx:pt>
          <cx:pt idx="12">Competition or participation fees</cx:pt>
          <cx:pt idx="13">Visits to clubhouses or restaurants</cx:pt>
          <cx:pt idx="14">insurances</cx:pt>
          <cx:pt idx="15">Medical services &amp; prevention products</cx:pt>
        </cx:lvl>
        <cx:lvl ptCount="16">
          <cx:pt idx="0">Stamm 1</cx:pt>
          <cx:pt idx="1">Stamm 1</cx:pt>
          <cx:pt idx="2">Stamm 1</cx:pt>
          <cx:pt idx="3">Stamm 2</cx:pt>
          <cx:pt idx="4">Stamm 2</cx:pt>
          <cx:pt idx="5">Stamm 2</cx:pt>
          <cx:pt idx="6">Stamm 2</cx:pt>
          <cx:pt idx="7">Stamm 2</cx:pt>
          <cx:pt idx="8">Stamm 3</cx:pt>
          <cx:pt idx="9">Stamm 3</cx:pt>
          <cx:pt idx="10">Stamm 3</cx:pt>
          <cx:pt idx="11">Stamm 3</cx:pt>
          <cx:pt idx="12">Stamm 3</cx:pt>
          <cx:pt idx="13">Stamm 4</cx:pt>
          <cx:pt idx="14">Stamm 4</cx:pt>
          <cx:pt idx="15">Stamm 4</cx:pt>
        </cx:lvl>
        <cx:lvl ptCount="16">
          <cx:pt idx="0">Trips &amp; Travels</cx:pt>
          <cx:pt idx="1">Trips &amp; Travels</cx:pt>
          <cx:pt idx="2">Trips &amp; Travels</cx:pt>
          <cx:pt idx="3">Equipment</cx:pt>
          <cx:pt idx="4">Equipment</cx:pt>
          <cx:pt idx="5">Equipment</cx:pt>
          <cx:pt idx="6">Equipment</cx:pt>
          <cx:pt idx="7">Equipment</cx:pt>
          <cx:pt idx="8">Fees</cx:pt>
          <cx:pt idx="9">Fees</cx:pt>
          <cx:pt idx="10">Fees</cx:pt>
          <cx:pt idx="11">Fees</cx:pt>
          <cx:pt idx="12">Fees</cx:pt>
          <cx:pt idx="13">Around the sport</cx:pt>
          <cx:pt idx="14">Around the sport</cx:pt>
          <cx:pt idx="15">Around the sport</cx:pt>
        </cx:lvl>
      </cx:strDim>
      <cx:numDim type="size">
        <cx:f>Tabelle1!$D$2:$D$17</cx:f>
        <cx:lvl ptCount="16" formatCode="_-* #.##0\ _€_-;\-* #.##0\ _€_-;_-* &quot;-&quot;??\ _€_-;_-@_-">
          <cx:pt idx="0">12331</cx:pt>
          <cx:pt idx="1">4671</cx:pt>
          <cx:pt idx="2">22</cx:pt>
          <cx:pt idx="3">8920</cx:pt>
          <cx:pt idx="4">6016</cx:pt>
          <cx:pt idx="5">4916</cx:pt>
          <cx:pt idx="6">2494</cx:pt>
          <cx:pt idx="7">1595</cx:pt>
          <cx:pt idx="8">4390</cx:pt>
          <cx:pt idx="9">3668</cx:pt>
          <cx:pt idx="10">1750</cx:pt>
          <cx:pt idx="11">1569</cx:pt>
          <cx:pt idx="12">389</cx:pt>
          <cx:pt idx="13">4305</cx:pt>
          <cx:pt idx="14">965</cx:pt>
          <cx:pt idx="15">752</cx:pt>
        </cx:lvl>
      </cx:numDim>
    </cx:data>
  </cx:chartData>
  <cx:chart>
    <cx:plotArea>
      <cx:plotAreaRegion>
        <cx:series layoutId="treemap" uniqueId="{F34407DA-4E9C-469E-9D92-DDF93EEBE49A}">
          <cx:tx>
            <cx:txData>
              <cx:f>Tabelle1!$D$1</cx:f>
              <cx:v>Datenreihe1</cx:v>
            </cx:txData>
          </cx:tx>
          <cx:dataPt idx="0">
            <cx:spPr>
              <a:solidFill>
                <a:srgbClr val="44546A"/>
              </a:solidFill>
            </cx:spPr>
          </cx:dataPt>
          <cx:dataPt idx="5">
            <cx:spPr>
              <a:solidFill>
                <a:srgbClr val="FDC800"/>
              </a:solidFill>
            </cx:spPr>
          </cx:dataPt>
          <cx:dataPt idx="12">
            <cx:spPr>
              <a:solidFill>
                <a:srgbClr val="6A8BAD"/>
              </a:solidFill>
            </cx:spPr>
          </cx:dataPt>
          <cx:dataPt idx="19">
            <cx:spPr>
              <a:solidFill>
                <a:srgbClr val="6A8BAD">
                  <a:lumMod val="60000"/>
                  <a:lumOff val="40000"/>
                </a:srgbClr>
              </a:solidFill>
            </cx:spPr>
          </cx:dataPt>
          <cx:dataLabels pos="inEnd">
            <cx:txPr>
              <a:bodyPr spcFirstLastPara="1" vertOverflow="ellipsis" horzOverflow="overflow" wrap="square" lIns="0" tIns="0" rIns="0" bIns="0" anchor="ctr" anchorCtr="1"/>
              <a:lstStyle/>
              <a:p>
                <a:pPr algn="just" rtl="0">
                  <a:defRPr sz="700">
                    <a:latin typeface="Segoe UI" panose="020B0502040204020203" pitchFamily="34" charset="0"/>
                    <a:ea typeface="Segoe UI" panose="020B0502040204020203" pitchFamily="34" charset="0"/>
                    <a:cs typeface="Segoe UI" panose="020B0502040204020203" pitchFamily="34" charset="0"/>
                  </a:defRPr>
                </a:pPr>
                <a:endParaRPr lang="de-DE" sz="700" b="0" i="0" u="none" strike="noStrike" baseline="0">
                  <a:solidFill>
                    <a:prstClr val="white"/>
                  </a:solidFill>
                  <a:latin typeface="Segoe UI" panose="020B0502040204020203" pitchFamily="34" charset="0"/>
                  <a:ea typeface="Segoe UI" panose="020B0502040204020203" pitchFamily="34" charset="0"/>
                  <a:cs typeface="Segoe UI" panose="020B0502040204020203" pitchFamily="34" charset="0"/>
                </a:endParaRPr>
              </a:p>
            </cx:txPr>
            <cx:visibility seriesName="0" categoryName="1" value="0"/>
            <cx:separator>, </cx:separator>
            <cx:dataLabel idx="0" pos="inEnd">
              <cx:txPr>
                <a:bodyPr spcFirstLastPara="1" vertOverflow="ellipsis" horzOverflow="overflow" wrap="square" lIns="0" tIns="0" rIns="0" bIns="0" anchor="ctr" anchorCtr="1"/>
                <a:lstStyle/>
                <a:p>
                  <a:pPr algn="ctr" rtl="0">
                    <a:defRPr sz="1050" b="1"/>
                  </a:pPr>
                  <a:r>
                    <a:rPr lang="de-DE" sz="1050" b="1" i="0" u="none" strike="noStrike" baseline="0">
                      <a:solidFill>
                        <a:prstClr val="white"/>
                      </a:solidFill>
                      <a:latin typeface="Segoe UI" panose="020B0502040204020203" pitchFamily="34" charset="0"/>
                      <a:ea typeface="Segoe UI" panose="020B0502040204020203" pitchFamily="34" charset="0"/>
                      <a:cs typeface="Segoe UI" panose="020B0502040204020203" pitchFamily="34" charset="0"/>
                    </a:rPr>
                    <a:t>Trips &amp; Travels</a:t>
                  </a:r>
                </a:p>
              </cx:txPr>
              <cx:visibility seriesName="0" categoryName="1" value="0"/>
              <cx:separator>, </cx:separator>
            </cx:dataLabel>
            <cx:dataLabel idx="5" pos="inEnd">
              <cx:txPr>
                <a:bodyPr spcFirstLastPara="1" vertOverflow="ellipsis" horzOverflow="overflow" wrap="square" lIns="0" tIns="0" rIns="0" bIns="0" anchor="ctr" anchorCtr="1"/>
                <a:lstStyle/>
                <a:p>
                  <a:pPr algn="ctr" rtl="0">
                    <a:defRPr sz="1050" b="1"/>
                  </a:pPr>
                  <a:r>
                    <a:rPr lang="de-DE" sz="1050" b="1" i="0" u="none" strike="noStrike" baseline="0">
                      <a:solidFill>
                        <a:prstClr val="white"/>
                      </a:solidFill>
                      <a:latin typeface="Segoe UI" panose="020B0502040204020203" pitchFamily="34" charset="0"/>
                      <a:ea typeface="Segoe UI" panose="020B0502040204020203" pitchFamily="34" charset="0"/>
                      <a:cs typeface="Segoe UI" panose="020B0502040204020203" pitchFamily="34" charset="0"/>
                    </a:rPr>
                    <a:t>Equipment</a:t>
                  </a:r>
                </a:p>
              </cx:txPr>
              <cx:visibility seriesName="0" categoryName="1" value="0"/>
              <cx:separator>, </cx:separator>
            </cx:dataLabel>
            <cx:dataLabel idx="8" pos="inEnd">
              <cx:txPr>
                <a:bodyPr spcFirstLastPara="1" vertOverflow="ellipsis" horzOverflow="overflow" wrap="square" lIns="0" tIns="0" rIns="0" bIns="0" anchor="ctr" anchorCtr="1"/>
                <a:lstStyle/>
                <a:p>
                  <a:pPr algn="ctr" rtl="0">
                    <a:defRPr sz="600"/>
                  </a:pPr>
                  <a:r>
                    <a:rPr lang="de-DE" sz="600" b="0" i="0" u="none" strike="noStrike" baseline="0">
                      <a:solidFill>
                        <a:prstClr val="white"/>
                      </a:solidFill>
                      <a:latin typeface="Roboto Light" panose="02000000000000000000" pitchFamily="2" charset="0"/>
                      <a:ea typeface="Roboto Light" panose="02000000000000000000" pitchFamily="2" charset="0"/>
                      <a:cs typeface="Roboto Light" panose="02000000000000000000" pitchFamily="2" charset="0"/>
                    </a:rPr>
                    <a:t>Sports apparel</a:t>
                  </a:r>
                </a:p>
              </cx:txPr>
              <cx:visibility seriesName="0" categoryName="1" value="0"/>
              <cx:separator>, </cx:separator>
            </cx:dataLabel>
            <cx:dataLabel idx="9" pos="inEnd">
              <cx:txPr>
                <a:bodyPr spcFirstLastPara="1" vertOverflow="ellipsis" horzOverflow="overflow" wrap="square" lIns="0" tIns="0" rIns="0" bIns="0" anchor="ctr" anchorCtr="1"/>
                <a:lstStyle/>
                <a:p>
                  <a:pPr algn="ctr" rtl="0">
                    <a:defRPr sz="600"/>
                  </a:pPr>
                  <a:r>
                    <a:rPr lang="de-DE" sz="600" b="0" i="0" u="none" strike="noStrike" baseline="0">
                      <a:solidFill>
                        <a:prstClr val="white"/>
                      </a:solidFill>
                      <a:latin typeface="Roboto Light" panose="02000000000000000000" pitchFamily="2" charset="0"/>
                      <a:ea typeface="Roboto Light" panose="02000000000000000000" pitchFamily="2" charset="0"/>
                      <a:cs typeface="Roboto Light" panose="02000000000000000000" pitchFamily="2" charset="0"/>
                    </a:rPr>
                    <a:t>Sports footwear</a:t>
                  </a:r>
                </a:p>
              </cx:txPr>
              <cx:visibility seriesName="0" categoryName="1" value="0"/>
              <cx:separator>, </cx:separator>
            </cx:dataLabel>
            <cx:dataLabel idx="12" pos="inEnd">
              <cx:txPr>
                <a:bodyPr spcFirstLastPara="1" vertOverflow="ellipsis" horzOverflow="overflow" wrap="square" lIns="0" tIns="0" rIns="0" bIns="0" anchor="ctr" anchorCtr="1"/>
                <a:lstStyle/>
                <a:p>
                  <a:pPr algn="ctr" rtl="0">
                    <a:defRPr sz="1200" b="1"/>
                  </a:pPr>
                  <a:r>
                    <a:rPr lang="de-DE" sz="1200" b="1" i="0" u="none" strike="noStrike" baseline="0">
                      <a:solidFill>
                        <a:prstClr val="white"/>
                      </a:solidFill>
                      <a:latin typeface="Segoe UI" panose="020B0502040204020203" pitchFamily="34" charset="0"/>
                      <a:ea typeface="Segoe UI" panose="020B0502040204020203" pitchFamily="34" charset="0"/>
                      <a:cs typeface="Segoe UI" panose="020B0502040204020203" pitchFamily="34" charset="0"/>
                    </a:rPr>
                    <a:t>Fees</a:t>
                  </a:r>
                </a:p>
              </cx:txPr>
              <cx:visibility seriesName="0" categoryName="1" value="0"/>
              <cx:separator>, </cx:separator>
            </cx:dataLabel>
            <cx:dataLabel idx="15" pos="inEnd">
              <cx:txPr>
                <a:bodyPr spcFirstLastPara="1" vertOverflow="ellipsis" horzOverflow="overflow" wrap="square" lIns="0" tIns="0" rIns="0" bIns="0" anchor="ctr" anchorCtr="1"/>
                <a:lstStyle/>
                <a:p>
                  <a:pPr algn="ctr" rtl="0">
                    <a:defRPr sz="800"/>
                  </a:pPr>
                  <a:r>
                    <a:rPr lang="de-DE" sz="800" b="0" i="0" u="none" strike="noStrike" baseline="0">
                      <a:solidFill>
                        <a:prstClr val="white"/>
                      </a:solidFill>
                      <a:latin typeface="Roboto Light" panose="02000000000000000000" pitchFamily="2" charset="0"/>
                      <a:ea typeface="Roboto Light" panose="02000000000000000000" pitchFamily="2" charset="0"/>
                      <a:cs typeface="Roboto Light" panose="02000000000000000000" pitchFamily="2" charset="0"/>
                    </a:rPr>
                    <a:t>Fitness studios</a:t>
                  </a:r>
                </a:p>
              </cx:txPr>
              <cx:visibility seriesName="0" categoryName="1" value="0"/>
              <cx:separator>, </cx:separator>
            </cx:dataLabel>
            <cx:dataLabel idx="16" pos="inEnd">
              <cx:txPr>
                <a:bodyPr spcFirstLastPara="1" vertOverflow="ellipsis" horzOverflow="overflow" wrap="square" lIns="0" tIns="0" rIns="0" bIns="0" anchor="ctr" anchorCtr="1"/>
                <a:lstStyle/>
                <a:p>
                  <a:pPr algn="ctr" rtl="0">
                    <a:defRPr sz="600"/>
                  </a:pPr>
                  <a:r>
                    <a:rPr lang="de-DE" sz="600" b="0" i="0" u="none" strike="noStrike" baseline="0">
                      <a:solidFill>
                        <a:prstClr val="white"/>
                      </a:solidFill>
                      <a:latin typeface="Roboto Light" panose="02000000000000000000" pitchFamily="2" charset="0"/>
                      <a:ea typeface="Roboto Light" panose="02000000000000000000" pitchFamily="2" charset="0"/>
                      <a:cs typeface="Roboto Light" panose="02000000000000000000" pitchFamily="2" charset="0"/>
                    </a:rPr>
                    <a:t>Membership fees</a:t>
                  </a:r>
                </a:p>
              </cx:txPr>
              <cx:visibility seriesName="0" categoryName="1" value="0"/>
              <cx:separator>, </cx:separator>
            </cx:dataLabel>
            <cx:dataLabel idx="17" pos="inEnd">
              <cx:txPr>
                <a:bodyPr spcFirstLastPara="1" vertOverflow="ellipsis" horzOverflow="overflow" wrap="square" lIns="0" tIns="0" rIns="0" bIns="0" anchor="ctr" anchorCtr="1"/>
                <a:lstStyle/>
                <a:p>
                  <a:pPr algn="ctr" rtl="0">
                    <a:defRPr sz="500"/>
                  </a:pPr>
                  <a:r>
                    <a:rPr lang="de-DE" sz="500" b="0" i="0" u="none" strike="noStrike" baseline="0">
                      <a:solidFill>
                        <a:prstClr val="white"/>
                      </a:solidFill>
                      <a:latin typeface="Roboto Light" panose="02000000000000000000" pitchFamily="2" charset="0"/>
                      <a:ea typeface="Roboto Light" panose="02000000000000000000" pitchFamily="2" charset="0"/>
                      <a:cs typeface="Roboto Light" panose="02000000000000000000" pitchFamily="2" charset="0"/>
                    </a:rPr>
                    <a:t>Course fees, training courses, performance Diagnostics</a:t>
                  </a:r>
                </a:p>
              </cx:txPr>
              <cx:visibility seriesName="0" categoryName="1" value="0"/>
              <cx:separator>, </cx:separator>
            </cx:dataLabel>
            <cx:dataLabel idx="18" pos="inEnd">
              <cx:txPr>
                <a:bodyPr spcFirstLastPara="1" vertOverflow="ellipsis" horzOverflow="overflow" wrap="square" lIns="0" tIns="0" rIns="0" bIns="0" anchor="ctr" anchorCtr="1"/>
                <a:lstStyle/>
                <a:p>
                  <a:pPr algn="ctr" rtl="0">
                    <a:defRPr sz="300"/>
                  </a:pPr>
                  <a:r>
                    <a:rPr lang="de-DE" sz="300" b="0" i="0" u="none" strike="noStrike" baseline="0">
                      <a:solidFill>
                        <a:prstClr val="white"/>
                      </a:solidFill>
                      <a:latin typeface="Roboto Light" panose="02000000000000000000" pitchFamily="2" charset="0"/>
                      <a:ea typeface="Roboto Light" panose="02000000000000000000" pitchFamily="2" charset="0"/>
                      <a:cs typeface="Roboto Light" panose="02000000000000000000" pitchFamily="2" charset="0"/>
                    </a:rPr>
                    <a:t>Competition or participation fees</a:t>
                  </a:r>
                </a:p>
              </cx:txPr>
              <cx:visibility seriesName="0" categoryName="1" value="0"/>
              <cx:separator>, </cx:separator>
            </cx:dataLabel>
            <cx:dataLabel idx="19" pos="inEnd">
              <cx:txPr>
                <a:bodyPr spcFirstLastPara="1" vertOverflow="ellipsis" horzOverflow="overflow" wrap="square" lIns="0" tIns="0" rIns="0" bIns="0" anchor="ctr" anchorCtr="1"/>
                <a:lstStyle/>
                <a:p>
                  <a:pPr algn="ctr" rtl="0">
                    <a:defRPr sz="1050"/>
                  </a:pPr>
                  <a:r>
                    <a:rPr lang="de-DE" sz="1050" b="0" i="0" u="none" strike="noStrike" baseline="0">
                      <a:solidFill>
                        <a:prstClr val="white"/>
                      </a:solidFill>
                      <a:latin typeface="Roboto"/>
                    </a:rPr>
                    <a:t>Around the sport</a:t>
                  </a:r>
                </a:p>
              </cx:txPr>
              <cx:visibility seriesName="0" categoryName="1" value="0"/>
              <cx:separator>, </cx:separator>
            </cx:dataLabel>
            <cx:dataLabelHidden idx="22"/>
            <cx:dataLabelHidden idx="23"/>
          </cx:dataLabels>
          <cx:dataId val="0"/>
          <cx:layoutPr>
            <cx:parentLabelLayout val="overlapping"/>
          </cx:layoutPr>
        </cx:series>
      </cx:plotAreaRegion>
    </cx:plotArea>
  </cx:chart>
</cx: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410">
  <cs:axisTitle>
    <cs:lnRef idx="0"/>
    <cs:fillRef idx="0"/>
    <cs:effectRef idx="0"/>
    <cs:fontRef idx="minor">
      <a:schemeClr val="tx1">
        <a:lumMod val="65000"/>
        <a:lumOff val="35000"/>
      </a:schemeClr>
    </cs:fontRef>
    <cs:spPr>
      <a:solidFill>
        <a:schemeClr val="bg1">
          <a:lumMod val="65000"/>
        </a:schemeClr>
      </a:solidFill>
      <a:ln w="19050">
        <a:solidFill>
          <a:schemeClr val="bg1"/>
        </a:solidFill>
      </a:ln>
    </cs:spPr>
    <cs:defRPr sz="1197"/>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cs:chartArea>
  <cs:dataLabel>
    <cs:lnRef idx="0"/>
    <cs:fillRef idx="0"/>
    <cs:effectRef idx="0"/>
    <cs:fontRef idx="minor">
      <a:schemeClr val="lt1"/>
    </cs:fontRef>
    <cs:defRPr sz="1197"/>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a:ln w="19050">
        <a:solidFill>
          <a:schemeClr val="lt1"/>
        </a:solidFill>
      </a:ln>
    </cs:spPr>
  </cs:dataPoint>
  <cs:dataPoint3D>
    <cs:lnRef idx="0"/>
    <cs:fillRef idx="0">
      <cs:styleClr val="auto"/>
    </cs:fillRef>
    <cs:effectRef idx="0"/>
    <cs:fontRef idx="minor">
      <a:schemeClr val="tx1"/>
    </cs:fontRef>
    <cs:spPr>
      <a:solidFill>
        <a:schemeClr val="phClr"/>
      </a:solidFill>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5"/>
  <cs:dataPointWireframe>
    <cs:lnRef idx="0">
      <cs:styleClr val="auto"/>
    </cs:lnRef>
    <cs:fillRef idx="0"/>
    <cs:effectRef idx="0"/>
    <cs:fontRef idx="minor">
      <a:schemeClr val="tx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15000"/>
            <a:lumOff val="8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cs:seriesAxis>
  <cs:seriesLine>
    <cs:lnRef idx="0"/>
    <cs:fillRef idx="0"/>
    <cs:effectRef idx="0"/>
    <cs:fontRef idx="minor">
      <a:schemeClr val="tx1"/>
    </cs:fontRef>
    <cs:spPr>
      <a:ln w="9525" cap="flat">
        <a:solidFill>
          <a:srgbClr val="D9D9D9"/>
        </a:solidFill>
        <a:round/>
      </a:ln>
    </cs:spPr>
  </cs:seriesLine>
  <cs:title>
    <cs:lnRef idx="0"/>
    <cs:fillRef idx="0"/>
    <cs:effectRef idx="0"/>
    <cs:fontRef idx="minor">
      <a:schemeClr val="tx1">
        <a:lumMod val="65000"/>
        <a:lumOff val="35000"/>
      </a:schemeClr>
    </cs:fontRef>
    <cs:defRPr sz="1862"/>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cs:valueAxis>
  <cs:wall>
    <cs:lnRef idx="0"/>
    <cs:fillRef idx="0"/>
    <cs:effectRef idx="0"/>
    <cs:fontRef idx="minor">
      <a:schemeClr val="tx1"/>
    </cs:fontRef>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de-DE" dirty="0"/>
          </a:p>
        </p:txBody>
      </p:sp>
      <p:sp>
        <p:nvSpPr>
          <p:cNvPr id="3" name="Datumsplatzhalt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9C2BE321-8CF0-4C61-AFB8-7C37EA4E3F6C}" type="datetimeFigureOut">
              <a:rPr lang="de-DE" smtClean="0"/>
              <a:t>24.10.2018</a:t>
            </a:fld>
            <a:endParaRPr lang="de-DE" dirty="0"/>
          </a:p>
        </p:txBody>
      </p:sp>
      <p:sp>
        <p:nvSpPr>
          <p:cNvPr id="4" name="Folienbildplatzhalt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de-DE" dirty="0"/>
          </a:p>
        </p:txBody>
      </p:sp>
      <p:sp>
        <p:nvSpPr>
          <p:cNvPr id="5" name="Notizenplatzhalt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de-DE" dirty="0"/>
          </a:p>
        </p:txBody>
      </p:sp>
      <p:sp>
        <p:nvSpPr>
          <p:cNvPr id="7" name="Foliennummernplatzhalt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6D46000E-E63E-4177-A239-ECA2111394D6}" type="slidenum">
              <a:rPr lang="de-DE" smtClean="0"/>
              <a:t>‹#›</a:t>
            </a:fld>
            <a:endParaRPr lang="de-DE" dirty="0"/>
          </a:p>
        </p:txBody>
      </p:sp>
    </p:spTree>
    <p:extLst>
      <p:ext uri="{BB962C8B-B14F-4D97-AF65-F5344CB8AC3E}">
        <p14:creationId xmlns:p14="http://schemas.microsoft.com/office/powerpoint/2010/main" val="2591363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6D46000E-E63E-4177-A239-ECA2111394D6}" type="slidenum">
              <a:rPr lang="de-DE" smtClean="0"/>
              <a:t>2</a:t>
            </a:fld>
            <a:endParaRPr lang="de-DE" dirty="0"/>
          </a:p>
        </p:txBody>
      </p:sp>
    </p:spTree>
    <p:extLst>
      <p:ext uri="{BB962C8B-B14F-4D97-AF65-F5344CB8AC3E}">
        <p14:creationId xmlns:p14="http://schemas.microsoft.com/office/powerpoint/2010/main" val="24795927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6D46000E-E63E-4177-A239-ECA2111394D6}" type="slidenum">
              <a:rPr lang="de-DE" smtClean="0"/>
              <a:t>3</a:t>
            </a:fld>
            <a:endParaRPr lang="de-DE" dirty="0"/>
          </a:p>
        </p:txBody>
      </p:sp>
    </p:spTree>
    <p:extLst>
      <p:ext uri="{BB962C8B-B14F-4D97-AF65-F5344CB8AC3E}">
        <p14:creationId xmlns:p14="http://schemas.microsoft.com/office/powerpoint/2010/main" val="1799355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6D46000E-E63E-4177-A239-ECA2111394D6}" type="slidenum">
              <a:rPr lang="de-DE" smtClean="0"/>
              <a:t>4</a:t>
            </a:fld>
            <a:endParaRPr lang="de-DE" dirty="0"/>
          </a:p>
        </p:txBody>
      </p:sp>
    </p:spTree>
    <p:extLst>
      <p:ext uri="{BB962C8B-B14F-4D97-AF65-F5344CB8AC3E}">
        <p14:creationId xmlns:p14="http://schemas.microsoft.com/office/powerpoint/2010/main" val="38446269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err="1"/>
              <a:t>Step</a:t>
            </a:r>
            <a:r>
              <a:rPr lang="de-DE" dirty="0"/>
              <a:t> Back: </a:t>
            </a:r>
            <a:r>
              <a:rPr lang="de-DE" dirty="0" err="1"/>
              <a:t>Where</a:t>
            </a:r>
            <a:r>
              <a:rPr lang="de-DE" dirty="0"/>
              <a:t> </a:t>
            </a:r>
            <a:r>
              <a:rPr lang="de-DE" dirty="0" err="1"/>
              <a:t>the</a:t>
            </a:r>
            <a:r>
              <a:rPr lang="de-DE" dirty="0"/>
              <a:t> </a:t>
            </a:r>
            <a:r>
              <a:rPr lang="de-DE" dirty="0" err="1"/>
              <a:t>data</a:t>
            </a:r>
            <a:r>
              <a:rPr lang="de-DE" dirty="0"/>
              <a:t> </a:t>
            </a:r>
            <a:r>
              <a:rPr lang="de-DE" dirty="0" err="1"/>
              <a:t>comes</a:t>
            </a:r>
            <a:r>
              <a:rPr lang="de-DE" dirty="0"/>
              <a:t> </a:t>
            </a:r>
            <a:r>
              <a:rPr lang="de-DE" dirty="0" err="1"/>
              <a:t>from</a:t>
            </a:r>
            <a:endParaRPr lang="de-DE" dirty="0"/>
          </a:p>
        </p:txBody>
      </p:sp>
      <p:sp>
        <p:nvSpPr>
          <p:cNvPr id="4" name="Foliennummernplatzhalter 3"/>
          <p:cNvSpPr>
            <a:spLocks noGrp="1"/>
          </p:cNvSpPr>
          <p:nvPr>
            <p:ph type="sldNum" sz="quarter" idx="10"/>
          </p:nvPr>
        </p:nvSpPr>
        <p:spPr/>
        <p:txBody>
          <a:bodyPr/>
          <a:lstStyle/>
          <a:p>
            <a:fld id="{6D46000E-E63E-4177-A239-ECA2111394D6}" type="slidenum">
              <a:rPr lang="de-DE" smtClean="0"/>
              <a:t>5</a:t>
            </a:fld>
            <a:endParaRPr lang="de-DE" dirty="0"/>
          </a:p>
        </p:txBody>
      </p:sp>
    </p:spTree>
    <p:extLst>
      <p:ext uri="{BB962C8B-B14F-4D97-AF65-F5344CB8AC3E}">
        <p14:creationId xmlns:p14="http://schemas.microsoft.com/office/powerpoint/2010/main" val="20096295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6D46000E-E63E-4177-A239-ECA2111394D6}" type="slidenum">
              <a:rPr lang="de-DE" smtClean="0"/>
              <a:t>6</a:t>
            </a:fld>
            <a:endParaRPr lang="de-DE" dirty="0"/>
          </a:p>
        </p:txBody>
      </p:sp>
    </p:spTree>
    <p:extLst>
      <p:ext uri="{BB962C8B-B14F-4D97-AF65-F5344CB8AC3E}">
        <p14:creationId xmlns:p14="http://schemas.microsoft.com/office/powerpoint/2010/main" val="32273756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6D46000E-E63E-4177-A239-ECA2111394D6}" type="slidenum">
              <a:rPr lang="de-DE" smtClean="0"/>
              <a:t>7</a:t>
            </a:fld>
            <a:endParaRPr lang="de-DE" dirty="0"/>
          </a:p>
        </p:txBody>
      </p:sp>
    </p:spTree>
    <p:extLst>
      <p:ext uri="{BB962C8B-B14F-4D97-AF65-F5344CB8AC3E}">
        <p14:creationId xmlns:p14="http://schemas.microsoft.com/office/powerpoint/2010/main" val="436566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6D46000E-E63E-4177-A239-ECA2111394D6}" type="slidenum">
              <a:rPr lang="de-DE" smtClean="0"/>
              <a:t>8</a:t>
            </a:fld>
            <a:endParaRPr lang="de-DE" dirty="0"/>
          </a:p>
        </p:txBody>
      </p:sp>
    </p:spTree>
    <p:extLst>
      <p:ext uri="{BB962C8B-B14F-4D97-AF65-F5344CB8AC3E}">
        <p14:creationId xmlns:p14="http://schemas.microsoft.com/office/powerpoint/2010/main" val="15173495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6D46000E-E63E-4177-A239-ECA2111394D6}" type="slidenum">
              <a:rPr lang="de-DE" smtClean="0"/>
              <a:t>9</a:t>
            </a:fld>
            <a:endParaRPr lang="de-DE" dirty="0"/>
          </a:p>
        </p:txBody>
      </p:sp>
    </p:spTree>
    <p:extLst>
      <p:ext uri="{BB962C8B-B14F-4D97-AF65-F5344CB8AC3E}">
        <p14:creationId xmlns:p14="http://schemas.microsoft.com/office/powerpoint/2010/main" val="34893836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6D46000E-E63E-4177-A239-ECA2111394D6}" type="slidenum">
              <a:rPr lang="de-DE" smtClean="0"/>
              <a:t>12</a:t>
            </a:fld>
            <a:endParaRPr lang="de-DE" dirty="0"/>
          </a:p>
        </p:txBody>
      </p:sp>
    </p:spTree>
    <p:extLst>
      <p:ext uri="{BB962C8B-B14F-4D97-AF65-F5344CB8AC3E}">
        <p14:creationId xmlns:p14="http://schemas.microsoft.com/office/powerpoint/2010/main" val="14172697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6D46000E-E63E-4177-A239-ECA2111394D6}" type="slidenum">
              <a:rPr lang="de-DE" smtClean="0"/>
              <a:t>13</a:t>
            </a:fld>
            <a:endParaRPr lang="de-DE" dirty="0"/>
          </a:p>
        </p:txBody>
      </p:sp>
    </p:spTree>
    <p:extLst>
      <p:ext uri="{BB962C8B-B14F-4D97-AF65-F5344CB8AC3E}">
        <p14:creationId xmlns:p14="http://schemas.microsoft.com/office/powerpoint/2010/main" val="1007424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6D46000E-E63E-4177-A239-ECA2111394D6}" type="slidenum">
              <a:rPr lang="de-DE" smtClean="0"/>
              <a:t>14</a:t>
            </a:fld>
            <a:endParaRPr lang="de-DE" dirty="0"/>
          </a:p>
        </p:txBody>
      </p:sp>
    </p:spTree>
    <p:extLst>
      <p:ext uri="{BB962C8B-B14F-4D97-AF65-F5344CB8AC3E}">
        <p14:creationId xmlns:p14="http://schemas.microsoft.com/office/powerpoint/2010/main" val="11888606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6D46000E-E63E-4177-A239-ECA2111394D6}" type="slidenum">
              <a:rPr lang="de-DE" smtClean="0"/>
              <a:t>15</a:t>
            </a:fld>
            <a:endParaRPr lang="de-DE" dirty="0"/>
          </a:p>
        </p:txBody>
      </p:sp>
    </p:spTree>
    <p:extLst>
      <p:ext uri="{BB962C8B-B14F-4D97-AF65-F5344CB8AC3E}">
        <p14:creationId xmlns:p14="http://schemas.microsoft.com/office/powerpoint/2010/main" val="36644839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6D46000E-E63E-4177-A239-ECA2111394D6}" type="slidenum">
              <a:rPr lang="de-DE" smtClean="0"/>
              <a:t>16</a:t>
            </a:fld>
            <a:endParaRPr lang="de-DE" dirty="0"/>
          </a:p>
        </p:txBody>
      </p:sp>
    </p:spTree>
    <p:extLst>
      <p:ext uri="{BB962C8B-B14F-4D97-AF65-F5344CB8AC3E}">
        <p14:creationId xmlns:p14="http://schemas.microsoft.com/office/powerpoint/2010/main" val="23080786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6D46000E-E63E-4177-A239-ECA2111394D6}" type="slidenum">
              <a:rPr lang="de-DE" smtClean="0"/>
              <a:t>17</a:t>
            </a:fld>
            <a:endParaRPr lang="de-DE" dirty="0"/>
          </a:p>
        </p:txBody>
      </p:sp>
    </p:spTree>
    <p:extLst>
      <p:ext uri="{BB962C8B-B14F-4D97-AF65-F5344CB8AC3E}">
        <p14:creationId xmlns:p14="http://schemas.microsoft.com/office/powerpoint/2010/main" val="3989134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6D46000E-E63E-4177-A239-ECA2111394D6}" type="slidenum">
              <a:rPr lang="de-DE" smtClean="0"/>
              <a:t>18</a:t>
            </a:fld>
            <a:endParaRPr lang="de-DE" dirty="0"/>
          </a:p>
        </p:txBody>
      </p:sp>
    </p:spTree>
    <p:extLst>
      <p:ext uri="{BB962C8B-B14F-4D97-AF65-F5344CB8AC3E}">
        <p14:creationId xmlns:p14="http://schemas.microsoft.com/office/powerpoint/2010/main" val="28107531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6D46000E-E63E-4177-A239-ECA2111394D6}" type="slidenum">
              <a:rPr lang="de-DE" smtClean="0"/>
              <a:t>19</a:t>
            </a:fld>
            <a:endParaRPr lang="de-DE" dirty="0"/>
          </a:p>
        </p:txBody>
      </p:sp>
    </p:spTree>
    <p:extLst>
      <p:ext uri="{BB962C8B-B14F-4D97-AF65-F5344CB8AC3E}">
        <p14:creationId xmlns:p14="http://schemas.microsoft.com/office/powerpoint/2010/main" val="1379914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6D46000E-E63E-4177-A239-ECA2111394D6}" type="slidenum">
              <a:rPr lang="de-DE" smtClean="0"/>
              <a:t>20</a:t>
            </a:fld>
            <a:endParaRPr lang="de-DE" dirty="0"/>
          </a:p>
        </p:txBody>
      </p:sp>
    </p:spTree>
    <p:extLst>
      <p:ext uri="{BB962C8B-B14F-4D97-AF65-F5344CB8AC3E}">
        <p14:creationId xmlns:p14="http://schemas.microsoft.com/office/powerpoint/2010/main" val="4934515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6D46000E-E63E-4177-A239-ECA2111394D6}" type="slidenum">
              <a:rPr lang="de-DE" smtClean="0"/>
              <a:t>21</a:t>
            </a:fld>
            <a:endParaRPr lang="de-DE" dirty="0"/>
          </a:p>
        </p:txBody>
      </p:sp>
    </p:spTree>
    <p:extLst>
      <p:ext uri="{BB962C8B-B14F-4D97-AF65-F5344CB8AC3E}">
        <p14:creationId xmlns:p14="http://schemas.microsoft.com/office/powerpoint/2010/main" val="17102774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6D46000E-E63E-4177-A239-ECA2111394D6}" type="slidenum">
              <a:rPr lang="de-DE" smtClean="0"/>
              <a:t>22</a:t>
            </a:fld>
            <a:endParaRPr lang="de-DE" dirty="0"/>
          </a:p>
        </p:txBody>
      </p:sp>
    </p:spTree>
    <p:extLst>
      <p:ext uri="{BB962C8B-B14F-4D97-AF65-F5344CB8AC3E}">
        <p14:creationId xmlns:p14="http://schemas.microsoft.com/office/powerpoint/2010/main" val="38171155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6D46000E-E63E-4177-A239-ECA2111394D6}" type="slidenum">
              <a:rPr lang="de-DE" smtClean="0"/>
              <a:t>23</a:t>
            </a:fld>
            <a:endParaRPr lang="de-DE" dirty="0"/>
          </a:p>
        </p:txBody>
      </p:sp>
    </p:spTree>
    <p:extLst>
      <p:ext uri="{BB962C8B-B14F-4D97-AF65-F5344CB8AC3E}">
        <p14:creationId xmlns:p14="http://schemas.microsoft.com/office/powerpoint/2010/main" val="94251193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6D46000E-E63E-4177-A239-ECA2111394D6}" type="slidenum">
              <a:rPr lang="de-DE" smtClean="0"/>
              <a:t>24</a:t>
            </a:fld>
            <a:endParaRPr lang="de-DE" dirty="0"/>
          </a:p>
        </p:txBody>
      </p:sp>
    </p:spTree>
    <p:extLst>
      <p:ext uri="{BB962C8B-B14F-4D97-AF65-F5344CB8AC3E}">
        <p14:creationId xmlns:p14="http://schemas.microsoft.com/office/powerpoint/2010/main" val="35051502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6D46000E-E63E-4177-A239-ECA2111394D6}" type="slidenum">
              <a:rPr lang="de-DE" smtClean="0"/>
              <a:t>25</a:t>
            </a:fld>
            <a:endParaRPr lang="de-DE" dirty="0"/>
          </a:p>
        </p:txBody>
      </p:sp>
    </p:spTree>
    <p:extLst>
      <p:ext uri="{BB962C8B-B14F-4D97-AF65-F5344CB8AC3E}">
        <p14:creationId xmlns:p14="http://schemas.microsoft.com/office/powerpoint/2010/main" val="3896465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6D46000E-E63E-4177-A239-ECA2111394D6}" type="slidenum">
              <a:rPr lang="de-DE" smtClean="0"/>
              <a:t>26</a:t>
            </a:fld>
            <a:endParaRPr lang="de-DE" dirty="0"/>
          </a:p>
        </p:txBody>
      </p:sp>
    </p:spTree>
    <p:extLst>
      <p:ext uri="{BB962C8B-B14F-4D97-AF65-F5344CB8AC3E}">
        <p14:creationId xmlns:p14="http://schemas.microsoft.com/office/powerpoint/2010/main" val="38238630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6D46000E-E63E-4177-A239-ECA2111394D6}" type="slidenum">
              <a:rPr lang="de-DE" smtClean="0"/>
              <a:t>27</a:t>
            </a:fld>
            <a:endParaRPr lang="de-DE" dirty="0"/>
          </a:p>
        </p:txBody>
      </p:sp>
    </p:spTree>
    <p:extLst>
      <p:ext uri="{BB962C8B-B14F-4D97-AF65-F5344CB8AC3E}">
        <p14:creationId xmlns:p14="http://schemas.microsoft.com/office/powerpoint/2010/main" val="310789565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6D46000E-E63E-4177-A239-ECA2111394D6}" type="slidenum">
              <a:rPr lang="de-DE" smtClean="0"/>
              <a:t>28</a:t>
            </a:fld>
            <a:endParaRPr lang="de-DE" dirty="0"/>
          </a:p>
        </p:txBody>
      </p:sp>
    </p:spTree>
    <p:extLst>
      <p:ext uri="{BB962C8B-B14F-4D97-AF65-F5344CB8AC3E}">
        <p14:creationId xmlns:p14="http://schemas.microsoft.com/office/powerpoint/2010/main" val="273860531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6D46000E-E63E-4177-A239-ECA2111394D6}" type="slidenum">
              <a:rPr lang="de-DE" smtClean="0"/>
              <a:t>29</a:t>
            </a:fld>
            <a:endParaRPr lang="de-DE" dirty="0"/>
          </a:p>
        </p:txBody>
      </p:sp>
    </p:spTree>
    <p:extLst>
      <p:ext uri="{BB962C8B-B14F-4D97-AF65-F5344CB8AC3E}">
        <p14:creationId xmlns:p14="http://schemas.microsoft.com/office/powerpoint/2010/main" val="11947514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6D46000E-E63E-4177-A239-ECA2111394D6}" type="slidenum">
              <a:rPr lang="de-DE" smtClean="0"/>
              <a:t>30</a:t>
            </a:fld>
            <a:endParaRPr lang="de-DE" dirty="0"/>
          </a:p>
        </p:txBody>
      </p:sp>
    </p:spTree>
    <p:extLst>
      <p:ext uri="{BB962C8B-B14F-4D97-AF65-F5344CB8AC3E}">
        <p14:creationId xmlns:p14="http://schemas.microsoft.com/office/powerpoint/2010/main" val="169367108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6D46000E-E63E-4177-A239-ECA2111394D6}" type="slidenum">
              <a:rPr lang="de-DE" smtClean="0"/>
              <a:t>31</a:t>
            </a:fld>
            <a:endParaRPr lang="de-DE" dirty="0"/>
          </a:p>
        </p:txBody>
      </p:sp>
    </p:spTree>
    <p:extLst>
      <p:ext uri="{BB962C8B-B14F-4D97-AF65-F5344CB8AC3E}">
        <p14:creationId xmlns:p14="http://schemas.microsoft.com/office/powerpoint/2010/main" val="322286177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el">
    <p:bg>
      <p:bgPr>
        <a:gradFill flip="none" rotWithShape="1">
          <a:gsLst>
            <a:gs pos="0">
              <a:srgbClr val="3B3B3D"/>
            </a:gs>
            <a:gs pos="78000">
              <a:srgbClr val="656668"/>
            </a:gs>
          </a:gsLst>
          <a:lin ang="0" scaled="1"/>
          <a:tileRect/>
        </a:gradFill>
        <a:effectLst/>
      </p:bgPr>
    </p:bg>
    <p:spTree>
      <p:nvGrpSpPr>
        <p:cNvPr id="1" name=""/>
        <p:cNvGrpSpPr/>
        <p:nvPr/>
      </p:nvGrpSpPr>
      <p:grpSpPr>
        <a:xfrm>
          <a:off x="0" y="0"/>
          <a:ext cx="0" cy="0"/>
          <a:chOff x="0" y="0"/>
          <a:chExt cx="0" cy="0"/>
        </a:xfrm>
      </p:grpSpPr>
      <p:sp>
        <p:nvSpPr>
          <p:cNvPr id="8" name="Textfeld 7"/>
          <p:cNvSpPr txBox="1"/>
          <p:nvPr/>
        </p:nvSpPr>
        <p:spPr>
          <a:xfrm>
            <a:off x="457199" y="3270222"/>
            <a:ext cx="7511143" cy="1169551"/>
          </a:xfrm>
          <a:prstGeom prst="rect">
            <a:avLst/>
          </a:prstGeom>
          <a:noFill/>
        </p:spPr>
        <p:txBody>
          <a:bodyPr wrap="square" rtlCol="0">
            <a:spAutoFit/>
          </a:bodyPr>
          <a:lstStyle/>
          <a:p>
            <a:r>
              <a:rPr lang="de-DE" sz="3500" spc="270" dirty="0">
                <a:solidFill>
                  <a:srgbClr val="FFFFFF"/>
                </a:solidFill>
                <a:latin typeface="Roboto Light" panose="02000000000000000000" pitchFamily="2" charset="0"/>
                <a:ea typeface="Roboto Light" panose="02000000000000000000" pitchFamily="2" charset="0"/>
                <a:cs typeface="Roboto Light" panose="02000000000000000000" pitchFamily="2" charset="0"/>
              </a:rPr>
              <a:t>360° CUSTOMER CENTRICITY</a:t>
            </a:r>
          </a:p>
          <a:p>
            <a:r>
              <a:rPr lang="de-DE" sz="3500" spc="270" dirty="0">
                <a:solidFill>
                  <a:srgbClr val="FFFFFF"/>
                </a:solidFill>
                <a:latin typeface="Roboto Light" panose="02000000000000000000" pitchFamily="2" charset="0"/>
                <a:ea typeface="Roboto Light" panose="02000000000000000000" pitchFamily="2" charset="0"/>
                <a:cs typeface="Roboto Light" panose="02000000000000000000" pitchFamily="2" charset="0"/>
              </a:rPr>
              <a:t>  DRIVING GROWTH</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6731" y="955866"/>
            <a:ext cx="2061432" cy="773036"/>
          </a:xfrm>
          <a:prstGeom prst="rect">
            <a:avLst/>
          </a:prstGeom>
        </p:spPr>
      </p:pic>
      <p:sp>
        <p:nvSpPr>
          <p:cNvPr id="11" name="Datumsplatzhalter 3"/>
          <p:cNvSpPr txBox="1">
            <a:spLocks/>
          </p:cNvSpPr>
          <p:nvPr/>
        </p:nvSpPr>
        <p:spPr>
          <a:xfrm>
            <a:off x="457200" y="5415492"/>
            <a:ext cx="2743200" cy="365125"/>
          </a:xfrm>
          <a:prstGeom prst="rect">
            <a:avLst/>
          </a:prstGeom>
        </p:spPr>
        <p:txBody>
          <a:bodyPr vert="horz" lIns="91440" tIns="45720" rIns="91440" bIns="45720" rtlCol="0" anchor="ctr"/>
          <a:lstStyle>
            <a:defPPr>
              <a:defRPr lang="de-DE"/>
            </a:defPPr>
            <a:lvl1pPr marL="0" algn="l" defTabSz="914400" rtl="0" eaLnBrk="1" latinLnBrk="0" hangingPunct="1">
              <a:defRPr sz="1200" kern="1200" spc="30" baseline="0">
                <a:solidFill>
                  <a:srgbClr val="FFFFFF"/>
                </a:solidFill>
                <a:latin typeface="Roboto Light" panose="02000000000000000000" pitchFamily="2" charset="0"/>
                <a:ea typeface="Roboto Light" panose="02000000000000000000" pitchFamily="2" charset="0"/>
                <a:cs typeface="Roboto Light" panose="02000000000000000000" pitchFamily="2"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de-DE" dirty="0"/>
          </a:p>
        </p:txBody>
      </p:sp>
      <p:pic>
        <p:nvPicPr>
          <p:cNvPr id="2" name="Grafik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9751" y="3991328"/>
            <a:ext cx="234950" cy="210645"/>
          </a:xfrm>
          <a:prstGeom prst="rect">
            <a:avLst/>
          </a:prstGeom>
        </p:spPr>
      </p:pic>
      <p:sp>
        <p:nvSpPr>
          <p:cNvPr id="10" name="Rechteck 9"/>
          <p:cNvSpPr/>
          <p:nvPr/>
        </p:nvSpPr>
        <p:spPr>
          <a:xfrm>
            <a:off x="8431901" y="-1"/>
            <a:ext cx="3760099" cy="6857999"/>
          </a:xfrm>
          <a:prstGeom prst="rect">
            <a:avLst/>
          </a:prstGeom>
          <a:gradFill flip="none" rotWithShape="1">
            <a:gsLst>
              <a:gs pos="0">
                <a:schemeClr val="tx1">
                  <a:alpha val="0"/>
                </a:schemeClr>
              </a:gs>
              <a:gs pos="16000">
                <a:srgbClr val="3B3B3D">
                  <a:alpha val="0"/>
                </a:srgbClr>
              </a:gs>
              <a:gs pos="100000">
                <a:srgbClr val="FDC800">
                  <a:lumMod val="100000"/>
                  <a:alpha val="3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6346681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Titel_erweitert">
    <p:bg>
      <p:bgPr>
        <a:gradFill flip="none" rotWithShape="1">
          <a:gsLst>
            <a:gs pos="0">
              <a:srgbClr val="3B3B3D"/>
            </a:gs>
            <a:gs pos="78000">
              <a:srgbClr val="656668"/>
            </a:gs>
          </a:gsLst>
          <a:lin ang="0" scaled="1"/>
          <a:tileRect/>
        </a:gradFill>
        <a:effectLst/>
      </p:bgPr>
    </p:bg>
    <p:spTree>
      <p:nvGrpSpPr>
        <p:cNvPr id="1" name=""/>
        <p:cNvGrpSpPr/>
        <p:nvPr/>
      </p:nvGrpSpPr>
      <p:grpSpPr>
        <a:xfrm>
          <a:off x="0" y="0"/>
          <a:ext cx="0" cy="0"/>
          <a:chOff x="0" y="0"/>
          <a:chExt cx="0" cy="0"/>
        </a:xfrm>
      </p:grpSpPr>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6731" y="955866"/>
            <a:ext cx="2061432" cy="773036"/>
          </a:xfrm>
          <a:prstGeom prst="rect">
            <a:avLst/>
          </a:prstGeom>
        </p:spPr>
      </p:pic>
      <p:sp>
        <p:nvSpPr>
          <p:cNvPr id="11" name="Datumsplatzhalter 3"/>
          <p:cNvSpPr txBox="1">
            <a:spLocks/>
          </p:cNvSpPr>
          <p:nvPr/>
        </p:nvSpPr>
        <p:spPr>
          <a:xfrm>
            <a:off x="457200" y="5415492"/>
            <a:ext cx="2743200" cy="365125"/>
          </a:xfrm>
          <a:prstGeom prst="rect">
            <a:avLst/>
          </a:prstGeom>
        </p:spPr>
        <p:txBody>
          <a:bodyPr vert="horz" lIns="91440" tIns="45720" rIns="91440" bIns="45720" rtlCol="0" anchor="ctr"/>
          <a:lstStyle>
            <a:defPPr>
              <a:defRPr lang="de-DE"/>
            </a:defPPr>
            <a:lvl1pPr marL="0" algn="l" defTabSz="914400" rtl="0" eaLnBrk="1" latinLnBrk="0" hangingPunct="1">
              <a:defRPr sz="1200" kern="1200" spc="30" baseline="0">
                <a:solidFill>
                  <a:srgbClr val="FFFFFF"/>
                </a:solidFill>
                <a:latin typeface="Roboto Light" panose="02000000000000000000" pitchFamily="2" charset="0"/>
                <a:ea typeface="Roboto Light" panose="02000000000000000000" pitchFamily="2" charset="0"/>
                <a:cs typeface="Roboto Light" panose="02000000000000000000" pitchFamily="2"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de-DE" dirty="0"/>
          </a:p>
        </p:txBody>
      </p:sp>
      <p:sp>
        <p:nvSpPr>
          <p:cNvPr id="10" name="Rechteck 9"/>
          <p:cNvSpPr/>
          <p:nvPr/>
        </p:nvSpPr>
        <p:spPr>
          <a:xfrm>
            <a:off x="8431901" y="-1"/>
            <a:ext cx="3760099" cy="6857999"/>
          </a:xfrm>
          <a:prstGeom prst="rect">
            <a:avLst/>
          </a:prstGeom>
          <a:gradFill flip="none" rotWithShape="1">
            <a:gsLst>
              <a:gs pos="0">
                <a:schemeClr val="tx1">
                  <a:alpha val="0"/>
                </a:schemeClr>
              </a:gs>
              <a:gs pos="16000">
                <a:srgbClr val="3B3B3D">
                  <a:alpha val="0"/>
                </a:srgbClr>
              </a:gs>
              <a:gs pos="100000">
                <a:srgbClr val="FDC800">
                  <a:lumMod val="100000"/>
                  <a:alpha val="3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0280791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1_Driving Growth">
    <p:bg>
      <p:bgPr>
        <a:gradFill>
          <a:gsLst>
            <a:gs pos="0">
              <a:srgbClr val="3B3B3D"/>
            </a:gs>
            <a:gs pos="83000">
              <a:srgbClr val="656668"/>
            </a:gs>
          </a:gsLst>
          <a:lin ang="0" scaled="1"/>
        </a:gradFill>
        <a:effectLst/>
      </p:bgPr>
    </p:bg>
    <p:spTree>
      <p:nvGrpSpPr>
        <p:cNvPr id="1" name=""/>
        <p:cNvGrpSpPr/>
        <p:nvPr/>
      </p:nvGrpSpPr>
      <p:grpSpPr>
        <a:xfrm>
          <a:off x="0" y="0"/>
          <a:ext cx="0" cy="0"/>
          <a:chOff x="0" y="0"/>
          <a:chExt cx="0" cy="0"/>
        </a:xfrm>
      </p:grpSpPr>
      <p:sp>
        <p:nvSpPr>
          <p:cNvPr id="27" name="Rechteck 26"/>
          <p:cNvSpPr/>
          <p:nvPr/>
        </p:nvSpPr>
        <p:spPr>
          <a:xfrm>
            <a:off x="1809" y="0"/>
            <a:ext cx="7103986" cy="61590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Rechteck 6"/>
          <p:cNvSpPr/>
          <p:nvPr/>
        </p:nvSpPr>
        <p:spPr>
          <a:xfrm>
            <a:off x="692" y="6143624"/>
            <a:ext cx="12191308" cy="738493"/>
          </a:xfrm>
          <a:prstGeom prst="rect">
            <a:avLst/>
          </a:prstGeom>
          <a:solidFill>
            <a:srgbClr val="FBFCFD">
              <a:alpha val="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prstClr val="white"/>
              </a:solidFill>
            </a:endParaRPr>
          </a:p>
        </p:txBody>
      </p:sp>
      <p:sp>
        <p:nvSpPr>
          <p:cNvPr id="23" name="Rechteck 22"/>
          <p:cNvSpPr/>
          <p:nvPr/>
        </p:nvSpPr>
        <p:spPr>
          <a:xfrm>
            <a:off x="1809" y="6164345"/>
            <a:ext cx="12192000" cy="738493"/>
          </a:xfrm>
          <a:prstGeom prst="rect">
            <a:avLst/>
          </a:prstGeom>
          <a:solidFill>
            <a:srgbClr val="FAFB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prstClr val="white"/>
              </a:solidFill>
            </a:endParaRPr>
          </a:p>
        </p:txBody>
      </p:sp>
      <p:sp>
        <p:nvSpPr>
          <p:cNvPr id="14" name="Textfeld 13"/>
          <p:cNvSpPr txBox="1"/>
          <p:nvPr/>
        </p:nvSpPr>
        <p:spPr>
          <a:xfrm>
            <a:off x="11322889" y="6437091"/>
            <a:ext cx="696685" cy="276999"/>
          </a:xfrm>
          <a:prstGeom prst="rect">
            <a:avLst/>
          </a:prstGeom>
          <a:noFill/>
        </p:spPr>
        <p:txBody>
          <a:bodyPr wrap="square" rtlCol="0">
            <a:spAutoFit/>
          </a:bodyPr>
          <a:lstStyle/>
          <a:p>
            <a:fld id="{A614C53A-87FA-41B0-8AFA-7C153E5AAF9A}" type="slidenum">
              <a:rPr lang="de-DE" sz="1200" smtClean="0">
                <a:solidFill>
                  <a:srgbClr val="3B3B3D"/>
                </a:solidFill>
                <a:latin typeface="Roboto Light" panose="02000000000000000000" pitchFamily="2" charset="0"/>
                <a:ea typeface="Roboto Light" panose="02000000000000000000" pitchFamily="2" charset="0"/>
                <a:cs typeface="Roboto Light" panose="02000000000000000000" pitchFamily="2" charset="0"/>
              </a:rPr>
              <a:pPr/>
              <a:t>‹#›</a:t>
            </a:fld>
            <a:endParaRPr lang="de-DE" sz="1600" dirty="0">
              <a:solidFill>
                <a:srgbClr val="3B3B3D"/>
              </a:solidFill>
              <a:latin typeface="Roboto Light" panose="02000000000000000000" pitchFamily="2" charset="0"/>
              <a:ea typeface="Roboto Light" panose="02000000000000000000" pitchFamily="2" charset="0"/>
              <a:cs typeface="Roboto Light" panose="02000000000000000000" pitchFamily="2" charset="0"/>
            </a:endParaRPr>
          </a:p>
        </p:txBody>
      </p:sp>
      <p:sp>
        <p:nvSpPr>
          <p:cNvPr id="25" name="Rechteck 24"/>
          <p:cNvSpPr/>
          <p:nvPr/>
        </p:nvSpPr>
        <p:spPr>
          <a:xfrm>
            <a:off x="446882" y="444372"/>
            <a:ext cx="1898277" cy="310150"/>
          </a:xfrm>
          <a:prstGeom prst="rect">
            <a:avLst/>
          </a:prstGeom>
        </p:spPr>
        <p:txBody>
          <a:bodyPr wrap="none">
            <a:spAutoFit/>
          </a:bodyPr>
          <a:lstStyle/>
          <a:p>
            <a:pPr>
              <a:lnSpc>
                <a:spcPct val="107000"/>
              </a:lnSpc>
              <a:spcAft>
                <a:spcPts val="800"/>
              </a:spcAft>
            </a:pPr>
            <a:r>
              <a:rPr lang="de-DE" sz="1400" spc="100" baseline="0" dirty="0">
                <a:solidFill>
                  <a:srgbClr val="3B3B3D"/>
                </a:solidFill>
                <a:effectLst/>
                <a:latin typeface="Roboto" panose="02000000000000000000" pitchFamily="2" charset="0"/>
                <a:ea typeface="Roboto" panose="02000000000000000000" pitchFamily="2" charset="0"/>
                <a:cs typeface="Roboto" panose="02000000000000000000" pitchFamily="2" charset="0"/>
              </a:rPr>
              <a:t>01_FIRMENPROFIL</a:t>
            </a:r>
          </a:p>
        </p:txBody>
      </p:sp>
      <p:sp>
        <p:nvSpPr>
          <p:cNvPr id="26" name="Rechteck 25"/>
          <p:cNvSpPr/>
          <p:nvPr/>
        </p:nvSpPr>
        <p:spPr>
          <a:xfrm>
            <a:off x="446882" y="706491"/>
            <a:ext cx="6261651" cy="558999"/>
          </a:xfrm>
          <a:prstGeom prst="rect">
            <a:avLst/>
          </a:prstGeom>
        </p:spPr>
        <p:txBody>
          <a:bodyPr wrap="none">
            <a:spAutoFit/>
          </a:bodyPr>
          <a:lstStyle/>
          <a:p>
            <a:pPr>
              <a:lnSpc>
                <a:spcPct val="107000"/>
              </a:lnSpc>
              <a:spcAft>
                <a:spcPts val="800"/>
              </a:spcAft>
            </a:pPr>
            <a:r>
              <a:rPr lang="de-DE" sz="3000" spc="160" baseline="0" dirty="0">
                <a:solidFill>
                  <a:srgbClr val="3B3B3D"/>
                </a:solidFill>
                <a:effectLst/>
                <a:latin typeface="Roboto Light" panose="02000000000000000000" pitchFamily="2" charset="0"/>
                <a:ea typeface="Roboto Light" panose="02000000000000000000" pitchFamily="2" charset="0"/>
                <a:cs typeface="Roboto Light" panose="02000000000000000000" pitchFamily="2" charset="0"/>
              </a:rPr>
              <a:t>2HM RESEARCH +</a:t>
            </a:r>
            <a:r>
              <a:rPr lang="de-DE" sz="3000" spc="160" dirty="0">
                <a:solidFill>
                  <a:srgbClr val="3B3B3D"/>
                </a:solidFill>
                <a:effectLst/>
                <a:latin typeface="Roboto Light" panose="02000000000000000000" pitchFamily="2" charset="0"/>
                <a:ea typeface="Roboto Light" panose="02000000000000000000" pitchFamily="2" charset="0"/>
                <a:cs typeface="Roboto Light" panose="02000000000000000000" pitchFamily="2" charset="0"/>
              </a:rPr>
              <a:t> CONSULTING</a:t>
            </a:r>
            <a:endParaRPr lang="de-DE" sz="3000" spc="160" baseline="0" dirty="0">
              <a:solidFill>
                <a:srgbClr val="3B3B3D"/>
              </a:solidFill>
              <a:effectLst/>
              <a:latin typeface="Roboto Light" panose="02000000000000000000" pitchFamily="2" charset="0"/>
              <a:ea typeface="Roboto Light" panose="02000000000000000000" pitchFamily="2" charset="0"/>
              <a:cs typeface="Roboto Light" panose="02000000000000000000" pitchFamily="2" charset="0"/>
            </a:endParaRPr>
          </a:p>
        </p:txBody>
      </p:sp>
      <p:sp>
        <p:nvSpPr>
          <p:cNvPr id="35" name="Rechtwinkliges Dreieck 34"/>
          <p:cNvSpPr/>
          <p:nvPr/>
        </p:nvSpPr>
        <p:spPr>
          <a:xfrm rot="13586306">
            <a:off x="6975138" y="3002584"/>
            <a:ext cx="252000" cy="252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Rechteck 19"/>
          <p:cNvSpPr/>
          <p:nvPr/>
        </p:nvSpPr>
        <p:spPr>
          <a:xfrm>
            <a:off x="539751" y="1424889"/>
            <a:ext cx="468000" cy="45719"/>
          </a:xfrm>
          <a:prstGeom prst="rect">
            <a:avLst/>
          </a:prstGeom>
          <a:solidFill>
            <a:srgbClr val="FDC800"/>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prstClr val="white"/>
              </a:solidFill>
            </a:endParaRPr>
          </a:p>
        </p:txBody>
      </p:sp>
      <p:sp>
        <p:nvSpPr>
          <p:cNvPr id="11" name="Bildplatzhalter 10"/>
          <p:cNvSpPr>
            <a:spLocks noGrp="1"/>
          </p:cNvSpPr>
          <p:nvPr>
            <p:ph type="pic" sz="quarter" idx="10"/>
          </p:nvPr>
        </p:nvSpPr>
        <p:spPr>
          <a:xfrm>
            <a:off x="7105650" y="0"/>
            <a:ext cx="5086350" cy="6143625"/>
          </a:xfrm>
          <a:prstGeom prst="rect">
            <a:avLst/>
          </a:prstGeom>
        </p:spPr>
        <p:txBody>
          <a:bodyPr/>
          <a:lstStyle/>
          <a:p>
            <a:r>
              <a:rPr lang="en-US"/>
              <a:t>Click icon to add picture</a:t>
            </a:r>
            <a:endParaRPr lang="de-DE"/>
          </a:p>
        </p:txBody>
      </p:sp>
      <p:sp>
        <p:nvSpPr>
          <p:cNvPr id="13" name="Textplatzhalter 12"/>
          <p:cNvSpPr>
            <a:spLocks noGrp="1"/>
          </p:cNvSpPr>
          <p:nvPr>
            <p:ph type="body" sz="quarter" idx="11"/>
          </p:nvPr>
        </p:nvSpPr>
        <p:spPr>
          <a:xfrm>
            <a:off x="7515225" y="1809750"/>
            <a:ext cx="4362450" cy="26289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DE" dirty="0"/>
          </a:p>
        </p:txBody>
      </p:sp>
      <p:grpSp>
        <p:nvGrpSpPr>
          <p:cNvPr id="17" name="Gruppieren 16">
            <a:extLst>
              <a:ext uri="{FF2B5EF4-FFF2-40B4-BE49-F238E27FC236}">
                <a16:creationId xmlns:a16="http://schemas.microsoft.com/office/drawing/2014/main" id="{C2C04EB9-B27C-414C-8F4C-CEBB8575166F}"/>
              </a:ext>
            </a:extLst>
          </p:cNvPr>
          <p:cNvGrpSpPr/>
          <p:nvPr userDrawn="1"/>
        </p:nvGrpSpPr>
        <p:grpSpPr>
          <a:xfrm>
            <a:off x="1465263" y="6312693"/>
            <a:ext cx="8139126" cy="349200"/>
            <a:chOff x="1465263" y="6312693"/>
            <a:chExt cx="8139126" cy="349200"/>
          </a:xfrm>
        </p:grpSpPr>
        <p:cxnSp>
          <p:nvCxnSpPr>
            <p:cNvPr id="18" name="Gerader Verbinder 17">
              <a:extLst>
                <a:ext uri="{FF2B5EF4-FFF2-40B4-BE49-F238E27FC236}">
                  <a16:creationId xmlns:a16="http://schemas.microsoft.com/office/drawing/2014/main" id="{8FC76275-F74A-4792-B84A-47BCB2D35D7A}"/>
                </a:ext>
              </a:extLst>
            </p:cNvPr>
            <p:cNvCxnSpPr/>
            <p:nvPr/>
          </p:nvCxnSpPr>
          <p:spPr>
            <a:xfrm>
              <a:off x="1465263" y="6312693"/>
              <a:ext cx="0" cy="349200"/>
            </a:xfrm>
            <a:prstGeom prst="line">
              <a:avLst/>
            </a:prstGeom>
            <a:ln>
              <a:solidFill>
                <a:srgbClr val="3B3B3D"/>
              </a:solidFill>
            </a:ln>
          </p:spPr>
          <p:style>
            <a:lnRef idx="1">
              <a:schemeClr val="accent1"/>
            </a:lnRef>
            <a:fillRef idx="0">
              <a:schemeClr val="accent1"/>
            </a:fillRef>
            <a:effectRef idx="0">
              <a:schemeClr val="accent1"/>
            </a:effectRef>
            <a:fontRef idx="minor">
              <a:schemeClr val="tx1"/>
            </a:fontRef>
          </p:style>
        </p:cxnSp>
        <p:sp>
          <p:nvSpPr>
            <p:cNvPr id="19" name="Textfeld 18">
              <a:extLst>
                <a:ext uri="{FF2B5EF4-FFF2-40B4-BE49-F238E27FC236}">
                  <a16:creationId xmlns:a16="http://schemas.microsoft.com/office/drawing/2014/main" id="{4EF7B314-9CDB-4CD4-8F12-F985AD3E19CF}"/>
                </a:ext>
              </a:extLst>
            </p:cNvPr>
            <p:cNvSpPr txBox="1"/>
            <p:nvPr/>
          </p:nvSpPr>
          <p:spPr>
            <a:xfrm>
              <a:off x="1576389" y="6334125"/>
              <a:ext cx="8028000" cy="276999"/>
            </a:xfrm>
            <a:prstGeom prst="rect">
              <a:avLst/>
            </a:prstGeom>
            <a:noFill/>
          </p:spPr>
          <p:txBody>
            <a:bodyPr wrap="square" lIns="0" tIns="0" rIns="0" bIns="0" rtlCol="0">
              <a:spAutoFit/>
            </a:bodyPr>
            <a:lstStyle/>
            <a:p>
              <a:r>
                <a:rPr lang="de-DE" sz="900" spc="10" dirty="0" err="1">
                  <a:solidFill>
                    <a:srgbClr val="3B3B3D"/>
                  </a:solidFill>
                  <a:latin typeface="Segoe UI" panose="020B0502040204020203" pitchFamily="34" charset="0"/>
                  <a:ea typeface="Segoe UI" panose="020B0502040204020203" pitchFamily="34" charset="0"/>
                  <a:cs typeface="Segoe UI" panose="020B0502040204020203" pitchFamily="34" charset="0"/>
                </a:rPr>
                <a:t>October</a:t>
              </a:r>
              <a:r>
                <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 25</a:t>
              </a:r>
              <a:r>
                <a:rPr lang="de-DE" sz="900" spc="10" baseline="30000" dirty="0">
                  <a:solidFill>
                    <a:srgbClr val="3B3B3D"/>
                  </a:solidFill>
                  <a:latin typeface="Segoe UI" panose="020B0502040204020203" pitchFamily="34" charset="0"/>
                  <a:ea typeface="Segoe UI" panose="020B0502040204020203" pitchFamily="34" charset="0"/>
                  <a:cs typeface="Segoe UI" panose="020B0502040204020203" pitchFamily="34" charset="0"/>
                </a:rPr>
                <a:t>th</a:t>
              </a:r>
              <a:r>
                <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 2018  | </a:t>
              </a:r>
              <a:r>
                <a:rPr lang="en-US"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The Potential of Sport in Regional Development. Black Baltic Sea Economic Forum, Sports and Economics.</a:t>
              </a:r>
            </a:p>
            <a:p>
              <a:endPar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endParaRPr>
            </a:p>
          </p:txBody>
        </p:sp>
        <p:sp>
          <p:nvSpPr>
            <p:cNvPr id="21" name="Rechteck 20">
              <a:extLst>
                <a:ext uri="{FF2B5EF4-FFF2-40B4-BE49-F238E27FC236}">
                  <a16:creationId xmlns:a16="http://schemas.microsoft.com/office/drawing/2014/main" id="{8CC1AD94-E3B4-4B6F-8B88-01EE40B6318E}"/>
                </a:ext>
              </a:extLst>
            </p:cNvPr>
            <p:cNvSpPr/>
            <p:nvPr/>
          </p:nvSpPr>
          <p:spPr>
            <a:xfrm>
              <a:off x="1576389" y="6505572"/>
              <a:ext cx="3271836" cy="140038"/>
            </a:xfrm>
            <a:prstGeom prst="rect">
              <a:avLst/>
            </a:prstGeom>
          </p:spPr>
          <p:txBody>
            <a:bodyPr wrap="square" lIns="0" tIns="0" rIns="0" bIns="0">
              <a:spAutoFit/>
            </a:bodyPr>
            <a:lstStyle/>
            <a:p>
              <a:r>
                <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Copyright 2018 | 2HM &amp; Associates GmbH</a:t>
              </a:r>
            </a:p>
          </p:txBody>
        </p:sp>
      </p:grpSp>
      <p:pic>
        <p:nvPicPr>
          <p:cNvPr id="31" name="Grafik 30">
            <a:extLst>
              <a:ext uri="{FF2B5EF4-FFF2-40B4-BE49-F238E27FC236}">
                <a16:creationId xmlns:a16="http://schemas.microsoft.com/office/drawing/2014/main" id="{EB936B6A-993F-4CDC-A37D-1A95689466C0}"/>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20881" y="6346799"/>
            <a:ext cx="1033257" cy="295977"/>
          </a:xfrm>
          <a:prstGeom prst="rect">
            <a:avLst/>
          </a:prstGeom>
        </p:spPr>
      </p:pic>
    </p:spTree>
    <p:extLst>
      <p:ext uri="{BB962C8B-B14F-4D97-AF65-F5344CB8AC3E}">
        <p14:creationId xmlns:p14="http://schemas.microsoft.com/office/powerpoint/2010/main" val="25140743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2_Driving Growth">
    <p:bg>
      <p:bgPr>
        <a:gradFill>
          <a:gsLst>
            <a:gs pos="0">
              <a:srgbClr val="3B3B3D"/>
            </a:gs>
            <a:gs pos="83000">
              <a:srgbClr val="656668"/>
            </a:gs>
          </a:gsLst>
          <a:lin ang="0" scaled="1"/>
        </a:gradFill>
        <a:effectLst/>
      </p:bgPr>
    </p:bg>
    <p:spTree>
      <p:nvGrpSpPr>
        <p:cNvPr id="1" name=""/>
        <p:cNvGrpSpPr/>
        <p:nvPr/>
      </p:nvGrpSpPr>
      <p:grpSpPr>
        <a:xfrm>
          <a:off x="0" y="0"/>
          <a:ext cx="0" cy="0"/>
          <a:chOff x="0" y="0"/>
          <a:chExt cx="0" cy="0"/>
        </a:xfrm>
      </p:grpSpPr>
      <p:sp>
        <p:nvSpPr>
          <p:cNvPr id="27" name="Rechteck 26"/>
          <p:cNvSpPr/>
          <p:nvPr/>
        </p:nvSpPr>
        <p:spPr>
          <a:xfrm>
            <a:off x="1809" y="0"/>
            <a:ext cx="7103986" cy="61590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Rechteck 6"/>
          <p:cNvSpPr/>
          <p:nvPr/>
        </p:nvSpPr>
        <p:spPr>
          <a:xfrm>
            <a:off x="692" y="6143624"/>
            <a:ext cx="12191308" cy="738493"/>
          </a:xfrm>
          <a:prstGeom prst="rect">
            <a:avLst/>
          </a:prstGeom>
          <a:solidFill>
            <a:srgbClr val="FBFCFD">
              <a:alpha val="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prstClr val="white"/>
              </a:solidFill>
            </a:endParaRPr>
          </a:p>
        </p:txBody>
      </p:sp>
      <p:sp>
        <p:nvSpPr>
          <p:cNvPr id="23" name="Rechteck 22"/>
          <p:cNvSpPr/>
          <p:nvPr/>
        </p:nvSpPr>
        <p:spPr>
          <a:xfrm>
            <a:off x="0" y="6148388"/>
            <a:ext cx="12192000" cy="738493"/>
          </a:xfrm>
          <a:prstGeom prst="rect">
            <a:avLst/>
          </a:prstGeom>
          <a:solidFill>
            <a:srgbClr val="FAFB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prstClr val="white"/>
              </a:solidFill>
            </a:endParaRPr>
          </a:p>
        </p:txBody>
      </p:sp>
      <p:sp>
        <p:nvSpPr>
          <p:cNvPr id="14" name="Textfeld 13"/>
          <p:cNvSpPr txBox="1"/>
          <p:nvPr/>
        </p:nvSpPr>
        <p:spPr>
          <a:xfrm>
            <a:off x="11322889" y="6437091"/>
            <a:ext cx="696685" cy="276999"/>
          </a:xfrm>
          <a:prstGeom prst="rect">
            <a:avLst/>
          </a:prstGeom>
          <a:noFill/>
        </p:spPr>
        <p:txBody>
          <a:bodyPr wrap="square" rtlCol="0">
            <a:spAutoFit/>
          </a:bodyPr>
          <a:lstStyle/>
          <a:p>
            <a:fld id="{A614C53A-87FA-41B0-8AFA-7C153E5AAF9A}" type="slidenum">
              <a:rPr lang="de-DE" sz="1200" smtClean="0">
                <a:solidFill>
                  <a:srgbClr val="3B3B3D"/>
                </a:solidFill>
                <a:latin typeface="Roboto Light" panose="02000000000000000000" pitchFamily="2" charset="0"/>
                <a:ea typeface="Roboto Light" panose="02000000000000000000" pitchFamily="2" charset="0"/>
                <a:cs typeface="Roboto Light" panose="02000000000000000000" pitchFamily="2" charset="0"/>
              </a:rPr>
              <a:pPr/>
              <a:t>‹#›</a:t>
            </a:fld>
            <a:endParaRPr lang="de-DE" sz="1600" dirty="0">
              <a:solidFill>
                <a:srgbClr val="3B3B3D"/>
              </a:solidFill>
              <a:latin typeface="Roboto Light" panose="02000000000000000000" pitchFamily="2" charset="0"/>
              <a:ea typeface="Roboto Light" panose="02000000000000000000" pitchFamily="2" charset="0"/>
              <a:cs typeface="Roboto Light" panose="02000000000000000000" pitchFamily="2" charset="0"/>
            </a:endParaRPr>
          </a:p>
        </p:txBody>
      </p:sp>
      <p:sp>
        <p:nvSpPr>
          <p:cNvPr id="25" name="Rechteck 24"/>
          <p:cNvSpPr/>
          <p:nvPr/>
        </p:nvSpPr>
        <p:spPr>
          <a:xfrm>
            <a:off x="446882" y="444372"/>
            <a:ext cx="1898277" cy="310150"/>
          </a:xfrm>
          <a:prstGeom prst="rect">
            <a:avLst/>
          </a:prstGeom>
        </p:spPr>
        <p:txBody>
          <a:bodyPr wrap="none">
            <a:spAutoFit/>
          </a:bodyPr>
          <a:lstStyle/>
          <a:p>
            <a:pPr>
              <a:lnSpc>
                <a:spcPct val="107000"/>
              </a:lnSpc>
              <a:spcAft>
                <a:spcPts val="800"/>
              </a:spcAft>
            </a:pPr>
            <a:r>
              <a:rPr lang="de-DE" sz="1400" spc="100" baseline="0" dirty="0">
                <a:solidFill>
                  <a:srgbClr val="3B3B3D"/>
                </a:solidFill>
                <a:effectLst/>
                <a:latin typeface="Roboto" panose="02000000000000000000" pitchFamily="2" charset="0"/>
                <a:ea typeface="Roboto" panose="02000000000000000000" pitchFamily="2" charset="0"/>
                <a:cs typeface="Roboto" panose="02000000000000000000" pitchFamily="2" charset="0"/>
              </a:rPr>
              <a:t>01_FIRMENPROFIL</a:t>
            </a:r>
          </a:p>
        </p:txBody>
      </p:sp>
      <p:sp>
        <p:nvSpPr>
          <p:cNvPr id="26" name="Rechteck 25"/>
          <p:cNvSpPr/>
          <p:nvPr/>
        </p:nvSpPr>
        <p:spPr>
          <a:xfrm>
            <a:off x="446882" y="706491"/>
            <a:ext cx="6261651" cy="558999"/>
          </a:xfrm>
          <a:prstGeom prst="rect">
            <a:avLst/>
          </a:prstGeom>
        </p:spPr>
        <p:txBody>
          <a:bodyPr wrap="none">
            <a:spAutoFit/>
          </a:bodyPr>
          <a:lstStyle/>
          <a:p>
            <a:pPr>
              <a:lnSpc>
                <a:spcPct val="107000"/>
              </a:lnSpc>
              <a:spcAft>
                <a:spcPts val="800"/>
              </a:spcAft>
            </a:pPr>
            <a:r>
              <a:rPr lang="de-DE" sz="3000" spc="160" baseline="0" dirty="0">
                <a:solidFill>
                  <a:srgbClr val="3B3B3D"/>
                </a:solidFill>
                <a:effectLst/>
                <a:latin typeface="Roboto Light" panose="02000000000000000000" pitchFamily="2" charset="0"/>
                <a:ea typeface="Roboto Light" panose="02000000000000000000" pitchFamily="2" charset="0"/>
                <a:cs typeface="Roboto Light" panose="02000000000000000000" pitchFamily="2" charset="0"/>
              </a:rPr>
              <a:t>2HM RESEARCH +</a:t>
            </a:r>
            <a:r>
              <a:rPr lang="de-DE" sz="3000" spc="160" dirty="0">
                <a:solidFill>
                  <a:srgbClr val="3B3B3D"/>
                </a:solidFill>
                <a:effectLst/>
                <a:latin typeface="Roboto Light" panose="02000000000000000000" pitchFamily="2" charset="0"/>
                <a:ea typeface="Roboto Light" panose="02000000000000000000" pitchFamily="2" charset="0"/>
                <a:cs typeface="Roboto Light" panose="02000000000000000000" pitchFamily="2" charset="0"/>
              </a:rPr>
              <a:t> CONSULTING</a:t>
            </a:r>
            <a:endParaRPr lang="de-DE" sz="3000" spc="160" baseline="0" dirty="0">
              <a:solidFill>
                <a:srgbClr val="3B3B3D"/>
              </a:solidFill>
              <a:effectLst/>
              <a:latin typeface="Roboto Light" panose="02000000000000000000" pitchFamily="2" charset="0"/>
              <a:ea typeface="Roboto Light" panose="02000000000000000000" pitchFamily="2" charset="0"/>
              <a:cs typeface="Roboto Light" panose="02000000000000000000" pitchFamily="2" charset="0"/>
            </a:endParaRPr>
          </a:p>
        </p:txBody>
      </p:sp>
      <p:sp>
        <p:nvSpPr>
          <p:cNvPr id="35" name="Rechtwinkliges Dreieck 34"/>
          <p:cNvSpPr/>
          <p:nvPr/>
        </p:nvSpPr>
        <p:spPr>
          <a:xfrm rot="13586306">
            <a:off x="6975138" y="3002584"/>
            <a:ext cx="252000" cy="252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Rechteck 19"/>
          <p:cNvSpPr/>
          <p:nvPr/>
        </p:nvSpPr>
        <p:spPr>
          <a:xfrm>
            <a:off x="539751" y="1424889"/>
            <a:ext cx="468000" cy="45719"/>
          </a:xfrm>
          <a:prstGeom prst="rect">
            <a:avLst/>
          </a:prstGeom>
          <a:solidFill>
            <a:srgbClr val="FDC800"/>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prstClr val="white"/>
              </a:solidFill>
            </a:endParaRPr>
          </a:p>
        </p:txBody>
      </p:sp>
      <p:sp>
        <p:nvSpPr>
          <p:cNvPr id="11" name="Bildplatzhalter 10"/>
          <p:cNvSpPr>
            <a:spLocks noGrp="1"/>
          </p:cNvSpPr>
          <p:nvPr>
            <p:ph type="pic" sz="quarter" idx="10"/>
          </p:nvPr>
        </p:nvSpPr>
        <p:spPr>
          <a:xfrm>
            <a:off x="7515225" y="1809750"/>
            <a:ext cx="4362451" cy="2628900"/>
          </a:xfrm>
          <a:prstGeom prst="rect">
            <a:avLst/>
          </a:prstGeom>
        </p:spPr>
        <p:txBody>
          <a:bodyPr/>
          <a:lstStyle/>
          <a:p>
            <a:r>
              <a:rPr lang="en-US"/>
              <a:t>Click icon to add picture</a:t>
            </a:r>
            <a:endParaRPr lang="de-DE"/>
          </a:p>
        </p:txBody>
      </p:sp>
      <p:sp>
        <p:nvSpPr>
          <p:cNvPr id="13" name="Textplatzhalter 12"/>
          <p:cNvSpPr>
            <a:spLocks noGrp="1"/>
          </p:cNvSpPr>
          <p:nvPr>
            <p:ph type="body" sz="quarter" idx="11" hasCustomPrompt="1"/>
          </p:nvPr>
        </p:nvSpPr>
        <p:spPr>
          <a:xfrm>
            <a:off x="7515225" y="1809751"/>
            <a:ext cx="4362450" cy="896128"/>
          </a:xfrm>
          <a:prstGeom prst="rect">
            <a:avLst/>
          </a:prstGeom>
        </p:spPr>
        <p:txBody>
          <a:bodyPr/>
          <a:lstStyle>
            <a:lvl1pPr marL="0" indent="0">
              <a:buNone/>
              <a:defRPr>
                <a:solidFill>
                  <a:schemeClr val="accent4"/>
                </a:solidFill>
                <a:latin typeface="Roboto Bold" panose="02000000000000000000" pitchFamily="2" charset="0"/>
                <a:ea typeface="Roboto Bold" panose="02000000000000000000" pitchFamily="2" charset="0"/>
                <a:cs typeface="Roboto Bold" panose="02000000000000000000" pitchFamily="2" charset="0"/>
              </a:defRPr>
            </a:lvl1pPr>
            <a:lvl2pPr>
              <a:defRPr>
                <a:solidFill>
                  <a:schemeClr val="accent4"/>
                </a:solidFill>
                <a:latin typeface="Roboto Bold" panose="02000000000000000000" pitchFamily="2" charset="0"/>
                <a:ea typeface="Roboto Bold" panose="02000000000000000000" pitchFamily="2" charset="0"/>
                <a:cs typeface="Roboto Bold" panose="02000000000000000000" pitchFamily="2" charset="0"/>
              </a:defRPr>
            </a:lvl2pPr>
            <a:lvl3pPr>
              <a:defRPr>
                <a:solidFill>
                  <a:schemeClr val="accent4"/>
                </a:solidFill>
                <a:latin typeface="Roboto Bold" panose="02000000000000000000" pitchFamily="2" charset="0"/>
                <a:ea typeface="Roboto Bold" panose="02000000000000000000" pitchFamily="2" charset="0"/>
                <a:cs typeface="Roboto Bold" panose="02000000000000000000" pitchFamily="2" charset="0"/>
              </a:defRPr>
            </a:lvl3pPr>
            <a:lvl4pPr>
              <a:defRPr>
                <a:solidFill>
                  <a:schemeClr val="accent4"/>
                </a:solidFill>
                <a:latin typeface="Roboto Bold" panose="02000000000000000000" pitchFamily="2" charset="0"/>
                <a:ea typeface="Roboto Bold" panose="02000000000000000000" pitchFamily="2" charset="0"/>
                <a:cs typeface="Roboto Bold" panose="02000000000000000000" pitchFamily="2" charset="0"/>
              </a:defRPr>
            </a:lvl4pPr>
            <a:lvl5pPr>
              <a:defRPr>
                <a:solidFill>
                  <a:schemeClr val="accent4"/>
                </a:solidFill>
                <a:latin typeface="Roboto Bold" panose="02000000000000000000" pitchFamily="2" charset="0"/>
                <a:ea typeface="Roboto Bold" panose="02000000000000000000" pitchFamily="2" charset="0"/>
                <a:cs typeface="Roboto Bold" panose="02000000000000000000" pitchFamily="2" charset="0"/>
              </a:defRPr>
            </a:lvl5pPr>
          </a:lstStyle>
          <a:p>
            <a:pPr lvl="0"/>
            <a:r>
              <a:rPr lang="de-DE" dirty="0"/>
              <a:t>Textmasterformat bearbeiten</a:t>
            </a:r>
          </a:p>
        </p:txBody>
      </p:sp>
      <p:grpSp>
        <p:nvGrpSpPr>
          <p:cNvPr id="18" name="Gruppieren 17">
            <a:extLst>
              <a:ext uri="{FF2B5EF4-FFF2-40B4-BE49-F238E27FC236}">
                <a16:creationId xmlns:a16="http://schemas.microsoft.com/office/drawing/2014/main" id="{840FBB06-3685-4F73-8E5C-3DAEFD58607E}"/>
              </a:ext>
            </a:extLst>
          </p:cNvPr>
          <p:cNvGrpSpPr/>
          <p:nvPr userDrawn="1"/>
        </p:nvGrpSpPr>
        <p:grpSpPr>
          <a:xfrm>
            <a:off x="1465263" y="6312693"/>
            <a:ext cx="8139126" cy="349200"/>
            <a:chOff x="1465263" y="6312693"/>
            <a:chExt cx="8139126" cy="349200"/>
          </a:xfrm>
        </p:grpSpPr>
        <p:cxnSp>
          <p:nvCxnSpPr>
            <p:cNvPr id="19" name="Gerader Verbinder 18">
              <a:extLst>
                <a:ext uri="{FF2B5EF4-FFF2-40B4-BE49-F238E27FC236}">
                  <a16:creationId xmlns:a16="http://schemas.microsoft.com/office/drawing/2014/main" id="{3244A6A3-4BD8-4626-B067-BE428F4BFBDE}"/>
                </a:ext>
              </a:extLst>
            </p:cNvPr>
            <p:cNvCxnSpPr/>
            <p:nvPr/>
          </p:nvCxnSpPr>
          <p:spPr>
            <a:xfrm>
              <a:off x="1465263" y="6312693"/>
              <a:ext cx="0" cy="349200"/>
            </a:xfrm>
            <a:prstGeom prst="line">
              <a:avLst/>
            </a:prstGeom>
            <a:ln>
              <a:solidFill>
                <a:srgbClr val="3B3B3D"/>
              </a:solidFill>
            </a:ln>
          </p:spPr>
          <p:style>
            <a:lnRef idx="1">
              <a:schemeClr val="accent1"/>
            </a:lnRef>
            <a:fillRef idx="0">
              <a:schemeClr val="accent1"/>
            </a:fillRef>
            <a:effectRef idx="0">
              <a:schemeClr val="accent1"/>
            </a:effectRef>
            <a:fontRef idx="minor">
              <a:schemeClr val="tx1"/>
            </a:fontRef>
          </p:style>
        </p:cxnSp>
        <p:sp>
          <p:nvSpPr>
            <p:cNvPr id="21" name="Textfeld 20">
              <a:extLst>
                <a:ext uri="{FF2B5EF4-FFF2-40B4-BE49-F238E27FC236}">
                  <a16:creationId xmlns:a16="http://schemas.microsoft.com/office/drawing/2014/main" id="{563E61A5-1F0C-4B4F-9739-CD33FBA38906}"/>
                </a:ext>
              </a:extLst>
            </p:cNvPr>
            <p:cNvSpPr txBox="1"/>
            <p:nvPr/>
          </p:nvSpPr>
          <p:spPr>
            <a:xfrm>
              <a:off x="1576389" y="6334125"/>
              <a:ext cx="8028000" cy="276999"/>
            </a:xfrm>
            <a:prstGeom prst="rect">
              <a:avLst/>
            </a:prstGeom>
            <a:noFill/>
          </p:spPr>
          <p:txBody>
            <a:bodyPr wrap="square" lIns="0" tIns="0" rIns="0" bIns="0" rtlCol="0">
              <a:spAutoFit/>
            </a:bodyPr>
            <a:lstStyle/>
            <a:p>
              <a:r>
                <a:rPr lang="de-DE" sz="900" spc="10" dirty="0" err="1">
                  <a:solidFill>
                    <a:srgbClr val="3B3B3D"/>
                  </a:solidFill>
                  <a:latin typeface="Segoe UI" panose="020B0502040204020203" pitchFamily="34" charset="0"/>
                  <a:ea typeface="Segoe UI" panose="020B0502040204020203" pitchFamily="34" charset="0"/>
                  <a:cs typeface="Segoe UI" panose="020B0502040204020203" pitchFamily="34" charset="0"/>
                </a:rPr>
                <a:t>October</a:t>
              </a:r>
              <a:r>
                <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 25</a:t>
              </a:r>
              <a:r>
                <a:rPr lang="de-DE" sz="900" spc="10" baseline="30000" dirty="0">
                  <a:solidFill>
                    <a:srgbClr val="3B3B3D"/>
                  </a:solidFill>
                  <a:latin typeface="Segoe UI" panose="020B0502040204020203" pitchFamily="34" charset="0"/>
                  <a:ea typeface="Segoe UI" panose="020B0502040204020203" pitchFamily="34" charset="0"/>
                  <a:cs typeface="Segoe UI" panose="020B0502040204020203" pitchFamily="34" charset="0"/>
                </a:rPr>
                <a:t>th</a:t>
              </a:r>
              <a:r>
                <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 2018  | </a:t>
              </a:r>
              <a:r>
                <a:rPr lang="en-US"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The Potential of Sport in Regional Development. Black Baltic Sea Economic Forum, Sports and Economics.</a:t>
              </a:r>
            </a:p>
            <a:p>
              <a:endPar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endParaRPr>
            </a:p>
          </p:txBody>
        </p:sp>
        <p:sp>
          <p:nvSpPr>
            <p:cNvPr id="22" name="Rechteck 21">
              <a:extLst>
                <a:ext uri="{FF2B5EF4-FFF2-40B4-BE49-F238E27FC236}">
                  <a16:creationId xmlns:a16="http://schemas.microsoft.com/office/drawing/2014/main" id="{AA495C53-3313-4DC2-821D-321A836300CE}"/>
                </a:ext>
              </a:extLst>
            </p:cNvPr>
            <p:cNvSpPr/>
            <p:nvPr/>
          </p:nvSpPr>
          <p:spPr>
            <a:xfrm>
              <a:off x="1576389" y="6505572"/>
              <a:ext cx="3271836" cy="140038"/>
            </a:xfrm>
            <a:prstGeom prst="rect">
              <a:avLst/>
            </a:prstGeom>
          </p:spPr>
          <p:txBody>
            <a:bodyPr wrap="square" lIns="0" tIns="0" rIns="0" bIns="0">
              <a:spAutoFit/>
            </a:bodyPr>
            <a:lstStyle/>
            <a:p>
              <a:r>
                <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Copyright 2018 | 2HM &amp; Associates GmbH</a:t>
              </a:r>
            </a:p>
          </p:txBody>
        </p:sp>
      </p:grpSp>
      <p:pic>
        <p:nvPicPr>
          <p:cNvPr id="24" name="Grafik 23">
            <a:extLst>
              <a:ext uri="{FF2B5EF4-FFF2-40B4-BE49-F238E27FC236}">
                <a16:creationId xmlns:a16="http://schemas.microsoft.com/office/drawing/2014/main" id="{32832E60-2994-41DE-B8B6-23238C658644}"/>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20881" y="6346799"/>
            <a:ext cx="1033257" cy="295977"/>
          </a:xfrm>
          <a:prstGeom prst="rect">
            <a:avLst/>
          </a:prstGeom>
        </p:spPr>
      </p:pic>
    </p:spTree>
    <p:extLst>
      <p:ext uri="{BB962C8B-B14F-4D97-AF65-F5344CB8AC3E}">
        <p14:creationId xmlns:p14="http://schemas.microsoft.com/office/powerpoint/2010/main" val="38294526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1_Agenda_5 Punkte">
    <p:bg>
      <p:bgPr>
        <a:gradFill>
          <a:gsLst>
            <a:gs pos="0">
              <a:srgbClr val="3B3B3D"/>
            </a:gs>
            <a:gs pos="78000">
              <a:srgbClr val="656668"/>
            </a:gs>
          </a:gsLst>
          <a:lin ang="0" scaled="1"/>
        </a:gradFill>
        <a:effectLst/>
      </p:bgPr>
    </p:bg>
    <p:spTree>
      <p:nvGrpSpPr>
        <p:cNvPr id="1" name=""/>
        <p:cNvGrpSpPr/>
        <p:nvPr/>
      </p:nvGrpSpPr>
      <p:grpSpPr>
        <a:xfrm>
          <a:off x="0" y="0"/>
          <a:ext cx="0" cy="0"/>
          <a:chOff x="0" y="0"/>
          <a:chExt cx="0" cy="0"/>
        </a:xfrm>
      </p:grpSpPr>
      <p:sp>
        <p:nvSpPr>
          <p:cNvPr id="7" name="Rechteck 6"/>
          <p:cNvSpPr/>
          <p:nvPr/>
        </p:nvSpPr>
        <p:spPr>
          <a:xfrm>
            <a:off x="692" y="6143624"/>
            <a:ext cx="12191308" cy="738493"/>
          </a:xfrm>
          <a:prstGeom prst="rect">
            <a:avLst/>
          </a:prstGeom>
          <a:solidFill>
            <a:srgbClr val="FBFCFD">
              <a:alpha val="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prstClr val="white"/>
              </a:solidFill>
            </a:endParaRPr>
          </a:p>
        </p:txBody>
      </p:sp>
      <p:sp>
        <p:nvSpPr>
          <p:cNvPr id="23" name="Rechteck 22"/>
          <p:cNvSpPr/>
          <p:nvPr/>
        </p:nvSpPr>
        <p:spPr>
          <a:xfrm>
            <a:off x="0" y="6148388"/>
            <a:ext cx="12192000" cy="738493"/>
          </a:xfrm>
          <a:prstGeom prst="rect">
            <a:avLst/>
          </a:prstGeom>
          <a:solidFill>
            <a:srgbClr val="FAFB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prstClr val="white"/>
              </a:solidFill>
            </a:endParaRPr>
          </a:p>
        </p:txBody>
      </p:sp>
      <p:sp>
        <p:nvSpPr>
          <p:cNvPr id="13" name="Rechteck 12"/>
          <p:cNvSpPr/>
          <p:nvPr/>
        </p:nvSpPr>
        <p:spPr>
          <a:xfrm>
            <a:off x="8431901" y="0"/>
            <a:ext cx="3760099" cy="6148388"/>
          </a:xfrm>
          <a:prstGeom prst="rect">
            <a:avLst/>
          </a:prstGeom>
          <a:gradFill flip="none" rotWithShape="1">
            <a:gsLst>
              <a:gs pos="0">
                <a:schemeClr val="tx1">
                  <a:alpha val="0"/>
                </a:schemeClr>
              </a:gs>
              <a:gs pos="16000">
                <a:srgbClr val="3B3B3D">
                  <a:alpha val="0"/>
                </a:srgbClr>
              </a:gs>
              <a:gs pos="100000">
                <a:srgbClr val="FDC800">
                  <a:lumMod val="100000"/>
                  <a:alpha val="3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4" name="Textfeld 13"/>
          <p:cNvSpPr txBox="1"/>
          <p:nvPr/>
        </p:nvSpPr>
        <p:spPr>
          <a:xfrm>
            <a:off x="11322889" y="6437091"/>
            <a:ext cx="696685" cy="276999"/>
          </a:xfrm>
          <a:prstGeom prst="rect">
            <a:avLst/>
          </a:prstGeom>
          <a:noFill/>
        </p:spPr>
        <p:txBody>
          <a:bodyPr wrap="square" rtlCol="0">
            <a:spAutoFit/>
          </a:bodyPr>
          <a:lstStyle/>
          <a:p>
            <a:fld id="{A614C53A-87FA-41B0-8AFA-7C153E5AAF9A}" type="slidenum">
              <a:rPr lang="de-DE" sz="1200" smtClean="0">
                <a:solidFill>
                  <a:srgbClr val="3B3B3D"/>
                </a:solidFill>
                <a:latin typeface="Roboto Light" panose="02000000000000000000" pitchFamily="2" charset="0"/>
                <a:ea typeface="Roboto Light" panose="02000000000000000000" pitchFamily="2" charset="0"/>
                <a:cs typeface="Roboto Light" panose="02000000000000000000" pitchFamily="2" charset="0"/>
              </a:rPr>
              <a:pPr/>
              <a:t>‹#›</a:t>
            </a:fld>
            <a:endParaRPr lang="de-DE" sz="1600" dirty="0">
              <a:solidFill>
                <a:srgbClr val="3B3B3D"/>
              </a:solidFill>
              <a:latin typeface="Roboto Light" panose="02000000000000000000" pitchFamily="2" charset="0"/>
              <a:ea typeface="Roboto Light" panose="02000000000000000000" pitchFamily="2" charset="0"/>
              <a:cs typeface="Roboto Light" panose="02000000000000000000" pitchFamily="2" charset="0"/>
            </a:endParaRPr>
          </a:p>
        </p:txBody>
      </p:sp>
      <p:sp>
        <p:nvSpPr>
          <p:cNvPr id="31" name="Rechteck 30"/>
          <p:cNvSpPr/>
          <p:nvPr/>
        </p:nvSpPr>
        <p:spPr>
          <a:xfrm>
            <a:off x="455935" y="442272"/>
            <a:ext cx="965329" cy="322845"/>
          </a:xfrm>
          <a:prstGeom prst="rect">
            <a:avLst/>
          </a:prstGeom>
        </p:spPr>
        <p:txBody>
          <a:bodyPr wrap="none">
            <a:spAutoFit/>
          </a:bodyPr>
          <a:lstStyle/>
          <a:p>
            <a:pPr>
              <a:lnSpc>
                <a:spcPct val="107000"/>
              </a:lnSpc>
              <a:spcAft>
                <a:spcPts val="800"/>
              </a:spcAft>
            </a:pPr>
            <a:r>
              <a:rPr lang="de-DE" sz="1400" spc="100" baseline="0" dirty="0">
                <a:solidFill>
                  <a:srgbClr val="F3F7F8"/>
                </a:solidFill>
                <a:effectLst/>
                <a:latin typeface="Roboto" panose="02000000000000000000" pitchFamily="2" charset="0"/>
                <a:ea typeface="Roboto" panose="02000000000000000000" pitchFamily="2" charset="0"/>
                <a:cs typeface="Roboto" panose="02000000000000000000" pitchFamily="2" charset="0"/>
              </a:rPr>
              <a:t>AGENDA</a:t>
            </a:r>
          </a:p>
        </p:txBody>
      </p:sp>
      <p:grpSp>
        <p:nvGrpSpPr>
          <p:cNvPr id="15" name="Gruppieren 14">
            <a:extLst>
              <a:ext uri="{FF2B5EF4-FFF2-40B4-BE49-F238E27FC236}">
                <a16:creationId xmlns:a16="http://schemas.microsoft.com/office/drawing/2014/main" id="{B43DD166-C6B5-4B30-82F6-4B26330485FC}"/>
              </a:ext>
            </a:extLst>
          </p:cNvPr>
          <p:cNvGrpSpPr/>
          <p:nvPr userDrawn="1"/>
        </p:nvGrpSpPr>
        <p:grpSpPr>
          <a:xfrm>
            <a:off x="524669" y="6312693"/>
            <a:ext cx="6183864" cy="349200"/>
            <a:chOff x="524669" y="6312693"/>
            <a:chExt cx="6183864" cy="349200"/>
          </a:xfrm>
        </p:grpSpPr>
        <p:grpSp>
          <p:nvGrpSpPr>
            <p:cNvPr id="16" name="Gruppieren 15">
              <a:extLst>
                <a:ext uri="{FF2B5EF4-FFF2-40B4-BE49-F238E27FC236}">
                  <a16:creationId xmlns:a16="http://schemas.microsoft.com/office/drawing/2014/main" id="{9502AB51-49DE-4009-8CAD-80316149F96F}"/>
                </a:ext>
              </a:extLst>
            </p:cNvPr>
            <p:cNvGrpSpPr/>
            <p:nvPr/>
          </p:nvGrpSpPr>
          <p:grpSpPr>
            <a:xfrm>
              <a:off x="524669" y="6312693"/>
              <a:ext cx="942976" cy="349200"/>
              <a:chOff x="524669" y="6312693"/>
              <a:chExt cx="942976" cy="349200"/>
            </a:xfrm>
          </p:grpSpPr>
          <p:pic>
            <p:nvPicPr>
              <p:cNvPr id="19" name="Grafik 18">
                <a:extLst>
                  <a:ext uri="{FF2B5EF4-FFF2-40B4-BE49-F238E27FC236}">
                    <a16:creationId xmlns:a16="http://schemas.microsoft.com/office/drawing/2014/main" id="{AD7112BF-7F20-458D-ADEA-7C2B951CD12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4669" y="6338320"/>
                <a:ext cx="763588" cy="286345"/>
              </a:xfrm>
              <a:prstGeom prst="rect">
                <a:avLst/>
              </a:prstGeom>
            </p:spPr>
          </p:pic>
          <p:cxnSp>
            <p:nvCxnSpPr>
              <p:cNvPr id="20" name="Gerader Verbinder 19">
                <a:extLst>
                  <a:ext uri="{FF2B5EF4-FFF2-40B4-BE49-F238E27FC236}">
                    <a16:creationId xmlns:a16="http://schemas.microsoft.com/office/drawing/2014/main" id="{E4D2263F-336B-4A2C-A08B-53EFF844AC44}"/>
                  </a:ext>
                </a:extLst>
              </p:cNvPr>
              <p:cNvCxnSpPr/>
              <p:nvPr/>
            </p:nvCxnSpPr>
            <p:spPr>
              <a:xfrm>
                <a:off x="1465263" y="6312693"/>
                <a:ext cx="2382" cy="349200"/>
              </a:xfrm>
              <a:prstGeom prst="line">
                <a:avLst/>
              </a:prstGeom>
              <a:ln>
                <a:solidFill>
                  <a:srgbClr val="3B3B3D"/>
                </a:solidFill>
              </a:ln>
            </p:spPr>
            <p:style>
              <a:lnRef idx="1">
                <a:schemeClr val="accent1"/>
              </a:lnRef>
              <a:fillRef idx="0">
                <a:schemeClr val="accent1"/>
              </a:fillRef>
              <a:effectRef idx="0">
                <a:schemeClr val="accent1"/>
              </a:effectRef>
              <a:fontRef idx="minor">
                <a:schemeClr val="tx1"/>
              </a:fontRef>
            </p:style>
          </p:cxnSp>
        </p:grpSp>
        <p:sp>
          <p:nvSpPr>
            <p:cNvPr id="17" name="Textfeld 16">
              <a:extLst>
                <a:ext uri="{FF2B5EF4-FFF2-40B4-BE49-F238E27FC236}">
                  <a16:creationId xmlns:a16="http://schemas.microsoft.com/office/drawing/2014/main" id="{CCEDAB22-14A4-4FB6-8570-55FB9376FA98}"/>
                </a:ext>
              </a:extLst>
            </p:cNvPr>
            <p:cNvSpPr txBox="1"/>
            <p:nvPr/>
          </p:nvSpPr>
          <p:spPr>
            <a:xfrm>
              <a:off x="1576389" y="6334125"/>
              <a:ext cx="5132144" cy="138499"/>
            </a:xfrm>
            <a:prstGeom prst="rect">
              <a:avLst/>
            </a:prstGeom>
            <a:noFill/>
          </p:spPr>
          <p:txBody>
            <a:bodyPr wrap="square" lIns="0" tIns="0" rIns="0" bIns="0" rtlCol="0">
              <a:spAutoFit/>
            </a:bodyPr>
            <a:lstStyle/>
            <a:p>
              <a:r>
                <a:rPr lang="de-DE" sz="900" spc="10" dirty="0">
                  <a:solidFill>
                    <a:srgbClr val="3B3B3D"/>
                  </a:solidFill>
                  <a:latin typeface="Roboto "/>
                </a:rPr>
                <a:t>25. April 2018  | BSI – Deutsche Sportwirtschaft: Aktuelle Daten &amp; Fakten – erstmalig präsentiert!</a:t>
              </a:r>
            </a:p>
          </p:txBody>
        </p:sp>
        <p:sp>
          <p:nvSpPr>
            <p:cNvPr id="18" name="Rechteck 17">
              <a:extLst>
                <a:ext uri="{FF2B5EF4-FFF2-40B4-BE49-F238E27FC236}">
                  <a16:creationId xmlns:a16="http://schemas.microsoft.com/office/drawing/2014/main" id="{D3AA74FA-AB1E-47BC-B6FE-37F2D4DAE396}"/>
                </a:ext>
              </a:extLst>
            </p:cNvPr>
            <p:cNvSpPr/>
            <p:nvPr/>
          </p:nvSpPr>
          <p:spPr>
            <a:xfrm>
              <a:off x="1576389" y="6505572"/>
              <a:ext cx="3271836" cy="140038"/>
            </a:xfrm>
            <a:prstGeom prst="rect">
              <a:avLst/>
            </a:prstGeom>
          </p:spPr>
          <p:txBody>
            <a:bodyPr wrap="square" lIns="0" tIns="0" rIns="0" bIns="0">
              <a:spAutoFit/>
            </a:bodyPr>
            <a:lstStyle/>
            <a:p>
              <a:r>
                <a:rPr lang="de-DE" sz="900" spc="10" dirty="0">
                  <a:solidFill>
                    <a:srgbClr val="3B3B3D"/>
                  </a:solidFill>
                  <a:latin typeface="Roboto "/>
                </a:rPr>
                <a:t>Copyright 2018 | 2HM &amp; Associates GmbH</a:t>
              </a:r>
            </a:p>
          </p:txBody>
        </p:sp>
      </p:grpSp>
    </p:spTree>
    <p:extLst>
      <p:ext uri="{BB962C8B-B14F-4D97-AF65-F5344CB8AC3E}">
        <p14:creationId xmlns:p14="http://schemas.microsoft.com/office/powerpoint/2010/main" val="17855867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Leistungsportfolio">
    <p:bg>
      <p:bgPr>
        <a:gradFill>
          <a:gsLst>
            <a:gs pos="0">
              <a:srgbClr val="3B3B3D"/>
            </a:gs>
            <a:gs pos="78000">
              <a:srgbClr val="656668"/>
            </a:gs>
          </a:gsLst>
          <a:lin ang="0" scaled="1"/>
        </a:gradFill>
        <a:effectLst/>
      </p:bgPr>
    </p:bg>
    <p:spTree>
      <p:nvGrpSpPr>
        <p:cNvPr id="1" name=""/>
        <p:cNvGrpSpPr/>
        <p:nvPr/>
      </p:nvGrpSpPr>
      <p:grpSpPr>
        <a:xfrm>
          <a:off x="0" y="0"/>
          <a:ext cx="0" cy="0"/>
          <a:chOff x="0" y="0"/>
          <a:chExt cx="0" cy="0"/>
        </a:xfrm>
      </p:grpSpPr>
      <p:pic>
        <p:nvPicPr>
          <p:cNvPr id="2" name="Grafi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18" y="0"/>
            <a:ext cx="12182564" cy="6148388"/>
          </a:xfrm>
          <a:prstGeom prst="rect">
            <a:avLst/>
          </a:prstGeom>
        </p:spPr>
      </p:pic>
      <p:sp>
        <p:nvSpPr>
          <p:cNvPr id="7" name="Rechteck 6"/>
          <p:cNvSpPr/>
          <p:nvPr/>
        </p:nvSpPr>
        <p:spPr>
          <a:xfrm>
            <a:off x="692" y="6143624"/>
            <a:ext cx="12191308" cy="738493"/>
          </a:xfrm>
          <a:prstGeom prst="rect">
            <a:avLst/>
          </a:prstGeom>
          <a:solidFill>
            <a:srgbClr val="FBFCFD">
              <a:alpha val="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prstClr val="white"/>
              </a:solidFill>
            </a:endParaRPr>
          </a:p>
        </p:txBody>
      </p:sp>
      <p:sp>
        <p:nvSpPr>
          <p:cNvPr id="23" name="Rechteck 22"/>
          <p:cNvSpPr/>
          <p:nvPr/>
        </p:nvSpPr>
        <p:spPr>
          <a:xfrm>
            <a:off x="0" y="6148388"/>
            <a:ext cx="12192000" cy="738493"/>
          </a:xfrm>
          <a:prstGeom prst="rect">
            <a:avLst/>
          </a:prstGeom>
          <a:solidFill>
            <a:srgbClr val="FAFB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prstClr val="white"/>
              </a:solidFill>
            </a:endParaRPr>
          </a:p>
        </p:txBody>
      </p:sp>
      <p:sp>
        <p:nvSpPr>
          <p:cNvPr id="13" name="Rechteck 12"/>
          <p:cNvSpPr/>
          <p:nvPr/>
        </p:nvSpPr>
        <p:spPr>
          <a:xfrm>
            <a:off x="8431901" y="0"/>
            <a:ext cx="3760099" cy="6148388"/>
          </a:xfrm>
          <a:prstGeom prst="rect">
            <a:avLst/>
          </a:prstGeom>
          <a:gradFill flip="none" rotWithShape="1">
            <a:gsLst>
              <a:gs pos="0">
                <a:schemeClr val="tx1">
                  <a:alpha val="0"/>
                </a:schemeClr>
              </a:gs>
              <a:gs pos="16000">
                <a:srgbClr val="3B3B3D">
                  <a:alpha val="0"/>
                </a:srgbClr>
              </a:gs>
              <a:gs pos="100000">
                <a:srgbClr val="FDC800">
                  <a:lumMod val="100000"/>
                  <a:alpha val="3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4" name="Textfeld 13"/>
          <p:cNvSpPr txBox="1"/>
          <p:nvPr/>
        </p:nvSpPr>
        <p:spPr>
          <a:xfrm>
            <a:off x="11322889" y="6437091"/>
            <a:ext cx="696685" cy="276999"/>
          </a:xfrm>
          <a:prstGeom prst="rect">
            <a:avLst/>
          </a:prstGeom>
          <a:noFill/>
        </p:spPr>
        <p:txBody>
          <a:bodyPr wrap="square" rtlCol="0">
            <a:spAutoFit/>
          </a:bodyPr>
          <a:lstStyle/>
          <a:p>
            <a:fld id="{A614C53A-87FA-41B0-8AFA-7C153E5AAF9A}" type="slidenum">
              <a:rPr lang="de-DE" sz="1200" smtClean="0">
                <a:solidFill>
                  <a:srgbClr val="3B3B3D"/>
                </a:solidFill>
                <a:latin typeface="Roboto Light" panose="02000000000000000000" pitchFamily="2" charset="0"/>
                <a:ea typeface="Roboto Light" panose="02000000000000000000" pitchFamily="2" charset="0"/>
                <a:cs typeface="Roboto Light" panose="02000000000000000000" pitchFamily="2" charset="0"/>
              </a:rPr>
              <a:pPr/>
              <a:t>‹#›</a:t>
            </a:fld>
            <a:endParaRPr lang="de-DE" sz="1600" dirty="0">
              <a:solidFill>
                <a:srgbClr val="3B3B3D"/>
              </a:solidFill>
              <a:latin typeface="Roboto Light" panose="02000000000000000000" pitchFamily="2" charset="0"/>
              <a:ea typeface="Roboto Light" panose="02000000000000000000" pitchFamily="2" charset="0"/>
              <a:cs typeface="Roboto Light" panose="02000000000000000000" pitchFamily="2" charset="0"/>
            </a:endParaRPr>
          </a:p>
        </p:txBody>
      </p:sp>
      <p:grpSp>
        <p:nvGrpSpPr>
          <p:cNvPr id="21" name="Gruppieren 20">
            <a:extLst>
              <a:ext uri="{FF2B5EF4-FFF2-40B4-BE49-F238E27FC236}">
                <a16:creationId xmlns:a16="http://schemas.microsoft.com/office/drawing/2014/main" id="{15991D37-0217-4B01-BAB0-825ECB878D17}"/>
              </a:ext>
            </a:extLst>
          </p:cNvPr>
          <p:cNvGrpSpPr/>
          <p:nvPr userDrawn="1"/>
        </p:nvGrpSpPr>
        <p:grpSpPr>
          <a:xfrm>
            <a:off x="524669" y="6312693"/>
            <a:ext cx="6183864" cy="349200"/>
            <a:chOff x="524669" y="6312693"/>
            <a:chExt cx="6183864" cy="349200"/>
          </a:xfrm>
        </p:grpSpPr>
        <p:grpSp>
          <p:nvGrpSpPr>
            <p:cNvPr id="22" name="Gruppieren 21">
              <a:extLst>
                <a:ext uri="{FF2B5EF4-FFF2-40B4-BE49-F238E27FC236}">
                  <a16:creationId xmlns:a16="http://schemas.microsoft.com/office/drawing/2014/main" id="{3721612F-93B2-4FC6-A96A-DA01E40DEDEA}"/>
                </a:ext>
              </a:extLst>
            </p:cNvPr>
            <p:cNvGrpSpPr/>
            <p:nvPr/>
          </p:nvGrpSpPr>
          <p:grpSpPr>
            <a:xfrm>
              <a:off x="524669" y="6312693"/>
              <a:ext cx="942976" cy="349200"/>
              <a:chOff x="524669" y="6312693"/>
              <a:chExt cx="942976" cy="349200"/>
            </a:xfrm>
          </p:grpSpPr>
          <p:pic>
            <p:nvPicPr>
              <p:cNvPr id="32" name="Grafik 31">
                <a:extLst>
                  <a:ext uri="{FF2B5EF4-FFF2-40B4-BE49-F238E27FC236}">
                    <a16:creationId xmlns:a16="http://schemas.microsoft.com/office/drawing/2014/main" id="{82AE4098-8565-4616-B31A-BBBF6505452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4669" y="6338320"/>
                <a:ext cx="763588" cy="286345"/>
              </a:xfrm>
              <a:prstGeom prst="rect">
                <a:avLst/>
              </a:prstGeom>
            </p:spPr>
          </p:pic>
          <p:cxnSp>
            <p:nvCxnSpPr>
              <p:cNvPr id="33" name="Gerader Verbinder 32">
                <a:extLst>
                  <a:ext uri="{FF2B5EF4-FFF2-40B4-BE49-F238E27FC236}">
                    <a16:creationId xmlns:a16="http://schemas.microsoft.com/office/drawing/2014/main" id="{AA6C4F81-6B00-4731-A92E-B05C1E744384}"/>
                  </a:ext>
                </a:extLst>
              </p:cNvPr>
              <p:cNvCxnSpPr/>
              <p:nvPr/>
            </p:nvCxnSpPr>
            <p:spPr>
              <a:xfrm>
                <a:off x="1465263" y="6312693"/>
                <a:ext cx="2382" cy="349200"/>
              </a:xfrm>
              <a:prstGeom prst="line">
                <a:avLst/>
              </a:prstGeom>
              <a:ln>
                <a:solidFill>
                  <a:srgbClr val="3B3B3D"/>
                </a:solidFill>
              </a:ln>
            </p:spPr>
            <p:style>
              <a:lnRef idx="1">
                <a:schemeClr val="accent1"/>
              </a:lnRef>
              <a:fillRef idx="0">
                <a:schemeClr val="accent1"/>
              </a:fillRef>
              <a:effectRef idx="0">
                <a:schemeClr val="accent1"/>
              </a:effectRef>
              <a:fontRef idx="minor">
                <a:schemeClr val="tx1"/>
              </a:fontRef>
            </p:style>
          </p:cxnSp>
        </p:grpSp>
        <p:sp>
          <p:nvSpPr>
            <p:cNvPr id="24" name="Textfeld 23">
              <a:extLst>
                <a:ext uri="{FF2B5EF4-FFF2-40B4-BE49-F238E27FC236}">
                  <a16:creationId xmlns:a16="http://schemas.microsoft.com/office/drawing/2014/main" id="{C91F3A8B-7D88-4923-B1DA-DF90770C7C1C}"/>
                </a:ext>
              </a:extLst>
            </p:cNvPr>
            <p:cNvSpPr txBox="1"/>
            <p:nvPr/>
          </p:nvSpPr>
          <p:spPr>
            <a:xfrm>
              <a:off x="1576389" y="6334125"/>
              <a:ext cx="5132144" cy="138499"/>
            </a:xfrm>
            <a:prstGeom prst="rect">
              <a:avLst/>
            </a:prstGeom>
            <a:noFill/>
          </p:spPr>
          <p:txBody>
            <a:bodyPr wrap="square" lIns="0" tIns="0" rIns="0" bIns="0" rtlCol="0">
              <a:spAutoFit/>
            </a:bodyPr>
            <a:lstStyle/>
            <a:p>
              <a:r>
                <a:rPr lang="de-DE" sz="900" spc="10" dirty="0">
                  <a:solidFill>
                    <a:srgbClr val="3B3B3D"/>
                  </a:solidFill>
                  <a:latin typeface="Roboto "/>
                </a:rPr>
                <a:t>25. April 2018  | BSI – Deutsche Sportwirtschaft: Aktuelle Daten &amp; Fakten – erstmalig präsentiert!</a:t>
              </a:r>
            </a:p>
          </p:txBody>
        </p:sp>
        <p:sp>
          <p:nvSpPr>
            <p:cNvPr id="31" name="Rechteck 30">
              <a:extLst>
                <a:ext uri="{FF2B5EF4-FFF2-40B4-BE49-F238E27FC236}">
                  <a16:creationId xmlns:a16="http://schemas.microsoft.com/office/drawing/2014/main" id="{EB9AF2CE-591A-4740-B3C9-06DB43F6CCFA}"/>
                </a:ext>
              </a:extLst>
            </p:cNvPr>
            <p:cNvSpPr/>
            <p:nvPr/>
          </p:nvSpPr>
          <p:spPr>
            <a:xfrm>
              <a:off x="1576389" y="6505572"/>
              <a:ext cx="3271836" cy="140038"/>
            </a:xfrm>
            <a:prstGeom prst="rect">
              <a:avLst/>
            </a:prstGeom>
          </p:spPr>
          <p:txBody>
            <a:bodyPr wrap="square" lIns="0" tIns="0" rIns="0" bIns="0">
              <a:spAutoFit/>
            </a:bodyPr>
            <a:lstStyle/>
            <a:p>
              <a:r>
                <a:rPr lang="de-DE" sz="900" spc="10" dirty="0">
                  <a:solidFill>
                    <a:srgbClr val="3B3B3D"/>
                  </a:solidFill>
                  <a:latin typeface="Roboto "/>
                </a:rPr>
                <a:t>Copyright 2018 | 2HM &amp; Associates GmbH</a:t>
              </a:r>
            </a:p>
          </p:txBody>
        </p:sp>
      </p:grpSp>
    </p:spTree>
    <p:extLst>
      <p:ext uri="{BB962C8B-B14F-4D97-AF65-F5344CB8AC3E}">
        <p14:creationId xmlns:p14="http://schemas.microsoft.com/office/powerpoint/2010/main" val="13525533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Inhalte">
    <p:spTree>
      <p:nvGrpSpPr>
        <p:cNvPr id="1" name=""/>
        <p:cNvGrpSpPr/>
        <p:nvPr/>
      </p:nvGrpSpPr>
      <p:grpSpPr>
        <a:xfrm>
          <a:off x="0" y="0"/>
          <a:ext cx="0" cy="0"/>
          <a:chOff x="0" y="0"/>
          <a:chExt cx="0" cy="0"/>
        </a:xfrm>
      </p:grpSpPr>
      <p:sp>
        <p:nvSpPr>
          <p:cNvPr id="8" name="Rechteck 7"/>
          <p:cNvSpPr/>
          <p:nvPr/>
        </p:nvSpPr>
        <p:spPr>
          <a:xfrm>
            <a:off x="0" y="6104916"/>
            <a:ext cx="12191308" cy="738494"/>
          </a:xfrm>
          <a:prstGeom prst="rect">
            <a:avLst/>
          </a:prstGeom>
          <a:solidFill>
            <a:srgbClr val="FAFB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prstClr val="white"/>
              </a:solidFill>
            </a:endParaRPr>
          </a:p>
        </p:txBody>
      </p:sp>
      <p:sp>
        <p:nvSpPr>
          <p:cNvPr id="14" name="Rechteck 13"/>
          <p:cNvSpPr/>
          <p:nvPr/>
        </p:nvSpPr>
        <p:spPr>
          <a:xfrm>
            <a:off x="539751" y="1424889"/>
            <a:ext cx="468000" cy="45719"/>
          </a:xfrm>
          <a:prstGeom prst="rect">
            <a:avLst/>
          </a:prstGeom>
          <a:solidFill>
            <a:srgbClr val="FDC800"/>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prstClr val="white"/>
              </a:solidFill>
            </a:endParaRPr>
          </a:p>
        </p:txBody>
      </p:sp>
      <p:sp>
        <p:nvSpPr>
          <p:cNvPr id="17" name="Textfeld 16"/>
          <p:cNvSpPr txBox="1"/>
          <p:nvPr/>
        </p:nvSpPr>
        <p:spPr>
          <a:xfrm>
            <a:off x="11322889" y="6437091"/>
            <a:ext cx="696685" cy="276999"/>
          </a:xfrm>
          <a:prstGeom prst="rect">
            <a:avLst/>
          </a:prstGeom>
          <a:noFill/>
        </p:spPr>
        <p:txBody>
          <a:bodyPr wrap="square" rtlCol="0">
            <a:spAutoFit/>
          </a:bodyPr>
          <a:lstStyle/>
          <a:p>
            <a:fld id="{A614C53A-87FA-41B0-8AFA-7C153E5AAF9A}" type="slidenum">
              <a:rPr lang="de-DE" sz="1200" smtClean="0">
                <a:solidFill>
                  <a:srgbClr val="3B3B3D"/>
                </a:solidFill>
                <a:latin typeface="Roboto Light" panose="02000000000000000000" pitchFamily="2" charset="0"/>
                <a:ea typeface="Roboto Light" panose="02000000000000000000" pitchFamily="2" charset="0"/>
                <a:cs typeface="Roboto Light" panose="02000000000000000000" pitchFamily="2" charset="0"/>
              </a:rPr>
              <a:pPr/>
              <a:t>‹#›</a:t>
            </a:fld>
            <a:endParaRPr lang="de-DE" sz="1600" dirty="0">
              <a:solidFill>
                <a:srgbClr val="3B3B3D"/>
              </a:solidFill>
              <a:latin typeface="Roboto Light" panose="02000000000000000000" pitchFamily="2" charset="0"/>
              <a:ea typeface="Roboto Light" panose="02000000000000000000" pitchFamily="2" charset="0"/>
              <a:cs typeface="Roboto Light" panose="02000000000000000000" pitchFamily="2" charset="0"/>
            </a:endParaRPr>
          </a:p>
        </p:txBody>
      </p:sp>
      <p:grpSp>
        <p:nvGrpSpPr>
          <p:cNvPr id="11" name="Gruppieren 10">
            <a:extLst>
              <a:ext uri="{FF2B5EF4-FFF2-40B4-BE49-F238E27FC236}">
                <a16:creationId xmlns:a16="http://schemas.microsoft.com/office/drawing/2014/main" id="{CD0053D7-BDA2-4750-B1A6-6304B06BEBA3}"/>
              </a:ext>
            </a:extLst>
          </p:cNvPr>
          <p:cNvGrpSpPr/>
          <p:nvPr userDrawn="1"/>
        </p:nvGrpSpPr>
        <p:grpSpPr>
          <a:xfrm>
            <a:off x="1465263" y="6312693"/>
            <a:ext cx="8139126" cy="349200"/>
            <a:chOff x="1465263" y="6312693"/>
            <a:chExt cx="8139126" cy="349200"/>
          </a:xfrm>
        </p:grpSpPr>
        <p:cxnSp>
          <p:nvCxnSpPr>
            <p:cNvPr id="12" name="Gerader Verbinder 11">
              <a:extLst>
                <a:ext uri="{FF2B5EF4-FFF2-40B4-BE49-F238E27FC236}">
                  <a16:creationId xmlns:a16="http://schemas.microsoft.com/office/drawing/2014/main" id="{4D013B94-72B2-4879-AF39-11A9535A5165}"/>
                </a:ext>
              </a:extLst>
            </p:cNvPr>
            <p:cNvCxnSpPr/>
            <p:nvPr/>
          </p:nvCxnSpPr>
          <p:spPr>
            <a:xfrm>
              <a:off x="1465263" y="6312693"/>
              <a:ext cx="0" cy="349200"/>
            </a:xfrm>
            <a:prstGeom prst="line">
              <a:avLst/>
            </a:prstGeom>
            <a:ln>
              <a:solidFill>
                <a:srgbClr val="3B3B3D"/>
              </a:solidFill>
            </a:ln>
          </p:spPr>
          <p:style>
            <a:lnRef idx="1">
              <a:schemeClr val="accent1"/>
            </a:lnRef>
            <a:fillRef idx="0">
              <a:schemeClr val="accent1"/>
            </a:fillRef>
            <a:effectRef idx="0">
              <a:schemeClr val="accent1"/>
            </a:effectRef>
            <a:fontRef idx="minor">
              <a:schemeClr val="tx1"/>
            </a:fontRef>
          </p:style>
        </p:cxnSp>
        <p:sp>
          <p:nvSpPr>
            <p:cNvPr id="13" name="Textfeld 12">
              <a:extLst>
                <a:ext uri="{FF2B5EF4-FFF2-40B4-BE49-F238E27FC236}">
                  <a16:creationId xmlns:a16="http://schemas.microsoft.com/office/drawing/2014/main" id="{956144CC-C61C-413D-AB48-4CDFC0E0DF6D}"/>
                </a:ext>
              </a:extLst>
            </p:cNvPr>
            <p:cNvSpPr txBox="1"/>
            <p:nvPr/>
          </p:nvSpPr>
          <p:spPr>
            <a:xfrm>
              <a:off x="1576389" y="6334125"/>
              <a:ext cx="8028000" cy="276999"/>
            </a:xfrm>
            <a:prstGeom prst="rect">
              <a:avLst/>
            </a:prstGeom>
            <a:noFill/>
          </p:spPr>
          <p:txBody>
            <a:bodyPr wrap="square" lIns="0" tIns="0" rIns="0" bIns="0" rtlCol="0">
              <a:spAutoFit/>
            </a:bodyPr>
            <a:lstStyle/>
            <a:p>
              <a:r>
                <a:rPr lang="de-DE" sz="900" spc="10" dirty="0" err="1">
                  <a:solidFill>
                    <a:srgbClr val="3B3B3D"/>
                  </a:solidFill>
                  <a:latin typeface="Segoe UI" panose="020B0502040204020203" pitchFamily="34" charset="0"/>
                  <a:ea typeface="Segoe UI" panose="020B0502040204020203" pitchFamily="34" charset="0"/>
                  <a:cs typeface="Segoe UI" panose="020B0502040204020203" pitchFamily="34" charset="0"/>
                </a:rPr>
                <a:t>October</a:t>
              </a:r>
              <a:r>
                <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 25</a:t>
              </a:r>
              <a:r>
                <a:rPr lang="de-DE" sz="900" spc="10" baseline="30000" dirty="0">
                  <a:solidFill>
                    <a:srgbClr val="3B3B3D"/>
                  </a:solidFill>
                  <a:latin typeface="Segoe UI" panose="020B0502040204020203" pitchFamily="34" charset="0"/>
                  <a:ea typeface="Segoe UI" panose="020B0502040204020203" pitchFamily="34" charset="0"/>
                  <a:cs typeface="Segoe UI" panose="020B0502040204020203" pitchFamily="34" charset="0"/>
                </a:rPr>
                <a:t>th</a:t>
              </a:r>
              <a:r>
                <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 2018  | </a:t>
              </a:r>
              <a:r>
                <a:rPr lang="en-US"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The Potential of Sport in Regional Development. Black Baltic Sea Economic Forum, Sports and Economics.</a:t>
              </a:r>
            </a:p>
            <a:p>
              <a:endPar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endParaRPr>
            </a:p>
          </p:txBody>
        </p:sp>
        <p:sp>
          <p:nvSpPr>
            <p:cNvPr id="15" name="Rechteck 14">
              <a:extLst>
                <a:ext uri="{FF2B5EF4-FFF2-40B4-BE49-F238E27FC236}">
                  <a16:creationId xmlns:a16="http://schemas.microsoft.com/office/drawing/2014/main" id="{BB31C567-90AA-4F82-A452-62E2BCC902F3}"/>
                </a:ext>
              </a:extLst>
            </p:cNvPr>
            <p:cNvSpPr/>
            <p:nvPr/>
          </p:nvSpPr>
          <p:spPr>
            <a:xfrm>
              <a:off x="1576389" y="6505572"/>
              <a:ext cx="3271836" cy="140038"/>
            </a:xfrm>
            <a:prstGeom prst="rect">
              <a:avLst/>
            </a:prstGeom>
          </p:spPr>
          <p:txBody>
            <a:bodyPr wrap="square" lIns="0" tIns="0" rIns="0" bIns="0">
              <a:spAutoFit/>
            </a:bodyPr>
            <a:lstStyle/>
            <a:p>
              <a:r>
                <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Copyright 2018 | 2HM &amp; Associates GmbH</a:t>
              </a:r>
            </a:p>
          </p:txBody>
        </p:sp>
      </p:grpSp>
      <p:pic>
        <p:nvPicPr>
          <p:cNvPr id="16" name="Grafik 15">
            <a:extLst>
              <a:ext uri="{FF2B5EF4-FFF2-40B4-BE49-F238E27FC236}">
                <a16:creationId xmlns:a16="http://schemas.microsoft.com/office/drawing/2014/main" id="{38809788-82D4-46E0-9B5D-0F80407AD12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20881" y="6346799"/>
            <a:ext cx="1033257" cy="295977"/>
          </a:xfrm>
          <a:prstGeom prst="rect">
            <a:avLst/>
          </a:prstGeom>
        </p:spPr>
      </p:pic>
    </p:spTree>
    <p:extLst>
      <p:ext uri="{BB962C8B-B14F-4D97-AF65-F5344CB8AC3E}">
        <p14:creationId xmlns:p14="http://schemas.microsoft.com/office/powerpoint/2010/main" val="35183844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Inhalte Grau">
    <p:spTree>
      <p:nvGrpSpPr>
        <p:cNvPr id="1" name=""/>
        <p:cNvGrpSpPr/>
        <p:nvPr/>
      </p:nvGrpSpPr>
      <p:grpSpPr>
        <a:xfrm>
          <a:off x="0" y="0"/>
          <a:ext cx="0" cy="0"/>
          <a:chOff x="0" y="0"/>
          <a:chExt cx="0" cy="0"/>
        </a:xfrm>
      </p:grpSpPr>
      <p:sp>
        <p:nvSpPr>
          <p:cNvPr id="2" name="Rechteck 1"/>
          <p:cNvSpPr/>
          <p:nvPr/>
        </p:nvSpPr>
        <p:spPr>
          <a:xfrm>
            <a:off x="692" y="-100668"/>
            <a:ext cx="12191308" cy="624905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Rechteck 7"/>
          <p:cNvSpPr/>
          <p:nvPr/>
        </p:nvSpPr>
        <p:spPr>
          <a:xfrm>
            <a:off x="692" y="6143624"/>
            <a:ext cx="12191308" cy="738494"/>
          </a:xfrm>
          <a:prstGeom prst="rect">
            <a:avLst/>
          </a:prstGeom>
          <a:solidFill>
            <a:srgbClr val="FAFB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prstClr val="white"/>
              </a:solidFill>
            </a:endParaRPr>
          </a:p>
        </p:txBody>
      </p:sp>
      <p:sp>
        <p:nvSpPr>
          <p:cNvPr id="14" name="Rechteck 13"/>
          <p:cNvSpPr/>
          <p:nvPr/>
        </p:nvSpPr>
        <p:spPr>
          <a:xfrm>
            <a:off x="539751" y="1424889"/>
            <a:ext cx="468000" cy="45719"/>
          </a:xfrm>
          <a:prstGeom prst="rect">
            <a:avLst/>
          </a:prstGeom>
          <a:solidFill>
            <a:srgbClr val="FDC800"/>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prstClr val="white"/>
              </a:solidFill>
            </a:endParaRPr>
          </a:p>
        </p:txBody>
      </p:sp>
      <p:sp>
        <p:nvSpPr>
          <p:cNvPr id="17" name="Textfeld 16"/>
          <p:cNvSpPr txBox="1"/>
          <p:nvPr/>
        </p:nvSpPr>
        <p:spPr>
          <a:xfrm>
            <a:off x="11322889" y="6437091"/>
            <a:ext cx="696685" cy="276999"/>
          </a:xfrm>
          <a:prstGeom prst="rect">
            <a:avLst/>
          </a:prstGeom>
          <a:noFill/>
        </p:spPr>
        <p:txBody>
          <a:bodyPr wrap="square" rtlCol="0">
            <a:spAutoFit/>
          </a:bodyPr>
          <a:lstStyle/>
          <a:p>
            <a:fld id="{A614C53A-87FA-41B0-8AFA-7C153E5AAF9A}" type="slidenum">
              <a:rPr lang="de-DE" sz="1200" smtClean="0">
                <a:solidFill>
                  <a:srgbClr val="3B3B3D"/>
                </a:solidFill>
                <a:latin typeface="Roboto Light" panose="02000000000000000000" pitchFamily="2" charset="0"/>
                <a:ea typeface="Roboto Light" panose="02000000000000000000" pitchFamily="2" charset="0"/>
                <a:cs typeface="Roboto Light" panose="02000000000000000000" pitchFamily="2" charset="0"/>
              </a:rPr>
              <a:pPr/>
              <a:t>‹#›</a:t>
            </a:fld>
            <a:endParaRPr lang="de-DE" sz="1600" dirty="0">
              <a:solidFill>
                <a:srgbClr val="3B3B3D"/>
              </a:solidFill>
              <a:latin typeface="Roboto Light" panose="02000000000000000000" pitchFamily="2" charset="0"/>
              <a:ea typeface="Roboto Light" panose="02000000000000000000" pitchFamily="2" charset="0"/>
              <a:cs typeface="Roboto Light" panose="02000000000000000000" pitchFamily="2" charset="0"/>
            </a:endParaRPr>
          </a:p>
        </p:txBody>
      </p:sp>
      <p:grpSp>
        <p:nvGrpSpPr>
          <p:cNvPr id="12" name="Gruppieren 11">
            <a:extLst>
              <a:ext uri="{FF2B5EF4-FFF2-40B4-BE49-F238E27FC236}">
                <a16:creationId xmlns:a16="http://schemas.microsoft.com/office/drawing/2014/main" id="{20DFA2BD-1F69-46BD-A656-1F3AC7FCE541}"/>
              </a:ext>
            </a:extLst>
          </p:cNvPr>
          <p:cNvGrpSpPr/>
          <p:nvPr userDrawn="1"/>
        </p:nvGrpSpPr>
        <p:grpSpPr>
          <a:xfrm>
            <a:off x="1465263" y="6312693"/>
            <a:ext cx="8139126" cy="349200"/>
            <a:chOff x="1465263" y="6312693"/>
            <a:chExt cx="8139126" cy="349200"/>
          </a:xfrm>
        </p:grpSpPr>
        <p:cxnSp>
          <p:nvCxnSpPr>
            <p:cNvPr id="13" name="Gerader Verbinder 12">
              <a:extLst>
                <a:ext uri="{FF2B5EF4-FFF2-40B4-BE49-F238E27FC236}">
                  <a16:creationId xmlns:a16="http://schemas.microsoft.com/office/drawing/2014/main" id="{DA96B9B4-CE5D-4A11-9750-6ACA6168DCB1}"/>
                </a:ext>
              </a:extLst>
            </p:cNvPr>
            <p:cNvCxnSpPr/>
            <p:nvPr/>
          </p:nvCxnSpPr>
          <p:spPr>
            <a:xfrm>
              <a:off x="1465263" y="6312693"/>
              <a:ext cx="0" cy="349200"/>
            </a:xfrm>
            <a:prstGeom prst="line">
              <a:avLst/>
            </a:prstGeom>
            <a:ln>
              <a:solidFill>
                <a:srgbClr val="3B3B3D"/>
              </a:solidFill>
            </a:ln>
          </p:spPr>
          <p:style>
            <a:lnRef idx="1">
              <a:schemeClr val="accent1"/>
            </a:lnRef>
            <a:fillRef idx="0">
              <a:schemeClr val="accent1"/>
            </a:fillRef>
            <a:effectRef idx="0">
              <a:schemeClr val="accent1"/>
            </a:effectRef>
            <a:fontRef idx="minor">
              <a:schemeClr val="tx1"/>
            </a:fontRef>
          </p:style>
        </p:cxnSp>
        <p:sp>
          <p:nvSpPr>
            <p:cNvPr id="15" name="Textfeld 14">
              <a:extLst>
                <a:ext uri="{FF2B5EF4-FFF2-40B4-BE49-F238E27FC236}">
                  <a16:creationId xmlns:a16="http://schemas.microsoft.com/office/drawing/2014/main" id="{9CB72832-7C73-45B6-8C03-49DFD3D435DE}"/>
                </a:ext>
              </a:extLst>
            </p:cNvPr>
            <p:cNvSpPr txBox="1"/>
            <p:nvPr/>
          </p:nvSpPr>
          <p:spPr>
            <a:xfrm>
              <a:off x="1576389" y="6334125"/>
              <a:ext cx="8028000" cy="276999"/>
            </a:xfrm>
            <a:prstGeom prst="rect">
              <a:avLst/>
            </a:prstGeom>
            <a:noFill/>
          </p:spPr>
          <p:txBody>
            <a:bodyPr wrap="square" lIns="0" tIns="0" rIns="0" bIns="0" rtlCol="0">
              <a:spAutoFit/>
            </a:bodyPr>
            <a:lstStyle/>
            <a:p>
              <a:r>
                <a:rPr lang="de-DE" sz="900" spc="10" dirty="0" err="1">
                  <a:solidFill>
                    <a:srgbClr val="3B3B3D"/>
                  </a:solidFill>
                  <a:latin typeface="Segoe UI" panose="020B0502040204020203" pitchFamily="34" charset="0"/>
                  <a:ea typeface="Segoe UI" panose="020B0502040204020203" pitchFamily="34" charset="0"/>
                  <a:cs typeface="Segoe UI" panose="020B0502040204020203" pitchFamily="34" charset="0"/>
                </a:rPr>
                <a:t>October</a:t>
              </a:r>
              <a:r>
                <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 25</a:t>
              </a:r>
              <a:r>
                <a:rPr lang="de-DE" sz="900" spc="10" baseline="30000" dirty="0">
                  <a:solidFill>
                    <a:srgbClr val="3B3B3D"/>
                  </a:solidFill>
                  <a:latin typeface="Segoe UI" panose="020B0502040204020203" pitchFamily="34" charset="0"/>
                  <a:ea typeface="Segoe UI" panose="020B0502040204020203" pitchFamily="34" charset="0"/>
                  <a:cs typeface="Segoe UI" panose="020B0502040204020203" pitchFamily="34" charset="0"/>
                </a:rPr>
                <a:t>th</a:t>
              </a:r>
              <a:r>
                <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 2018  | </a:t>
              </a:r>
              <a:r>
                <a:rPr lang="en-US"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The Potential of Sport in Regional Development. Black Baltic Sea Economic Forum, Sports and Economics.</a:t>
              </a:r>
            </a:p>
            <a:p>
              <a:endPar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endParaRPr>
            </a:p>
          </p:txBody>
        </p:sp>
        <p:sp>
          <p:nvSpPr>
            <p:cNvPr id="16" name="Rechteck 15">
              <a:extLst>
                <a:ext uri="{FF2B5EF4-FFF2-40B4-BE49-F238E27FC236}">
                  <a16:creationId xmlns:a16="http://schemas.microsoft.com/office/drawing/2014/main" id="{A056FE9C-16BF-4A0F-B1A3-AA13A46CE908}"/>
                </a:ext>
              </a:extLst>
            </p:cNvPr>
            <p:cNvSpPr/>
            <p:nvPr/>
          </p:nvSpPr>
          <p:spPr>
            <a:xfrm>
              <a:off x="1576389" y="6505572"/>
              <a:ext cx="3271836" cy="140038"/>
            </a:xfrm>
            <a:prstGeom prst="rect">
              <a:avLst/>
            </a:prstGeom>
          </p:spPr>
          <p:txBody>
            <a:bodyPr wrap="square" lIns="0" tIns="0" rIns="0" bIns="0">
              <a:spAutoFit/>
            </a:bodyPr>
            <a:lstStyle/>
            <a:p>
              <a:r>
                <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Copyright 2018 | 2HM &amp; Associates GmbH</a:t>
              </a:r>
            </a:p>
          </p:txBody>
        </p:sp>
      </p:grpSp>
      <p:pic>
        <p:nvPicPr>
          <p:cNvPr id="18" name="Grafik 17">
            <a:extLst>
              <a:ext uri="{FF2B5EF4-FFF2-40B4-BE49-F238E27FC236}">
                <a16:creationId xmlns:a16="http://schemas.microsoft.com/office/drawing/2014/main" id="{3508AE7B-51E0-4CA7-9953-480F1BE5C4E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20881" y="6346799"/>
            <a:ext cx="1033257" cy="295977"/>
          </a:xfrm>
          <a:prstGeom prst="rect">
            <a:avLst/>
          </a:prstGeom>
        </p:spPr>
      </p:pic>
    </p:spTree>
    <p:extLst>
      <p:ext uri="{BB962C8B-B14F-4D97-AF65-F5344CB8AC3E}">
        <p14:creationId xmlns:p14="http://schemas.microsoft.com/office/powerpoint/2010/main" val="20279308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Netzwerkpartner">
    <p:bg>
      <p:bgPr>
        <a:gradFill>
          <a:gsLst>
            <a:gs pos="0">
              <a:srgbClr val="3B3B3D"/>
            </a:gs>
            <a:gs pos="78000">
              <a:srgbClr val="656668"/>
            </a:gs>
          </a:gsLst>
          <a:lin ang="0" scaled="1"/>
        </a:gradFill>
        <a:effectLst/>
      </p:bgPr>
    </p:bg>
    <p:spTree>
      <p:nvGrpSpPr>
        <p:cNvPr id="1" name=""/>
        <p:cNvGrpSpPr/>
        <p:nvPr/>
      </p:nvGrpSpPr>
      <p:grpSpPr>
        <a:xfrm>
          <a:off x="0" y="0"/>
          <a:ext cx="0" cy="0"/>
          <a:chOff x="0" y="0"/>
          <a:chExt cx="0" cy="0"/>
        </a:xfrm>
      </p:grpSpPr>
      <p:sp>
        <p:nvSpPr>
          <p:cNvPr id="7" name="Rechteck 6"/>
          <p:cNvSpPr/>
          <p:nvPr/>
        </p:nvSpPr>
        <p:spPr>
          <a:xfrm>
            <a:off x="692" y="6143624"/>
            <a:ext cx="12191308" cy="738493"/>
          </a:xfrm>
          <a:prstGeom prst="rect">
            <a:avLst/>
          </a:prstGeom>
          <a:solidFill>
            <a:srgbClr val="FBFCFD">
              <a:alpha val="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prstClr val="white"/>
              </a:solidFill>
            </a:endParaRPr>
          </a:p>
        </p:txBody>
      </p:sp>
      <p:sp>
        <p:nvSpPr>
          <p:cNvPr id="23" name="Rechteck 22"/>
          <p:cNvSpPr/>
          <p:nvPr/>
        </p:nvSpPr>
        <p:spPr>
          <a:xfrm>
            <a:off x="0" y="6148388"/>
            <a:ext cx="12192000" cy="738493"/>
          </a:xfrm>
          <a:prstGeom prst="rect">
            <a:avLst/>
          </a:prstGeom>
          <a:solidFill>
            <a:srgbClr val="FAFB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prstClr val="white"/>
              </a:solidFill>
            </a:endParaRPr>
          </a:p>
        </p:txBody>
      </p:sp>
      <p:sp>
        <p:nvSpPr>
          <p:cNvPr id="14" name="Textfeld 13"/>
          <p:cNvSpPr txBox="1"/>
          <p:nvPr/>
        </p:nvSpPr>
        <p:spPr>
          <a:xfrm>
            <a:off x="11322889" y="6437091"/>
            <a:ext cx="696685" cy="276999"/>
          </a:xfrm>
          <a:prstGeom prst="rect">
            <a:avLst/>
          </a:prstGeom>
          <a:noFill/>
        </p:spPr>
        <p:txBody>
          <a:bodyPr wrap="square" rtlCol="0">
            <a:spAutoFit/>
          </a:bodyPr>
          <a:lstStyle/>
          <a:p>
            <a:fld id="{A614C53A-87FA-41B0-8AFA-7C153E5AAF9A}" type="slidenum">
              <a:rPr lang="de-DE" sz="1200" smtClean="0">
                <a:solidFill>
                  <a:srgbClr val="3B3B3D"/>
                </a:solidFill>
                <a:latin typeface="Roboto Light" panose="02000000000000000000" pitchFamily="2" charset="0"/>
                <a:ea typeface="Roboto Light" panose="02000000000000000000" pitchFamily="2" charset="0"/>
                <a:cs typeface="Roboto Light" panose="02000000000000000000" pitchFamily="2" charset="0"/>
              </a:rPr>
              <a:pPr/>
              <a:t>‹#›</a:t>
            </a:fld>
            <a:endParaRPr lang="de-DE" sz="1600" dirty="0">
              <a:solidFill>
                <a:srgbClr val="3B3B3D"/>
              </a:solidFill>
              <a:latin typeface="Roboto Light" panose="02000000000000000000" pitchFamily="2" charset="0"/>
              <a:ea typeface="Roboto Light" panose="02000000000000000000" pitchFamily="2" charset="0"/>
              <a:cs typeface="Roboto Light" panose="02000000000000000000" pitchFamily="2" charset="0"/>
            </a:endParaRPr>
          </a:p>
        </p:txBody>
      </p:sp>
      <p:pic>
        <p:nvPicPr>
          <p:cNvPr id="2" name="Grafi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64" y="0"/>
            <a:ext cx="12182564" cy="6148388"/>
          </a:xfrm>
          <a:prstGeom prst="rect">
            <a:avLst/>
          </a:prstGeom>
        </p:spPr>
      </p:pic>
      <p:grpSp>
        <p:nvGrpSpPr>
          <p:cNvPr id="12" name="Gruppieren 11">
            <a:extLst>
              <a:ext uri="{FF2B5EF4-FFF2-40B4-BE49-F238E27FC236}">
                <a16:creationId xmlns:a16="http://schemas.microsoft.com/office/drawing/2014/main" id="{DE400156-E962-4300-8150-B36B731CECAF}"/>
              </a:ext>
            </a:extLst>
          </p:cNvPr>
          <p:cNvGrpSpPr/>
          <p:nvPr userDrawn="1"/>
        </p:nvGrpSpPr>
        <p:grpSpPr>
          <a:xfrm>
            <a:off x="524669" y="6312693"/>
            <a:ext cx="6183864" cy="349200"/>
            <a:chOff x="524669" y="6312693"/>
            <a:chExt cx="6183864" cy="349200"/>
          </a:xfrm>
        </p:grpSpPr>
        <p:grpSp>
          <p:nvGrpSpPr>
            <p:cNvPr id="13" name="Gruppieren 12">
              <a:extLst>
                <a:ext uri="{FF2B5EF4-FFF2-40B4-BE49-F238E27FC236}">
                  <a16:creationId xmlns:a16="http://schemas.microsoft.com/office/drawing/2014/main" id="{E369BDA8-0D32-4500-99CF-707705D725FB}"/>
                </a:ext>
              </a:extLst>
            </p:cNvPr>
            <p:cNvGrpSpPr/>
            <p:nvPr/>
          </p:nvGrpSpPr>
          <p:grpSpPr>
            <a:xfrm>
              <a:off x="524669" y="6312693"/>
              <a:ext cx="942976" cy="349200"/>
              <a:chOff x="524669" y="6312693"/>
              <a:chExt cx="942976" cy="349200"/>
            </a:xfrm>
          </p:grpSpPr>
          <p:pic>
            <p:nvPicPr>
              <p:cNvPr id="17" name="Grafik 16">
                <a:extLst>
                  <a:ext uri="{FF2B5EF4-FFF2-40B4-BE49-F238E27FC236}">
                    <a16:creationId xmlns:a16="http://schemas.microsoft.com/office/drawing/2014/main" id="{3BED6804-3504-4DD5-B6FB-044DC87D311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4669" y="6338320"/>
                <a:ext cx="763588" cy="286345"/>
              </a:xfrm>
              <a:prstGeom prst="rect">
                <a:avLst/>
              </a:prstGeom>
            </p:spPr>
          </p:pic>
          <p:cxnSp>
            <p:nvCxnSpPr>
              <p:cNvPr id="18" name="Gerader Verbinder 17">
                <a:extLst>
                  <a:ext uri="{FF2B5EF4-FFF2-40B4-BE49-F238E27FC236}">
                    <a16:creationId xmlns:a16="http://schemas.microsoft.com/office/drawing/2014/main" id="{903E6B18-6A64-4D3E-8300-36019069397C}"/>
                  </a:ext>
                </a:extLst>
              </p:cNvPr>
              <p:cNvCxnSpPr/>
              <p:nvPr/>
            </p:nvCxnSpPr>
            <p:spPr>
              <a:xfrm>
                <a:off x="1465263" y="6312693"/>
                <a:ext cx="2382" cy="349200"/>
              </a:xfrm>
              <a:prstGeom prst="line">
                <a:avLst/>
              </a:prstGeom>
              <a:ln>
                <a:solidFill>
                  <a:srgbClr val="3B3B3D"/>
                </a:solidFill>
              </a:ln>
            </p:spPr>
            <p:style>
              <a:lnRef idx="1">
                <a:schemeClr val="accent1"/>
              </a:lnRef>
              <a:fillRef idx="0">
                <a:schemeClr val="accent1"/>
              </a:fillRef>
              <a:effectRef idx="0">
                <a:schemeClr val="accent1"/>
              </a:effectRef>
              <a:fontRef idx="minor">
                <a:schemeClr val="tx1"/>
              </a:fontRef>
            </p:style>
          </p:cxnSp>
        </p:grpSp>
        <p:sp>
          <p:nvSpPr>
            <p:cNvPr id="15" name="Textfeld 14">
              <a:extLst>
                <a:ext uri="{FF2B5EF4-FFF2-40B4-BE49-F238E27FC236}">
                  <a16:creationId xmlns:a16="http://schemas.microsoft.com/office/drawing/2014/main" id="{BDFFCFD8-C682-4554-BE14-72E0ABB787A7}"/>
                </a:ext>
              </a:extLst>
            </p:cNvPr>
            <p:cNvSpPr txBox="1"/>
            <p:nvPr/>
          </p:nvSpPr>
          <p:spPr>
            <a:xfrm>
              <a:off x="1576389" y="6334125"/>
              <a:ext cx="5132144" cy="138499"/>
            </a:xfrm>
            <a:prstGeom prst="rect">
              <a:avLst/>
            </a:prstGeom>
            <a:noFill/>
          </p:spPr>
          <p:txBody>
            <a:bodyPr wrap="square" lIns="0" tIns="0" rIns="0" bIns="0" rtlCol="0">
              <a:spAutoFit/>
            </a:bodyPr>
            <a:lstStyle/>
            <a:p>
              <a:r>
                <a:rPr lang="de-DE" sz="900" spc="10" dirty="0">
                  <a:solidFill>
                    <a:srgbClr val="3B3B3D"/>
                  </a:solidFill>
                  <a:latin typeface="Roboto "/>
                </a:rPr>
                <a:t>25. April 2018  | BSI – Deutsche Sportwirtschaft: Aktuelle Daten &amp; Fakten – erstmalig präsentiert!</a:t>
              </a:r>
            </a:p>
          </p:txBody>
        </p:sp>
        <p:sp>
          <p:nvSpPr>
            <p:cNvPr id="16" name="Rechteck 15">
              <a:extLst>
                <a:ext uri="{FF2B5EF4-FFF2-40B4-BE49-F238E27FC236}">
                  <a16:creationId xmlns:a16="http://schemas.microsoft.com/office/drawing/2014/main" id="{44C2E99C-CAFC-42F3-B9CA-DD6F798DCDFB}"/>
                </a:ext>
              </a:extLst>
            </p:cNvPr>
            <p:cNvSpPr/>
            <p:nvPr/>
          </p:nvSpPr>
          <p:spPr>
            <a:xfrm>
              <a:off x="1576389" y="6505572"/>
              <a:ext cx="3271836" cy="140038"/>
            </a:xfrm>
            <a:prstGeom prst="rect">
              <a:avLst/>
            </a:prstGeom>
          </p:spPr>
          <p:txBody>
            <a:bodyPr wrap="square" lIns="0" tIns="0" rIns="0" bIns="0">
              <a:spAutoFit/>
            </a:bodyPr>
            <a:lstStyle/>
            <a:p>
              <a:r>
                <a:rPr lang="de-DE" sz="900" spc="10" dirty="0">
                  <a:solidFill>
                    <a:srgbClr val="3B3B3D"/>
                  </a:solidFill>
                  <a:latin typeface="Roboto "/>
                </a:rPr>
                <a:t>Copyright 2018 | 2HM &amp; Associates GmbH</a:t>
              </a:r>
            </a:p>
          </p:txBody>
        </p:sp>
      </p:grpSp>
    </p:spTree>
    <p:extLst>
      <p:ext uri="{BB962C8B-B14F-4D97-AF65-F5344CB8AC3E}">
        <p14:creationId xmlns:p14="http://schemas.microsoft.com/office/powerpoint/2010/main" val="42769798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rojekte_Referenzen">
    <p:bg>
      <p:bgPr>
        <a:gradFill>
          <a:gsLst>
            <a:gs pos="0">
              <a:srgbClr val="3B3B3D"/>
            </a:gs>
            <a:gs pos="78000">
              <a:srgbClr val="656668"/>
            </a:gs>
          </a:gsLst>
          <a:lin ang="0" scaled="1"/>
        </a:gradFill>
        <a:effectLst/>
      </p:bgPr>
    </p:bg>
    <p:spTree>
      <p:nvGrpSpPr>
        <p:cNvPr id="1" name=""/>
        <p:cNvGrpSpPr/>
        <p:nvPr/>
      </p:nvGrpSpPr>
      <p:grpSpPr>
        <a:xfrm>
          <a:off x="0" y="0"/>
          <a:ext cx="0" cy="0"/>
          <a:chOff x="0" y="0"/>
          <a:chExt cx="0" cy="0"/>
        </a:xfrm>
      </p:grpSpPr>
      <p:pic>
        <p:nvPicPr>
          <p:cNvPr id="2" name="Grafi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62" y="-6986"/>
            <a:ext cx="12186967" cy="6150610"/>
          </a:xfrm>
          <a:prstGeom prst="rect">
            <a:avLst/>
          </a:prstGeom>
        </p:spPr>
      </p:pic>
      <p:sp>
        <p:nvSpPr>
          <p:cNvPr id="7" name="Rechteck 6"/>
          <p:cNvSpPr/>
          <p:nvPr/>
        </p:nvSpPr>
        <p:spPr>
          <a:xfrm>
            <a:off x="692" y="6143624"/>
            <a:ext cx="12191308" cy="738493"/>
          </a:xfrm>
          <a:prstGeom prst="rect">
            <a:avLst/>
          </a:prstGeom>
          <a:solidFill>
            <a:srgbClr val="FBFCFD">
              <a:alpha val="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prstClr val="white"/>
              </a:solidFill>
            </a:endParaRPr>
          </a:p>
        </p:txBody>
      </p:sp>
      <p:sp>
        <p:nvSpPr>
          <p:cNvPr id="23" name="Rechteck 22"/>
          <p:cNvSpPr/>
          <p:nvPr/>
        </p:nvSpPr>
        <p:spPr>
          <a:xfrm>
            <a:off x="0" y="6148388"/>
            <a:ext cx="12192000" cy="738493"/>
          </a:xfrm>
          <a:prstGeom prst="rect">
            <a:avLst/>
          </a:prstGeom>
          <a:solidFill>
            <a:srgbClr val="FAFB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prstClr val="white"/>
              </a:solidFill>
            </a:endParaRPr>
          </a:p>
        </p:txBody>
      </p:sp>
      <p:sp>
        <p:nvSpPr>
          <p:cNvPr id="14" name="Textfeld 13"/>
          <p:cNvSpPr txBox="1"/>
          <p:nvPr/>
        </p:nvSpPr>
        <p:spPr>
          <a:xfrm>
            <a:off x="11322889" y="6437091"/>
            <a:ext cx="696685" cy="276999"/>
          </a:xfrm>
          <a:prstGeom prst="rect">
            <a:avLst/>
          </a:prstGeom>
          <a:noFill/>
        </p:spPr>
        <p:txBody>
          <a:bodyPr wrap="square" rtlCol="0">
            <a:spAutoFit/>
          </a:bodyPr>
          <a:lstStyle/>
          <a:p>
            <a:fld id="{A614C53A-87FA-41B0-8AFA-7C153E5AAF9A}" type="slidenum">
              <a:rPr lang="de-DE" sz="1200" smtClean="0">
                <a:solidFill>
                  <a:srgbClr val="3B3B3D"/>
                </a:solidFill>
                <a:latin typeface="Roboto Light" panose="02000000000000000000" pitchFamily="2" charset="0"/>
                <a:ea typeface="Roboto Light" panose="02000000000000000000" pitchFamily="2" charset="0"/>
                <a:cs typeface="Roboto Light" panose="02000000000000000000" pitchFamily="2" charset="0"/>
              </a:rPr>
              <a:pPr/>
              <a:t>‹#›</a:t>
            </a:fld>
            <a:endParaRPr lang="de-DE" sz="1600" dirty="0">
              <a:solidFill>
                <a:srgbClr val="3B3B3D"/>
              </a:solidFill>
              <a:latin typeface="Roboto Light" panose="02000000000000000000" pitchFamily="2" charset="0"/>
              <a:ea typeface="Roboto Light" panose="02000000000000000000" pitchFamily="2" charset="0"/>
              <a:cs typeface="Roboto Light" panose="02000000000000000000" pitchFamily="2" charset="0"/>
            </a:endParaRPr>
          </a:p>
        </p:txBody>
      </p:sp>
      <p:grpSp>
        <p:nvGrpSpPr>
          <p:cNvPr id="12" name="Gruppieren 11">
            <a:extLst>
              <a:ext uri="{FF2B5EF4-FFF2-40B4-BE49-F238E27FC236}">
                <a16:creationId xmlns:a16="http://schemas.microsoft.com/office/drawing/2014/main" id="{19303EC0-CE26-4581-9716-D84F59E69494}"/>
              </a:ext>
            </a:extLst>
          </p:cNvPr>
          <p:cNvGrpSpPr/>
          <p:nvPr userDrawn="1"/>
        </p:nvGrpSpPr>
        <p:grpSpPr>
          <a:xfrm>
            <a:off x="524669" y="6312693"/>
            <a:ext cx="6183864" cy="349200"/>
            <a:chOff x="524669" y="6312693"/>
            <a:chExt cx="6183864" cy="349200"/>
          </a:xfrm>
        </p:grpSpPr>
        <p:grpSp>
          <p:nvGrpSpPr>
            <p:cNvPr id="13" name="Gruppieren 12">
              <a:extLst>
                <a:ext uri="{FF2B5EF4-FFF2-40B4-BE49-F238E27FC236}">
                  <a16:creationId xmlns:a16="http://schemas.microsoft.com/office/drawing/2014/main" id="{CCB1886B-F698-4F1C-8D84-A89A16F70747}"/>
                </a:ext>
              </a:extLst>
            </p:cNvPr>
            <p:cNvGrpSpPr/>
            <p:nvPr/>
          </p:nvGrpSpPr>
          <p:grpSpPr>
            <a:xfrm>
              <a:off x="524669" y="6312693"/>
              <a:ext cx="942976" cy="349200"/>
              <a:chOff x="524669" y="6312693"/>
              <a:chExt cx="942976" cy="349200"/>
            </a:xfrm>
          </p:grpSpPr>
          <p:pic>
            <p:nvPicPr>
              <p:cNvPr id="17" name="Grafik 16">
                <a:extLst>
                  <a:ext uri="{FF2B5EF4-FFF2-40B4-BE49-F238E27FC236}">
                    <a16:creationId xmlns:a16="http://schemas.microsoft.com/office/drawing/2014/main" id="{95C32F7C-236C-43D2-AA31-0E20C9170ED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4669" y="6338320"/>
                <a:ext cx="763588" cy="286345"/>
              </a:xfrm>
              <a:prstGeom prst="rect">
                <a:avLst/>
              </a:prstGeom>
            </p:spPr>
          </p:pic>
          <p:cxnSp>
            <p:nvCxnSpPr>
              <p:cNvPr id="18" name="Gerader Verbinder 17">
                <a:extLst>
                  <a:ext uri="{FF2B5EF4-FFF2-40B4-BE49-F238E27FC236}">
                    <a16:creationId xmlns:a16="http://schemas.microsoft.com/office/drawing/2014/main" id="{ACE234A4-90CC-4118-9657-2D05E6D60DE2}"/>
                  </a:ext>
                </a:extLst>
              </p:cNvPr>
              <p:cNvCxnSpPr/>
              <p:nvPr/>
            </p:nvCxnSpPr>
            <p:spPr>
              <a:xfrm>
                <a:off x="1465263" y="6312693"/>
                <a:ext cx="2382" cy="349200"/>
              </a:xfrm>
              <a:prstGeom prst="line">
                <a:avLst/>
              </a:prstGeom>
              <a:ln>
                <a:solidFill>
                  <a:srgbClr val="3B3B3D"/>
                </a:solidFill>
              </a:ln>
            </p:spPr>
            <p:style>
              <a:lnRef idx="1">
                <a:schemeClr val="accent1"/>
              </a:lnRef>
              <a:fillRef idx="0">
                <a:schemeClr val="accent1"/>
              </a:fillRef>
              <a:effectRef idx="0">
                <a:schemeClr val="accent1"/>
              </a:effectRef>
              <a:fontRef idx="minor">
                <a:schemeClr val="tx1"/>
              </a:fontRef>
            </p:style>
          </p:cxnSp>
        </p:grpSp>
        <p:sp>
          <p:nvSpPr>
            <p:cNvPr id="15" name="Textfeld 14">
              <a:extLst>
                <a:ext uri="{FF2B5EF4-FFF2-40B4-BE49-F238E27FC236}">
                  <a16:creationId xmlns:a16="http://schemas.microsoft.com/office/drawing/2014/main" id="{4D788466-1D7B-41FC-B6B5-6888DEC3D865}"/>
                </a:ext>
              </a:extLst>
            </p:cNvPr>
            <p:cNvSpPr txBox="1"/>
            <p:nvPr/>
          </p:nvSpPr>
          <p:spPr>
            <a:xfrm>
              <a:off x="1576389" y="6334125"/>
              <a:ext cx="5132144" cy="138499"/>
            </a:xfrm>
            <a:prstGeom prst="rect">
              <a:avLst/>
            </a:prstGeom>
            <a:noFill/>
          </p:spPr>
          <p:txBody>
            <a:bodyPr wrap="square" lIns="0" tIns="0" rIns="0" bIns="0" rtlCol="0">
              <a:spAutoFit/>
            </a:bodyPr>
            <a:lstStyle/>
            <a:p>
              <a:r>
                <a:rPr lang="de-DE" sz="900" spc="10" dirty="0">
                  <a:solidFill>
                    <a:srgbClr val="3B3B3D"/>
                  </a:solidFill>
                  <a:latin typeface="Roboto "/>
                </a:rPr>
                <a:t>25. April 2018  | BSI – Deutsche Sportwirtschaft: Aktuelle Daten &amp; Fakten – erstmalig präsentiert!</a:t>
              </a:r>
            </a:p>
          </p:txBody>
        </p:sp>
        <p:sp>
          <p:nvSpPr>
            <p:cNvPr id="16" name="Rechteck 15">
              <a:extLst>
                <a:ext uri="{FF2B5EF4-FFF2-40B4-BE49-F238E27FC236}">
                  <a16:creationId xmlns:a16="http://schemas.microsoft.com/office/drawing/2014/main" id="{63294E1A-EE40-4F51-9EF3-AF79671DCE85}"/>
                </a:ext>
              </a:extLst>
            </p:cNvPr>
            <p:cNvSpPr/>
            <p:nvPr/>
          </p:nvSpPr>
          <p:spPr>
            <a:xfrm>
              <a:off x="1576389" y="6505572"/>
              <a:ext cx="3271836" cy="140038"/>
            </a:xfrm>
            <a:prstGeom prst="rect">
              <a:avLst/>
            </a:prstGeom>
          </p:spPr>
          <p:txBody>
            <a:bodyPr wrap="square" lIns="0" tIns="0" rIns="0" bIns="0">
              <a:spAutoFit/>
            </a:bodyPr>
            <a:lstStyle/>
            <a:p>
              <a:r>
                <a:rPr lang="de-DE" sz="900" spc="10" dirty="0">
                  <a:solidFill>
                    <a:srgbClr val="3B3B3D"/>
                  </a:solidFill>
                  <a:latin typeface="Roboto "/>
                </a:rPr>
                <a:t>Copyright 2018 | 2HM &amp; Associates GmbH</a:t>
              </a:r>
            </a:p>
          </p:txBody>
        </p:sp>
      </p:grpSp>
    </p:spTree>
    <p:extLst>
      <p:ext uri="{BB962C8B-B14F-4D97-AF65-F5344CB8AC3E}">
        <p14:creationId xmlns:p14="http://schemas.microsoft.com/office/powerpoint/2010/main" val="5554750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Referenzen Automobil">
    <p:spTree>
      <p:nvGrpSpPr>
        <p:cNvPr id="1" name=""/>
        <p:cNvGrpSpPr/>
        <p:nvPr/>
      </p:nvGrpSpPr>
      <p:grpSpPr>
        <a:xfrm>
          <a:off x="0" y="0"/>
          <a:ext cx="0" cy="0"/>
          <a:chOff x="0" y="0"/>
          <a:chExt cx="0" cy="0"/>
        </a:xfrm>
      </p:grpSpPr>
      <p:pic>
        <p:nvPicPr>
          <p:cNvPr id="69" name="Grafik 6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10" y="0"/>
            <a:ext cx="12182564" cy="6148388"/>
          </a:xfrm>
          <a:prstGeom prst="rect">
            <a:avLst/>
          </a:prstGeom>
        </p:spPr>
      </p:pic>
      <p:sp>
        <p:nvSpPr>
          <p:cNvPr id="8" name="Rechteck 7"/>
          <p:cNvSpPr/>
          <p:nvPr/>
        </p:nvSpPr>
        <p:spPr>
          <a:xfrm>
            <a:off x="692" y="6143624"/>
            <a:ext cx="12191308" cy="738494"/>
          </a:xfrm>
          <a:prstGeom prst="rect">
            <a:avLst/>
          </a:prstGeom>
          <a:solidFill>
            <a:srgbClr val="FAFB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prstClr val="white"/>
              </a:solidFill>
            </a:endParaRPr>
          </a:p>
        </p:txBody>
      </p:sp>
      <p:sp>
        <p:nvSpPr>
          <p:cNvPr id="25" name="Rechteck 24"/>
          <p:cNvSpPr/>
          <p:nvPr/>
        </p:nvSpPr>
        <p:spPr>
          <a:xfrm flipH="1">
            <a:off x="692" y="-1699"/>
            <a:ext cx="3760099" cy="6129338"/>
          </a:xfrm>
          <a:prstGeom prst="rect">
            <a:avLst/>
          </a:prstGeom>
          <a:gradFill flip="none" rotWithShape="1">
            <a:gsLst>
              <a:gs pos="0">
                <a:schemeClr val="tx1">
                  <a:alpha val="0"/>
                </a:schemeClr>
              </a:gs>
              <a:gs pos="16000">
                <a:srgbClr val="3B3B3D">
                  <a:alpha val="0"/>
                </a:srgbClr>
              </a:gs>
              <a:gs pos="100000">
                <a:srgbClr val="3B3B3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4" name="Rechteck 13"/>
          <p:cNvSpPr/>
          <p:nvPr/>
        </p:nvSpPr>
        <p:spPr>
          <a:xfrm>
            <a:off x="539751" y="1424889"/>
            <a:ext cx="468000" cy="45719"/>
          </a:xfrm>
          <a:prstGeom prst="rect">
            <a:avLst/>
          </a:prstGeom>
          <a:solidFill>
            <a:srgbClr val="FDC800"/>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prstClr val="white"/>
              </a:solidFill>
            </a:endParaRPr>
          </a:p>
        </p:txBody>
      </p:sp>
      <p:sp>
        <p:nvSpPr>
          <p:cNvPr id="17" name="Textfeld 16"/>
          <p:cNvSpPr txBox="1"/>
          <p:nvPr/>
        </p:nvSpPr>
        <p:spPr>
          <a:xfrm>
            <a:off x="11322889" y="6437091"/>
            <a:ext cx="696685" cy="276999"/>
          </a:xfrm>
          <a:prstGeom prst="rect">
            <a:avLst/>
          </a:prstGeom>
          <a:noFill/>
        </p:spPr>
        <p:txBody>
          <a:bodyPr wrap="square" rtlCol="0">
            <a:spAutoFit/>
          </a:bodyPr>
          <a:lstStyle/>
          <a:p>
            <a:fld id="{A614C53A-87FA-41B0-8AFA-7C153E5AAF9A}" type="slidenum">
              <a:rPr lang="de-DE" sz="1200" smtClean="0">
                <a:solidFill>
                  <a:srgbClr val="3B3B3D"/>
                </a:solidFill>
                <a:latin typeface="Roboto Light" panose="02000000000000000000" pitchFamily="2" charset="0"/>
                <a:ea typeface="Roboto Light" panose="02000000000000000000" pitchFamily="2" charset="0"/>
                <a:cs typeface="Roboto Light" panose="02000000000000000000" pitchFamily="2" charset="0"/>
              </a:rPr>
              <a:pPr/>
              <a:t>‹#›</a:t>
            </a:fld>
            <a:endParaRPr lang="de-DE" sz="1600" dirty="0">
              <a:solidFill>
                <a:srgbClr val="3B3B3D"/>
              </a:solidFill>
              <a:latin typeface="Roboto Light" panose="02000000000000000000" pitchFamily="2" charset="0"/>
              <a:ea typeface="Roboto Light" panose="02000000000000000000" pitchFamily="2" charset="0"/>
              <a:cs typeface="Roboto Light" panose="02000000000000000000" pitchFamily="2" charset="0"/>
            </a:endParaRPr>
          </a:p>
        </p:txBody>
      </p:sp>
      <p:sp>
        <p:nvSpPr>
          <p:cNvPr id="26" name="Rechteck 25"/>
          <p:cNvSpPr/>
          <p:nvPr/>
        </p:nvSpPr>
        <p:spPr>
          <a:xfrm>
            <a:off x="446882" y="442271"/>
            <a:ext cx="3058851" cy="322845"/>
          </a:xfrm>
          <a:prstGeom prst="rect">
            <a:avLst/>
          </a:prstGeom>
        </p:spPr>
        <p:txBody>
          <a:bodyPr wrap="none">
            <a:spAutoFit/>
          </a:bodyPr>
          <a:lstStyle/>
          <a:p>
            <a:pPr>
              <a:lnSpc>
                <a:spcPct val="107000"/>
              </a:lnSpc>
              <a:spcAft>
                <a:spcPts val="800"/>
              </a:spcAft>
            </a:pPr>
            <a:r>
              <a:rPr lang="de-DE" sz="1400" spc="100" baseline="0" dirty="0">
                <a:solidFill>
                  <a:schemeClr val="bg1"/>
                </a:solidFill>
                <a:effectLst/>
                <a:latin typeface="Roboto" panose="02000000000000000000" pitchFamily="2" charset="0"/>
                <a:ea typeface="Roboto" panose="02000000000000000000" pitchFamily="2" charset="0"/>
                <a:cs typeface="Roboto" panose="02000000000000000000" pitchFamily="2" charset="0"/>
              </a:rPr>
              <a:t>04_REFERENZEN &amp; PROJEKTE</a:t>
            </a:r>
          </a:p>
        </p:txBody>
      </p:sp>
      <p:sp>
        <p:nvSpPr>
          <p:cNvPr id="27" name="Rechteck 26"/>
          <p:cNvSpPr/>
          <p:nvPr/>
        </p:nvSpPr>
        <p:spPr>
          <a:xfrm>
            <a:off x="446882" y="704390"/>
            <a:ext cx="2747868" cy="558999"/>
          </a:xfrm>
          <a:prstGeom prst="rect">
            <a:avLst/>
          </a:prstGeom>
        </p:spPr>
        <p:txBody>
          <a:bodyPr wrap="none">
            <a:spAutoFit/>
          </a:bodyPr>
          <a:lstStyle/>
          <a:p>
            <a:pPr>
              <a:lnSpc>
                <a:spcPct val="107000"/>
              </a:lnSpc>
              <a:spcAft>
                <a:spcPts val="800"/>
              </a:spcAft>
            </a:pPr>
            <a:r>
              <a:rPr lang="de-DE" sz="3000" spc="160" baseline="0" dirty="0">
                <a:solidFill>
                  <a:schemeClr val="bg1"/>
                </a:solidFill>
                <a:effectLst/>
                <a:latin typeface="Roboto Light" panose="02000000000000000000" pitchFamily="2" charset="0"/>
                <a:ea typeface="Roboto Light" panose="02000000000000000000" pitchFamily="2" charset="0"/>
                <a:cs typeface="Roboto Light" panose="02000000000000000000" pitchFamily="2" charset="0"/>
              </a:rPr>
              <a:t>REFERENZEN</a:t>
            </a:r>
          </a:p>
        </p:txBody>
      </p:sp>
      <p:sp>
        <p:nvSpPr>
          <p:cNvPr id="70" name="Textfeld 69"/>
          <p:cNvSpPr txBox="1"/>
          <p:nvPr/>
        </p:nvSpPr>
        <p:spPr>
          <a:xfrm>
            <a:off x="454026" y="1723615"/>
            <a:ext cx="7071517" cy="369332"/>
          </a:xfrm>
          <a:prstGeom prst="rect">
            <a:avLst/>
          </a:prstGeom>
          <a:noFill/>
        </p:spPr>
        <p:txBody>
          <a:bodyPr wrap="square" rtlCol="0">
            <a:spAutoFit/>
          </a:bodyPr>
          <a:lstStyle/>
          <a:p>
            <a:r>
              <a:rPr lang="de-DE" cap="all" dirty="0">
                <a:solidFill>
                  <a:srgbClr val="FDC800"/>
                </a:solidFill>
                <a:latin typeface="Roboto Medium" panose="02000000000000000000" pitchFamily="2" charset="0"/>
                <a:ea typeface="Roboto Medium" panose="02000000000000000000" pitchFamily="2" charset="0"/>
                <a:cs typeface="Roboto Medium" panose="02000000000000000000" pitchFamily="2" charset="0"/>
              </a:rPr>
              <a:t>Automobil</a:t>
            </a:r>
          </a:p>
        </p:txBody>
      </p:sp>
      <p:grpSp>
        <p:nvGrpSpPr>
          <p:cNvPr id="16" name="Gruppieren 15">
            <a:extLst>
              <a:ext uri="{FF2B5EF4-FFF2-40B4-BE49-F238E27FC236}">
                <a16:creationId xmlns:a16="http://schemas.microsoft.com/office/drawing/2014/main" id="{C7EA44B2-68BC-41F5-98C0-49B5763DDE91}"/>
              </a:ext>
            </a:extLst>
          </p:cNvPr>
          <p:cNvGrpSpPr/>
          <p:nvPr userDrawn="1"/>
        </p:nvGrpSpPr>
        <p:grpSpPr>
          <a:xfrm>
            <a:off x="524669" y="6312693"/>
            <a:ext cx="6183864" cy="349200"/>
            <a:chOff x="524669" y="6312693"/>
            <a:chExt cx="6183864" cy="349200"/>
          </a:xfrm>
        </p:grpSpPr>
        <p:grpSp>
          <p:nvGrpSpPr>
            <p:cNvPr id="18" name="Gruppieren 17">
              <a:extLst>
                <a:ext uri="{FF2B5EF4-FFF2-40B4-BE49-F238E27FC236}">
                  <a16:creationId xmlns:a16="http://schemas.microsoft.com/office/drawing/2014/main" id="{0242F934-5B1D-4D15-958F-D3EFFBF89CDC}"/>
                </a:ext>
              </a:extLst>
            </p:cNvPr>
            <p:cNvGrpSpPr/>
            <p:nvPr/>
          </p:nvGrpSpPr>
          <p:grpSpPr>
            <a:xfrm>
              <a:off x="524669" y="6312693"/>
              <a:ext cx="942976" cy="349200"/>
              <a:chOff x="524669" y="6312693"/>
              <a:chExt cx="942976" cy="349200"/>
            </a:xfrm>
          </p:grpSpPr>
          <p:pic>
            <p:nvPicPr>
              <p:cNvPr id="21" name="Grafik 20">
                <a:extLst>
                  <a:ext uri="{FF2B5EF4-FFF2-40B4-BE49-F238E27FC236}">
                    <a16:creationId xmlns:a16="http://schemas.microsoft.com/office/drawing/2014/main" id="{A30E7A6C-2D35-439E-8B4D-00ECAE76CB9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4669" y="6338320"/>
                <a:ext cx="763588" cy="286345"/>
              </a:xfrm>
              <a:prstGeom prst="rect">
                <a:avLst/>
              </a:prstGeom>
            </p:spPr>
          </p:pic>
          <p:cxnSp>
            <p:nvCxnSpPr>
              <p:cNvPr id="22" name="Gerader Verbinder 21">
                <a:extLst>
                  <a:ext uri="{FF2B5EF4-FFF2-40B4-BE49-F238E27FC236}">
                    <a16:creationId xmlns:a16="http://schemas.microsoft.com/office/drawing/2014/main" id="{1BF2EEDF-8D2F-4C05-8485-2F1852DB7217}"/>
                  </a:ext>
                </a:extLst>
              </p:cNvPr>
              <p:cNvCxnSpPr/>
              <p:nvPr/>
            </p:nvCxnSpPr>
            <p:spPr>
              <a:xfrm>
                <a:off x="1465263" y="6312693"/>
                <a:ext cx="2382" cy="349200"/>
              </a:xfrm>
              <a:prstGeom prst="line">
                <a:avLst/>
              </a:prstGeom>
              <a:ln>
                <a:solidFill>
                  <a:srgbClr val="3B3B3D"/>
                </a:solidFill>
              </a:ln>
            </p:spPr>
            <p:style>
              <a:lnRef idx="1">
                <a:schemeClr val="accent1"/>
              </a:lnRef>
              <a:fillRef idx="0">
                <a:schemeClr val="accent1"/>
              </a:fillRef>
              <a:effectRef idx="0">
                <a:schemeClr val="accent1"/>
              </a:effectRef>
              <a:fontRef idx="minor">
                <a:schemeClr val="tx1"/>
              </a:fontRef>
            </p:style>
          </p:cxnSp>
        </p:grpSp>
        <p:sp>
          <p:nvSpPr>
            <p:cNvPr id="19" name="Textfeld 18">
              <a:extLst>
                <a:ext uri="{FF2B5EF4-FFF2-40B4-BE49-F238E27FC236}">
                  <a16:creationId xmlns:a16="http://schemas.microsoft.com/office/drawing/2014/main" id="{791A0311-CA15-4ABA-8489-C3A1F7DD54C2}"/>
                </a:ext>
              </a:extLst>
            </p:cNvPr>
            <p:cNvSpPr txBox="1"/>
            <p:nvPr/>
          </p:nvSpPr>
          <p:spPr>
            <a:xfrm>
              <a:off x="1576389" y="6334125"/>
              <a:ext cx="5132144" cy="138499"/>
            </a:xfrm>
            <a:prstGeom prst="rect">
              <a:avLst/>
            </a:prstGeom>
            <a:noFill/>
          </p:spPr>
          <p:txBody>
            <a:bodyPr wrap="square" lIns="0" tIns="0" rIns="0" bIns="0" rtlCol="0">
              <a:spAutoFit/>
            </a:bodyPr>
            <a:lstStyle/>
            <a:p>
              <a:r>
                <a:rPr lang="de-DE" sz="900" spc="10" dirty="0">
                  <a:solidFill>
                    <a:srgbClr val="3B3B3D"/>
                  </a:solidFill>
                  <a:latin typeface="Roboto "/>
                </a:rPr>
                <a:t>25. April 2018  | BSI – Deutsche Sportwirtschaft: Aktuelle Daten &amp; Fakten – erstmalig präsentiert!</a:t>
              </a:r>
            </a:p>
          </p:txBody>
        </p:sp>
        <p:sp>
          <p:nvSpPr>
            <p:cNvPr id="20" name="Rechteck 19">
              <a:extLst>
                <a:ext uri="{FF2B5EF4-FFF2-40B4-BE49-F238E27FC236}">
                  <a16:creationId xmlns:a16="http://schemas.microsoft.com/office/drawing/2014/main" id="{EF9BCDB3-B456-451E-B507-02B1C55CD904}"/>
                </a:ext>
              </a:extLst>
            </p:cNvPr>
            <p:cNvSpPr/>
            <p:nvPr/>
          </p:nvSpPr>
          <p:spPr>
            <a:xfrm>
              <a:off x="1576389" y="6505572"/>
              <a:ext cx="3271836" cy="140038"/>
            </a:xfrm>
            <a:prstGeom prst="rect">
              <a:avLst/>
            </a:prstGeom>
          </p:spPr>
          <p:txBody>
            <a:bodyPr wrap="square" lIns="0" tIns="0" rIns="0" bIns="0">
              <a:spAutoFit/>
            </a:bodyPr>
            <a:lstStyle/>
            <a:p>
              <a:r>
                <a:rPr lang="de-DE" sz="900" spc="10" dirty="0">
                  <a:solidFill>
                    <a:srgbClr val="3B3B3D"/>
                  </a:solidFill>
                  <a:latin typeface="Roboto "/>
                </a:rPr>
                <a:t>Copyright 2018 | 2HM &amp; Associates GmbH</a:t>
              </a:r>
            </a:p>
          </p:txBody>
        </p:sp>
      </p:grpSp>
    </p:spTree>
    <p:extLst>
      <p:ext uri="{BB962C8B-B14F-4D97-AF65-F5344CB8AC3E}">
        <p14:creationId xmlns:p14="http://schemas.microsoft.com/office/powerpoint/2010/main" val="15789441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1_Referenzen Automobil">
    <p:spTree>
      <p:nvGrpSpPr>
        <p:cNvPr id="1" name=""/>
        <p:cNvGrpSpPr/>
        <p:nvPr/>
      </p:nvGrpSpPr>
      <p:grpSpPr>
        <a:xfrm>
          <a:off x="0" y="0"/>
          <a:ext cx="0" cy="0"/>
          <a:chOff x="0" y="0"/>
          <a:chExt cx="0" cy="0"/>
        </a:xfrm>
      </p:grpSpPr>
      <p:pic>
        <p:nvPicPr>
          <p:cNvPr id="69" name="Grafik 68"/>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5410" y="0"/>
            <a:ext cx="12182564" cy="6148388"/>
          </a:xfrm>
          <a:prstGeom prst="rect">
            <a:avLst/>
          </a:prstGeom>
        </p:spPr>
      </p:pic>
      <p:sp>
        <p:nvSpPr>
          <p:cNvPr id="8" name="Rechteck 7"/>
          <p:cNvSpPr/>
          <p:nvPr/>
        </p:nvSpPr>
        <p:spPr>
          <a:xfrm>
            <a:off x="692" y="6143624"/>
            <a:ext cx="12191308" cy="738494"/>
          </a:xfrm>
          <a:prstGeom prst="rect">
            <a:avLst/>
          </a:prstGeom>
          <a:solidFill>
            <a:srgbClr val="FAFB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prstClr val="white"/>
              </a:solidFill>
            </a:endParaRPr>
          </a:p>
        </p:txBody>
      </p:sp>
      <p:sp>
        <p:nvSpPr>
          <p:cNvPr id="25" name="Rechteck 24"/>
          <p:cNvSpPr/>
          <p:nvPr/>
        </p:nvSpPr>
        <p:spPr>
          <a:xfrm flipH="1">
            <a:off x="692" y="-1699"/>
            <a:ext cx="3760099" cy="6129338"/>
          </a:xfrm>
          <a:prstGeom prst="rect">
            <a:avLst/>
          </a:prstGeom>
          <a:gradFill flip="none" rotWithShape="1">
            <a:gsLst>
              <a:gs pos="0">
                <a:schemeClr val="bg1">
                  <a:lumMod val="85000"/>
                  <a:alpha val="4000"/>
                </a:schemeClr>
              </a:gs>
              <a:gs pos="47000">
                <a:schemeClr val="tx1">
                  <a:alpha val="30000"/>
                  <a:lumMod val="59000"/>
                  <a:lumOff val="41000"/>
                </a:schemeClr>
              </a:gs>
              <a:gs pos="100000">
                <a:schemeClr val="bg1">
                  <a:lumMod val="5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4" name="Rechteck 13"/>
          <p:cNvSpPr/>
          <p:nvPr/>
        </p:nvSpPr>
        <p:spPr>
          <a:xfrm>
            <a:off x="539751" y="1424889"/>
            <a:ext cx="468000" cy="45719"/>
          </a:xfrm>
          <a:prstGeom prst="rect">
            <a:avLst/>
          </a:prstGeom>
          <a:solidFill>
            <a:srgbClr val="FDC800"/>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prstClr val="white"/>
              </a:solidFill>
            </a:endParaRPr>
          </a:p>
        </p:txBody>
      </p:sp>
      <p:sp>
        <p:nvSpPr>
          <p:cNvPr id="17" name="Textfeld 16"/>
          <p:cNvSpPr txBox="1"/>
          <p:nvPr/>
        </p:nvSpPr>
        <p:spPr>
          <a:xfrm>
            <a:off x="11322889" y="6437091"/>
            <a:ext cx="696685" cy="276999"/>
          </a:xfrm>
          <a:prstGeom prst="rect">
            <a:avLst/>
          </a:prstGeom>
          <a:noFill/>
        </p:spPr>
        <p:txBody>
          <a:bodyPr wrap="square" rtlCol="0">
            <a:spAutoFit/>
          </a:bodyPr>
          <a:lstStyle/>
          <a:p>
            <a:fld id="{A614C53A-87FA-41B0-8AFA-7C153E5AAF9A}" type="slidenum">
              <a:rPr lang="de-DE" sz="1200" smtClean="0">
                <a:solidFill>
                  <a:srgbClr val="3B3B3D"/>
                </a:solidFill>
                <a:latin typeface="Roboto Light" panose="02000000000000000000" pitchFamily="2" charset="0"/>
                <a:ea typeface="Roboto Light" panose="02000000000000000000" pitchFamily="2" charset="0"/>
                <a:cs typeface="Roboto Light" panose="02000000000000000000" pitchFamily="2" charset="0"/>
              </a:rPr>
              <a:pPr/>
              <a:t>‹#›</a:t>
            </a:fld>
            <a:endParaRPr lang="de-DE" sz="1600" dirty="0">
              <a:solidFill>
                <a:srgbClr val="3B3B3D"/>
              </a:solidFill>
              <a:latin typeface="Roboto Light" panose="02000000000000000000" pitchFamily="2" charset="0"/>
              <a:ea typeface="Roboto Light" panose="02000000000000000000" pitchFamily="2" charset="0"/>
              <a:cs typeface="Roboto Light" panose="02000000000000000000" pitchFamily="2" charset="0"/>
            </a:endParaRPr>
          </a:p>
        </p:txBody>
      </p:sp>
      <p:sp>
        <p:nvSpPr>
          <p:cNvPr id="26" name="Rechteck 25"/>
          <p:cNvSpPr/>
          <p:nvPr/>
        </p:nvSpPr>
        <p:spPr>
          <a:xfrm>
            <a:off x="446882" y="442271"/>
            <a:ext cx="2945037" cy="310150"/>
          </a:xfrm>
          <a:prstGeom prst="rect">
            <a:avLst/>
          </a:prstGeom>
        </p:spPr>
        <p:txBody>
          <a:bodyPr wrap="none">
            <a:spAutoFit/>
          </a:bodyPr>
          <a:lstStyle/>
          <a:p>
            <a:pPr>
              <a:lnSpc>
                <a:spcPct val="107000"/>
              </a:lnSpc>
              <a:spcAft>
                <a:spcPts val="800"/>
              </a:spcAft>
            </a:pPr>
            <a:r>
              <a:rPr lang="de-DE" sz="1400" spc="100" baseline="0" dirty="0">
                <a:solidFill>
                  <a:srgbClr val="3B3B3D"/>
                </a:solidFill>
                <a:effectLst/>
                <a:latin typeface="Roboto" panose="02000000000000000000" pitchFamily="2" charset="0"/>
                <a:ea typeface="Roboto" panose="02000000000000000000" pitchFamily="2" charset="0"/>
                <a:cs typeface="Roboto" panose="02000000000000000000" pitchFamily="2" charset="0"/>
              </a:rPr>
              <a:t>04_REFERENZEN &amp; PROJEKTE</a:t>
            </a:r>
          </a:p>
        </p:txBody>
      </p:sp>
      <p:sp>
        <p:nvSpPr>
          <p:cNvPr id="27" name="Rechteck 26"/>
          <p:cNvSpPr/>
          <p:nvPr/>
        </p:nvSpPr>
        <p:spPr>
          <a:xfrm>
            <a:off x="446882" y="704390"/>
            <a:ext cx="2747868" cy="586314"/>
          </a:xfrm>
          <a:prstGeom prst="rect">
            <a:avLst/>
          </a:prstGeom>
        </p:spPr>
        <p:txBody>
          <a:bodyPr wrap="none">
            <a:spAutoFit/>
          </a:bodyPr>
          <a:lstStyle/>
          <a:p>
            <a:pPr>
              <a:lnSpc>
                <a:spcPct val="107000"/>
              </a:lnSpc>
              <a:spcAft>
                <a:spcPts val="800"/>
              </a:spcAft>
            </a:pPr>
            <a:r>
              <a:rPr lang="de-DE" sz="3000" spc="160" baseline="0" dirty="0">
                <a:solidFill>
                  <a:srgbClr val="3B3B3D"/>
                </a:solidFill>
                <a:effectLst/>
                <a:latin typeface="Roboto Light" panose="02000000000000000000" pitchFamily="2" charset="0"/>
                <a:ea typeface="Roboto Light" panose="02000000000000000000" pitchFamily="2" charset="0"/>
                <a:cs typeface="Roboto Light" panose="02000000000000000000" pitchFamily="2" charset="0"/>
              </a:rPr>
              <a:t>REFERENZEN</a:t>
            </a:r>
          </a:p>
        </p:txBody>
      </p:sp>
      <p:sp>
        <p:nvSpPr>
          <p:cNvPr id="70" name="Textfeld 69"/>
          <p:cNvSpPr txBox="1"/>
          <p:nvPr/>
        </p:nvSpPr>
        <p:spPr>
          <a:xfrm>
            <a:off x="454026" y="1723615"/>
            <a:ext cx="7071517" cy="369332"/>
          </a:xfrm>
          <a:prstGeom prst="rect">
            <a:avLst/>
          </a:prstGeom>
          <a:noFill/>
        </p:spPr>
        <p:txBody>
          <a:bodyPr wrap="square" rtlCol="0">
            <a:spAutoFit/>
          </a:bodyPr>
          <a:lstStyle/>
          <a:p>
            <a:r>
              <a:rPr lang="de-DE" cap="all" dirty="0">
                <a:solidFill>
                  <a:srgbClr val="FDC800"/>
                </a:solidFill>
                <a:latin typeface="Roboto Medium" panose="02000000000000000000" pitchFamily="2" charset="0"/>
                <a:ea typeface="Roboto Medium" panose="02000000000000000000" pitchFamily="2" charset="0"/>
                <a:cs typeface="Roboto Medium" panose="02000000000000000000" pitchFamily="2" charset="0"/>
              </a:rPr>
              <a:t>Automobil</a:t>
            </a:r>
          </a:p>
        </p:txBody>
      </p:sp>
      <p:grpSp>
        <p:nvGrpSpPr>
          <p:cNvPr id="16" name="Gruppieren 15">
            <a:extLst>
              <a:ext uri="{FF2B5EF4-FFF2-40B4-BE49-F238E27FC236}">
                <a16:creationId xmlns:a16="http://schemas.microsoft.com/office/drawing/2014/main" id="{C54C6344-5518-4B9B-A31F-49CCAB764066}"/>
              </a:ext>
            </a:extLst>
          </p:cNvPr>
          <p:cNvGrpSpPr/>
          <p:nvPr userDrawn="1"/>
        </p:nvGrpSpPr>
        <p:grpSpPr>
          <a:xfrm>
            <a:off x="524669" y="6312693"/>
            <a:ext cx="6183864" cy="349200"/>
            <a:chOff x="524669" y="6312693"/>
            <a:chExt cx="6183864" cy="349200"/>
          </a:xfrm>
        </p:grpSpPr>
        <p:grpSp>
          <p:nvGrpSpPr>
            <p:cNvPr id="18" name="Gruppieren 17">
              <a:extLst>
                <a:ext uri="{FF2B5EF4-FFF2-40B4-BE49-F238E27FC236}">
                  <a16:creationId xmlns:a16="http://schemas.microsoft.com/office/drawing/2014/main" id="{F35DBF1D-B441-40A5-B7FE-1D30B6D3BC46}"/>
                </a:ext>
              </a:extLst>
            </p:cNvPr>
            <p:cNvGrpSpPr/>
            <p:nvPr/>
          </p:nvGrpSpPr>
          <p:grpSpPr>
            <a:xfrm>
              <a:off x="524669" y="6312693"/>
              <a:ext cx="942976" cy="349200"/>
              <a:chOff x="524669" y="6312693"/>
              <a:chExt cx="942976" cy="349200"/>
            </a:xfrm>
          </p:grpSpPr>
          <p:pic>
            <p:nvPicPr>
              <p:cNvPr id="21" name="Grafik 20">
                <a:extLst>
                  <a:ext uri="{FF2B5EF4-FFF2-40B4-BE49-F238E27FC236}">
                    <a16:creationId xmlns:a16="http://schemas.microsoft.com/office/drawing/2014/main" id="{4FAD3A53-8D4B-4C83-8F2B-9745E0EE8F9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4669" y="6338320"/>
                <a:ext cx="763588" cy="286345"/>
              </a:xfrm>
              <a:prstGeom prst="rect">
                <a:avLst/>
              </a:prstGeom>
            </p:spPr>
          </p:pic>
          <p:cxnSp>
            <p:nvCxnSpPr>
              <p:cNvPr id="22" name="Gerader Verbinder 21">
                <a:extLst>
                  <a:ext uri="{FF2B5EF4-FFF2-40B4-BE49-F238E27FC236}">
                    <a16:creationId xmlns:a16="http://schemas.microsoft.com/office/drawing/2014/main" id="{2D928303-41F1-4B33-81AB-ED57B981F751}"/>
                  </a:ext>
                </a:extLst>
              </p:cNvPr>
              <p:cNvCxnSpPr/>
              <p:nvPr/>
            </p:nvCxnSpPr>
            <p:spPr>
              <a:xfrm>
                <a:off x="1465263" y="6312693"/>
                <a:ext cx="2382" cy="349200"/>
              </a:xfrm>
              <a:prstGeom prst="line">
                <a:avLst/>
              </a:prstGeom>
              <a:ln>
                <a:solidFill>
                  <a:srgbClr val="3B3B3D"/>
                </a:solidFill>
              </a:ln>
            </p:spPr>
            <p:style>
              <a:lnRef idx="1">
                <a:schemeClr val="accent1"/>
              </a:lnRef>
              <a:fillRef idx="0">
                <a:schemeClr val="accent1"/>
              </a:fillRef>
              <a:effectRef idx="0">
                <a:schemeClr val="accent1"/>
              </a:effectRef>
              <a:fontRef idx="minor">
                <a:schemeClr val="tx1"/>
              </a:fontRef>
            </p:style>
          </p:cxnSp>
        </p:grpSp>
        <p:sp>
          <p:nvSpPr>
            <p:cNvPr id="19" name="Textfeld 18">
              <a:extLst>
                <a:ext uri="{FF2B5EF4-FFF2-40B4-BE49-F238E27FC236}">
                  <a16:creationId xmlns:a16="http://schemas.microsoft.com/office/drawing/2014/main" id="{206812AC-D5C7-46F9-A1F8-78C8D3E11867}"/>
                </a:ext>
              </a:extLst>
            </p:cNvPr>
            <p:cNvSpPr txBox="1"/>
            <p:nvPr/>
          </p:nvSpPr>
          <p:spPr>
            <a:xfrm>
              <a:off x="1576389" y="6334125"/>
              <a:ext cx="5132144" cy="138499"/>
            </a:xfrm>
            <a:prstGeom prst="rect">
              <a:avLst/>
            </a:prstGeom>
            <a:noFill/>
          </p:spPr>
          <p:txBody>
            <a:bodyPr wrap="square" lIns="0" tIns="0" rIns="0" bIns="0" rtlCol="0">
              <a:spAutoFit/>
            </a:bodyPr>
            <a:lstStyle/>
            <a:p>
              <a:r>
                <a:rPr lang="de-DE" sz="900" spc="10" dirty="0">
                  <a:solidFill>
                    <a:srgbClr val="3B3B3D"/>
                  </a:solidFill>
                  <a:latin typeface="Roboto "/>
                </a:rPr>
                <a:t>25. April 2018  | BSI – Deutsche Sportwirtschaft: Aktuelle Daten &amp; Fakten – erstmalig präsentiert!</a:t>
              </a:r>
            </a:p>
          </p:txBody>
        </p:sp>
        <p:sp>
          <p:nvSpPr>
            <p:cNvPr id="20" name="Rechteck 19">
              <a:extLst>
                <a:ext uri="{FF2B5EF4-FFF2-40B4-BE49-F238E27FC236}">
                  <a16:creationId xmlns:a16="http://schemas.microsoft.com/office/drawing/2014/main" id="{1078A151-29B8-4D1A-A55E-AABDFC063BE9}"/>
                </a:ext>
              </a:extLst>
            </p:cNvPr>
            <p:cNvSpPr/>
            <p:nvPr/>
          </p:nvSpPr>
          <p:spPr>
            <a:xfrm>
              <a:off x="1576389" y="6505572"/>
              <a:ext cx="3271836" cy="140038"/>
            </a:xfrm>
            <a:prstGeom prst="rect">
              <a:avLst/>
            </a:prstGeom>
          </p:spPr>
          <p:txBody>
            <a:bodyPr wrap="square" lIns="0" tIns="0" rIns="0" bIns="0">
              <a:spAutoFit/>
            </a:bodyPr>
            <a:lstStyle/>
            <a:p>
              <a:r>
                <a:rPr lang="de-DE" sz="900" spc="10" dirty="0">
                  <a:solidFill>
                    <a:srgbClr val="3B3B3D"/>
                  </a:solidFill>
                  <a:latin typeface="Roboto "/>
                </a:rPr>
                <a:t>Copyright 2018 | 2HM &amp; Associates GmbH</a:t>
              </a:r>
            </a:p>
          </p:txBody>
        </p:sp>
      </p:grpSp>
    </p:spTree>
    <p:extLst>
      <p:ext uri="{BB962C8B-B14F-4D97-AF65-F5344CB8AC3E}">
        <p14:creationId xmlns:p14="http://schemas.microsoft.com/office/powerpoint/2010/main" val="14093872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Referenzen Alle">
    <p:spTree>
      <p:nvGrpSpPr>
        <p:cNvPr id="1" name=""/>
        <p:cNvGrpSpPr/>
        <p:nvPr/>
      </p:nvGrpSpPr>
      <p:grpSpPr>
        <a:xfrm>
          <a:off x="0" y="0"/>
          <a:ext cx="0" cy="0"/>
          <a:chOff x="0" y="0"/>
          <a:chExt cx="0" cy="0"/>
        </a:xfrm>
      </p:grpSpPr>
      <p:pic>
        <p:nvPicPr>
          <p:cNvPr id="2" name="Grafik 1"/>
          <p:cNvPicPr>
            <a:picLocks noChangeAspect="1"/>
          </p:cNvPicPr>
          <p:nvPr/>
        </p:nvPicPr>
        <p:blipFill rotWithShape="1">
          <a:blip r:embed="rId2">
            <a:extLst>
              <a:ext uri="{28A0092B-C50C-407E-A947-70E740481C1C}">
                <a14:useLocalDpi xmlns:a14="http://schemas.microsoft.com/office/drawing/2010/main" val="0"/>
              </a:ext>
            </a:extLst>
          </a:blip>
          <a:srcRect t="1836" r="862"/>
          <a:stretch/>
        </p:blipFill>
        <p:spPr>
          <a:xfrm>
            <a:off x="-1" y="-1699"/>
            <a:ext cx="12192001" cy="6113700"/>
          </a:xfrm>
          <a:prstGeom prst="rect">
            <a:avLst/>
          </a:prstGeom>
        </p:spPr>
      </p:pic>
      <p:sp>
        <p:nvSpPr>
          <p:cNvPr id="8" name="Rechteck 7"/>
          <p:cNvSpPr/>
          <p:nvPr/>
        </p:nvSpPr>
        <p:spPr>
          <a:xfrm>
            <a:off x="692" y="6143624"/>
            <a:ext cx="12191308" cy="738494"/>
          </a:xfrm>
          <a:prstGeom prst="rect">
            <a:avLst/>
          </a:prstGeom>
          <a:solidFill>
            <a:srgbClr val="FAFB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prstClr val="white"/>
              </a:solidFill>
            </a:endParaRPr>
          </a:p>
        </p:txBody>
      </p:sp>
      <p:sp>
        <p:nvSpPr>
          <p:cNvPr id="30" name="Rechteck 29"/>
          <p:cNvSpPr/>
          <p:nvPr/>
        </p:nvSpPr>
        <p:spPr>
          <a:xfrm flipH="1">
            <a:off x="692" y="-1699"/>
            <a:ext cx="3760099" cy="6129338"/>
          </a:xfrm>
          <a:prstGeom prst="rect">
            <a:avLst/>
          </a:prstGeom>
          <a:gradFill flip="none" rotWithShape="1">
            <a:gsLst>
              <a:gs pos="0">
                <a:schemeClr val="tx1">
                  <a:alpha val="0"/>
                </a:schemeClr>
              </a:gs>
              <a:gs pos="16000">
                <a:srgbClr val="3B3B3D">
                  <a:alpha val="0"/>
                </a:srgbClr>
              </a:gs>
              <a:gs pos="100000">
                <a:srgbClr val="3B3B3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4" name="Rechteck 13"/>
          <p:cNvSpPr/>
          <p:nvPr/>
        </p:nvSpPr>
        <p:spPr>
          <a:xfrm>
            <a:off x="539751" y="1424889"/>
            <a:ext cx="468000" cy="45719"/>
          </a:xfrm>
          <a:prstGeom prst="rect">
            <a:avLst/>
          </a:prstGeom>
          <a:solidFill>
            <a:srgbClr val="FDC800"/>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prstClr val="white"/>
              </a:solidFill>
            </a:endParaRPr>
          </a:p>
        </p:txBody>
      </p:sp>
      <p:sp>
        <p:nvSpPr>
          <p:cNvPr id="17" name="Textfeld 16"/>
          <p:cNvSpPr txBox="1"/>
          <p:nvPr/>
        </p:nvSpPr>
        <p:spPr>
          <a:xfrm>
            <a:off x="11322889" y="6437091"/>
            <a:ext cx="696685" cy="276999"/>
          </a:xfrm>
          <a:prstGeom prst="rect">
            <a:avLst/>
          </a:prstGeom>
          <a:noFill/>
        </p:spPr>
        <p:txBody>
          <a:bodyPr wrap="square" rtlCol="0">
            <a:spAutoFit/>
          </a:bodyPr>
          <a:lstStyle/>
          <a:p>
            <a:fld id="{A614C53A-87FA-41B0-8AFA-7C153E5AAF9A}" type="slidenum">
              <a:rPr lang="de-DE" sz="1200" smtClean="0">
                <a:solidFill>
                  <a:srgbClr val="3B3B3D"/>
                </a:solidFill>
                <a:latin typeface="Roboto Light" panose="02000000000000000000" pitchFamily="2" charset="0"/>
                <a:ea typeface="Roboto Light" panose="02000000000000000000" pitchFamily="2" charset="0"/>
                <a:cs typeface="Roboto Light" panose="02000000000000000000" pitchFamily="2" charset="0"/>
              </a:rPr>
              <a:pPr/>
              <a:t>‹#›</a:t>
            </a:fld>
            <a:endParaRPr lang="de-DE" sz="1600" dirty="0">
              <a:solidFill>
                <a:srgbClr val="3B3B3D"/>
              </a:solidFill>
              <a:latin typeface="Roboto Light" panose="02000000000000000000" pitchFamily="2" charset="0"/>
              <a:ea typeface="Roboto Light" panose="02000000000000000000" pitchFamily="2" charset="0"/>
              <a:cs typeface="Roboto Light" panose="02000000000000000000" pitchFamily="2" charset="0"/>
            </a:endParaRPr>
          </a:p>
        </p:txBody>
      </p:sp>
      <p:sp>
        <p:nvSpPr>
          <p:cNvPr id="26" name="Rechteck 25"/>
          <p:cNvSpPr/>
          <p:nvPr/>
        </p:nvSpPr>
        <p:spPr>
          <a:xfrm>
            <a:off x="446882" y="442271"/>
            <a:ext cx="3058851" cy="322845"/>
          </a:xfrm>
          <a:prstGeom prst="rect">
            <a:avLst/>
          </a:prstGeom>
        </p:spPr>
        <p:txBody>
          <a:bodyPr wrap="none">
            <a:spAutoFit/>
          </a:bodyPr>
          <a:lstStyle/>
          <a:p>
            <a:pPr>
              <a:lnSpc>
                <a:spcPct val="107000"/>
              </a:lnSpc>
              <a:spcAft>
                <a:spcPts val="800"/>
              </a:spcAft>
            </a:pPr>
            <a:r>
              <a:rPr lang="de-DE" sz="1400" spc="100" baseline="0" dirty="0">
                <a:solidFill>
                  <a:schemeClr val="bg1"/>
                </a:solidFill>
                <a:effectLst/>
                <a:latin typeface="Roboto" panose="02000000000000000000" pitchFamily="2" charset="0"/>
                <a:ea typeface="Roboto" panose="02000000000000000000" pitchFamily="2" charset="0"/>
                <a:cs typeface="Roboto" panose="02000000000000000000" pitchFamily="2" charset="0"/>
              </a:rPr>
              <a:t>04_REFERENZEN &amp; PROJEKTE</a:t>
            </a:r>
          </a:p>
        </p:txBody>
      </p:sp>
      <p:sp>
        <p:nvSpPr>
          <p:cNvPr id="27" name="Rechteck 26"/>
          <p:cNvSpPr/>
          <p:nvPr/>
        </p:nvSpPr>
        <p:spPr>
          <a:xfrm>
            <a:off x="446882" y="704390"/>
            <a:ext cx="2747868" cy="558999"/>
          </a:xfrm>
          <a:prstGeom prst="rect">
            <a:avLst/>
          </a:prstGeom>
        </p:spPr>
        <p:txBody>
          <a:bodyPr wrap="none">
            <a:spAutoFit/>
          </a:bodyPr>
          <a:lstStyle/>
          <a:p>
            <a:pPr>
              <a:lnSpc>
                <a:spcPct val="107000"/>
              </a:lnSpc>
              <a:spcAft>
                <a:spcPts val="800"/>
              </a:spcAft>
            </a:pPr>
            <a:r>
              <a:rPr lang="de-DE" sz="3000" spc="160" baseline="0" dirty="0">
                <a:solidFill>
                  <a:schemeClr val="bg1"/>
                </a:solidFill>
                <a:effectLst/>
                <a:latin typeface="Roboto Light" panose="02000000000000000000" pitchFamily="2" charset="0"/>
                <a:ea typeface="Roboto Light" panose="02000000000000000000" pitchFamily="2" charset="0"/>
                <a:cs typeface="Roboto Light" panose="02000000000000000000" pitchFamily="2" charset="0"/>
              </a:rPr>
              <a:t>REFERENZEN</a:t>
            </a:r>
          </a:p>
        </p:txBody>
      </p:sp>
      <p:sp>
        <p:nvSpPr>
          <p:cNvPr id="68" name="Textfeld 67"/>
          <p:cNvSpPr txBox="1"/>
          <p:nvPr/>
        </p:nvSpPr>
        <p:spPr>
          <a:xfrm>
            <a:off x="454026" y="1723615"/>
            <a:ext cx="7071517" cy="369332"/>
          </a:xfrm>
          <a:prstGeom prst="rect">
            <a:avLst/>
          </a:prstGeom>
          <a:noFill/>
        </p:spPr>
        <p:txBody>
          <a:bodyPr wrap="square" rtlCol="0">
            <a:spAutoFit/>
          </a:bodyPr>
          <a:lstStyle/>
          <a:p>
            <a:r>
              <a:rPr lang="de-DE" cap="all" dirty="0">
                <a:solidFill>
                  <a:srgbClr val="FDC800"/>
                </a:solidFill>
                <a:latin typeface="Roboto Medium" panose="02000000000000000000" pitchFamily="2" charset="0"/>
                <a:ea typeface="Roboto Medium" panose="02000000000000000000" pitchFamily="2" charset="0"/>
                <a:cs typeface="Roboto Medium" panose="02000000000000000000" pitchFamily="2" charset="0"/>
              </a:rPr>
              <a:t>WEITERE REFERENZEN</a:t>
            </a:r>
          </a:p>
        </p:txBody>
      </p:sp>
      <p:grpSp>
        <p:nvGrpSpPr>
          <p:cNvPr id="16" name="Gruppieren 15">
            <a:extLst>
              <a:ext uri="{FF2B5EF4-FFF2-40B4-BE49-F238E27FC236}">
                <a16:creationId xmlns:a16="http://schemas.microsoft.com/office/drawing/2014/main" id="{7B2EAB6B-43B3-43F1-A5A6-292E044B3BED}"/>
              </a:ext>
            </a:extLst>
          </p:cNvPr>
          <p:cNvGrpSpPr/>
          <p:nvPr userDrawn="1"/>
        </p:nvGrpSpPr>
        <p:grpSpPr>
          <a:xfrm>
            <a:off x="524669" y="6312693"/>
            <a:ext cx="6183864" cy="349200"/>
            <a:chOff x="524669" y="6312693"/>
            <a:chExt cx="6183864" cy="349200"/>
          </a:xfrm>
        </p:grpSpPr>
        <p:grpSp>
          <p:nvGrpSpPr>
            <p:cNvPr id="18" name="Gruppieren 17">
              <a:extLst>
                <a:ext uri="{FF2B5EF4-FFF2-40B4-BE49-F238E27FC236}">
                  <a16:creationId xmlns:a16="http://schemas.microsoft.com/office/drawing/2014/main" id="{FFAEBFB0-21BE-4C26-93BB-C28F84443091}"/>
                </a:ext>
              </a:extLst>
            </p:cNvPr>
            <p:cNvGrpSpPr/>
            <p:nvPr/>
          </p:nvGrpSpPr>
          <p:grpSpPr>
            <a:xfrm>
              <a:off x="524669" y="6312693"/>
              <a:ext cx="942976" cy="349200"/>
              <a:chOff x="524669" y="6312693"/>
              <a:chExt cx="942976" cy="349200"/>
            </a:xfrm>
          </p:grpSpPr>
          <p:pic>
            <p:nvPicPr>
              <p:cNvPr id="21" name="Grafik 20">
                <a:extLst>
                  <a:ext uri="{FF2B5EF4-FFF2-40B4-BE49-F238E27FC236}">
                    <a16:creationId xmlns:a16="http://schemas.microsoft.com/office/drawing/2014/main" id="{88027C97-C8BC-41EB-8799-07D23AF4CDF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4669" y="6338320"/>
                <a:ext cx="763588" cy="286345"/>
              </a:xfrm>
              <a:prstGeom prst="rect">
                <a:avLst/>
              </a:prstGeom>
            </p:spPr>
          </p:pic>
          <p:cxnSp>
            <p:nvCxnSpPr>
              <p:cNvPr id="28" name="Gerader Verbinder 27">
                <a:extLst>
                  <a:ext uri="{FF2B5EF4-FFF2-40B4-BE49-F238E27FC236}">
                    <a16:creationId xmlns:a16="http://schemas.microsoft.com/office/drawing/2014/main" id="{7F52E58F-8C05-4404-BF67-FB09D7E5C7CF}"/>
                  </a:ext>
                </a:extLst>
              </p:cNvPr>
              <p:cNvCxnSpPr/>
              <p:nvPr/>
            </p:nvCxnSpPr>
            <p:spPr>
              <a:xfrm>
                <a:off x="1465263" y="6312693"/>
                <a:ext cx="2382" cy="349200"/>
              </a:xfrm>
              <a:prstGeom prst="line">
                <a:avLst/>
              </a:prstGeom>
              <a:ln>
                <a:solidFill>
                  <a:srgbClr val="3B3B3D"/>
                </a:solidFill>
              </a:ln>
            </p:spPr>
            <p:style>
              <a:lnRef idx="1">
                <a:schemeClr val="accent1"/>
              </a:lnRef>
              <a:fillRef idx="0">
                <a:schemeClr val="accent1"/>
              </a:fillRef>
              <a:effectRef idx="0">
                <a:schemeClr val="accent1"/>
              </a:effectRef>
              <a:fontRef idx="minor">
                <a:schemeClr val="tx1"/>
              </a:fontRef>
            </p:style>
          </p:cxnSp>
        </p:grpSp>
        <p:sp>
          <p:nvSpPr>
            <p:cNvPr id="19" name="Textfeld 18">
              <a:extLst>
                <a:ext uri="{FF2B5EF4-FFF2-40B4-BE49-F238E27FC236}">
                  <a16:creationId xmlns:a16="http://schemas.microsoft.com/office/drawing/2014/main" id="{8465D7C7-6E0F-4DC5-88F7-8AD4311629AB}"/>
                </a:ext>
              </a:extLst>
            </p:cNvPr>
            <p:cNvSpPr txBox="1"/>
            <p:nvPr/>
          </p:nvSpPr>
          <p:spPr>
            <a:xfrm>
              <a:off x="1576389" y="6334125"/>
              <a:ext cx="5132144" cy="138499"/>
            </a:xfrm>
            <a:prstGeom prst="rect">
              <a:avLst/>
            </a:prstGeom>
            <a:noFill/>
          </p:spPr>
          <p:txBody>
            <a:bodyPr wrap="square" lIns="0" tIns="0" rIns="0" bIns="0" rtlCol="0">
              <a:spAutoFit/>
            </a:bodyPr>
            <a:lstStyle/>
            <a:p>
              <a:r>
                <a:rPr lang="de-DE" sz="900" spc="10" dirty="0">
                  <a:solidFill>
                    <a:srgbClr val="3B3B3D"/>
                  </a:solidFill>
                  <a:latin typeface="Roboto "/>
                </a:rPr>
                <a:t>25. April 2018  | BSI – Deutsche Sportwirtschaft: Aktuelle Daten &amp; Fakten – erstmalig präsentiert!</a:t>
              </a:r>
            </a:p>
          </p:txBody>
        </p:sp>
        <p:sp>
          <p:nvSpPr>
            <p:cNvPr id="20" name="Rechteck 19">
              <a:extLst>
                <a:ext uri="{FF2B5EF4-FFF2-40B4-BE49-F238E27FC236}">
                  <a16:creationId xmlns:a16="http://schemas.microsoft.com/office/drawing/2014/main" id="{6B36F5BD-B255-4201-81D5-C09C3D674899}"/>
                </a:ext>
              </a:extLst>
            </p:cNvPr>
            <p:cNvSpPr/>
            <p:nvPr/>
          </p:nvSpPr>
          <p:spPr>
            <a:xfrm>
              <a:off x="1576389" y="6505572"/>
              <a:ext cx="3271836" cy="140038"/>
            </a:xfrm>
            <a:prstGeom prst="rect">
              <a:avLst/>
            </a:prstGeom>
          </p:spPr>
          <p:txBody>
            <a:bodyPr wrap="square" lIns="0" tIns="0" rIns="0" bIns="0">
              <a:spAutoFit/>
            </a:bodyPr>
            <a:lstStyle/>
            <a:p>
              <a:r>
                <a:rPr lang="de-DE" sz="900" spc="10" dirty="0">
                  <a:solidFill>
                    <a:srgbClr val="3B3B3D"/>
                  </a:solidFill>
                  <a:latin typeface="Roboto "/>
                </a:rPr>
                <a:t>Copyright 2018 | 2HM &amp; Associates GmbH</a:t>
              </a:r>
            </a:p>
          </p:txBody>
        </p:sp>
      </p:grpSp>
    </p:spTree>
    <p:extLst>
      <p:ext uri="{BB962C8B-B14F-4D97-AF65-F5344CB8AC3E}">
        <p14:creationId xmlns:p14="http://schemas.microsoft.com/office/powerpoint/2010/main" val="20655822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Ansprechpartner">
    <p:spTree>
      <p:nvGrpSpPr>
        <p:cNvPr id="1" name=""/>
        <p:cNvGrpSpPr/>
        <p:nvPr/>
      </p:nvGrpSpPr>
      <p:grpSpPr>
        <a:xfrm>
          <a:off x="0" y="0"/>
          <a:ext cx="0" cy="0"/>
          <a:chOff x="0" y="0"/>
          <a:chExt cx="0" cy="0"/>
        </a:xfrm>
      </p:grpSpPr>
      <p:sp>
        <p:nvSpPr>
          <p:cNvPr id="5" name="Text Placeholder 4"/>
          <p:cNvSpPr>
            <a:spLocks noGrp="1"/>
          </p:cNvSpPr>
          <p:nvPr>
            <p:ph type="body" sz="quarter" idx="11" hasCustomPrompt="1"/>
          </p:nvPr>
        </p:nvSpPr>
        <p:spPr>
          <a:xfrm>
            <a:off x="424023" y="468981"/>
            <a:ext cx="4740275" cy="262571"/>
          </a:xfrm>
          <a:prstGeom prst="rect">
            <a:avLst/>
          </a:prstGeom>
        </p:spPr>
        <p:txBody>
          <a:bodyPr/>
          <a:lstStyle>
            <a:lvl1pPr marL="0" indent="0">
              <a:buNone/>
              <a:defRPr lang="en-GB" sz="1400" kern="1200" spc="100" baseline="0" dirty="0">
                <a:solidFill>
                  <a:srgbClr val="3B3B3D"/>
                </a:solidFill>
                <a:effectLst/>
                <a:latin typeface="Roboto" panose="02000000000000000000" pitchFamily="2" charset="0"/>
                <a:ea typeface="Roboto" panose="02000000000000000000" pitchFamily="2" charset="0"/>
                <a:cs typeface="Roboto" panose="02000000000000000000" pitchFamily="2" charset="0"/>
              </a:defRPr>
            </a:lvl1pPr>
          </a:lstStyle>
          <a:p>
            <a:pPr lvl="0"/>
            <a:r>
              <a:rPr lang="en-US" dirty="0"/>
              <a:t>CLICK TO EDIT MASTER TEXT</a:t>
            </a:r>
            <a:endParaRPr lang="en-GB" dirty="0"/>
          </a:p>
        </p:txBody>
      </p:sp>
      <p:sp>
        <p:nvSpPr>
          <p:cNvPr id="3" name="Text Placeholder 2"/>
          <p:cNvSpPr>
            <a:spLocks noGrp="1"/>
          </p:cNvSpPr>
          <p:nvPr>
            <p:ph type="body" sz="quarter" idx="10" hasCustomPrompt="1"/>
          </p:nvPr>
        </p:nvSpPr>
        <p:spPr>
          <a:xfrm>
            <a:off x="424023" y="749293"/>
            <a:ext cx="11371738" cy="675596"/>
          </a:xfrm>
          <a:prstGeom prst="rect">
            <a:avLst/>
          </a:prstGeom>
        </p:spPr>
        <p:txBody>
          <a:bodyPr/>
          <a:lstStyle>
            <a:lvl1pPr marL="0" indent="0">
              <a:buNone/>
              <a:defRPr lang="en-US" sz="3000" kern="1200" spc="160" dirty="0" smtClean="0">
                <a:solidFill>
                  <a:srgbClr val="3B3B3D"/>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US" dirty="0"/>
              <a:t>CLICK TO EDIT MASTER TEXT STYLES</a:t>
            </a:r>
          </a:p>
        </p:txBody>
      </p:sp>
      <p:sp>
        <p:nvSpPr>
          <p:cNvPr id="8" name="Rechteck 7"/>
          <p:cNvSpPr/>
          <p:nvPr/>
        </p:nvSpPr>
        <p:spPr>
          <a:xfrm>
            <a:off x="692" y="6143624"/>
            <a:ext cx="12191308" cy="738493"/>
          </a:xfrm>
          <a:prstGeom prst="rect">
            <a:avLst/>
          </a:prstGeom>
          <a:solidFill>
            <a:srgbClr val="FAFB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prstClr val="white"/>
              </a:solidFill>
            </a:endParaRPr>
          </a:p>
        </p:txBody>
      </p:sp>
      <p:sp>
        <p:nvSpPr>
          <p:cNvPr id="14" name="Rechteck 13"/>
          <p:cNvSpPr/>
          <p:nvPr/>
        </p:nvSpPr>
        <p:spPr>
          <a:xfrm>
            <a:off x="539751" y="1424889"/>
            <a:ext cx="468000" cy="45719"/>
          </a:xfrm>
          <a:prstGeom prst="rect">
            <a:avLst/>
          </a:prstGeom>
          <a:solidFill>
            <a:srgbClr val="FDC800"/>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prstClr val="white"/>
              </a:solidFill>
            </a:endParaRPr>
          </a:p>
        </p:txBody>
      </p:sp>
      <p:sp>
        <p:nvSpPr>
          <p:cNvPr id="16" name="Textfeld 15"/>
          <p:cNvSpPr txBox="1"/>
          <p:nvPr/>
        </p:nvSpPr>
        <p:spPr>
          <a:xfrm>
            <a:off x="11322889" y="6437091"/>
            <a:ext cx="696685" cy="276999"/>
          </a:xfrm>
          <a:prstGeom prst="rect">
            <a:avLst/>
          </a:prstGeom>
          <a:noFill/>
        </p:spPr>
        <p:txBody>
          <a:bodyPr wrap="square" rtlCol="0">
            <a:spAutoFit/>
          </a:bodyPr>
          <a:lstStyle/>
          <a:p>
            <a:fld id="{A614C53A-87FA-41B0-8AFA-7C153E5AAF9A}" type="slidenum">
              <a:rPr lang="de-DE" sz="1200" smtClean="0">
                <a:solidFill>
                  <a:srgbClr val="3B3B3D"/>
                </a:solidFill>
                <a:latin typeface="Roboto Light" panose="02000000000000000000" pitchFamily="2" charset="0"/>
                <a:ea typeface="Roboto Light" panose="02000000000000000000" pitchFamily="2" charset="0"/>
                <a:cs typeface="Roboto Light" panose="02000000000000000000" pitchFamily="2" charset="0"/>
              </a:rPr>
              <a:pPr/>
              <a:t>‹#›</a:t>
            </a:fld>
            <a:endParaRPr lang="de-DE" sz="1600" dirty="0">
              <a:solidFill>
                <a:srgbClr val="3B3B3D"/>
              </a:solidFill>
              <a:latin typeface="Roboto Light" panose="02000000000000000000" pitchFamily="2" charset="0"/>
              <a:ea typeface="Roboto Light" panose="02000000000000000000" pitchFamily="2" charset="0"/>
              <a:cs typeface="Roboto Light" panose="02000000000000000000" pitchFamily="2" charset="0"/>
            </a:endParaRPr>
          </a:p>
        </p:txBody>
      </p:sp>
      <p:grpSp>
        <p:nvGrpSpPr>
          <p:cNvPr id="21" name="Gruppieren 20">
            <a:extLst>
              <a:ext uri="{FF2B5EF4-FFF2-40B4-BE49-F238E27FC236}">
                <a16:creationId xmlns:a16="http://schemas.microsoft.com/office/drawing/2014/main" id="{E78558CF-A7EA-4BEB-89D3-3CFEF2BB3EAB}"/>
              </a:ext>
            </a:extLst>
          </p:cNvPr>
          <p:cNvGrpSpPr/>
          <p:nvPr userDrawn="1"/>
        </p:nvGrpSpPr>
        <p:grpSpPr>
          <a:xfrm>
            <a:off x="1465263" y="6312693"/>
            <a:ext cx="8139126" cy="349200"/>
            <a:chOff x="1465263" y="6312693"/>
            <a:chExt cx="8139126" cy="349200"/>
          </a:xfrm>
        </p:grpSpPr>
        <p:cxnSp>
          <p:nvCxnSpPr>
            <p:cNvPr id="22" name="Gerader Verbinder 21">
              <a:extLst>
                <a:ext uri="{FF2B5EF4-FFF2-40B4-BE49-F238E27FC236}">
                  <a16:creationId xmlns:a16="http://schemas.microsoft.com/office/drawing/2014/main" id="{9B0185CE-4FC1-40EC-B23F-344E46BD3FE4}"/>
                </a:ext>
              </a:extLst>
            </p:cNvPr>
            <p:cNvCxnSpPr/>
            <p:nvPr/>
          </p:nvCxnSpPr>
          <p:spPr>
            <a:xfrm>
              <a:off x="1465263" y="6312693"/>
              <a:ext cx="0" cy="349200"/>
            </a:xfrm>
            <a:prstGeom prst="line">
              <a:avLst/>
            </a:prstGeom>
            <a:ln>
              <a:solidFill>
                <a:srgbClr val="3B3B3D"/>
              </a:solidFill>
            </a:ln>
          </p:spPr>
          <p:style>
            <a:lnRef idx="1">
              <a:schemeClr val="accent1"/>
            </a:lnRef>
            <a:fillRef idx="0">
              <a:schemeClr val="accent1"/>
            </a:fillRef>
            <a:effectRef idx="0">
              <a:schemeClr val="accent1"/>
            </a:effectRef>
            <a:fontRef idx="minor">
              <a:schemeClr val="tx1"/>
            </a:fontRef>
          </p:style>
        </p:cxnSp>
        <p:sp>
          <p:nvSpPr>
            <p:cNvPr id="23" name="Textfeld 22">
              <a:extLst>
                <a:ext uri="{FF2B5EF4-FFF2-40B4-BE49-F238E27FC236}">
                  <a16:creationId xmlns:a16="http://schemas.microsoft.com/office/drawing/2014/main" id="{D6D2B299-B1C7-4A26-833C-ABFAE4C3E5B1}"/>
                </a:ext>
              </a:extLst>
            </p:cNvPr>
            <p:cNvSpPr txBox="1"/>
            <p:nvPr/>
          </p:nvSpPr>
          <p:spPr>
            <a:xfrm>
              <a:off x="1576389" y="6334125"/>
              <a:ext cx="8028000" cy="276999"/>
            </a:xfrm>
            <a:prstGeom prst="rect">
              <a:avLst/>
            </a:prstGeom>
            <a:noFill/>
          </p:spPr>
          <p:txBody>
            <a:bodyPr wrap="square" lIns="0" tIns="0" rIns="0" bIns="0" rtlCol="0">
              <a:spAutoFit/>
            </a:bodyPr>
            <a:lstStyle/>
            <a:p>
              <a:r>
                <a:rPr lang="de-DE" sz="900" spc="10" dirty="0" err="1">
                  <a:solidFill>
                    <a:srgbClr val="3B3B3D"/>
                  </a:solidFill>
                  <a:latin typeface="Segoe UI" panose="020B0502040204020203" pitchFamily="34" charset="0"/>
                  <a:ea typeface="Segoe UI" panose="020B0502040204020203" pitchFamily="34" charset="0"/>
                  <a:cs typeface="Segoe UI" panose="020B0502040204020203" pitchFamily="34" charset="0"/>
                </a:rPr>
                <a:t>October</a:t>
              </a:r>
              <a:r>
                <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 25</a:t>
              </a:r>
              <a:r>
                <a:rPr lang="de-DE" sz="900" spc="10" baseline="30000" dirty="0">
                  <a:solidFill>
                    <a:srgbClr val="3B3B3D"/>
                  </a:solidFill>
                  <a:latin typeface="Segoe UI" panose="020B0502040204020203" pitchFamily="34" charset="0"/>
                  <a:ea typeface="Segoe UI" panose="020B0502040204020203" pitchFamily="34" charset="0"/>
                  <a:cs typeface="Segoe UI" panose="020B0502040204020203" pitchFamily="34" charset="0"/>
                </a:rPr>
                <a:t>th</a:t>
              </a:r>
              <a:r>
                <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 2018  | </a:t>
              </a:r>
              <a:r>
                <a:rPr lang="en-US"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The Potential of Sport in Regional Development. Black Baltic Sea Economic Forum, Sports and Economics.</a:t>
              </a:r>
            </a:p>
            <a:p>
              <a:endPar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endParaRPr>
            </a:p>
          </p:txBody>
        </p:sp>
        <p:sp>
          <p:nvSpPr>
            <p:cNvPr id="24" name="Rechteck 23">
              <a:extLst>
                <a:ext uri="{FF2B5EF4-FFF2-40B4-BE49-F238E27FC236}">
                  <a16:creationId xmlns:a16="http://schemas.microsoft.com/office/drawing/2014/main" id="{03124891-2C0B-47FE-AF61-BFA4FDE9BA2A}"/>
                </a:ext>
              </a:extLst>
            </p:cNvPr>
            <p:cNvSpPr/>
            <p:nvPr/>
          </p:nvSpPr>
          <p:spPr>
            <a:xfrm>
              <a:off x="1576389" y="6505572"/>
              <a:ext cx="3271836" cy="140038"/>
            </a:xfrm>
            <a:prstGeom prst="rect">
              <a:avLst/>
            </a:prstGeom>
          </p:spPr>
          <p:txBody>
            <a:bodyPr wrap="square" lIns="0" tIns="0" rIns="0" bIns="0">
              <a:spAutoFit/>
            </a:bodyPr>
            <a:lstStyle/>
            <a:p>
              <a:r>
                <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Copyright 2018 | 2HM &amp; Associates GmbH</a:t>
              </a:r>
            </a:p>
          </p:txBody>
        </p:sp>
      </p:grpSp>
      <p:pic>
        <p:nvPicPr>
          <p:cNvPr id="25" name="Grafik 24">
            <a:extLst>
              <a:ext uri="{FF2B5EF4-FFF2-40B4-BE49-F238E27FC236}">
                <a16:creationId xmlns:a16="http://schemas.microsoft.com/office/drawing/2014/main" id="{BB779FC4-8000-4B89-838D-B90D1A57D1E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20881" y="6346799"/>
            <a:ext cx="1033257" cy="295977"/>
          </a:xfrm>
          <a:prstGeom prst="rect">
            <a:avLst/>
          </a:prstGeom>
        </p:spPr>
      </p:pic>
    </p:spTree>
    <p:extLst>
      <p:ext uri="{BB962C8B-B14F-4D97-AF65-F5344CB8AC3E}">
        <p14:creationId xmlns:p14="http://schemas.microsoft.com/office/powerpoint/2010/main" val="41345464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Abschluss">
    <p:bg>
      <p:bgPr>
        <a:gradFill>
          <a:gsLst>
            <a:gs pos="0">
              <a:srgbClr val="3B3B3D"/>
            </a:gs>
            <a:gs pos="78000">
              <a:srgbClr val="656668"/>
            </a:gs>
            <a:gs pos="100000">
              <a:srgbClr val="7F7F7F"/>
            </a:gs>
          </a:gsLst>
          <a:lin ang="0" scaled="1"/>
        </a:gradFill>
        <a:effectLst/>
      </p:bgPr>
    </p:bg>
    <p:spTree>
      <p:nvGrpSpPr>
        <p:cNvPr id="1" name=""/>
        <p:cNvGrpSpPr/>
        <p:nvPr/>
      </p:nvGrpSpPr>
      <p:grpSpPr>
        <a:xfrm>
          <a:off x="0" y="0"/>
          <a:ext cx="0" cy="0"/>
          <a:chOff x="0" y="0"/>
          <a:chExt cx="0" cy="0"/>
        </a:xfrm>
      </p:grpSpPr>
      <p:sp>
        <p:nvSpPr>
          <p:cNvPr id="16" name="Rechteck 15"/>
          <p:cNvSpPr/>
          <p:nvPr/>
        </p:nvSpPr>
        <p:spPr>
          <a:xfrm>
            <a:off x="8431901" y="0"/>
            <a:ext cx="3760099" cy="6143624"/>
          </a:xfrm>
          <a:prstGeom prst="rect">
            <a:avLst/>
          </a:prstGeom>
          <a:gradFill flip="none" rotWithShape="1">
            <a:gsLst>
              <a:gs pos="0">
                <a:schemeClr val="tx1">
                  <a:alpha val="0"/>
                </a:schemeClr>
              </a:gs>
              <a:gs pos="16000">
                <a:srgbClr val="3B3B3D">
                  <a:alpha val="0"/>
                </a:srgbClr>
              </a:gs>
              <a:gs pos="100000">
                <a:srgbClr val="FDC800">
                  <a:lumMod val="100000"/>
                  <a:alpha val="3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0" name="Rechteck 9"/>
          <p:cNvSpPr/>
          <p:nvPr/>
        </p:nvSpPr>
        <p:spPr>
          <a:xfrm>
            <a:off x="539751" y="1400707"/>
            <a:ext cx="469899" cy="59530"/>
          </a:xfrm>
          <a:prstGeom prst="rect">
            <a:avLst/>
          </a:prstGeom>
          <a:solidFill>
            <a:srgbClr val="FDC8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prstClr val="white"/>
              </a:solidFill>
            </a:endParaRPr>
          </a:p>
        </p:txBody>
      </p:sp>
      <p:sp>
        <p:nvSpPr>
          <p:cNvPr id="7" name="Rechteck 6"/>
          <p:cNvSpPr/>
          <p:nvPr/>
        </p:nvSpPr>
        <p:spPr>
          <a:xfrm>
            <a:off x="692" y="6143624"/>
            <a:ext cx="12191308" cy="738493"/>
          </a:xfrm>
          <a:prstGeom prst="rect">
            <a:avLst/>
          </a:prstGeom>
          <a:solidFill>
            <a:srgbClr val="FAFB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prstClr val="white"/>
              </a:solidFill>
            </a:endParaRPr>
          </a:p>
        </p:txBody>
      </p:sp>
      <p:sp>
        <p:nvSpPr>
          <p:cNvPr id="23" name="Textfeld 22"/>
          <p:cNvSpPr txBox="1"/>
          <p:nvPr/>
        </p:nvSpPr>
        <p:spPr>
          <a:xfrm>
            <a:off x="3106262" y="3130953"/>
            <a:ext cx="2989738" cy="307777"/>
          </a:xfrm>
          <a:prstGeom prst="rect">
            <a:avLst/>
          </a:prstGeom>
          <a:noFill/>
        </p:spPr>
        <p:txBody>
          <a:bodyPr wrap="square" rtlCol="0">
            <a:spAutoFit/>
          </a:bodyPr>
          <a:lstStyle/>
          <a:p>
            <a:r>
              <a:rPr lang="de-DE" sz="1400" b="1" dirty="0">
                <a:solidFill>
                  <a:prstClr val="white"/>
                </a:solidFill>
                <a:latin typeface="Roboto Light" panose="02000000000000000000" pitchFamily="2" charset="0"/>
                <a:ea typeface="Roboto Light" panose="02000000000000000000" pitchFamily="2" charset="0"/>
                <a:cs typeface="Roboto Light" panose="02000000000000000000" pitchFamily="2" charset="0"/>
              </a:rPr>
              <a:t>Contact</a:t>
            </a:r>
          </a:p>
        </p:txBody>
      </p:sp>
      <p:sp>
        <p:nvSpPr>
          <p:cNvPr id="24" name="Textfeld 23"/>
          <p:cNvSpPr txBox="1"/>
          <p:nvPr/>
        </p:nvSpPr>
        <p:spPr>
          <a:xfrm>
            <a:off x="3106261" y="3341437"/>
            <a:ext cx="3867943" cy="2031325"/>
          </a:xfrm>
          <a:prstGeom prst="rect">
            <a:avLst/>
          </a:prstGeom>
          <a:noFill/>
        </p:spPr>
        <p:txBody>
          <a:bodyPr wrap="square" rtlCol="0">
            <a:spAutoFit/>
          </a:bodyPr>
          <a:lstStyle/>
          <a:p>
            <a:pPr>
              <a:lnSpc>
                <a:spcPct val="150000"/>
              </a:lnSpc>
            </a:pPr>
            <a:r>
              <a:rPr lang="de-DE" sz="1400" dirty="0">
                <a:solidFill>
                  <a:prstClr val="white"/>
                </a:solidFill>
                <a:latin typeface="Roboto Light" panose="02000000000000000000" pitchFamily="2" charset="0"/>
                <a:ea typeface="Roboto Light" panose="02000000000000000000" pitchFamily="2" charset="0"/>
                <a:cs typeface="Roboto Light" panose="02000000000000000000" pitchFamily="2" charset="0"/>
              </a:rPr>
              <a:t>2HM &amp; Associates GmbH</a:t>
            </a:r>
          </a:p>
          <a:p>
            <a:pPr>
              <a:lnSpc>
                <a:spcPct val="150000"/>
              </a:lnSpc>
            </a:pPr>
            <a:r>
              <a:rPr lang="de-DE" sz="1400" dirty="0">
                <a:solidFill>
                  <a:prstClr val="white"/>
                </a:solidFill>
                <a:latin typeface="Roboto Light" panose="02000000000000000000" pitchFamily="2" charset="0"/>
                <a:ea typeface="Roboto Light" panose="02000000000000000000" pitchFamily="2" charset="0"/>
                <a:cs typeface="Roboto Light" panose="02000000000000000000" pitchFamily="2" charset="0"/>
              </a:rPr>
              <a:t>Dekan-</a:t>
            </a:r>
            <a:r>
              <a:rPr lang="de-DE" sz="1400" dirty="0" err="1">
                <a:solidFill>
                  <a:prstClr val="white"/>
                </a:solidFill>
                <a:latin typeface="Roboto Light" panose="02000000000000000000" pitchFamily="2" charset="0"/>
                <a:ea typeface="Roboto Light" panose="02000000000000000000" pitchFamily="2" charset="0"/>
                <a:cs typeface="Roboto Light" panose="02000000000000000000" pitchFamily="2" charset="0"/>
              </a:rPr>
              <a:t>Laist</a:t>
            </a:r>
            <a:r>
              <a:rPr lang="de-DE" sz="1400" dirty="0">
                <a:solidFill>
                  <a:prstClr val="white"/>
                </a:solidFill>
                <a:latin typeface="Roboto Light" panose="02000000000000000000" pitchFamily="2" charset="0"/>
                <a:ea typeface="Roboto Light" panose="02000000000000000000" pitchFamily="2" charset="0"/>
                <a:cs typeface="Roboto Light" panose="02000000000000000000" pitchFamily="2" charset="0"/>
              </a:rPr>
              <a:t>-Straße 17a</a:t>
            </a:r>
          </a:p>
          <a:p>
            <a:pPr>
              <a:lnSpc>
                <a:spcPct val="150000"/>
              </a:lnSpc>
            </a:pPr>
            <a:r>
              <a:rPr lang="de-DE" sz="1400" dirty="0">
                <a:solidFill>
                  <a:prstClr val="white"/>
                </a:solidFill>
                <a:latin typeface="Roboto Light" panose="02000000000000000000" pitchFamily="2" charset="0"/>
                <a:ea typeface="Roboto Light" panose="02000000000000000000" pitchFamily="2" charset="0"/>
                <a:cs typeface="Roboto Light" panose="02000000000000000000" pitchFamily="2" charset="0"/>
              </a:rPr>
              <a:t>D-55129 Mainz</a:t>
            </a:r>
          </a:p>
          <a:p>
            <a:pPr>
              <a:lnSpc>
                <a:spcPct val="150000"/>
              </a:lnSpc>
            </a:pPr>
            <a:r>
              <a:rPr lang="de-DE" sz="1400" dirty="0">
                <a:solidFill>
                  <a:prstClr val="white"/>
                </a:solidFill>
                <a:latin typeface="Roboto Light" panose="02000000000000000000" pitchFamily="2" charset="0"/>
                <a:ea typeface="Roboto Light" panose="02000000000000000000" pitchFamily="2" charset="0"/>
                <a:cs typeface="Roboto Light" panose="02000000000000000000" pitchFamily="2" charset="0"/>
              </a:rPr>
              <a:t>+49-6131-32809-90</a:t>
            </a:r>
          </a:p>
          <a:p>
            <a:pPr>
              <a:lnSpc>
                <a:spcPct val="150000"/>
              </a:lnSpc>
            </a:pPr>
            <a:r>
              <a:rPr lang="de-DE" sz="1400" dirty="0">
                <a:solidFill>
                  <a:prstClr val="white"/>
                </a:solidFill>
                <a:latin typeface="Roboto Light" panose="02000000000000000000" pitchFamily="2" charset="0"/>
                <a:ea typeface="Roboto Light" panose="02000000000000000000" pitchFamily="2" charset="0"/>
                <a:cs typeface="Roboto Light" panose="02000000000000000000" pitchFamily="2" charset="0"/>
              </a:rPr>
              <a:t>info@2hm.com</a:t>
            </a:r>
          </a:p>
          <a:p>
            <a:pPr>
              <a:lnSpc>
                <a:spcPct val="150000"/>
              </a:lnSpc>
            </a:pPr>
            <a:r>
              <a:rPr lang="de-DE" sz="1400" dirty="0">
                <a:solidFill>
                  <a:prstClr val="white"/>
                </a:solidFill>
                <a:latin typeface="Roboto Light" panose="02000000000000000000" pitchFamily="2" charset="0"/>
                <a:ea typeface="Roboto Light" panose="02000000000000000000" pitchFamily="2" charset="0"/>
                <a:cs typeface="Roboto Light" panose="02000000000000000000" pitchFamily="2" charset="0"/>
              </a:rPr>
              <a:t>2hm.com / forum-mainz.de</a:t>
            </a:r>
          </a:p>
        </p:txBody>
      </p:sp>
      <p:sp>
        <p:nvSpPr>
          <p:cNvPr id="25" name="Textfeld 24"/>
          <p:cNvSpPr txBox="1"/>
          <p:nvPr/>
        </p:nvSpPr>
        <p:spPr>
          <a:xfrm>
            <a:off x="450057" y="689270"/>
            <a:ext cx="4656503" cy="584775"/>
          </a:xfrm>
          <a:prstGeom prst="rect">
            <a:avLst/>
          </a:prstGeom>
          <a:noFill/>
        </p:spPr>
        <p:txBody>
          <a:bodyPr wrap="square" rtlCol="0">
            <a:spAutoFit/>
          </a:bodyPr>
          <a:lstStyle/>
          <a:p>
            <a:r>
              <a:rPr lang="de-DE" sz="3200" dirty="0" err="1">
                <a:solidFill>
                  <a:prstClr val="white"/>
                </a:solidFill>
                <a:latin typeface="Roboto Light" panose="02000000000000000000" pitchFamily="2" charset="0"/>
                <a:ea typeface="Roboto Light" panose="02000000000000000000" pitchFamily="2" charset="0"/>
                <a:cs typeface="Roboto Light" panose="02000000000000000000" pitchFamily="2" charset="0"/>
              </a:rPr>
              <a:t>Thank</a:t>
            </a:r>
            <a:r>
              <a:rPr lang="de-DE" sz="3200" dirty="0">
                <a:solidFill>
                  <a:prstClr val="white"/>
                </a:solidFill>
                <a:latin typeface="Roboto Light" panose="02000000000000000000" pitchFamily="2" charset="0"/>
                <a:ea typeface="Roboto Light" panose="02000000000000000000" pitchFamily="2" charset="0"/>
                <a:cs typeface="Roboto Light" panose="02000000000000000000" pitchFamily="2" charset="0"/>
              </a:rPr>
              <a:t> </a:t>
            </a:r>
            <a:r>
              <a:rPr lang="de-DE" sz="3200" dirty="0" err="1">
                <a:solidFill>
                  <a:prstClr val="white"/>
                </a:solidFill>
                <a:latin typeface="Roboto Light" panose="02000000000000000000" pitchFamily="2" charset="0"/>
                <a:ea typeface="Roboto Light" panose="02000000000000000000" pitchFamily="2" charset="0"/>
                <a:cs typeface="Roboto Light" panose="02000000000000000000" pitchFamily="2" charset="0"/>
              </a:rPr>
              <a:t>you</a:t>
            </a:r>
            <a:r>
              <a:rPr lang="de-DE" sz="3200" dirty="0">
                <a:solidFill>
                  <a:prstClr val="white"/>
                </a:solidFill>
                <a:latin typeface="Roboto Light" panose="02000000000000000000" pitchFamily="2" charset="0"/>
                <a:ea typeface="Roboto Light" panose="02000000000000000000" pitchFamily="2" charset="0"/>
                <a:cs typeface="Roboto Light" panose="02000000000000000000" pitchFamily="2" charset="0"/>
              </a:rPr>
              <a:t> </a:t>
            </a:r>
            <a:r>
              <a:rPr lang="de-DE" sz="3200" dirty="0" err="1">
                <a:solidFill>
                  <a:prstClr val="white"/>
                </a:solidFill>
                <a:latin typeface="Roboto Light" panose="02000000000000000000" pitchFamily="2" charset="0"/>
                <a:ea typeface="Roboto Light" panose="02000000000000000000" pitchFamily="2" charset="0"/>
                <a:cs typeface="Roboto Light" panose="02000000000000000000" pitchFamily="2" charset="0"/>
              </a:rPr>
              <a:t>very</a:t>
            </a:r>
            <a:r>
              <a:rPr lang="de-DE" sz="3200" dirty="0">
                <a:solidFill>
                  <a:prstClr val="white"/>
                </a:solidFill>
                <a:latin typeface="Roboto Light" panose="02000000000000000000" pitchFamily="2" charset="0"/>
                <a:ea typeface="Roboto Light" panose="02000000000000000000" pitchFamily="2" charset="0"/>
                <a:cs typeface="Roboto Light" panose="02000000000000000000" pitchFamily="2" charset="0"/>
              </a:rPr>
              <a:t> </a:t>
            </a:r>
            <a:r>
              <a:rPr lang="de-DE" sz="3200" dirty="0" err="1">
                <a:solidFill>
                  <a:prstClr val="white"/>
                </a:solidFill>
                <a:latin typeface="Roboto Light" panose="02000000000000000000" pitchFamily="2" charset="0"/>
                <a:ea typeface="Roboto Light" panose="02000000000000000000" pitchFamily="2" charset="0"/>
                <a:cs typeface="Roboto Light" panose="02000000000000000000" pitchFamily="2" charset="0"/>
              </a:rPr>
              <a:t>much</a:t>
            </a:r>
            <a:r>
              <a:rPr lang="de-DE" sz="3200" dirty="0">
                <a:solidFill>
                  <a:prstClr val="white"/>
                </a:solidFill>
                <a:latin typeface="Roboto Light" panose="02000000000000000000" pitchFamily="2" charset="0"/>
                <a:ea typeface="Roboto Light" panose="02000000000000000000" pitchFamily="2" charset="0"/>
                <a:cs typeface="Roboto Light" panose="02000000000000000000" pitchFamily="2" charset="0"/>
              </a:rPr>
              <a:t>!</a:t>
            </a:r>
          </a:p>
        </p:txBody>
      </p:sp>
      <p:sp>
        <p:nvSpPr>
          <p:cNvPr id="15" name="Textfeld 14"/>
          <p:cNvSpPr txBox="1"/>
          <p:nvPr/>
        </p:nvSpPr>
        <p:spPr>
          <a:xfrm>
            <a:off x="11322889" y="6437091"/>
            <a:ext cx="696685" cy="276999"/>
          </a:xfrm>
          <a:prstGeom prst="rect">
            <a:avLst/>
          </a:prstGeom>
          <a:noFill/>
        </p:spPr>
        <p:txBody>
          <a:bodyPr wrap="square" rtlCol="0">
            <a:spAutoFit/>
          </a:bodyPr>
          <a:lstStyle/>
          <a:p>
            <a:fld id="{A614C53A-87FA-41B0-8AFA-7C153E5AAF9A}" type="slidenum">
              <a:rPr lang="de-DE" sz="1200" smtClean="0">
                <a:solidFill>
                  <a:srgbClr val="3B3B3D"/>
                </a:solidFill>
                <a:latin typeface="Roboto Light" panose="02000000000000000000" pitchFamily="2" charset="0"/>
                <a:ea typeface="Roboto Light" panose="02000000000000000000" pitchFamily="2" charset="0"/>
                <a:cs typeface="Roboto Light" panose="02000000000000000000" pitchFamily="2" charset="0"/>
              </a:rPr>
              <a:pPr/>
              <a:t>‹#›</a:t>
            </a:fld>
            <a:endParaRPr lang="de-DE" sz="1600" dirty="0">
              <a:solidFill>
                <a:srgbClr val="3B3B3D"/>
              </a:solidFill>
              <a:latin typeface="Roboto Light" panose="02000000000000000000" pitchFamily="2" charset="0"/>
              <a:ea typeface="Roboto Light" panose="02000000000000000000" pitchFamily="2" charset="0"/>
              <a:cs typeface="Roboto Light" panose="02000000000000000000" pitchFamily="2" charset="0"/>
            </a:endParaRPr>
          </a:p>
        </p:txBody>
      </p:sp>
      <p:grpSp>
        <p:nvGrpSpPr>
          <p:cNvPr id="19" name="Gruppieren 18">
            <a:extLst>
              <a:ext uri="{FF2B5EF4-FFF2-40B4-BE49-F238E27FC236}">
                <a16:creationId xmlns:a16="http://schemas.microsoft.com/office/drawing/2014/main" id="{B9381F1E-F932-4338-A0CD-58F76CC30623}"/>
              </a:ext>
            </a:extLst>
          </p:cNvPr>
          <p:cNvGrpSpPr/>
          <p:nvPr userDrawn="1"/>
        </p:nvGrpSpPr>
        <p:grpSpPr>
          <a:xfrm>
            <a:off x="1465263" y="6312693"/>
            <a:ext cx="8139126" cy="349200"/>
            <a:chOff x="1465263" y="6312693"/>
            <a:chExt cx="8139126" cy="349200"/>
          </a:xfrm>
        </p:grpSpPr>
        <p:cxnSp>
          <p:nvCxnSpPr>
            <p:cNvPr id="27" name="Gerader Verbinder 26">
              <a:extLst>
                <a:ext uri="{FF2B5EF4-FFF2-40B4-BE49-F238E27FC236}">
                  <a16:creationId xmlns:a16="http://schemas.microsoft.com/office/drawing/2014/main" id="{8EDC983B-2519-43FD-A548-72F858290C86}"/>
                </a:ext>
              </a:extLst>
            </p:cNvPr>
            <p:cNvCxnSpPr/>
            <p:nvPr/>
          </p:nvCxnSpPr>
          <p:spPr>
            <a:xfrm>
              <a:off x="1465263" y="6312693"/>
              <a:ext cx="0" cy="349200"/>
            </a:xfrm>
            <a:prstGeom prst="line">
              <a:avLst/>
            </a:prstGeom>
            <a:ln>
              <a:solidFill>
                <a:srgbClr val="3B3B3D"/>
              </a:solidFill>
            </a:ln>
          </p:spPr>
          <p:style>
            <a:lnRef idx="1">
              <a:schemeClr val="accent1"/>
            </a:lnRef>
            <a:fillRef idx="0">
              <a:schemeClr val="accent1"/>
            </a:fillRef>
            <a:effectRef idx="0">
              <a:schemeClr val="accent1"/>
            </a:effectRef>
            <a:fontRef idx="minor">
              <a:schemeClr val="tx1"/>
            </a:fontRef>
          </p:style>
        </p:cxnSp>
        <p:sp>
          <p:nvSpPr>
            <p:cNvPr id="28" name="Textfeld 27">
              <a:extLst>
                <a:ext uri="{FF2B5EF4-FFF2-40B4-BE49-F238E27FC236}">
                  <a16:creationId xmlns:a16="http://schemas.microsoft.com/office/drawing/2014/main" id="{3F7E676C-6BF3-4D5E-A1ED-7FD17AF93A7C}"/>
                </a:ext>
              </a:extLst>
            </p:cNvPr>
            <p:cNvSpPr txBox="1"/>
            <p:nvPr/>
          </p:nvSpPr>
          <p:spPr>
            <a:xfrm>
              <a:off x="1576389" y="6334125"/>
              <a:ext cx="8028000" cy="276999"/>
            </a:xfrm>
            <a:prstGeom prst="rect">
              <a:avLst/>
            </a:prstGeom>
            <a:noFill/>
          </p:spPr>
          <p:txBody>
            <a:bodyPr wrap="square" lIns="0" tIns="0" rIns="0" bIns="0" rtlCol="0">
              <a:spAutoFit/>
            </a:bodyPr>
            <a:lstStyle/>
            <a:p>
              <a:r>
                <a:rPr lang="de-DE" sz="900" spc="10" dirty="0" err="1">
                  <a:solidFill>
                    <a:srgbClr val="3B3B3D"/>
                  </a:solidFill>
                  <a:latin typeface="Segoe UI" panose="020B0502040204020203" pitchFamily="34" charset="0"/>
                  <a:ea typeface="Segoe UI" panose="020B0502040204020203" pitchFamily="34" charset="0"/>
                  <a:cs typeface="Segoe UI" panose="020B0502040204020203" pitchFamily="34" charset="0"/>
                </a:rPr>
                <a:t>October</a:t>
              </a:r>
              <a:r>
                <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 25</a:t>
              </a:r>
              <a:r>
                <a:rPr lang="de-DE" sz="900" spc="10" baseline="30000" dirty="0">
                  <a:solidFill>
                    <a:srgbClr val="3B3B3D"/>
                  </a:solidFill>
                  <a:latin typeface="Segoe UI" panose="020B0502040204020203" pitchFamily="34" charset="0"/>
                  <a:ea typeface="Segoe UI" panose="020B0502040204020203" pitchFamily="34" charset="0"/>
                  <a:cs typeface="Segoe UI" panose="020B0502040204020203" pitchFamily="34" charset="0"/>
                </a:rPr>
                <a:t>th</a:t>
              </a:r>
              <a:r>
                <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 2018  | </a:t>
              </a:r>
              <a:r>
                <a:rPr lang="en-US"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The Potential of Sport in Regional Development. Black Baltic Sea Economic Forum, Sports and Economics.</a:t>
              </a:r>
            </a:p>
            <a:p>
              <a:endPar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endParaRPr>
            </a:p>
          </p:txBody>
        </p:sp>
        <p:sp>
          <p:nvSpPr>
            <p:cNvPr id="29" name="Rechteck 28">
              <a:extLst>
                <a:ext uri="{FF2B5EF4-FFF2-40B4-BE49-F238E27FC236}">
                  <a16:creationId xmlns:a16="http://schemas.microsoft.com/office/drawing/2014/main" id="{18C2374E-7544-40C1-A852-9E1785143904}"/>
                </a:ext>
              </a:extLst>
            </p:cNvPr>
            <p:cNvSpPr/>
            <p:nvPr/>
          </p:nvSpPr>
          <p:spPr>
            <a:xfrm>
              <a:off x="1576389" y="6505572"/>
              <a:ext cx="3271836" cy="140038"/>
            </a:xfrm>
            <a:prstGeom prst="rect">
              <a:avLst/>
            </a:prstGeom>
          </p:spPr>
          <p:txBody>
            <a:bodyPr wrap="square" lIns="0" tIns="0" rIns="0" bIns="0">
              <a:spAutoFit/>
            </a:bodyPr>
            <a:lstStyle/>
            <a:p>
              <a:r>
                <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Copyright 2018 | 2HM &amp; Associates GmbH</a:t>
              </a:r>
            </a:p>
          </p:txBody>
        </p:sp>
      </p:grpSp>
      <p:pic>
        <p:nvPicPr>
          <p:cNvPr id="30" name="Grafik 29">
            <a:extLst>
              <a:ext uri="{FF2B5EF4-FFF2-40B4-BE49-F238E27FC236}">
                <a16:creationId xmlns:a16="http://schemas.microsoft.com/office/drawing/2014/main" id="{5AA6B831-C5A5-4A67-9BCD-35B385F412E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20881" y="6346799"/>
            <a:ext cx="1033257" cy="295977"/>
          </a:xfrm>
          <a:prstGeom prst="rect">
            <a:avLst/>
          </a:prstGeom>
        </p:spPr>
      </p:pic>
      <p:sp>
        <p:nvSpPr>
          <p:cNvPr id="31" name="Rechteck 30">
            <a:extLst>
              <a:ext uri="{FF2B5EF4-FFF2-40B4-BE49-F238E27FC236}">
                <a16:creationId xmlns:a16="http://schemas.microsoft.com/office/drawing/2014/main" id="{647DBD77-CF4D-4BA9-83A8-DA44EB2C9357}"/>
              </a:ext>
            </a:extLst>
          </p:cNvPr>
          <p:cNvSpPr/>
          <p:nvPr userDrawn="1"/>
        </p:nvSpPr>
        <p:spPr bwMode="gray">
          <a:xfrm>
            <a:off x="540046" y="3301873"/>
            <a:ext cx="2356665" cy="1933200"/>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5306" tIns="296012" rIns="107654" bIns="107654" numCol="1" spcCol="0" rtlCol="0" fromWordArt="0" anchor="t" anchorCtr="0" forceAA="0" compatLnSpc="1">
            <a:prstTxWarp prst="textNoShape">
              <a:avLst/>
            </a:prstTxWarp>
            <a:noAutofit/>
          </a:bodyPr>
          <a:lstStyle/>
          <a:p>
            <a:pPr defTabSz="683528">
              <a:spcAft>
                <a:spcPts val="750"/>
              </a:spcAft>
            </a:pPr>
            <a:r>
              <a:rPr lang="de-DE" sz="1600" dirty="0">
                <a:solidFill>
                  <a:schemeClr val="accent5"/>
                </a:solidFill>
                <a:latin typeface="Roboto Light" panose="02000000000000000000" pitchFamily="2" charset="0"/>
                <a:ea typeface="Roboto Light" panose="02000000000000000000" pitchFamily="2" charset="0"/>
                <a:cs typeface="Roboto Light" panose="02000000000000000000" pitchFamily="2" charset="0"/>
              </a:rPr>
              <a:t>Sven Repenning</a:t>
            </a:r>
          </a:p>
          <a:p>
            <a:pPr defTabSz="683528">
              <a:spcAft>
                <a:spcPts val="750"/>
              </a:spcAft>
            </a:pPr>
            <a:r>
              <a:rPr lang="en-GB" sz="1200" dirty="0">
                <a:solidFill>
                  <a:srgbClr val="505050"/>
                </a:solidFill>
                <a:latin typeface="Roboto Light" panose="02000000000000000000" pitchFamily="2" charset="0"/>
                <a:ea typeface="Roboto Light" panose="02000000000000000000" pitchFamily="2" charset="0"/>
                <a:cs typeface="Roboto Light" panose="02000000000000000000" pitchFamily="2" charset="0"/>
              </a:rPr>
              <a:t>Expert (Methodologies and Analysis)</a:t>
            </a:r>
          </a:p>
          <a:p>
            <a:pPr defTabSz="683528">
              <a:spcAft>
                <a:spcPts val="750"/>
              </a:spcAft>
            </a:pPr>
            <a:r>
              <a:rPr lang="en-GB" sz="1200" dirty="0">
                <a:solidFill>
                  <a:srgbClr val="505050"/>
                </a:solidFill>
                <a:latin typeface="Roboto Light" panose="02000000000000000000" pitchFamily="2" charset="0"/>
                <a:ea typeface="Roboto Light" panose="02000000000000000000" pitchFamily="2" charset="0"/>
                <a:cs typeface="Roboto Light" panose="02000000000000000000" pitchFamily="2" charset="0"/>
              </a:rPr>
              <a:t>Tel.: +49 6131 32809-169</a:t>
            </a:r>
          </a:p>
          <a:p>
            <a:pPr defTabSz="683528">
              <a:spcAft>
                <a:spcPts val="750"/>
              </a:spcAft>
            </a:pPr>
            <a:r>
              <a:rPr lang="en-GB" sz="1200" dirty="0">
                <a:solidFill>
                  <a:srgbClr val="505050"/>
                </a:solidFill>
                <a:latin typeface="Roboto Light" panose="02000000000000000000" pitchFamily="2" charset="0"/>
                <a:ea typeface="Roboto Light" panose="02000000000000000000" pitchFamily="2" charset="0"/>
                <a:cs typeface="Roboto Light" panose="02000000000000000000" pitchFamily="2" charset="0"/>
              </a:rPr>
              <a:t>Sven.Repenning@2hm.com</a:t>
            </a:r>
            <a:endParaRPr lang="de-DE" sz="1200" dirty="0">
              <a:solidFill>
                <a:srgbClr val="505050"/>
              </a:solidFill>
              <a:latin typeface="Roboto Light" panose="02000000000000000000" pitchFamily="2" charset="0"/>
              <a:ea typeface="Roboto Light" panose="02000000000000000000" pitchFamily="2" charset="0"/>
              <a:cs typeface="Roboto Light" panose="02000000000000000000" pitchFamily="2" charset="0"/>
            </a:endParaRPr>
          </a:p>
        </p:txBody>
      </p:sp>
      <p:pic>
        <p:nvPicPr>
          <p:cNvPr id="32" name="Grafik 31">
            <a:extLst>
              <a:ext uri="{FF2B5EF4-FFF2-40B4-BE49-F238E27FC236}">
                <a16:creationId xmlns:a16="http://schemas.microsoft.com/office/drawing/2014/main" id="{10EB9D87-63AC-4FF4-80BC-A1BCB4B6A652}"/>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539751" y="1895015"/>
            <a:ext cx="2356665" cy="1533600"/>
          </a:xfrm>
          <a:prstGeom prst="rect">
            <a:avLst/>
          </a:prstGeom>
        </p:spPr>
      </p:pic>
    </p:spTree>
    <p:extLst>
      <p:ext uri="{BB962C8B-B14F-4D97-AF65-F5344CB8AC3E}">
        <p14:creationId xmlns:p14="http://schemas.microsoft.com/office/powerpoint/2010/main" val="4918260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27381" y="3111103"/>
            <a:ext cx="10750219" cy="1470025"/>
          </a:xfrm>
          <a:prstGeom prst="rect">
            <a:avLst/>
          </a:prstGeom>
        </p:spPr>
        <p:txBody>
          <a:bodyPr anchor="b"/>
          <a:lstStyle>
            <a:lvl1pPr algn="l">
              <a:defRPr>
                <a:solidFill>
                  <a:schemeClr val="bg1"/>
                </a:solidFill>
              </a:defRPr>
            </a:lvl1pPr>
          </a:lstStyle>
          <a:p>
            <a:r>
              <a:rPr lang="en-US"/>
              <a:t>Click to edit Master title style</a:t>
            </a:r>
            <a:endParaRPr lang="en-GB" dirty="0"/>
          </a:p>
        </p:txBody>
      </p:sp>
      <p:sp>
        <p:nvSpPr>
          <p:cNvPr id="3" name="Subtitle 2"/>
          <p:cNvSpPr>
            <a:spLocks noGrp="1"/>
          </p:cNvSpPr>
          <p:nvPr>
            <p:ph type="subTitle" idx="1"/>
          </p:nvPr>
        </p:nvSpPr>
        <p:spPr>
          <a:xfrm>
            <a:off x="527382" y="4965171"/>
            <a:ext cx="8853121" cy="673629"/>
          </a:xfrm>
          <a:prstGeom prst="rect">
            <a:avLst/>
          </a:prstGeom>
        </p:spPr>
        <p:txBody>
          <a:bodyPr/>
          <a:lstStyle>
            <a:lvl1pPr marL="0" indent="0" algn="l">
              <a:buNone/>
              <a:defRPr>
                <a:solidFill>
                  <a:schemeClr val="bg1"/>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a:t>Click to edit Master subtitle style</a:t>
            </a:r>
            <a:endParaRPr lang="en-GB"/>
          </a:p>
        </p:txBody>
      </p:sp>
    </p:spTree>
    <p:extLst>
      <p:ext uri="{BB962C8B-B14F-4D97-AF65-F5344CB8AC3E}">
        <p14:creationId xmlns:p14="http://schemas.microsoft.com/office/powerpoint/2010/main" val="2980459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1_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610309" y="457200"/>
            <a:ext cx="10968919" cy="523200"/>
          </a:xfrm>
          <a:prstGeom prst="rect">
            <a:avLst/>
          </a:prstGeom>
        </p:spPr>
        <p:txBody>
          <a:bodyPr/>
          <a:lstStyle/>
          <a:p>
            <a:r>
              <a:rPr lang="en-US"/>
              <a:t>Click to edit Master title style</a:t>
            </a:r>
            <a:endParaRPr lang="de-DE"/>
          </a:p>
        </p:txBody>
      </p:sp>
    </p:spTree>
    <p:extLst>
      <p:ext uri="{BB962C8B-B14F-4D97-AF65-F5344CB8AC3E}">
        <p14:creationId xmlns:p14="http://schemas.microsoft.com/office/powerpoint/2010/main" val="23795286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Ansprechpartner">
    <p:spTree>
      <p:nvGrpSpPr>
        <p:cNvPr id="1" name=""/>
        <p:cNvGrpSpPr/>
        <p:nvPr/>
      </p:nvGrpSpPr>
      <p:grpSpPr>
        <a:xfrm>
          <a:off x="0" y="0"/>
          <a:ext cx="0" cy="0"/>
          <a:chOff x="0" y="0"/>
          <a:chExt cx="0" cy="0"/>
        </a:xfrm>
      </p:grpSpPr>
      <p:sp>
        <p:nvSpPr>
          <p:cNvPr id="8" name="Rechteck 7"/>
          <p:cNvSpPr/>
          <p:nvPr userDrawn="1"/>
        </p:nvSpPr>
        <p:spPr>
          <a:xfrm>
            <a:off x="692" y="6143624"/>
            <a:ext cx="12191308" cy="738493"/>
          </a:xfrm>
          <a:prstGeom prst="rect">
            <a:avLst/>
          </a:prstGeom>
          <a:solidFill>
            <a:srgbClr val="FAFB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prstClr val="white"/>
              </a:solidFill>
            </a:endParaRPr>
          </a:p>
        </p:txBody>
      </p:sp>
      <p:sp>
        <p:nvSpPr>
          <p:cNvPr id="14" name="Rechteck 13"/>
          <p:cNvSpPr/>
          <p:nvPr userDrawn="1"/>
        </p:nvSpPr>
        <p:spPr>
          <a:xfrm>
            <a:off x="539751" y="1424889"/>
            <a:ext cx="468000" cy="45719"/>
          </a:xfrm>
          <a:prstGeom prst="rect">
            <a:avLst/>
          </a:prstGeom>
          <a:solidFill>
            <a:srgbClr val="FDC800"/>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prstClr val="white"/>
              </a:solidFill>
            </a:endParaRPr>
          </a:p>
        </p:txBody>
      </p:sp>
      <p:sp>
        <p:nvSpPr>
          <p:cNvPr id="16" name="Textfeld 15"/>
          <p:cNvSpPr txBox="1"/>
          <p:nvPr userDrawn="1"/>
        </p:nvSpPr>
        <p:spPr>
          <a:xfrm>
            <a:off x="11322889" y="6437091"/>
            <a:ext cx="696685" cy="276999"/>
          </a:xfrm>
          <a:prstGeom prst="rect">
            <a:avLst/>
          </a:prstGeom>
          <a:noFill/>
        </p:spPr>
        <p:txBody>
          <a:bodyPr wrap="square" rtlCol="0">
            <a:spAutoFit/>
          </a:bodyPr>
          <a:lstStyle/>
          <a:p>
            <a:fld id="{A614C53A-87FA-41B0-8AFA-7C153E5AAF9A}" type="slidenum">
              <a:rPr lang="de-DE" sz="1200" smtClean="0">
                <a:solidFill>
                  <a:srgbClr val="3B3B3D"/>
                </a:solidFill>
                <a:latin typeface="Roboto Light" panose="02000000000000000000" pitchFamily="2" charset="0"/>
                <a:ea typeface="Roboto Light" panose="02000000000000000000" pitchFamily="2" charset="0"/>
                <a:cs typeface="Roboto Light" panose="02000000000000000000" pitchFamily="2" charset="0"/>
              </a:rPr>
              <a:pPr/>
              <a:t>‹#›</a:t>
            </a:fld>
            <a:endParaRPr lang="de-DE" sz="1600" dirty="0">
              <a:solidFill>
                <a:srgbClr val="3B3B3D"/>
              </a:solidFill>
              <a:latin typeface="Roboto Light" panose="02000000000000000000" pitchFamily="2" charset="0"/>
              <a:ea typeface="Roboto Light" panose="02000000000000000000" pitchFamily="2" charset="0"/>
              <a:cs typeface="Roboto Light" panose="02000000000000000000" pitchFamily="2" charset="0"/>
            </a:endParaRPr>
          </a:p>
        </p:txBody>
      </p:sp>
      <p:grpSp>
        <p:nvGrpSpPr>
          <p:cNvPr id="19" name="Gruppieren 18">
            <a:extLst>
              <a:ext uri="{FF2B5EF4-FFF2-40B4-BE49-F238E27FC236}">
                <a16:creationId xmlns:a16="http://schemas.microsoft.com/office/drawing/2014/main" id="{152A7803-6BB2-45AD-87CA-2E09EBDBE5E7}"/>
              </a:ext>
            </a:extLst>
          </p:cNvPr>
          <p:cNvGrpSpPr/>
          <p:nvPr userDrawn="1"/>
        </p:nvGrpSpPr>
        <p:grpSpPr>
          <a:xfrm>
            <a:off x="1465263" y="6312693"/>
            <a:ext cx="8139126" cy="349200"/>
            <a:chOff x="1465263" y="6312693"/>
            <a:chExt cx="8139126" cy="349200"/>
          </a:xfrm>
        </p:grpSpPr>
        <p:cxnSp>
          <p:nvCxnSpPr>
            <p:cNvPr id="20" name="Gerader Verbinder 19">
              <a:extLst>
                <a:ext uri="{FF2B5EF4-FFF2-40B4-BE49-F238E27FC236}">
                  <a16:creationId xmlns:a16="http://schemas.microsoft.com/office/drawing/2014/main" id="{DD2E6162-3CA3-4B02-B3FE-99AEB35363C6}"/>
                </a:ext>
              </a:extLst>
            </p:cNvPr>
            <p:cNvCxnSpPr/>
            <p:nvPr/>
          </p:nvCxnSpPr>
          <p:spPr>
            <a:xfrm>
              <a:off x="1465263" y="6312693"/>
              <a:ext cx="0" cy="349200"/>
            </a:xfrm>
            <a:prstGeom prst="line">
              <a:avLst/>
            </a:prstGeom>
            <a:ln>
              <a:solidFill>
                <a:srgbClr val="3B3B3D"/>
              </a:solidFill>
            </a:ln>
          </p:spPr>
          <p:style>
            <a:lnRef idx="1">
              <a:schemeClr val="accent1"/>
            </a:lnRef>
            <a:fillRef idx="0">
              <a:schemeClr val="accent1"/>
            </a:fillRef>
            <a:effectRef idx="0">
              <a:schemeClr val="accent1"/>
            </a:effectRef>
            <a:fontRef idx="minor">
              <a:schemeClr val="tx1"/>
            </a:fontRef>
          </p:style>
        </p:cxnSp>
        <p:sp>
          <p:nvSpPr>
            <p:cNvPr id="21" name="Textfeld 20">
              <a:extLst>
                <a:ext uri="{FF2B5EF4-FFF2-40B4-BE49-F238E27FC236}">
                  <a16:creationId xmlns:a16="http://schemas.microsoft.com/office/drawing/2014/main" id="{4617A654-CA49-4431-9323-8F625B248B3A}"/>
                </a:ext>
              </a:extLst>
            </p:cNvPr>
            <p:cNvSpPr txBox="1"/>
            <p:nvPr/>
          </p:nvSpPr>
          <p:spPr>
            <a:xfrm>
              <a:off x="1576389" y="6334125"/>
              <a:ext cx="8028000" cy="276999"/>
            </a:xfrm>
            <a:prstGeom prst="rect">
              <a:avLst/>
            </a:prstGeom>
            <a:noFill/>
          </p:spPr>
          <p:txBody>
            <a:bodyPr wrap="square" lIns="0" tIns="0" rIns="0" bIns="0" rtlCol="0">
              <a:spAutoFit/>
            </a:bodyPr>
            <a:lstStyle/>
            <a:p>
              <a:r>
                <a:rPr lang="de-DE" sz="900" spc="10" dirty="0" err="1">
                  <a:solidFill>
                    <a:srgbClr val="3B3B3D"/>
                  </a:solidFill>
                  <a:latin typeface="Segoe UI" panose="020B0502040204020203" pitchFamily="34" charset="0"/>
                  <a:ea typeface="Segoe UI" panose="020B0502040204020203" pitchFamily="34" charset="0"/>
                  <a:cs typeface="Segoe UI" panose="020B0502040204020203" pitchFamily="34" charset="0"/>
                </a:rPr>
                <a:t>October</a:t>
              </a:r>
              <a:r>
                <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 25</a:t>
              </a:r>
              <a:r>
                <a:rPr lang="de-DE" sz="900" spc="10" baseline="30000" dirty="0">
                  <a:solidFill>
                    <a:srgbClr val="3B3B3D"/>
                  </a:solidFill>
                  <a:latin typeface="Segoe UI" panose="020B0502040204020203" pitchFamily="34" charset="0"/>
                  <a:ea typeface="Segoe UI" panose="020B0502040204020203" pitchFamily="34" charset="0"/>
                  <a:cs typeface="Segoe UI" panose="020B0502040204020203" pitchFamily="34" charset="0"/>
                </a:rPr>
                <a:t>th</a:t>
              </a:r>
              <a:r>
                <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 2018  | </a:t>
              </a:r>
              <a:r>
                <a:rPr lang="en-US"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The Potential of Sport in Regional Development. Black Baltic Sea Economic Forum, Sports and Economics.</a:t>
              </a:r>
            </a:p>
            <a:p>
              <a:endPar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endParaRPr>
            </a:p>
          </p:txBody>
        </p:sp>
        <p:sp>
          <p:nvSpPr>
            <p:cNvPr id="22" name="Rechteck 21">
              <a:extLst>
                <a:ext uri="{FF2B5EF4-FFF2-40B4-BE49-F238E27FC236}">
                  <a16:creationId xmlns:a16="http://schemas.microsoft.com/office/drawing/2014/main" id="{DD800480-C90D-4D03-B65A-12106E25D3ED}"/>
                </a:ext>
              </a:extLst>
            </p:cNvPr>
            <p:cNvSpPr/>
            <p:nvPr/>
          </p:nvSpPr>
          <p:spPr>
            <a:xfrm>
              <a:off x="1576389" y="6505572"/>
              <a:ext cx="3271836" cy="140038"/>
            </a:xfrm>
            <a:prstGeom prst="rect">
              <a:avLst/>
            </a:prstGeom>
          </p:spPr>
          <p:txBody>
            <a:bodyPr wrap="square" lIns="0" tIns="0" rIns="0" bIns="0">
              <a:spAutoFit/>
            </a:bodyPr>
            <a:lstStyle/>
            <a:p>
              <a:r>
                <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Copyright 2018 | 2HM &amp; Associates GmbH</a:t>
              </a:r>
            </a:p>
          </p:txBody>
        </p:sp>
      </p:grpSp>
      <p:pic>
        <p:nvPicPr>
          <p:cNvPr id="23" name="Grafik 22">
            <a:extLst>
              <a:ext uri="{FF2B5EF4-FFF2-40B4-BE49-F238E27FC236}">
                <a16:creationId xmlns:a16="http://schemas.microsoft.com/office/drawing/2014/main" id="{4FCCA87B-77D7-4556-8C3C-982414636EBF}"/>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20881" y="6346799"/>
            <a:ext cx="1033257" cy="295977"/>
          </a:xfrm>
          <a:prstGeom prst="rect">
            <a:avLst/>
          </a:prstGeom>
        </p:spPr>
      </p:pic>
    </p:spTree>
    <p:extLst>
      <p:ext uri="{BB962C8B-B14F-4D97-AF65-F5344CB8AC3E}">
        <p14:creationId xmlns:p14="http://schemas.microsoft.com/office/powerpoint/2010/main" val="280742389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_Ansprechpartner">
    <p:spTree>
      <p:nvGrpSpPr>
        <p:cNvPr id="1" name=""/>
        <p:cNvGrpSpPr/>
        <p:nvPr/>
      </p:nvGrpSpPr>
      <p:grpSpPr>
        <a:xfrm>
          <a:off x="0" y="0"/>
          <a:ext cx="0" cy="0"/>
          <a:chOff x="0" y="0"/>
          <a:chExt cx="0" cy="0"/>
        </a:xfrm>
      </p:grpSpPr>
      <p:sp>
        <p:nvSpPr>
          <p:cNvPr id="8" name="Rechteck 7"/>
          <p:cNvSpPr/>
          <p:nvPr userDrawn="1"/>
        </p:nvSpPr>
        <p:spPr>
          <a:xfrm>
            <a:off x="692" y="6143624"/>
            <a:ext cx="12191308" cy="738493"/>
          </a:xfrm>
          <a:prstGeom prst="rect">
            <a:avLst/>
          </a:prstGeom>
          <a:solidFill>
            <a:srgbClr val="FAFB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prstClr val="white"/>
              </a:solidFill>
            </a:endParaRPr>
          </a:p>
        </p:txBody>
      </p:sp>
      <p:sp>
        <p:nvSpPr>
          <p:cNvPr id="14" name="Rechteck 13"/>
          <p:cNvSpPr/>
          <p:nvPr userDrawn="1"/>
        </p:nvSpPr>
        <p:spPr>
          <a:xfrm>
            <a:off x="539751" y="1424889"/>
            <a:ext cx="468000" cy="45719"/>
          </a:xfrm>
          <a:prstGeom prst="rect">
            <a:avLst/>
          </a:prstGeom>
          <a:solidFill>
            <a:srgbClr val="FDC800"/>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prstClr val="white"/>
              </a:solidFill>
            </a:endParaRPr>
          </a:p>
        </p:txBody>
      </p:sp>
      <p:sp>
        <p:nvSpPr>
          <p:cNvPr id="16" name="Textfeld 15"/>
          <p:cNvSpPr txBox="1"/>
          <p:nvPr userDrawn="1"/>
        </p:nvSpPr>
        <p:spPr>
          <a:xfrm>
            <a:off x="11322889" y="6437091"/>
            <a:ext cx="696685" cy="276999"/>
          </a:xfrm>
          <a:prstGeom prst="rect">
            <a:avLst/>
          </a:prstGeom>
          <a:noFill/>
        </p:spPr>
        <p:txBody>
          <a:bodyPr wrap="square" rtlCol="0">
            <a:spAutoFit/>
          </a:bodyPr>
          <a:lstStyle/>
          <a:p>
            <a:fld id="{A614C53A-87FA-41B0-8AFA-7C153E5AAF9A}" type="slidenum">
              <a:rPr lang="de-DE" sz="1200" smtClean="0">
                <a:solidFill>
                  <a:srgbClr val="3B3B3D"/>
                </a:solidFill>
                <a:latin typeface="Roboto Light" panose="02000000000000000000" pitchFamily="2" charset="0"/>
                <a:ea typeface="Roboto Light" panose="02000000000000000000" pitchFamily="2" charset="0"/>
                <a:cs typeface="Roboto Light" panose="02000000000000000000" pitchFamily="2" charset="0"/>
              </a:rPr>
              <a:pPr/>
              <a:t>‹#›</a:t>
            </a:fld>
            <a:endParaRPr lang="de-DE" sz="1600" dirty="0">
              <a:solidFill>
                <a:srgbClr val="3B3B3D"/>
              </a:solidFill>
              <a:latin typeface="Roboto Light" panose="02000000000000000000" pitchFamily="2" charset="0"/>
              <a:ea typeface="Roboto Light" panose="02000000000000000000" pitchFamily="2" charset="0"/>
              <a:cs typeface="Roboto Light" panose="02000000000000000000" pitchFamily="2" charset="0"/>
            </a:endParaRPr>
          </a:p>
        </p:txBody>
      </p:sp>
      <p:grpSp>
        <p:nvGrpSpPr>
          <p:cNvPr id="19" name="Gruppieren 18">
            <a:extLst>
              <a:ext uri="{FF2B5EF4-FFF2-40B4-BE49-F238E27FC236}">
                <a16:creationId xmlns:a16="http://schemas.microsoft.com/office/drawing/2014/main" id="{F2D218DB-228C-4AB2-956A-793B7B96D130}"/>
              </a:ext>
            </a:extLst>
          </p:cNvPr>
          <p:cNvGrpSpPr/>
          <p:nvPr userDrawn="1"/>
        </p:nvGrpSpPr>
        <p:grpSpPr>
          <a:xfrm>
            <a:off x="1465263" y="6312693"/>
            <a:ext cx="8139126" cy="349200"/>
            <a:chOff x="1465263" y="6312693"/>
            <a:chExt cx="8139126" cy="349200"/>
          </a:xfrm>
        </p:grpSpPr>
        <p:cxnSp>
          <p:nvCxnSpPr>
            <p:cNvPr id="20" name="Gerader Verbinder 19">
              <a:extLst>
                <a:ext uri="{FF2B5EF4-FFF2-40B4-BE49-F238E27FC236}">
                  <a16:creationId xmlns:a16="http://schemas.microsoft.com/office/drawing/2014/main" id="{BC7A68E4-DF43-4F50-BDE8-6142E7C0ADD3}"/>
                </a:ext>
              </a:extLst>
            </p:cNvPr>
            <p:cNvCxnSpPr/>
            <p:nvPr/>
          </p:nvCxnSpPr>
          <p:spPr>
            <a:xfrm>
              <a:off x="1465263" y="6312693"/>
              <a:ext cx="0" cy="349200"/>
            </a:xfrm>
            <a:prstGeom prst="line">
              <a:avLst/>
            </a:prstGeom>
            <a:ln>
              <a:solidFill>
                <a:srgbClr val="3B3B3D"/>
              </a:solidFill>
            </a:ln>
          </p:spPr>
          <p:style>
            <a:lnRef idx="1">
              <a:schemeClr val="accent1"/>
            </a:lnRef>
            <a:fillRef idx="0">
              <a:schemeClr val="accent1"/>
            </a:fillRef>
            <a:effectRef idx="0">
              <a:schemeClr val="accent1"/>
            </a:effectRef>
            <a:fontRef idx="minor">
              <a:schemeClr val="tx1"/>
            </a:fontRef>
          </p:style>
        </p:cxnSp>
        <p:sp>
          <p:nvSpPr>
            <p:cNvPr id="21" name="Textfeld 20">
              <a:extLst>
                <a:ext uri="{FF2B5EF4-FFF2-40B4-BE49-F238E27FC236}">
                  <a16:creationId xmlns:a16="http://schemas.microsoft.com/office/drawing/2014/main" id="{18A20788-A6C0-4DC2-A7E8-AC1C5327D689}"/>
                </a:ext>
              </a:extLst>
            </p:cNvPr>
            <p:cNvSpPr txBox="1"/>
            <p:nvPr/>
          </p:nvSpPr>
          <p:spPr>
            <a:xfrm>
              <a:off x="1576389" y="6334125"/>
              <a:ext cx="8028000" cy="276999"/>
            </a:xfrm>
            <a:prstGeom prst="rect">
              <a:avLst/>
            </a:prstGeom>
            <a:noFill/>
          </p:spPr>
          <p:txBody>
            <a:bodyPr wrap="square" lIns="0" tIns="0" rIns="0" bIns="0" rtlCol="0">
              <a:spAutoFit/>
            </a:bodyPr>
            <a:lstStyle/>
            <a:p>
              <a:r>
                <a:rPr lang="de-DE" sz="900" spc="10" dirty="0" err="1">
                  <a:solidFill>
                    <a:srgbClr val="3B3B3D"/>
                  </a:solidFill>
                  <a:latin typeface="Segoe UI" panose="020B0502040204020203" pitchFamily="34" charset="0"/>
                  <a:ea typeface="Segoe UI" panose="020B0502040204020203" pitchFamily="34" charset="0"/>
                  <a:cs typeface="Segoe UI" panose="020B0502040204020203" pitchFamily="34" charset="0"/>
                </a:rPr>
                <a:t>October</a:t>
              </a:r>
              <a:r>
                <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 25</a:t>
              </a:r>
              <a:r>
                <a:rPr lang="de-DE" sz="900" spc="10" baseline="30000" dirty="0">
                  <a:solidFill>
                    <a:srgbClr val="3B3B3D"/>
                  </a:solidFill>
                  <a:latin typeface="Segoe UI" panose="020B0502040204020203" pitchFamily="34" charset="0"/>
                  <a:ea typeface="Segoe UI" panose="020B0502040204020203" pitchFamily="34" charset="0"/>
                  <a:cs typeface="Segoe UI" panose="020B0502040204020203" pitchFamily="34" charset="0"/>
                </a:rPr>
                <a:t>th</a:t>
              </a:r>
              <a:r>
                <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 2018  | </a:t>
              </a:r>
              <a:r>
                <a:rPr lang="en-US"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The Potential of Sport in Regional Development. Black Baltic Sea Economic Forum, Sports and Economics.</a:t>
              </a:r>
            </a:p>
            <a:p>
              <a:endPar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endParaRPr>
            </a:p>
          </p:txBody>
        </p:sp>
        <p:sp>
          <p:nvSpPr>
            <p:cNvPr id="22" name="Rechteck 21">
              <a:extLst>
                <a:ext uri="{FF2B5EF4-FFF2-40B4-BE49-F238E27FC236}">
                  <a16:creationId xmlns:a16="http://schemas.microsoft.com/office/drawing/2014/main" id="{5FFF143A-D948-48A2-8CCB-06D496F01A1F}"/>
                </a:ext>
              </a:extLst>
            </p:cNvPr>
            <p:cNvSpPr/>
            <p:nvPr/>
          </p:nvSpPr>
          <p:spPr>
            <a:xfrm>
              <a:off x="1576389" y="6505572"/>
              <a:ext cx="3271836" cy="140038"/>
            </a:xfrm>
            <a:prstGeom prst="rect">
              <a:avLst/>
            </a:prstGeom>
          </p:spPr>
          <p:txBody>
            <a:bodyPr wrap="square" lIns="0" tIns="0" rIns="0" bIns="0">
              <a:spAutoFit/>
            </a:bodyPr>
            <a:lstStyle/>
            <a:p>
              <a:r>
                <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Copyright 2018 | 2HM &amp; Associates GmbH</a:t>
              </a:r>
            </a:p>
          </p:txBody>
        </p:sp>
      </p:grpSp>
      <p:pic>
        <p:nvPicPr>
          <p:cNvPr id="23" name="Grafik 22">
            <a:extLst>
              <a:ext uri="{FF2B5EF4-FFF2-40B4-BE49-F238E27FC236}">
                <a16:creationId xmlns:a16="http://schemas.microsoft.com/office/drawing/2014/main" id="{32CBC04C-6463-438F-8C35-B97A5D488A9F}"/>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20881" y="6346799"/>
            <a:ext cx="1033257" cy="295977"/>
          </a:xfrm>
          <a:prstGeom prst="rect">
            <a:avLst/>
          </a:prstGeom>
        </p:spPr>
      </p:pic>
    </p:spTree>
    <p:extLst>
      <p:ext uri="{BB962C8B-B14F-4D97-AF65-F5344CB8AC3E}">
        <p14:creationId xmlns:p14="http://schemas.microsoft.com/office/powerpoint/2010/main" val="33190895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_Ansprechpartner">
    <p:spTree>
      <p:nvGrpSpPr>
        <p:cNvPr id="1" name=""/>
        <p:cNvGrpSpPr/>
        <p:nvPr/>
      </p:nvGrpSpPr>
      <p:grpSpPr>
        <a:xfrm>
          <a:off x="0" y="0"/>
          <a:ext cx="0" cy="0"/>
          <a:chOff x="0" y="0"/>
          <a:chExt cx="0" cy="0"/>
        </a:xfrm>
      </p:grpSpPr>
      <p:sp>
        <p:nvSpPr>
          <p:cNvPr id="8" name="Rechteck 7"/>
          <p:cNvSpPr/>
          <p:nvPr userDrawn="1"/>
        </p:nvSpPr>
        <p:spPr>
          <a:xfrm>
            <a:off x="692" y="6143624"/>
            <a:ext cx="12191308" cy="738493"/>
          </a:xfrm>
          <a:prstGeom prst="rect">
            <a:avLst/>
          </a:prstGeom>
          <a:solidFill>
            <a:srgbClr val="FAFB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prstClr val="white"/>
              </a:solidFill>
            </a:endParaRPr>
          </a:p>
        </p:txBody>
      </p:sp>
      <p:sp>
        <p:nvSpPr>
          <p:cNvPr id="14" name="Rechteck 13"/>
          <p:cNvSpPr/>
          <p:nvPr userDrawn="1"/>
        </p:nvSpPr>
        <p:spPr>
          <a:xfrm>
            <a:off x="539751" y="1424889"/>
            <a:ext cx="468000" cy="45719"/>
          </a:xfrm>
          <a:prstGeom prst="rect">
            <a:avLst/>
          </a:prstGeom>
          <a:solidFill>
            <a:srgbClr val="FDC800"/>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prstClr val="white"/>
              </a:solidFill>
            </a:endParaRPr>
          </a:p>
        </p:txBody>
      </p:sp>
      <p:sp>
        <p:nvSpPr>
          <p:cNvPr id="16" name="Textfeld 15"/>
          <p:cNvSpPr txBox="1"/>
          <p:nvPr userDrawn="1"/>
        </p:nvSpPr>
        <p:spPr>
          <a:xfrm>
            <a:off x="11322889" y="6437091"/>
            <a:ext cx="696685" cy="276999"/>
          </a:xfrm>
          <a:prstGeom prst="rect">
            <a:avLst/>
          </a:prstGeom>
          <a:noFill/>
        </p:spPr>
        <p:txBody>
          <a:bodyPr wrap="square" rtlCol="0">
            <a:spAutoFit/>
          </a:bodyPr>
          <a:lstStyle/>
          <a:p>
            <a:fld id="{A614C53A-87FA-41B0-8AFA-7C153E5AAF9A}" type="slidenum">
              <a:rPr lang="de-DE" sz="1200" smtClean="0">
                <a:solidFill>
                  <a:srgbClr val="3B3B3D"/>
                </a:solidFill>
                <a:latin typeface="Roboto Light" panose="02000000000000000000" pitchFamily="2" charset="0"/>
                <a:ea typeface="Roboto Light" panose="02000000000000000000" pitchFamily="2" charset="0"/>
                <a:cs typeface="Roboto Light" panose="02000000000000000000" pitchFamily="2" charset="0"/>
              </a:rPr>
              <a:pPr/>
              <a:t>‹#›</a:t>
            </a:fld>
            <a:endParaRPr lang="de-DE" sz="1600" dirty="0">
              <a:solidFill>
                <a:srgbClr val="3B3B3D"/>
              </a:solidFill>
              <a:latin typeface="Roboto Light" panose="02000000000000000000" pitchFamily="2" charset="0"/>
              <a:ea typeface="Roboto Light" panose="02000000000000000000" pitchFamily="2" charset="0"/>
              <a:cs typeface="Roboto Light" panose="02000000000000000000" pitchFamily="2" charset="0"/>
            </a:endParaRPr>
          </a:p>
        </p:txBody>
      </p:sp>
      <p:grpSp>
        <p:nvGrpSpPr>
          <p:cNvPr id="11" name="Gruppieren 10">
            <a:extLst>
              <a:ext uri="{FF2B5EF4-FFF2-40B4-BE49-F238E27FC236}">
                <a16:creationId xmlns:a16="http://schemas.microsoft.com/office/drawing/2014/main" id="{6E97494F-011E-4445-8C1B-30ED138221B7}"/>
              </a:ext>
            </a:extLst>
          </p:cNvPr>
          <p:cNvGrpSpPr/>
          <p:nvPr userDrawn="1"/>
        </p:nvGrpSpPr>
        <p:grpSpPr>
          <a:xfrm>
            <a:off x="1465263" y="6312693"/>
            <a:ext cx="8139126" cy="349200"/>
            <a:chOff x="1465263" y="6312693"/>
            <a:chExt cx="8139126" cy="349200"/>
          </a:xfrm>
        </p:grpSpPr>
        <p:cxnSp>
          <p:nvCxnSpPr>
            <p:cNvPr id="18" name="Gerader Verbinder 17">
              <a:extLst>
                <a:ext uri="{FF2B5EF4-FFF2-40B4-BE49-F238E27FC236}">
                  <a16:creationId xmlns:a16="http://schemas.microsoft.com/office/drawing/2014/main" id="{4AE5E51D-CB61-49FF-9113-42BA8CA67BCA}"/>
                </a:ext>
              </a:extLst>
            </p:cNvPr>
            <p:cNvCxnSpPr/>
            <p:nvPr/>
          </p:nvCxnSpPr>
          <p:spPr>
            <a:xfrm>
              <a:off x="1465263" y="6312693"/>
              <a:ext cx="0" cy="349200"/>
            </a:xfrm>
            <a:prstGeom prst="line">
              <a:avLst/>
            </a:prstGeom>
            <a:ln>
              <a:solidFill>
                <a:srgbClr val="3B3B3D"/>
              </a:solidFill>
            </a:ln>
          </p:spPr>
          <p:style>
            <a:lnRef idx="1">
              <a:schemeClr val="accent1"/>
            </a:lnRef>
            <a:fillRef idx="0">
              <a:schemeClr val="accent1"/>
            </a:fillRef>
            <a:effectRef idx="0">
              <a:schemeClr val="accent1"/>
            </a:effectRef>
            <a:fontRef idx="minor">
              <a:schemeClr val="tx1"/>
            </a:fontRef>
          </p:style>
        </p:cxnSp>
        <p:sp>
          <p:nvSpPr>
            <p:cNvPr id="19" name="Textfeld 18">
              <a:extLst>
                <a:ext uri="{FF2B5EF4-FFF2-40B4-BE49-F238E27FC236}">
                  <a16:creationId xmlns:a16="http://schemas.microsoft.com/office/drawing/2014/main" id="{10289E78-4A6B-4371-853E-6B2FAFD09724}"/>
                </a:ext>
              </a:extLst>
            </p:cNvPr>
            <p:cNvSpPr txBox="1"/>
            <p:nvPr/>
          </p:nvSpPr>
          <p:spPr>
            <a:xfrm>
              <a:off x="1576389" y="6334125"/>
              <a:ext cx="8028000" cy="276999"/>
            </a:xfrm>
            <a:prstGeom prst="rect">
              <a:avLst/>
            </a:prstGeom>
            <a:noFill/>
          </p:spPr>
          <p:txBody>
            <a:bodyPr wrap="square" lIns="0" tIns="0" rIns="0" bIns="0" rtlCol="0">
              <a:spAutoFit/>
            </a:bodyPr>
            <a:lstStyle/>
            <a:p>
              <a:r>
                <a:rPr lang="de-DE" sz="900" spc="10" dirty="0" err="1">
                  <a:solidFill>
                    <a:srgbClr val="3B3B3D"/>
                  </a:solidFill>
                  <a:latin typeface="Segoe UI" panose="020B0502040204020203" pitchFamily="34" charset="0"/>
                  <a:ea typeface="Segoe UI" panose="020B0502040204020203" pitchFamily="34" charset="0"/>
                  <a:cs typeface="Segoe UI" panose="020B0502040204020203" pitchFamily="34" charset="0"/>
                </a:rPr>
                <a:t>October</a:t>
              </a:r>
              <a:r>
                <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 25</a:t>
              </a:r>
              <a:r>
                <a:rPr lang="de-DE" sz="900" spc="10" baseline="30000" dirty="0">
                  <a:solidFill>
                    <a:srgbClr val="3B3B3D"/>
                  </a:solidFill>
                  <a:latin typeface="Segoe UI" panose="020B0502040204020203" pitchFamily="34" charset="0"/>
                  <a:ea typeface="Segoe UI" panose="020B0502040204020203" pitchFamily="34" charset="0"/>
                  <a:cs typeface="Segoe UI" panose="020B0502040204020203" pitchFamily="34" charset="0"/>
                </a:rPr>
                <a:t>th</a:t>
              </a:r>
              <a:r>
                <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 2018  | </a:t>
              </a:r>
              <a:r>
                <a:rPr lang="en-US"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The Potential of Sport in Regional Development. Black Baltic Sea Economic Forum, Sports and Economics.</a:t>
              </a:r>
            </a:p>
            <a:p>
              <a:endPar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endParaRPr>
            </a:p>
          </p:txBody>
        </p:sp>
        <p:sp>
          <p:nvSpPr>
            <p:cNvPr id="20" name="Rechteck 19">
              <a:extLst>
                <a:ext uri="{FF2B5EF4-FFF2-40B4-BE49-F238E27FC236}">
                  <a16:creationId xmlns:a16="http://schemas.microsoft.com/office/drawing/2014/main" id="{89280C09-500E-4D1D-A8F7-502C4D78633E}"/>
                </a:ext>
              </a:extLst>
            </p:cNvPr>
            <p:cNvSpPr/>
            <p:nvPr/>
          </p:nvSpPr>
          <p:spPr>
            <a:xfrm>
              <a:off x="1576389" y="6505572"/>
              <a:ext cx="3271836" cy="140038"/>
            </a:xfrm>
            <a:prstGeom prst="rect">
              <a:avLst/>
            </a:prstGeom>
          </p:spPr>
          <p:txBody>
            <a:bodyPr wrap="square" lIns="0" tIns="0" rIns="0" bIns="0">
              <a:spAutoFit/>
            </a:bodyPr>
            <a:lstStyle/>
            <a:p>
              <a:r>
                <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Copyright 2018 | 2HM &amp; Associates GmbH</a:t>
              </a:r>
            </a:p>
          </p:txBody>
        </p:sp>
      </p:grpSp>
      <p:pic>
        <p:nvPicPr>
          <p:cNvPr id="21" name="Grafik 20">
            <a:extLst>
              <a:ext uri="{FF2B5EF4-FFF2-40B4-BE49-F238E27FC236}">
                <a16:creationId xmlns:a16="http://schemas.microsoft.com/office/drawing/2014/main" id="{052072DC-0CD7-4632-B70A-E7713090C42F}"/>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20881" y="6346799"/>
            <a:ext cx="1033257" cy="295977"/>
          </a:xfrm>
          <a:prstGeom prst="rect">
            <a:avLst/>
          </a:prstGeom>
        </p:spPr>
      </p:pic>
    </p:spTree>
    <p:extLst>
      <p:ext uri="{BB962C8B-B14F-4D97-AF65-F5344CB8AC3E}">
        <p14:creationId xmlns:p14="http://schemas.microsoft.com/office/powerpoint/2010/main" val="2388790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_Inhalte">
    <p:spTree>
      <p:nvGrpSpPr>
        <p:cNvPr id="1" name=""/>
        <p:cNvGrpSpPr/>
        <p:nvPr/>
      </p:nvGrpSpPr>
      <p:grpSpPr>
        <a:xfrm>
          <a:off x="0" y="0"/>
          <a:ext cx="0" cy="0"/>
          <a:chOff x="0" y="0"/>
          <a:chExt cx="0" cy="0"/>
        </a:xfrm>
      </p:grpSpPr>
      <p:sp>
        <p:nvSpPr>
          <p:cNvPr id="6" name="Text Placeholder 5"/>
          <p:cNvSpPr>
            <a:spLocks noGrp="1"/>
          </p:cNvSpPr>
          <p:nvPr>
            <p:ph type="body" sz="quarter" idx="11" hasCustomPrompt="1"/>
          </p:nvPr>
        </p:nvSpPr>
        <p:spPr>
          <a:xfrm>
            <a:off x="524176" y="475297"/>
            <a:ext cx="4047824" cy="279829"/>
          </a:xfrm>
          <a:prstGeom prst="rect">
            <a:avLst/>
          </a:prstGeom>
        </p:spPr>
        <p:txBody>
          <a:bodyPr lIns="0" rIns="0"/>
          <a:lstStyle>
            <a:lvl1pPr marL="0" indent="0">
              <a:buNone/>
              <a:defRPr lang="en-US" sz="1400" kern="1200" spc="100" baseline="0" dirty="0" smtClean="0">
                <a:solidFill>
                  <a:srgbClr val="3B3B3D"/>
                </a:solidFill>
                <a:effectLst/>
                <a:latin typeface="Roboto" panose="02000000000000000000" pitchFamily="2" charset="0"/>
                <a:ea typeface="Roboto" panose="02000000000000000000" pitchFamily="2" charset="0"/>
                <a:cs typeface="Roboto" panose="02000000000000000000" pitchFamily="2" charset="0"/>
              </a:defRPr>
            </a:lvl1pPr>
          </a:lstStyle>
          <a:p>
            <a:pPr lvl="0"/>
            <a:r>
              <a:rPr lang="en-US" dirty="0"/>
              <a:t>CLICK TO EDIT MASTER TEXT STYLES</a:t>
            </a:r>
          </a:p>
        </p:txBody>
      </p:sp>
      <p:sp>
        <p:nvSpPr>
          <p:cNvPr id="4" name="Text Placeholder 3"/>
          <p:cNvSpPr>
            <a:spLocks noGrp="1"/>
          </p:cNvSpPr>
          <p:nvPr>
            <p:ph type="body" sz="quarter" idx="10" hasCustomPrompt="1"/>
          </p:nvPr>
        </p:nvSpPr>
        <p:spPr>
          <a:xfrm>
            <a:off x="515938" y="704411"/>
            <a:ext cx="11136312" cy="552450"/>
          </a:xfrm>
          <a:prstGeom prst="rect">
            <a:avLst/>
          </a:prstGeom>
        </p:spPr>
        <p:txBody>
          <a:bodyPr lIns="0" rIns="0"/>
          <a:lstStyle>
            <a:lvl1pPr marL="0" indent="0" algn="l" defTabSz="914400" rtl="0" eaLnBrk="1" latinLnBrk="0" hangingPunct="1">
              <a:lnSpc>
                <a:spcPct val="107000"/>
              </a:lnSpc>
              <a:spcAft>
                <a:spcPts val="800"/>
              </a:spcAft>
              <a:buNone/>
              <a:defRPr lang="en-US" sz="3000" kern="1200" spc="160" baseline="0" dirty="0" smtClean="0">
                <a:solidFill>
                  <a:srgbClr val="3B3B3D"/>
                </a:solidFill>
                <a:effectLst/>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US" dirty="0"/>
              <a:t>CLICK TO EDIT MASTER TEXT STYLES</a:t>
            </a:r>
          </a:p>
        </p:txBody>
      </p:sp>
      <p:sp>
        <p:nvSpPr>
          <p:cNvPr id="8" name="Rechteck 7"/>
          <p:cNvSpPr/>
          <p:nvPr/>
        </p:nvSpPr>
        <p:spPr>
          <a:xfrm>
            <a:off x="692" y="6143624"/>
            <a:ext cx="12191308" cy="738494"/>
          </a:xfrm>
          <a:prstGeom prst="rect">
            <a:avLst/>
          </a:prstGeom>
          <a:solidFill>
            <a:srgbClr val="FAFB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prstClr val="white"/>
              </a:solidFill>
            </a:endParaRPr>
          </a:p>
        </p:txBody>
      </p:sp>
      <p:sp>
        <p:nvSpPr>
          <p:cNvPr id="14" name="Rechteck 13"/>
          <p:cNvSpPr/>
          <p:nvPr/>
        </p:nvSpPr>
        <p:spPr>
          <a:xfrm>
            <a:off x="539751" y="1424889"/>
            <a:ext cx="468000" cy="45719"/>
          </a:xfrm>
          <a:prstGeom prst="rect">
            <a:avLst/>
          </a:prstGeom>
          <a:solidFill>
            <a:srgbClr val="FDC800"/>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prstClr val="white"/>
              </a:solidFill>
            </a:endParaRPr>
          </a:p>
        </p:txBody>
      </p:sp>
      <p:sp>
        <p:nvSpPr>
          <p:cNvPr id="17" name="Textfeld 16"/>
          <p:cNvSpPr txBox="1"/>
          <p:nvPr/>
        </p:nvSpPr>
        <p:spPr>
          <a:xfrm>
            <a:off x="11322889" y="6437091"/>
            <a:ext cx="696685" cy="276999"/>
          </a:xfrm>
          <a:prstGeom prst="rect">
            <a:avLst/>
          </a:prstGeom>
          <a:noFill/>
        </p:spPr>
        <p:txBody>
          <a:bodyPr wrap="square" rtlCol="0">
            <a:spAutoFit/>
          </a:bodyPr>
          <a:lstStyle/>
          <a:p>
            <a:fld id="{A614C53A-87FA-41B0-8AFA-7C153E5AAF9A}" type="slidenum">
              <a:rPr lang="de-DE" sz="1200" smtClean="0">
                <a:solidFill>
                  <a:srgbClr val="3B3B3D"/>
                </a:solidFill>
                <a:latin typeface="Roboto Light" panose="02000000000000000000" pitchFamily="2" charset="0"/>
                <a:ea typeface="Roboto Light" panose="02000000000000000000" pitchFamily="2" charset="0"/>
                <a:cs typeface="Roboto Light" panose="02000000000000000000" pitchFamily="2" charset="0"/>
              </a:rPr>
              <a:pPr/>
              <a:t>‹#›</a:t>
            </a:fld>
            <a:endParaRPr lang="de-DE" sz="1600" dirty="0">
              <a:solidFill>
                <a:srgbClr val="3B3B3D"/>
              </a:solidFill>
              <a:latin typeface="Roboto Light" panose="02000000000000000000" pitchFamily="2" charset="0"/>
              <a:ea typeface="Roboto Light" panose="02000000000000000000" pitchFamily="2" charset="0"/>
              <a:cs typeface="Roboto Light" panose="02000000000000000000" pitchFamily="2" charset="0"/>
            </a:endParaRPr>
          </a:p>
        </p:txBody>
      </p:sp>
      <p:grpSp>
        <p:nvGrpSpPr>
          <p:cNvPr id="18" name="Gruppieren 17">
            <a:extLst>
              <a:ext uri="{FF2B5EF4-FFF2-40B4-BE49-F238E27FC236}">
                <a16:creationId xmlns:a16="http://schemas.microsoft.com/office/drawing/2014/main" id="{39B08C86-6F5E-4724-B20A-5C3AB1F4CA40}"/>
              </a:ext>
            </a:extLst>
          </p:cNvPr>
          <p:cNvGrpSpPr/>
          <p:nvPr userDrawn="1"/>
        </p:nvGrpSpPr>
        <p:grpSpPr>
          <a:xfrm>
            <a:off x="1465263" y="6312693"/>
            <a:ext cx="8139126" cy="349200"/>
            <a:chOff x="1465263" y="6312693"/>
            <a:chExt cx="8139126" cy="349200"/>
          </a:xfrm>
        </p:grpSpPr>
        <p:cxnSp>
          <p:nvCxnSpPr>
            <p:cNvPr id="19" name="Gerader Verbinder 18">
              <a:extLst>
                <a:ext uri="{FF2B5EF4-FFF2-40B4-BE49-F238E27FC236}">
                  <a16:creationId xmlns:a16="http://schemas.microsoft.com/office/drawing/2014/main" id="{741F3EBC-C0BF-4C6C-A573-59115207F6C3}"/>
                </a:ext>
              </a:extLst>
            </p:cNvPr>
            <p:cNvCxnSpPr/>
            <p:nvPr/>
          </p:nvCxnSpPr>
          <p:spPr>
            <a:xfrm>
              <a:off x="1465263" y="6312693"/>
              <a:ext cx="0" cy="349200"/>
            </a:xfrm>
            <a:prstGeom prst="line">
              <a:avLst/>
            </a:prstGeom>
            <a:ln>
              <a:solidFill>
                <a:srgbClr val="3B3B3D"/>
              </a:solidFill>
            </a:ln>
          </p:spPr>
          <p:style>
            <a:lnRef idx="1">
              <a:schemeClr val="accent1"/>
            </a:lnRef>
            <a:fillRef idx="0">
              <a:schemeClr val="accent1"/>
            </a:fillRef>
            <a:effectRef idx="0">
              <a:schemeClr val="accent1"/>
            </a:effectRef>
            <a:fontRef idx="minor">
              <a:schemeClr val="tx1"/>
            </a:fontRef>
          </p:style>
        </p:cxnSp>
        <p:sp>
          <p:nvSpPr>
            <p:cNvPr id="20" name="Textfeld 19">
              <a:extLst>
                <a:ext uri="{FF2B5EF4-FFF2-40B4-BE49-F238E27FC236}">
                  <a16:creationId xmlns:a16="http://schemas.microsoft.com/office/drawing/2014/main" id="{32F56043-4CEF-475E-8911-BC47BD2059BA}"/>
                </a:ext>
              </a:extLst>
            </p:cNvPr>
            <p:cNvSpPr txBox="1"/>
            <p:nvPr/>
          </p:nvSpPr>
          <p:spPr>
            <a:xfrm>
              <a:off x="1576389" y="6334125"/>
              <a:ext cx="8028000" cy="276999"/>
            </a:xfrm>
            <a:prstGeom prst="rect">
              <a:avLst/>
            </a:prstGeom>
            <a:noFill/>
          </p:spPr>
          <p:txBody>
            <a:bodyPr wrap="square" lIns="0" tIns="0" rIns="0" bIns="0" rtlCol="0">
              <a:spAutoFit/>
            </a:bodyPr>
            <a:lstStyle/>
            <a:p>
              <a:r>
                <a:rPr lang="de-DE" sz="900" spc="10" dirty="0" err="1">
                  <a:solidFill>
                    <a:srgbClr val="3B3B3D"/>
                  </a:solidFill>
                  <a:latin typeface="Segoe UI" panose="020B0502040204020203" pitchFamily="34" charset="0"/>
                  <a:ea typeface="Segoe UI" panose="020B0502040204020203" pitchFamily="34" charset="0"/>
                  <a:cs typeface="Segoe UI" panose="020B0502040204020203" pitchFamily="34" charset="0"/>
                </a:rPr>
                <a:t>October</a:t>
              </a:r>
              <a:r>
                <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 25</a:t>
              </a:r>
              <a:r>
                <a:rPr lang="de-DE" sz="900" spc="10" baseline="30000" dirty="0">
                  <a:solidFill>
                    <a:srgbClr val="3B3B3D"/>
                  </a:solidFill>
                  <a:latin typeface="Segoe UI" panose="020B0502040204020203" pitchFamily="34" charset="0"/>
                  <a:ea typeface="Segoe UI" panose="020B0502040204020203" pitchFamily="34" charset="0"/>
                  <a:cs typeface="Segoe UI" panose="020B0502040204020203" pitchFamily="34" charset="0"/>
                </a:rPr>
                <a:t>th</a:t>
              </a:r>
              <a:r>
                <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 2018  | </a:t>
              </a:r>
              <a:r>
                <a:rPr lang="en-US"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The Potential of Sport in Regional Development. Black Baltic Sea Economic Forum, Sports and Economics.</a:t>
              </a:r>
            </a:p>
            <a:p>
              <a:endPar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endParaRPr>
            </a:p>
          </p:txBody>
        </p:sp>
        <p:sp>
          <p:nvSpPr>
            <p:cNvPr id="21" name="Rechteck 20">
              <a:extLst>
                <a:ext uri="{FF2B5EF4-FFF2-40B4-BE49-F238E27FC236}">
                  <a16:creationId xmlns:a16="http://schemas.microsoft.com/office/drawing/2014/main" id="{8DEB463B-F58D-4EF1-979F-C8BDC4764F7B}"/>
                </a:ext>
              </a:extLst>
            </p:cNvPr>
            <p:cNvSpPr/>
            <p:nvPr/>
          </p:nvSpPr>
          <p:spPr>
            <a:xfrm>
              <a:off x="1576389" y="6505572"/>
              <a:ext cx="3271836" cy="140038"/>
            </a:xfrm>
            <a:prstGeom prst="rect">
              <a:avLst/>
            </a:prstGeom>
          </p:spPr>
          <p:txBody>
            <a:bodyPr wrap="square" lIns="0" tIns="0" rIns="0" bIns="0">
              <a:spAutoFit/>
            </a:bodyPr>
            <a:lstStyle/>
            <a:p>
              <a:r>
                <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Copyright 2018 | 2HM &amp; Associates GmbH</a:t>
              </a:r>
            </a:p>
          </p:txBody>
        </p:sp>
      </p:grpSp>
      <p:pic>
        <p:nvPicPr>
          <p:cNvPr id="22" name="Grafik 21">
            <a:extLst>
              <a:ext uri="{FF2B5EF4-FFF2-40B4-BE49-F238E27FC236}">
                <a16:creationId xmlns:a16="http://schemas.microsoft.com/office/drawing/2014/main" id="{45360032-0429-40E7-8417-9384ED6FBEC1}"/>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20881" y="6346799"/>
            <a:ext cx="1033257" cy="295977"/>
          </a:xfrm>
          <a:prstGeom prst="rect">
            <a:avLst/>
          </a:prstGeom>
        </p:spPr>
      </p:pic>
    </p:spTree>
    <p:extLst>
      <p:ext uri="{BB962C8B-B14F-4D97-AF65-F5344CB8AC3E}">
        <p14:creationId xmlns:p14="http://schemas.microsoft.com/office/powerpoint/2010/main" val="2833215890"/>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guide id="3" pos="325">
          <p15:clr>
            <a:srgbClr val="FBAE40"/>
          </p15:clr>
        </p15:guide>
        <p15:guide id="4" pos="7355">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2_Inhalte">
    <p:spTree>
      <p:nvGrpSpPr>
        <p:cNvPr id="1" name=""/>
        <p:cNvGrpSpPr/>
        <p:nvPr/>
      </p:nvGrpSpPr>
      <p:grpSpPr>
        <a:xfrm>
          <a:off x="0" y="0"/>
          <a:ext cx="0" cy="0"/>
          <a:chOff x="0" y="0"/>
          <a:chExt cx="0" cy="0"/>
        </a:xfrm>
      </p:grpSpPr>
      <p:sp>
        <p:nvSpPr>
          <p:cNvPr id="6" name="Text Placeholder 5"/>
          <p:cNvSpPr>
            <a:spLocks noGrp="1"/>
          </p:cNvSpPr>
          <p:nvPr>
            <p:ph type="body" sz="quarter" idx="11" hasCustomPrompt="1"/>
          </p:nvPr>
        </p:nvSpPr>
        <p:spPr>
          <a:xfrm>
            <a:off x="524176" y="475297"/>
            <a:ext cx="4047824" cy="279829"/>
          </a:xfrm>
          <a:prstGeom prst="rect">
            <a:avLst/>
          </a:prstGeom>
        </p:spPr>
        <p:txBody>
          <a:bodyPr lIns="0" rIns="0"/>
          <a:lstStyle>
            <a:lvl1pPr marL="0" indent="0">
              <a:buNone/>
              <a:defRPr lang="en-US" sz="1400" kern="1200" spc="100" baseline="0" dirty="0" smtClean="0">
                <a:solidFill>
                  <a:srgbClr val="3B3B3D"/>
                </a:solidFill>
                <a:effectLst/>
                <a:latin typeface="Roboto" panose="02000000000000000000" pitchFamily="2" charset="0"/>
                <a:ea typeface="Roboto" panose="02000000000000000000" pitchFamily="2" charset="0"/>
                <a:cs typeface="Roboto" panose="02000000000000000000" pitchFamily="2" charset="0"/>
              </a:defRPr>
            </a:lvl1pPr>
          </a:lstStyle>
          <a:p>
            <a:pPr lvl="0"/>
            <a:r>
              <a:rPr lang="en-US" dirty="0"/>
              <a:t>CLICK TO EDIT MASTER TEXT STYLES</a:t>
            </a:r>
          </a:p>
        </p:txBody>
      </p:sp>
      <p:sp>
        <p:nvSpPr>
          <p:cNvPr id="4" name="Text Placeholder 3"/>
          <p:cNvSpPr>
            <a:spLocks noGrp="1"/>
          </p:cNvSpPr>
          <p:nvPr>
            <p:ph type="body" sz="quarter" idx="10" hasCustomPrompt="1"/>
          </p:nvPr>
        </p:nvSpPr>
        <p:spPr>
          <a:xfrm>
            <a:off x="515938" y="704411"/>
            <a:ext cx="11136312" cy="552450"/>
          </a:xfrm>
          <a:prstGeom prst="rect">
            <a:avLst/>
          </a:prstGeom>
        </p:spPr>
        <p:txBody>
          <a:bodyPr lIns="0" rIns="0"/>
          <a:lstStyle>
            <a:lvl1pPr marL="0" indent="0" algn="l" defTabSz="914400" rtl="0" eaLnBrk="1" latinLnBrk="0" hangingPunct="1">
              <a:lnSpc>
                <a:spcPct val="107000"/>
              </a:lnSpc>
              <a:spcAft>
                <a:spcPts val="800"/>
              </a:spcAft>
              <a:buNone/>
              <a:defRPr lang="en-US" sz="3000" kern="1200" spc="160" baseline="0" dirty="0" smtClean="0">
                <a:solidFill>
                  <a:srgbClr val="3B3B3D"/>
                </a:solidFill>
                <a:effectLst/>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US" dirty="0"/>
              <a:t>CLICK TO EDIT MASTER TEXT STYLES</a:t>
            </a:r>
          </a:p>
        </p:txBody>
      </p:sp>
      <p:sp>
        <p:nvSpPr>
          <p:cNvPr id="8" name="Rechteck 7"/>
          <p:cNvSpPr/>
          <p:nvPr/>
        </p:nvSpPr>
        <p:spPr>
          <a:xfrm>
            <a:off x="692" y="6143624"/>
            <a:ext cx="12191308" cy="738494"/>
          </a:xfrm>
          <a:prstGeom prst="rect">
            <a:avLst/>
          </a:prstGeom>
          <a:solidFill>
            <a:srgbClr val="FAFB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prstClr val="white"/>
              </a:solidFill>
            </a:endParaRPr>
          </a:p>
        </p:txBody>
      </p:sp>
      <p:sp>
        <p:nvSpPr>
          <p:cNvPr id="14" name="Rechteck 13"/>
          <p:cNvSpPr/>
          <p:nvPr/>
        </p:nvSpPr>
        <p:spPr>
          <a:xfrm>
            <a:off x="539751" y="1424889"/>
            <a:ext cx="468000" cy="45719"/>
          </a:xfrm>
          <a:prstGeom prst="rect">
            <a:avLst/>
          </a:prstGeom>
          <a:solidFill>
            <a:srgbClr val="FDC800"/>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prstClr val="white"/>
              </a:solidFill>
            </a:endParaRPr>
          </a:p>
        </p:txBody>
      </p:sp>
      <p:sp>
        <p:nvSpPr>
          <p:cNvPr id="17" name="Textfeld 16"/>
          <p:cNvSpPr txBox="1"/>
          <p:nvPr/>
        </p:nvSpPr>
        <p:spPr>
          <a:xfrm>
            <a:off x="11322889" y="6437091"/>
            <a:ext cx="696685" cy="276999"/>
          </a:xfrm>
          <a:prstGeom prst="rect">
            <a:avLst/>
          </a:prstGeom>
          <a:noFill/>
        </p:spPr>
        <p:txBody>
          <a:bodyPr wrap="square" rtlCol="0">
            <a:spAutoFit/>
          </a:bodyPr>
          <a:lstStyle/>
          <a:p>
            <a:fld id="{A614C53A-87FA-41B0-8AFA-7C153E5AAF9A}" type="slidenum">
              <a:rPr lang="de-DE" sz="1200" smtClean="0">
                <a:solidFill>
                  <a:srgbClr val="3B3B3D"/>
                </a:solidFill>
                <a:latin typeface="Roboto Light" panose="02000000000000000000" pitchFamily="2" charset="0"/>
                <a:ea typeface="Roboto Light" panose="02000000000000000000" pitchFamily="2" charset="0"/>
                <a:cs typeface="Roboto Light" panose="02000000000000000000" pitchFamily="2" charset="0"/>
              </a:rPr>
              <a:pPr/>
              <a:t>‹#›</a:t>
            </a:fld>
            <a:endParaRPr lang="de-DE" sz="1600" dirty="0">
              <a:solidFill>
                <a:srgbClr val="3B3B3D"/>
              </a:solidFill>
              <a:latin typeface="Roboto Light" panose="02000000000000000000" pitchFamily="2" charset="0"/>
              <a:ea typeface="Roboto Light" panose="02000000000000000000" pitchFamily="2" charset="0"/>
              <a:cs typeface="Roboto Light" panose="02000000000000000000" pitchFamily="2" charset="0"/>
            </a:endParaRPr>
          </a:p>
        </p:txBody>
      </p:sp>
      <p:sp>
        <p:nvSpPr>
          <p:cNvPr id="3" name="Text Placeholder 2"/>
          <p:cNvSpPr>
            <a:spLocks noGrp="1"/>
          </p:cNvSpPr>
          <p:nvPr>
            <p:ph type="body" sz="quarter" idx="12"/>
          </p:nvPr>
        </p:nvSpPr>
        <p:spPr>
          <a:xfrm>
            <a:off x="523875" y="5888038"/>
            <a:ext cx="11152188" cy="255587"/>
          </a:xfrm>
          <a:prstGeom prst="rect">
            <a:avLst/>
          </a:prstGeom>
        </p:spPr>
        <p:txBody>
          <a:bodyPr lIns="0" rIns="0" anchor="ctr"/>
          <a:lstStyle>
            <a:lvl1pPr marL="0" indent="0">
              <a:buNone/>
              <a:defRPr sz="800">
                <a:solidFill>
                  <a:schemeClr val="bg2">
                    <a:lumMod val="50000"/>
                  </a:schemeClr>
                </a:solidFill>
              </a:defRPr>
            </a:lvl1pPr>
          </a:lstStyle>
          <a:p>
            <a:pPr lvl="0"/>
            <a:r>
              <a:rPr lang="en-US" dirty="0"/>
              <a:t>Click to edit Master text style</a:t>
            </a:r>
          </a:p>
        </p:txBody>
      </p:sp>
      <p:grpSp>
        <p:nvGrpSpPr>
          <p:cNvPr id="18" name="Gruppieren 17">
            <a:extLst>
              <a:ext uri="{FF2B5EF4-FFF2-40B4-BE49-F238E27FC236}">
                <a16:creationId xmlns:a16="http://schemas.microsoft.com/office/drawing/2014/main" id="{A363DA0F-F2CD-4662-9D8A-F8008134B024}"/>
              </a:ext>
            </a:extLst>
          </p:cNvPr>
          <p:cNvGrpSpPr/>
          <p:nvPr userDrawn="1"/>
        </p:nvGrpSpPr>
        <p:grpSpPr>
          <a:xfrm>
            <a:off x="1465263" y="6312693"/>
            <a:ext cx="8139126" cy="349200"/>
            <a:chOff x="1465263" y="6312693"/>
            <a:chExt cx="8139126" cy="349200"/>
          </a:xfrm>
        </p:grpSpPr>
        <p:cxnSp>
          <p:nvCxnSpPr>
            <p:cNvPr id="19" name="Gerader Verbinder 18">
              <a:extLst>
                <a:ext uri="{FF2B5EF4-FFF2-40B4-BE49-F238E27FC236}">
                  <a16:creationId xmlns:a16="http://schemas.microsoft.com/office/drawing/2014/main" id="{BA88BD73-F432-494E-9A43-302E3D284BFC}"/>
                </a:ext>
              </a:extLst>
            </p:cNvPr>
            <p:cNvCxnSpPr/>
            <p:nvPr/>
          </p:nvCxnSpPr>
          <p:spPr>
            <a:xfrm>
              <a:off x="1465263" y="6312693"/>
              <a:ext cx="0" cy="349200"/>
            </a:xfrm>
            <a:prstGeom prst="line">
              <a:avLst/>
            </a:prstGeom>
            <a:ln>
              <a:solidFill>
                <a:srgbClr val="3B3B3D"/>
              </a:solidFill>
            </a:ln>
          </p:spPr>
          <p:style>
            <a:lnRef idx="1">
              <a:schemeClr val="accent1"/>
            </a:lnRef>
            <a:fillRef idx="0">
              <a:schemeClr val="accent1"/>
            </a:fillRef>
            <a:effectRef idx="0">
              <a:schemeClr val="accent1"/>
            </a:effectRef>
            <a:fontRef idx="minor">
              <a:schemeClr val="tx1"/>
            </a:fontRef>
          </p:style>
        </p:cxnSp>
        <p:sp>
          <p:nvSpPr>
            <p:cNvPr id="20" name="Textfeld 19">
              <a:extLst>
                <a:ext uri="{FF2B5EF4-FFF2-40B4-BE49-F238E27FC236}">
                  <a16:creationId xmlns:a16="http://schemas.microsoft.com/office/drawing/2014/main" id="{D3E78637-5978-488A-9781-FD86ACF32AC2}"/>
                </a:ext>
              </a:extLst>
            </p:cNvPr>
            <p:cNvSpPr txBox="1"/>
            <p:nvPr/>
          </p:nvSpPr>
          <p:spPr>
            <a:xfrm>
              <a:off x="1576389" y="6334125"/>
              <a:ext cx="8028000" cy="276999"/>
            </a:xfrm>
            <a:prstGeom prst="rect">
              <a:avLst/>
            </a:prstGeom>
            <a:noFill/>
          </p:spPr>
          <p:txBody>
            <a:bodyPr wrap="square" lIns="0" tIns="0" rIns="0" bIns="0" rtlCol="0">
              <a:spAutoFit/>
            </a:bodyPr>
            <a:lstStyle/>
            <a:p>
              <a:r>
                <a:rPr lang="de-DE" sz="900" spc="10" dirty="0" err="1">
                  <a:solidFill>
                    <a:srgbClr val="3B3B3D"/>
                  </a:solidFill>
                  <a:latin typeface="Segoe UI" panose="020B0502040204020203" pitchFamily="34" charset="0"/>
                  <a:ea typeface="Segoe UI" panose="020B0502040204020203" pitchFamily="34" charset="0"/>
                  <a:cs typeface="Segoe UI" panose="020B0502040204020203" pitchFamily="34" charset="0"/>
                </a:rPr>
                <a:t>October</a:t>
              </a:r>
              <a:r>
                <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 25</a:t>
              </a:r>
              <a:r>
                <a:rPr lang="de-DE" sz="900" spc="10" baseline="30000" dirty="0">
                  <a:solidFill>
                    <a:srgbClr val="3B3B3D"/>
                  </a:solidFill>
                  <a:latin typeface="Segoe UI" panose="020B0502040204020203" pitchFamily="34" charset="0"/>
                  <a:ea typeface="Segoe UI" panose="020B0502040204020203" pitchFamily="34" charset="0"/>
                  <a:cs typeface="Segoe UI" panose="020B0502040204020203" pitchFamily="34" charset="0"/>
                </a:rPr>
                <a:t>th</a:t>
              </a:r>
              <a:r>
                <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 2018  | </a:t>
              </a:r>
              <a:r>
                <a:rPr lang="en-US"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The Potential of Sport in Regional Development. Black Baltic Sea Economic Forum, Sports and Economics.</a:t>
              </a:r>
            </a:p>
            <a:p>
              <a:endPar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endParaRPr>
            </a:p>
          </p:txBody>
        </p:sp>
        <p:sp>
          <p:nvSpPr>
            <p:cNvPr id="21" name="Rechteck 20">
              <a:extLst>
                <a:ext uri="{FF2B5EF4-FFF2-40B4-BE49-F238E27FC236}">
                  <a16:creationId xmlns:a16="http://schemas.microsoft.com/office/drawing/2014/main" id="{1E37FCB0-B6AE-4913-9085-ACD9B8D6D754}"/>
                </a:ext>
              </a:extLst>
            </p:cNvPr>
            <p:cNvSpPr/>
            <p:nvPr/>
          </p:nvSpPr>
          <p:spPr>
            <a:xfrm>
              <a:off x="1576389" y="6505572"/>
              <a:ext cx="3271836" cy="140038"/>
            </a:xfrm>
            <a:prstGeom prst="rect">
              <a:avLst/>
            </a:prstGeom>
          </p:spPr>
          <p:txBody>
            <a:bodyPr wrap="square" lIns="0" tIns="0" rIns="0" bIns="0">
              <a:spAutoFit/>
            </a:bodyPr>
            <a:lstStyle/>
            <a:p>
              <a:r>
                <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Copyright 2018 | 2HM &amp; Associates GmbH</a:t>
              </a:r>
            </a:p>
          </p:txBody>
        </p:sp>
      </p:grpSp>
      <p:pic>
        <p:nvPicPr>
          <p:cNvPr id="22" name="Grafik 21">
            <a:extLst>
              <a:ext uri="{FF2B5EF4-FFF2-40B4-BE49-F238E27FC236}">
                <a16:creationId xmlns:a16="http://schemas.microsoft.com/office/drawing/2014/main" id="{4653BF85-A731-4E24-B079-CB680FB579C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20881" y="6346799"/>
            <a:ext cx="1033257" cy="295977"/>
          </a:xfrm>
          <a:prstGeom prst="rect">
            <a:avLst/>
          </a:prstGeom>
        </p:spPr>
      </p:pic>
    </p:spTree>
    <p:extLst>
      <p:ext uri="{BB962C8B-B14F-4D97-AF65-F5344CB8AC3E}">
        <p14:creationId xmlns:p14="http://schemas.microsoft.com/office/powerpoint/2010/main" val="2325547057"/>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guide id="3" pos="325">
          <p15:clr>
            <a:srgbClr val="FBAE40"/>
          </p15:clr>
        </p15:guide>
        <p15:guide id="4" pos="7355">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Benutzerdefiniertes Layout">
    <p:spTree>
      <p:nvGrpSpPr>
        <p:cNvPr id="1" name=""/>
        <p:cNvGrpSpPr/>
        <p:nvPr/>
      </p:nvGrpSpPr>
      <p:grpSpPr>
        <a:xfrm>
          <a:off x="0" y="0"/>
          <a:ext cx="0" cy="0"/>
          <a:chOff x="0" y="0"/>
          <a:chExt cx="0" cy="0"/>
        </a:xfrm>
      </p:grpSpPr>
      <p:sp>
        <p:nvSpPr>
          <p:cNvPr id="11" name="Rechteck 10">
            <a:extLst>
              <a:ext uri="{FF2B5EF4-FFF2-40B4-BE49-F238E27FC236}">
                <a16:creationId xmlns:a16="http://schemas.microsoft.com/office/drawing/2014/main" id="{C84333CE-C337-4D66-9686-5C58D1A059DF}"/>
              </a:ext>
            </a:extLst>
          </p:cNvPr>
          <p:cNvSpPr/>
          <p:nvPr userDrawn="1"/>
        </p:nvSpPr>
        <p:spPr>
          <a:xfrm>
            <a:off x="0" y="0"/>
            <a:ext cx="12192000" cy="6858000"/>
          </a:xfrm>
          <a:prstGeom prst="rect">
            <a:avLst/>
          </a:prstGeom>
          <a:gradFill>
            <a:gsLst>
              <a:gs pos="0">
                <a:srgbClr val="3B3B3D"/>
              </a:gs>
              <a:gs pos="78000">
                <a:srgbClr val="656668"/>
              </a:gs>
            </a:gsLst>
            <a:lin ang="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nvGrpSpPr>
          <p:cNvPr id="13" name="Gruppieren 12">
            <a:extLst>
              <a:ext uri="{FF2B5EF4-FFF2-40B4-BE49-F238E27FC236}">
                <a16:creationId xmlns:a16="http://schemas.microsoft.com/office/drawing/2014/main" id="{1D26BCC4-8FF3-4E20-B161-7CED433BBF47}"/>
              </a:ext>
            </a:extLst>
          </p:cNvPr>
          <p:cNvGrpSpPr/>
          <p:nvPr userDrawn="1"/>
        </p:nvGrpSpPr>
        <p:grpSpPr>
          <a:xfrm>
            <a:off x="457199" y="2955897"/>
            <a:ext cx="11383506" cy="1538883"/>
            <a:chOff x="457199" y="3270222"/>
            <a:chExt cx="11383506" cy="1538883"/>
          </a:xfrm>
        </p:grpSpPr>
        <p:sp>
          <p:nvSpPr>
            <p:cNvPr id="14" name="Textfeld 13">
              <a:extLst>
                <a:ext uri="{FF2B5EF4-FFF2-40B4-BE49-F238E27FC236}">
                  <a16:creationId xmlns:a16="http://schemas.microsoft.com/office/drawing/2014/main" id="{8FD47DBE-6056-4245-B555-1BB8380B71A0}"/>
                </a:ext>
              </a:extLst>
            </p:cNvPr>
            <p:cNvSpPr txBox="1"/>
            <p:nvPr userDrawn="1"/>
          </p:nvSpPr>
          <p:spPr>
            <a:xfrm>
              <a:off x="457199" y="3270222"/>
              <a:ext cx="11383506" cy="1538883"/>
            </a:xfrm>
            <a:prstGeom prst="rect">
              <a:avLst/>
            </a:prstGeom>
            <a:noFill/>
          </p:spPr>
          <p:txBody>
            <a:bodyPr wrap="square" rtlCol="0">
              <a:spAutoFit/>
            </a:bodyPr>
            <a:lstStyle/>
            <a:p>
              <a:r>
                <a:rPr lang="en-US" sz="2400" cap="all" spc="270" baseline="0" noProof="0" dirty="0">
                  <a:solidFill>
                    <a:srgbClr val="FFFFFF"/>
                  </a:solidFill>
                  <a:latin typeface="Roboto Light" panose="02000000000000000000" pitchFamily="2" charset="0"/>
                  <a:ea typeface="Roboto Light" panose="02000000000000000000" pitchFamily="2" charset="0"/>
                  <a:cs typeface="Roboto Light" panose="02000000000000000000" pitchFamily="2" charset="0"/>
                </a:rPr>
                <a:t>The Potential of Sport in Regional Development</a:t>
              </a:r>
            </a:p>
            <a:p>
              <a:endParaRPr lang="en-GB" sz="1400" cap="all" spc="270" baseline="0" noProof="0" dirty="0">
                <a:solidFill>
                  <a:srgbClr val="FFFFFF"/>
                </a:solidFill>
                <a:latin typeface="Roboto Light" panose="02000000000000000000" pitchFamily="2" charset="0"/>
                <a:ea typeface="Roboto Light" panose="02000000000000000000" pitchFamily="2" charset="0"/>
                <a:cs typeface="Roboto Light" panose="02000000000000000000" pitchFamily="2" charset="0"/>
              </a:endParaRPr>
            </a:p>
            <a:p>
              <a:endParaRPr lang="en-GB" sz="1400" cap="all" spc="270" baseline="0" noProof="0" dirty="0">
                <a:solidFill>
                  <a:srgbClr val="FFFFFF"/>
                </a:solidFill>
                <a:latin typeface="Roboto Light" panose="02000000000000000000" pitchFamily="2" charset="0"/>
                <a:ea typeface="Roboto Light" panose="02000000000000000000" pitchFamily="2" charset="0"/>
                <a:cs typeface="Roboto Light" panose="02000000000000000000" pitchFamily="2" charset="0"/>
              </a:endParaRPr>
            </a:p>
            <a:p>
              <a:endParaRPr lang="en-GB" sz="1400" cap="all" spc="270" baseline="0" noProof="0" dirty="0">
                <a:solidFill>
                  <a:srgbClr val="FFFFFF"/>
                </a:solidFill>
                <a:latin typeface="Roboto Light" panose="02000000000000000000" pitchFamily="2" charset="0"/>
                <a:ea typeface="Roboto Light" panose="02000000000000000000" pitchFamily="2" charset="0"/>
                <a:cs typeface="Roboto Light" panose="02000000000000000000" pitchFamily="2" charset="0"/>
              </a:endParaRPr>
            </a:p>
            <a:p>
              <a:r>
                <a:rPr lang="en-GB" sz="1400" cap="all" spc="270" baseline="0" noProof="0" dirty="0">
                  <a:solidFill>
                    <a:srgbClr val="FFFFFF"/>
                  </a:solidFill>
                  <a:latin typeface="Roboto Light" panose="02000000000000000000" pitchFamily="2" charset="0"/>
                  <a:ea typeface="Roboto Light" panose="02000000000000000000" pitchFamily="2" charset="0"/>
                  <a:cs typeface="Roboto Light" panose="02000000000000000000" pitchFamily="2" charset="0"/>
                </a:rPr>
                <a:t>     </a:t>
              </a:r>
              <a:r>
                <a:rPr lang="en-US" sz="1400" cap="all" spc="270" baseline="0" noProof="0" dirty="0">
                  <a:solidFill>
                    <a:srgbClr val="FFFFFF"/>
                  </a:solidFill>
                  <a:latin typeface="Roboto Light" panose="02000000000000000000" pitchFamily="2" charset="0"/>
                  <a:ea typeface="Roboto Light" panose="02000000000000000000" pitchFamily="2" charset="0"/>
                  <a:cs typeface="Roboto Light" panose="02000000000000000000" pitchFamily="2" charset="0"/>
                </a:rPr>
                <a:t>The key to sports-related regional development lies in an holistic but differentiated approach of looking at sports.</a:t>
              </a:r>
            </a:p>
          </p:txBody>
        </p:sp>
        <p:pic>
          <p:nvPicPr>
            <p:cNvPr id="15" name="Grafik 14">
              <a:extLst>
                <a:ext uri="{FF2B5EF4-FFF2-40B4-BE49-F238E27FC236}">
                  <a16:creationId xmlns:a16="http://schemas.microsoft.com/office/drawing/2014/main" id="{B3F593E9-0262-452A-8208-ADACC4C497ED}"/>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16731" y="4323724"/>
              <a:ext cx="234950" cy="210645"/>
            </a:xfrm>
            <a:prstGeom prst="rect">
              <a:avLst/>
            </a:prstGeom>
          </p:spPr>
        </p:pic>
      </p:grpSp>
      <p:sp>
        <p:nvSpPr>
          <p:cNvPr id="16" name="Rechteck 15">
            <a:extLst>
              <a:ext uri="{FF2B5EF4-FFF2-40B4-BE49-F238E27FC236}">
                <a16:creationId xmlns:a16="http://schemas.microsoft.com/office/drawing/2014/main" id="{791218B2-83D8-4906-9DFB-5F25D6ACD5AC}"/>
              </a:ext>
            </a:extLst>
          </p:cNvPr>
          <p:cNvSpPr/>
          <p:nvPr userDrawn="1"/>
        </p:nvSpPr>
        <p:spPr>
          <a:xfrm>
            <a:off x="8431901" y="-1"/>
            <a:ext cx="3760099" cy="6857999"/>
          </a:xfrm>
          <a:prstGeom prst="rect">
            <a:avLst/>
          </a:prstGeom>
          <a:gradFill flip="none" rotWithShape="1">
            <a:gsLst>
              <a:gs pos="0">
                <a:schemeClr val="tx1">
                  <a:alpha val="0"/>
                </a:schemeClr>
              </a:gs>
              <a:gs pos="16000">
                <a:srgbClr val="3B3B3D">
                  <a:alpha val="0"/>
                </a:srgbClr>
              </a:gs>
              <a:gs pos="100000">
                <a:srgbClr val="FDC800">
                  <a:lumMod val="100000"/>
                  <a:alpha val="3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8" name="Grafik 7">
            <a:extLst>
              <a:ext uri="{FF2B5EF4-FFF2-40B4-BE49-F238E27FC236}">
                <a16:creationId xmlns:a16="http://schemas.microsoft.com/office/drawing/2014/main" id="{B0ED16A3-A391-47AC-9489-722EAD5B382A}"/>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02091" y="770003"/>
            <a:ext cx="2466484" cy="706527"/>
          </a:xfrm>
          <a:prstGeom prst="rect">
            <a:avLst/>
          </a:prstGeom>
          <a:noFill/>
          <a:ln>
            <a:noFill/>
          </a:ln>
        </p:spPr>
      </p:pic>
    </p:spTree>
    <p:extLst>
      <p:ext uri="{BB962C8B-B14F-4D97-AF65-F5344CB8AC3E}">
        <p14:creationId xmlns:p14="http://schemas.microsoft.com/office/powerpoint/2010/main" val="249714836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4_Driving Growth">
    <p:bg>
      <p:bgRef idx="1001">
        <a:schemeClr val="bg1"/>
      </p:bgRef>
    </p:bg>
    <p:spTree>
      <p:nvGrpSpPr>
        <p:cNvPr id="1" name=""/>
        <p:cNvGrpSpPr/>
        <p:nvPr/>
      </p:nvGrpSpPr>
      <p:grpSpPr>
        <a:xfrm>
          <a:off x="0" y="0"/>
          <a:ext cx="0" cy="0"/>
          <a:chOff x="0" y="0"/>
          <a:chExt cx="0" cy="0"/>
        </a:xfrm>
      </p:grpSpPr>
      <p:sp>
        <p:nvSpPr>
          <p:cNvPr id="7" name="Rechteck 6"/>
          <p:cNvSpPr/>
          <p:nvPr userDrawn="1"/>
        </p:nvSpPr>
        <p:spPr>
          <a:xfrm>
            <a:off x="692" y="6143624"/>
            <a:ext cx="12191308" cy="738493"/>
          </a:xfrm>
          <a:prstGeom prst="rect">
            <a:avLst/>
          </a:prstGeom>
          <a:solidFill>
            <a:srgbClr val="FBFCFD">
              <a:alpha val="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prstClr val="white"/>
              </a:solidFill>
            </a:endParaRPr>
          </a:p>
        </p:txBody>
      </p:sp>
      <p:sp>
        <p:nvSpPr>
          <p:cNvPr id="23" name="Rechteck 22"/>
          <p:cNvSpPr/>
          <p:nvPr userDrawn="1"/>
        </p:nvSpPr>
        <p:spPr>
          <a:xfrm>
            <a:off x="0" y="6148388"/>
            <a:ext cx="12192000" cy="738493"/>
          </a:xfrm>
          <a:prstGeom prst="rect">
            <a:avLst/>
          </a:prstGeom>
          <a:solidFill>
            <a:srgbClr val="FAFB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prstClr val="white"/>
              </a:solidFill>
            </a:endParaRPr>
          </a:p>
        </p:txBody>
      </p:sp>
      <p:sp>
        <p:nvSpPr>
          <p:cNvPr id="14" name="Textfeld 13"/>
          <p:cNvSpPr txBox="1"/>
          <p:nvPr userDrawn="1"/>
        </p:nvSpPr>
        <p:spPr>
          <a:xfrm>
            <a:off x="11322889" y="6437091"/>
            <a:ext cx="696685" cy="276999"/>
          </a:xfrm>
          <a:prstGeom prst="rect">
            <a:avLst/>
          </a:prstGeom>
          <a:noFill/>
        </p:spPr>
        <p:txBody>
          <a:bodyPr wrap="square" rtlCol="0">
            <a:spAutoFit/>
          </a:bodyPr>
          <a:lstStyle/>
          <a:p>
            <a:fld id="{A614C53A-87FA-41B0-8AFA-7C153E5AAF9A}" type="slidenum">
              <a:rPr lang="de-DE" sz="1200" smtClean="0">
                <a:solidFill>
                  <a:srgbClr val="3B3B3D"/>
                </a:solidFill>
                <a:latin typeface="Roboto Light" panose="02000000000000000000" pitchFamily="2" charset="0"/>
                <a:ea typeface="Roboto Light" panose="02000000000000000000" pitchFamily="2" charset="0"/>
                <a:cs typeface="Roboto Light" panose="02000000000000000000" pitchFamily="2" charset="0"/>
              </a:rPr>
              <a:pPr/>
              <a:t>‹#›</a:t>
            </a:fld>
            <a:endParaRPr lang="de-DE" sz="1600" dirty="0">
              <a:solidFill>
                <a:srgbClr val="3B3B3D"/>
              </a:solidFill>
              <a:latin typeface="Roboto Light" panose="02000000000000000000" pitchFamily="2" charset="0"/>
              <a:ea typeface="Roboto Light" panose="02000000000000000000" pitchFamily="2" charset="0"/>
              <a:cs typeface="Roboto Light" panose="02000000000000000000" pitchFamily="2" charset="0"/>
            </a:endParaRPr>
          </a:p>
        </p:txBody>
      </p:sp>
      <p:sp>
        <p:nvSpPr>
          <p:cNvPr id="20" name="Rechteck 19"/>
          <p:cNvSpPr/>
          <p:nvPr userDrawn="1"/>
        </p:nvSpPr>
        <p:spPr>
          <a:xfrm>
            <a:off x="539751" y="1424889"/>
            <a:ext cx="468000" cy="45719"/>
          </a:xfrm>
          <a:prstGeom prst="rect">
            <a:avLst/>
          </a:prstGeom>
          <a:solidFill>
            <a:srgbClr val="FDC800"/>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prstClr val="white"/>
              </a:solidFill>
            </a:endParaRPr>
          </a:p>
        </p:txBody>
      </p:sp>
      <p:grpSp>
        <p:nvGrpSpPr>
          <p:cNvPr id="12" name="Gruppieren 11">
            <a:extLst>
              <a:ext uri="{FF2B5EF4-FFF2-40B4-BE49-F238E27FC236}">
                <a16:creationId xmlns:a16="http://schemas.microsoft.com/office/drawing/2014/main" id="{44FB8624-F637-4CA7-A308-A3564D542623}"/>
              </a:ext>
            </a:extLst>
          </p:cNvPr>
          <p:cNvGrpSpPr/>
          <p:nvPr userDrawn="1"/>
        </p:nvGrpSpPr>
        <p:grpSpPr>
          <a:xfrm>
            <a:off x="1465263" y="6312693"/>
            <a:ext cx="8139126" cy="349200"/>
            <a:chOff x="1465263" y="6312693"/>
            <a:chExt cx="8139126" cy="349200"/>
          </a:xfrm>
        </p:grpSpPr>
        <p:cxnSp>
          <p:nvCxnSpPr>
            <p:cNvPr id="26" name="Gerader Verbinder 25">
              <a:extLst>
                <a:ext uri="{FF2B5EF4-FFF2-40B4-BE49-F238E27FC236}">
                  <a16:creationId xmlns:a16="http://schemas.microsoft.com/office/drawing/2014/main" id="{40E71E95-566E-44AD-BC32-3856D3355661}"/>
                </a:ext>
              </a:extLst>
            </p:cNvPr>
            <p:cNvCxnSpPr/>
            <p:nvPr/>
          </p:nvCxnSpPr>
          <p:spPr>
            <a:xfrm>
              <a:off x="1465263" y="6312693"/>
              <a:ext cx="0" cy="349200"/>
            </a:xfrm>
            <a:prstGeom prst="line">
              <a:avLst/>
            </a:prstGeom>
            <a:ln>
              <a:solidFill>
                <a:srgbClr val="3B3B3D"/>
              </a:solidFill>
            </a:ln>
          </p:spPr>
          <p:style>
            <a:lnRef idx="1">
              <a:schemeClr val="accent1"/>
            </a:lnRef>
            <a:fillRef idx="0">
              <a:schemeClr val="accent1"/>
            </a:fillRef>
            <a:effectRef idx="0">
              <a:schemeClr val="accent1"/>
            </a:effectRef>
            <a:fontRef idx="minor">
              <a:schemeClr val="tx1"/>
            </a:fontRef>
          </p:style>
        </p:cxnSp>
        <p:sp>
          <p:nvSpPr>
            <p:cNvPr id="21" name="Textfeld 20">
              <a:extLst>
                <a:ext uri="{FF2B5EF4-FFF2-40B4-BE49-F238E27FC236}">
                  <a16:creationId xmlns:a16="http://schemas.microsoft.com/office/drawing/2014/main" id="{5E26DB9E-9D9D-4DC7-B057-49AD14141B69}"/>
                </a:ext>
              </a:extLst>
            </p:cNvPr>
            <p:cNvSpPr txBox="1"/>
            <p:nvPr/>
          </p:nvSpPr>
          <p:spPr>
            <a:xfrm>
              <a:off x="1576389" y="6334125"/>
              <a:ext cx="8028000" cy="276999"/>
            </a:xfrm>
            <a:prstGeom prst="rect">
              <a:avLst/>
            </a:prstGeom>
            <a:noFill/>
          </p:spPr>
          <p:txBody>
            <a:bodyPr wrap="square" lIns="0" tIns="0" rIns="0" bIns="0" rtlCol="0">
              <a:spAutoFit/>
            </a:bodyPr>
            <a:lstStyle/>
            <a:p>
              <a:r>
                <a:rPr lang="de-DE" sz="900" spc="10" dirty="0" err="1">
                  <a:solidFill>
                    <a:srgbClr val="3B3B3D"/>
                  </a:solidFill>
                  <a:latin typeface="Segoe UI" panose="020B0502040204020203" pitchFamily="34" charset="0"/>
                  <a:ea typeface="Segoe UI" panose="020B0502040204020203" pitchFamily="34" charset="0"/>
                  <a:cs typeface="Segoe UI" panose="020B0502040204020203" pitchFamily="34" charset="0"/>
                </a:rPr>
                <a:t>October</a:t>
              </a:r>
              <a:r>
                <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 25</a:t>
              </a:r>
              <a:r>
                <a:rPr lang="de-DE" sz="900" spc="10" baseline="30000" dirty="0">
                  <a:solidFill>
                    <a:srgbClr val="3B3B3D"/>
                  </a:solidFill>
                  <a:latin typeface="Segoe UI" panose="020B0502040204020203" pitchFamily="34" charset="0"/>
                  <a:ea typeface="Segoe UI" panose="020B0502040204020203" pitchFamily="34" charset="0"/>
                  <a:cs typeface="Segoe UI" panose="020B0502040204020203" pitchFamily="34" charset="0"/>
                </a:rPr>
                <a:t>th</a:t>
              </a:r>
              <a:r>
                <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 2018  | </a:t>
              </a:r>
              <a:r>
                <a:rPr lang="en-US"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The Potential of Sport in Regional Development. Black Baltic Sea Economic Forum, Sports and Economics.</a:t>
              </a:r>
            </a:p>
            <a:p>
              <a:endPar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endParaRPr>
            </a:p>
          </p:txBody>
        </p:sp>
        <p:sp>
          <p:nvSpPr>
            <p:cNvPr id="22" name="Rechteck 21">
              <a:extLst>
                <a:ext uri="{FF2B5EF4-FFF2-40B4-BE49-F238E27FC236}">
                  <a16:creationId xmlns:a16="http://schemas.microsoft.com/office/drawing/2014/main" id="{8B999723-37F7-4F67-89EB-9D2841EE7F1C}"/>
                </a:ext>
              </a:extLst>
            </p:cNvPr>
            <p:cNvSpPr/>
            <p:nvPr/>
          </p:nvSpPr>
          <p:spPr>
            <a:xfrm>
              <a:off x="1576389" y="6505572"/>
              <a:ext cx="3271836" cy="140038"/>
            </a:xfrm>
            <a:prstGeom prst="rect">
              <a:avLst/>
            </a:prstGeom>
          </p:spPr>
          <p:txBody>
            <a:bodyPr wrap="square" lIns="0" tIns="0" rIns="0" bIns="0">
              <a:spAutoFit/>
            </a:bodyPr>
            <a:lstStyle/>
            <a:p>
              <a:r>
                <a:rPr lang="de-DE" sz="900" spc="10" dirty="0">
                  <a:solidFill>
                    <a:srgbClr val="3B3B3D"/>
                  </a:solidFill>
                  <a:latin typeface="Segoe UI" panose="020B0502040204020203" pitchFamily="34" charset="0"/>
                  <a:ea typeface="Segoe UI" panose="020B0502040204020203" pitchFamily="34" charset="0"/>
                  <a:cs typeface="Segoe UI" panose="020B0502040204020203" pitchFamily="34" charset="0"/>
                </a:rPr>
                <a:t>Copyright 2018 | 2HM &amp; Associates GmbH</a:t>
              </a:r>
            </a:p>
          </p:txBody>
        </p:sp>
      </p:grpSp>
      <p:pic>
        <p:nvPicPr>
          <p:cNvPr id="15" name="Grafik 14">
            <a:extLst>
              <a:ext uri="{FF2B5EF4-FFF2-40B4-BE49-F238E27FC236}">
                <a16:creationId xmlns:a16="http://schemas.microsoft.com/office/drawing/2014/main" id="{8B7602E4-A03D-4F3E-AFE0-4C3D2BDA3AD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20881" y="6346799"/>
            <a:ext cx="1033257" cy="295977"/>
          </a:xfrm>
          <a:prstGeom prst="rect">
            <a:avLst/>
          </a:prstGeom>
        </p:spPr>
      </p:pic>
    </p:spTree>
    <p:extLst>
      <p:ext uri="{BB962C8B-B14F-4D97-AF65-F5344CB8AC3E}">
        <p14:creationId xmlns:p14="http://schemas.microsoft.com/office/powerpoint/2010/main" val="2947275307"/>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36042545"/>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695" r:id="rId12"/>
    <p:sldLayoutId id="2147483696" r:id="rId13"/>
    <p:sldLayoutId id="2147483697" r:id="rId14"/>
    <p:sldLayoutId id="2147483701" r:id="rId15"/>
    <p:sldLayoutId id="2147483702" r:id="rId16"/>
    <p:sldLayoutId id="2147483703" r:id="rId17"/>
    <p:sldLayoutId id="2147483704" r:id="rId18"/>
    <p:sldLayoutId id="2147483705" r:id="rId19"/>
    <p:sldLayoutId id="2147483706" r:id="rId20"/>
    <p:sldLayoutId id="2147483708" r:id="rId21"/>
    <p:sldLayoutId id="2147483709" r:id="rId22"/>
    <p:sldLayoutId id="2147483710" r:id="rId23"/>
    <p:sldLayoutId id="2147483711" r:id="rId2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24.xml"/><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image" Target="../media/image26.png"/><Relationship Id="rId3" Type="http://schemas.openxmlformats.org/officeDocument/2006/relationships/image" Target="../media/image17.png"/><Relationship Id="rId7" Type="http://schemas.openxmlformats.org/officeDocument/2006/relationships/image" Target="../media/image20.jpeg"/><Relationship Id="rId12" Type="http://schemas.openxmlformats.org/officeDocument/2006/relationships/image" Target="../media/image25.png"/><Relationship Id="rId17" Type="http://schemas.openxmlformats.org/officeDocument/2006/relationships/image" Target="../media/image30.png"/><Relationship Id="rId2" Type="http://schemas.openxmlformats.org/officeDocument/2006/relationships/notesSlide" Target="../notesSlides/notesSlide6.xml"/><Relationship Id="rId16" Type="http://schemas.openxmlformats.org/officeDocument/2006/relationships/image" Target="../media/image29.png"/><Relationship Id="rId1" Type="http://schemas.openxmlformats.org/officeDocument/2006/relationships/slideLayout" Target="../slideLayouts/slideLayout24.xml"/><Relationship Id="rId6" Type="http://schemas.openxmlformats.org/officeDocument/2006/relationships/hyperlink" Target="https://ixquick-proxy.com/do/spg/show_picture.pl?l=deutsch&amp;cat=pics&amp;c=pf&amp;q=Laufstrecke&amp;h=900&amp;w=1073&amp;th=133&amp;tw=160&amp;fn=0c3a43e68401bb57.jpg&amp;fs=453.2%20k&amp;el=boss_pics_1&amp;tu=http://ts2.mm.bing.net/th?id=HN.608056189960521629&amp;pid=15.1&amp;H=133&amp;W=160&amp;rl=NONE&amp;u=http://www.bergfex.at/sommer/salzburg/touren/jogging/54670,laufstrecke-flachau-4/&amp;udata=8a10fc60d5d1fb0d787bdc0fd7260331&amp;rid=LFLOLQTPMMRR&amp;oiu=http://www.bergfex.at/images/downsized/b57/0c3a43e68401bb57.jpg" TargetMode="External"/><Relationship Id="rId11" Type="http://schemas.openxmlformats.org/officeDocument/2006/relationships/image" Target="../media/image24.png"/><Relationship Id="rId5" Type="http://schemas.openxmlformats.org/officeDocument/2006/relationships/image" Target="../media/image19.png"/><Relationship Id="rId15" Type="http://schemas.openxmlformats.org/officeDocument/2006/relationships/image" Target="../media/image28.png"/><Relationship Id="rId10" Type="http://schemas.openxmlformats.org/officeDocument/2006/relationships/image" Target="../media/image23.png"/><Relationship Id="rId4" Type="http://schemas.openxmlformats.org/officeDocument/2006/relationships/image" Target="../media/image18.png"/><Relationship Id="rId9" Type="http://schemas.openxmlformats.org/officeDocument/2006/relationships/image" Target="../media/image22.png"/><Relationship Id="rId14" Type="http://schemas.openxmlformats.org/officeDocument/2006/relationships/image" Target="../media/image27.png"/></Relationships>
</file>

<file path=ppt/slides/_rels/slide8.xml.rels><?xml version="1.0" encoding="UTF-8" standalone="yes"?>
<Relationships xmlns="http://schemas.openxmlformats.org/package/2006/relationships"><Relationship Id="rId8" Type="http://schemas.openxmlformats.org/officeDocument/2006/relationships/image" Target="../media/image36.jpeg"/><Relationship Id="rId13" Type="http://schemas.openxmlformats.org/officeDocument/2006/relationships/image" Target="../media/image41.png"/><Relationship Id="rId3" Type="http://schemas.openxmlformats.org/officeDocument/2006/relationships/image" Target="../media/image31.png"/><Relationship Id="rId7" Type="http://schemas.openxmlformats.org/officeDocument/2006/relationships/image" Target="../media/image35.png"/><Relationship Id="rId12" Type="http://schemas.openxmlformats.org/officeDocument/2006/relationships/image" Target="../media/image40.jpeg"/><Relationship Id="rId2" Type="http://schemas.openxmlformats.org/officeDocument/2006/relationships/notesSlide" Target="../notesSlides/notesSlide7.xml"/><Relationship Id="rId16" Type="http://schemas.openxmlformats.org/officeDocument/2006/relationships/image" Target="../media/image44.png"/><Relationship Id="rId1" Type="http://schemas.openxmlformats.org/officeDocument/2006/relationships/slideLayout" Target="../slideLayouts/slideLayout24.xml"/><Relationship Id="rId6" Type="http://schemas.openxmlformats.org/officeDocument/2006/relationships/image" Target="../media/image34.jpeg"/><Relationship Id="rId11" Type="http://schemas.openxmlformats.org/officeDocument/2006/relationships/image" Target="../media/image39.png"/><Relationship Id="rId5" Type="http://schemas.openxmlformats.org/officeDocument/2006/relationships/image" Target="../media/image33.png"/><Relationship Id="rId15" Type="http://schemas.openxmlformats.org/officeDocument/2006/relationships/image" Target="../media/image43.png"/><Relationship Id="rId10" Type="http://schemas.openxmlformats.org/officeDocument/2006/relationships/image" Target="../media/image38.png"/><Relationship Id="rId4" Type="http://schemas.openxmlformats.org/officeDocument/2006/relationships/image" Target="../media/image32.png"/><Relationship Id="rId9" Type="http://schemas.openxmlformats.org/officeDocument/2006/relationships/image" Target="../media/image37.png"/><Relationship Id="rId14" Type="http://schemas.openxmlformats.org/officeDocument/2006/relationships/image" Target="../media/image42.png"/></Relationships>
</file>

<file path=ppt/slides/_rels/slide9.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image" Target="../media/image45.png"/><Relationship Id="rId7" Type="http://schemas.openxmlformats.org/officeDocument/2006/relationships/image" Target="../media/image49.png"/><Relationship Id="rId2" Type="http://schemas.openxmlformats.org/officeDocument/2006/relationships/notesSlide" Target="../notesSlides/notesSlide8.xml"/><Relationship Id="rId1" Type="http://schemas.openxmlformats.org/officeDocument/2006/relationships/slideLayout" Target="../slideLayouts/slideLayout24.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10.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8" Type="http://schemas.openxmlformats.org/officeDocument/2006/relationships/image" Target="../media/image56.png"/><Relationship Id="rId3" Type="http://schemas.microsoft.com/office/2014/relationships/chartEx" Target="../charts/chartEx1.xml"/><Relationship Id="rId7" Type="http://schemas.openxmlformats.org/officeDocument/2006/relationships/image" Target="../media/image55.png"/><Relationship Id="rId2" Type="http://schemas.openxmlformats.org/officeDocument/2006/relationships/chart" Target="../charts/chart3.xml"/><Relationship Id="rId1" Type="http://schemas.openxmlformats.org/officeDocument/2006/relationships/slideLayout" Target="../slideLayouts/slideLayout21.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530.pn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53.png"/><Relationship Id="rId3" Type="http://schemas.openxmlformats.org/officeDocument/2006/relationships/image" Target="../media/image58.jpeg"/><Relationship Id="rId7" Type="http://schemas.openxmlformats.org/officeDocument/2006/relationships/image" Target="../media/image62.jpeg"/><Relationship Id="rId12" Type="http://schemas.openxmlformats.org/officeDocument/2006/relationships/image" Target="../media/image66.jpeg"/><Relationship Id="rId2" Type="http://schemas.openxmlformats.org/officeDocument/2006/relationships/notesSlide" Target="../notesSlides/notesSlide9.xml"/><Relationship Id="rId1" Type="http://schemas.openxmlformats.org/officeDocument/2006/relationships/slideLayout" Target="../slideLayouts/slideLayout24.xml"/><Relationship Id="rId6" Type="http://schemas.openxmlformats.org/officeDocument/2006/relationships/image" Target="../media/image61.jpeg"/><Relationship Id="rId11" Type="http://schemas.openxmlformats.org/officeDocument/2006/relationships/image" Target="../media/image65.jpeg"/><Relationship Id="rId5" Type="http://schemas.openxmlformats.org/officeDocument/2006/relationships/image" Target="../media/image60.jpeg"/><Relationship Id="rId10" Type="http://schemas.openxmlformats.org/officeDocument/2006/relationships/image" Target="../media/image64.jpeg"/><Relationship Id="rId4" Type="http://schemas.openxmlformats.org/officeDocument/2006/relationships/image" Target="../media/image59.jpeg"/><Relationship Id="rId9" Type="http://schemas.openxmlformats.org/officeDocument/2006/relationships/image" Target="../media/image63.jpeg"/></Relationships>
</file>

<file path=ppt/slides/_rels/slide13.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image" Target="../media/image69.png"/><Relationship Id="rId3" Type="http://schemas.openxmlformats.org/officeDocument/2006/relationships/chart" Target="../charts/chart4.xml"/><Relationship Id="rId7" Type="http://schemas.openxmlformats.org/officeDocument/2006/relationships/image" Target="../media/image54.png"/><Relationship Id="rId12" Type="http://schemas.openxmlformats.org/officeDocument/2006/relationships/image" Target="../media/image68.png"/><Relationship Id="rId2" Type="http://schemas.openxmlformats.org/officeDocument/2006/relationships/notesSlide" Target="../notesSlides/notesSlide10.xml"/><Relationship Id="rId1" Type="http://schemas.openxmlformats.org/officeDocument/2006/relationships/slideLayout" Target="../slideLayouts/slideLayout24.xml"/><Relationship Id="rId6" Type="http://schemas.openxmlformats.org/officeDocument/2006/relationships/chart" Target="../charts/chart5.xml"/><Relationship Id="rId11" Type="http://schemas.openxmlformats.org/officeDocument/2006/relationships/image" Target="../media/image67.png"/><Relationship Id="rId5" Type="http://schemas.openxmlformats.org/officeDocument/2006/relationships/image" Target="../media/image61.png"/><Relationship Id="rId10" Type="http://schemas.openxmlformats.org/officeDocument/2006/relationships/image" Target="../media/image57.png"/><Relationship Id="rId4" Type="http://schemas.microsoft.com/office/2014/relationships/chartEx" Target="../charts/chartEx2.xml"/><Relationship Id="rId9" Type="http://schemas.openxmlformats.org/officeDocument/2006/relationships/image" Target="../media/image56.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12.xml"/><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image" Target="../media/image70.png"/><Relationship Id="rId7" Type="http://schemas.openxmlformats.org/officeDocument/2006/relationships/image" Target="../media/image73.png"/><Relationship Id="rId2" Type="http://schemas.openxmlformats.org/officeDocument/2006/relationships/notesSlide" Target="../notesSlides/notesSlide13.xml"/><Relationship Id="rId1" Type="http://schemas.openxmlformats.org/officeDocument/2006/relationships/slideLayout" Target="../slideLayouts/slideLayout24.xml"/><Relationship Id="rId6" Type="http://schemas.openxmlformats.org/officeDocument/2006/relationships/image" Target="../media/image72.png"/><Relationship Id="rId5" Type="http://schemas.openxmlformats.org/officeDocument/2006/relationships/image" Target="../media/image71.png"/><Relationship Id="rId4" Type="http://schemas.openxmlformats.org/officeDocument/2006/relationships/image" Target="../media/image26.png"/></Relationships>
</file>

<file path=ppt/slides/_rels/slide17.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14.xml"/><Relationship Id="rId1" Type="http://schemas.openxmlformats.org/officeDocument/2006/relationships/slideLayout" Target="../slideLayouts/slideLayout24.xml"/><Relationship Id="rId5" Type="http://schemas.openxmlformats.org/officeDocument/2006/relationships/chart" Target="../charts/chart9.xml"/><Relationship Id="rId4" Type="http://schemas.openxmlformats.org/officeDocument/2006/relationships/chart" Target="../charts/chart8.xml"/></Relationships>
</file>

<file path=ppt/slides/_rels/slide18.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24.xml"/><Relationship Id="rId6" Type="http://schemas.openxmlformats.org/officeDocument/2006/relationships/chart" Target="../charts/chart13.xml"/><Relationship Id="rId5" Type="http://schemas.openxmlformats.org/officeDocument/2006/relationships/chart" Target="../charts/chart12.xml"/><Relationship Id="rId4" Type="http://schemas.openxmlformats.org/officeDocument/2006/relationships/chart" Target="../charts/chart11.xml"/></Relationships>
</file>

<file path=ppt/slides/_rels/slide19.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16.xml"/><Relationship Id="rId1" Type="http://schemas.openxmlformats.org/officeDocument/2006/relationships/slideLayout" Target="../slideLayouts/slideLayout24.xml"/><Relationship Id="rId5" Type="http://schemas.openxmlformats.org/officeDocument/2006/relationships/image" Target="../media/image79.png"/><Relationship Id="rId4" Type="http://schemas.openxmlformats.org/officeDocument/2006/relationships/image" Target="../media/image78.png"/></Relationships>
</file>

<file path=ppt/slides/_rels/slide20.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17.xml"/><Relationship Id="rId1" Type="http://schemas.openxmlformats.org/officeDocument/2006/relationships/slideLayout" Target="../slideLayouts/slideLayout24.xml"/><Relationship Id="rId4" Type="http://schemas.openxmlformats.org/officeDocument/2006/relationships/image" Target="../media/image80.png"/></Relationships>
</file>

<file path=ppt/slides/_rels/slide21.xml.rels><?xml version="1.0" encoding="UTF-8" standalone="yes"?>
<Relationships xmlns="http://schemas.openxmlformats.org/package/2006/relationships"><Relationship Id="rId8" Type="http://schemas.openxmlformats.org/officeDocument/2006/relationships/image" Target="../media/image84.png"/><Relationship Id="rId3" Type="http://schemas.openxmlformats.org/officeDocument/2006/relationships/image" Target="../media/image79.png"/><Relationship Id="rId7" Type="http://schemas.openxmlformats.org/officeDocument/2006/relationships/image" Target="../media/image83.png"/><Relationship Id="rId2" Type="http://schemas.openxmlformats.org/officeDocument/2006/relationships/notesSlide" Target="../notesSlides/notesSlide18.xml"/><Relationship Id="rId1" Type="http://schemas.openxmlformats.org/officeDocument/2006/relationships/slideLayout" Target="../slideLayouts/slideLayout24.xml"/><Relationship Id="rId6" Type="http://schemas.openxmlformats.org/officeDocument/2006/relationships/image" Target="../media/image82.png"/><Relationship Id="rId5" Type="http://schemas.openxmlformats.org/officeDocument/2006/relationships/image" Target="../media/image81.png"/><Relationship Id="rId4" Type="http://schemas.openxmlformats.org/officeDocument/2006/relationships/image" Target="../media/image80.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3" Type="http://schemas.openxmlformats.org/officeDocument/2006/relationships/chart" Target="../charts/chart14.xml"/><Relationship Id="rId2" Type="http://schemas.openxmlformats.org/officeDocument/2006/relationships/notesSlide" Target="../notesSlides/notesSlide20.xml"/><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22.xml"/><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23.xml"/><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24.xml"/><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umsplatzhalter 3"/>
          <p:cNvSpPr txBox="1">
            <a:spLocks/>
          </p:cNvSpPr>
          <p:nvPr/>
        </p:nvSpPr>
        <p:spPr>
          <a:xfrm>
            <a:off x="457200" y="5997575"/>
            <a:ext cx="2743200" cy="365125"/>
          </a:xfrm>
          <a:prstGeom prst="rect">
            <a:avLst/>
          </a:prstGeom>
        </p:spPr>
        <p:txBody>
          <a:bodyPr/>
          <a:lstStyle>
            <a:defPPr>
              <a:defRPr lang="de-DE"/>
            </a:defPPr>
            <a:lvl1pPr marL="0" algn="l" defTabSz="914400" rtl="0" eaLnBrk="1" latinLnBrk="0" hangingPunct="1">
              <a:defRPr sz="1800" kern="1200" spc="30" baseline="0">
                <a:solidFill>
                  <a:srgbClr val="FFFFFF"/>
                </a:solidFill>
                <a:latin typeface="Roboto Light" panose="02000000000000000000" pitchFamily="2" charset="0"/>
                <a:ea typeface="Roboto Light" panose="02000000000000000000" pitchFamily="2" charset="0"/>
                <a:cs typeface="Roboto Light" panose="02000000000000000000" pitchFamily="2"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de-DE" sz="1100" dirty="0" err="1">
                <a:latin typeface="Segoe UI" panose="020B0502040204020203" pitchFamily="34" charset="0"/>
                <a:ea typeface="Segoe UI" panose="020B0502040204020203" pitchFamily="34" charset="0"/>
                <a:cs typeface="Segoe UI" panose="020B0502040204020203" pitchFamily="34" charset="0"/>
              </a:rPr>
              <a:t>Klaipeda</a:t>
            </a:r>
            <a:r>
              <a:rPr lang="de-DE" sz="1100" dirty="0">
                <a:latin typeface="Segoe UI" panose="020B0502040204020203" pitchFamily="34" charset="0"/>
                <a:ea typeface="Segoe UI" panose="020B0502040204020203" pitchFamily="34" charset="0"/>
                <a:cs typeface="Segoe UI" panose="020B0502040204020203" pitchFamily="34" charset="0"/>
              </a:rPr>
              <a:t>, </a:t>
            </a:r>
            <a:r>
              <a:rPr lang="de-DE" sz="1100" dirty="0" err="1">
                <a:latin typeface="Segoe UI" panose="020B0502040204020203" pitchFamily="34" charset="0"/>
                <a:ea typeface="Segoe UI" panose="020B0502040204020203" pitchFamily="34" charset="0"/>
                <a:cs typeface="Segoe UI" panose="020B0502040204020203" pitchFamily="34" charset="0"/>
              </a:rPr>
              <a:t>October</a:t>
            </a:r>
            <a:r>
              <a:rPr lang="de-DE" sz="1100" dirty="0">
                <a:latin typeface="Segoe UI" panose="020B0502040204020203" pitchFamily="34" charset="0"/>
                <a:ea typeface="Segoe UI" panose="020B0502040204020203" pitchFamily="34" charset="0"/>
                <a:cs typeface="Segoe UI" panose="020B0502040204020203" pitchFamily="34" charset="0"/>
              </a:rPr>
              <a:t> 25th, 2018</a:t>
            </a:r>
          </a:p>
        </p:txBody>
      </p:sp>
      <p:sp>
        <p:nvSpPr>
          <p:cNvPr id="3" name="Textfeld 2"/>
          <p:cNvSpPr txBox="1"/>
          <p:nvPr/>
        </p:nvSpPr>
        <p:spPr>
          <a:xfrm>
            <a:off x="457200" y="4945870"/>
            <a:ext cx="9277350" cy="954107"/>
          </a:xfrm>
          <a:prstGeom prst="rect">
            <a:avLst/>
          </a:prstGeom>
          <a:noFill/>
        </p:spPr>
        <p:txBody>
          <a:bodyPr wrap="square" rtlCol="0">
            <a:spAutoFit/>
          </a:bodyPr>
          <a:lstStyle/>
          <a:p>
            <a:r>
              <a:rPr lang="en-US" sz="1400" spc="270" dirty="0">
                <a:solidFill>
                  <a:schemeClr val="bg1"/>
                </a:solidFill>
                <a:latin typeface="Segoe UI" panose="020B0502040204020203" pitchFamily="34" charset="0"/>
                <a:ea typeface="Segoe UI" panose="020B0502040204020203" pitchFamily="34" charset="0"/>
                <a:cs typeface="Segoe UI" panose="020B0502040204020203" pitchFamily="34" charset="0"/>
              </a:rPr>
              <a:t>Sven </a:t>
            </a:r>
            <a:r>
              <a:rPr lang="en-US" sz="1400" spc="270" dirty="0" err="1">
                <a:solidFill>
                  <a:schemeClr val="bg1"/>
                </a:solidFill>
                <a:latin typeface="Segoe UI" panose="020B0502040204020203" pitchFamily="34" charset="0"/>
                <a:ea typeface="Segoe UI" panose="020B0502040204020203" pitchFamily="34" charset="0"/>
                <a:cs typeface="Segoe UI" panose="020B0502040204020203" pitchFamily="34" charset="0"/>
              </a:rPr>
              <a:t>Repenning</a:t>
            </a:r>
            <a:endParaRPr lang="en-US" sz="1400" spc="270" dirty="0">
              <a:solidFill>
                <a:schemeClr val="bg1"/>
              </a:solidFill>
              <a:latin typeface="Segoe UI" panose="020B0502040204020203" pitchFamily="34" charset="0"/>
              <a:ea typeface="Segoe UI" panose="020B0502040204020203" pitchFamily="34" charset="0"/>
              <a:cs typeface="Segoe UI" panose="020B0502040204020203" pitchFamily="34" charset="0"/>
            </a:endParaRPr>
          </a:p>
          <a:p>
            <a:endParaRPr lang="en-US" sz="1400" spc="270" dirty="0">
              <a:solidFill>
                <a:schemeClr val="bg1"/>
              </a:solidFill>
              <a:latin typeface="Segoe UI" panose="020B0502040204020203" pitchFamily="34" charset="0"/>
              <a:ea typeface="Segoe UI" panose="020B0502040204020203" pitchFamily="34" charset="0"/>
              <a:cs typeface="Segoe UI" panose="020B0502040204020203" pitchFamily="34" charset="0"/>
            </a:endParaRPr>
          </a:p>
          <a:p>
            <a:endParaRPr lang="en-US" sz="1400" spc="270" dirty="0">
              <a:solidFill>
                <a:schemeClr val="bg1"/>
              </a:solidFill>
              <a:latin typeface="Segoe UI" panose="020B0502040204020203" pitchFamily="34" charset="0"/>
              <a:ea typeface="Segoe UI" panose="020B0502040204020203" pitchFamily="34" charset="0"/>
              <a:cs typeface="Segoe UI" panose="020B0502040204020203" pitchFamily="34" charset="0"/>
            </a:endParaRPr>
          </a:p>
          <a:p>
            <a:r>
              <a:rPr lang="en-US" sz="1400" spc="270" dirty="0">
                <a:solidFill>
                  <a:schemeClr val="bg1"/>
                </a:solidFill>
                <a:latin typeface="Segoe UI" panose="020B0502040204020203" pitchFamily="34" charset="0"/>
                <a:ea typeface="Segoe UI" panose="020B0502040204020203" pitchFamily="34" charset="0"/>
                <a:cs typeface="Segoe UI" panose="020B0502040204020203" pitchFamily="34" charset="0"/>
              </a:rPr>
              <a:t>Black Baltic Sea Economic Forum, Sports and Economics</a:t>
            </a:r>
          </a:p>
        </p:txBody>
      </p:sp>
    </p:spTree>
    <p:extLst>
      <p:ext uri="{BB962C8B-B14F-4D97-AF65-F5344CB8AC3E}">
        <p14:creationId xmlns:p14="http://schemas.microsoft.com/office/powerpoint/2010/main" val="7763105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hteck 7"/>
          <p:cNvSpPr/>
          <p:nvPr/>
        </p:nvSpPr>
        <p:spPr>
          <a:xfrm>
            <a:off x="420248" y="704389"/>
            <a:ext cx="7056162" cy="523220"/>
          </a:xfrm>
          <a:prstGeom prst="rect">
            <a:avLst/>
          </a:prstGeom>
        </p:spPr>
        <p:txBody>
          <a:bodyPr wrap="none">
            <a:spAutoFit/>
          </a:bodyPr>
          <a:lstStyle/>
          <a:p>
            <a:r>
              <a:rPr lang="en-US" sz="2800" cap="all" dirty="0">
                <a:latin typeface="Segoe UI" panose="020B0502040204020203" pitchFamily="34" charset="0"/>
                <a:ea typeface="Segoe UI" panose="020B0502040204020203" pitchFamily="34" charset="0"/>
                <a:cs typeface="Segoe UI" panose="020B0502040204020203" pitchFamily="34" charset="0"/>
              </a:rPr>
              <a:t>Key questions trying to be answered</a:t>
            </a:r>
          </a:p>
        </p:txBody>
      </p:sp>
      <p:sp>
        <p:nvSpPr>
          <p:cNvPr id="4" name="Textfeld 3">
            <a:extLst>
              <a:ext uri="{FF2B5EF4-FFF2-40B4-BE49-F238E27FC236}">
                <a16:creationId xmlns:a16="http://schemas.microsoft.com/office/drawing/2014/main" id="{8A606C02-C944-465A-8C5A-2F80BB6C6EC1}"/>
              </a:ext>
            </a:extLst>
          </p:cNvPr>
          <p:cNvSpPr txBox="1"/>
          <p:nvPr/>
        </p:nvSpPr>
        <p:spPr>
          <a:xfrm>
            <a:off x="420248" y="1886639"/>
            <a:ext cx="11220890" cy="3970318"/>
          </a:xfrm>
          <a:prstGeom prst="rect">
            <a:avLst/>
          </a:prstGeom>
          <a:noFill/>
        </p:spPr>
        <p:txBody>
          <a:bodyPr wrap="square" rtlCol="0">
            <a:spAutoFit/>
          </a:bodyPr>
          <a:lstStyle/>
          <a:p>
            <a:r>
              <a:rPr lang="de-DE" dirty="0" err="1">
                <a:latin typeface="Segoe UI" panose="020B0502040204020203" pitchFamily="34" charset="0"/>
                <a:ea typeface="Segoe UI" panose="020B0502040204020203" pitchFamily="34" charset="0"/>
                <a:cs typeface="Segoe UI" panose="020B0502040204020203" pitchFamily="34" charset="0"/>
              </a:rPr>
              <a:t>Already</a:t>
            </a:r>
            <a:r>
              <a:rPr lang="de-DE" dirty="0">
                <a:latin typeface="Segoe UI" panose="020B0502040204020203" pitchFamily="34" charset="0"/>
                <a:ea typeface="Segoe UI" panose="020B0502040204020203" pitchFamily="34" charset="0"/>
                <a:cs typeface="Segoe UI" panose="020B0502040204020203" pitchFamily="34" charset="0"/>
              </a:rPr>
              <a:t> </a:t>
            </a:r>
            <a:r>
              <a:rPr lang="de-DE" dirty="0" err="1">
                <a:latin typeface="Segoe UI" panose="020B0502040204020203" pitchFamily="34" charset="0"/>
                <a:ea typeface="Segoe UI" panose="020B0502040204020203" pitchFamily="34" charset="0"/>
                <a:cs typeface="Segoe UI" panose="020B0502040204020203" pitchFamily="34" charset="0"/>
              </a:rPr>
              <a:t>empirically</a:t>
            </a:r>
            <a:r>
              <a:rPr lang="de-DE" dirty="0">
                <a:latin typeface="Segoe UI" panose="020B0502040204020203" pitchFamily="34" charset="0"/>
                <a:ea typeface="Segoe UI" panose="020B0502040204020203" pitchFamily="34" charset="0"/>
                <a:cs typeface="Segoe UI" panose="020B0502040204020203" pitchFamily="34" charset="0"/>
              </a:rPr>
              <a:t> </a:t>
            </a:r>
            <a:r>
              <a:rPr lang="de-DE" dirty="0" err="1">
                <a:latin typeface="Segoe UI" panose="020B0502040204020203" pitchFamily="34" charset="0"/>
                <a:ea typeface="Segoe UI" panose="020B0502040204020203" pitchFamily="34" charset="0"/>
                <a:cs typeface="Segoe UI" panose="020B0502040204020203" pitchFamily="34" charset="0"/>
              </a:rPr>
              <a:t>proven</a:t>
            </a:r>
            <a:r>
              <a:rPr lang="de-DE" dirty="0">
                <a:latin typeface="Segoe UI" panose="020B0502040204020203" pitchFamily="34" charset="0"/>
                <a:ea typeface="Segoe UI" panose="020B0502040204020203" pitchFamily="34" charset="0"/>
                <a:cs typeface="Segoe UI" panose="020B0502040204020203" pitchFamily="34" charset="0"/>
              </a:rPr>
              <a:t>: </a:t>
            </a:r>
          </a:p>
          <a:p>
            <a:r>
              <a:rPr lang="de-DE" b="1" dirty="0">
                <a:solidFill>
                  <a:schemeClr val="accent5"/>
                </a:solidFill>
                <a:latin typeface="Segoe UI" panose="020B0502040204020203" pitchFamily="34" charset="0"/>
                <a:ea typeface="Segoe UI" panose="020B0502040204020203" pitchFamily="34" charset="0"/>
                <a:cs typeface="Segoe UI" panose="020B0502040204020203" pitchFamily="34" charset="0"/>
              </a:rPr>
              <a:t>Sports </a:t>
            </a:r>
            <a:r>
              <a:rPr lang="de-DE" b="1" dirty="0" err="1">
                <a:solidFill>
                  <a:schemeClr val="accent5"/>
                </a:solidFill>
                <a:latin typeface="Segoe UI" panose="020B0502040204020203" pitchFamily="34" charset="0"/>
                <a:ea typeface="Segoe UI" panose="020B0502040204020203" pitchFamily="34" charset="0"/>
                <a:cs typeface="Segoe UI" panose="020B0502040204020203" pitchFamily="34" charset="0"/>
              </a:rPr>
              <a:t>is</a:t>
            </a:r>
            <a:r>
              <a:rPr lang="de-DE" b="1" dirty="0">
                <a:solidFill>
                  <a:schemeClr val="accent5"/>
                </a:solidFill>
                <a:latin typeface="Segoe UI" panose="020B0502040204020203" pitchFamily="34" charset="0"/>
                <a:ea typeface="Segoe UI" panose="020B0502040204020203" pitchFamily="34" charset="0"/>
                <a:cs typeface="Segoe UI" panose="020B0502040204020203" pitchFamily="34" charset="0"/>
              </a:rPr>
              <a:t> an </a:t>
            </a:r>
            <a:r>
              <a:rPr lang="de-DE" b="1" dirty="0" err="1">
                <a:solidFill>
                  <a:schemeClr val="accent5"/>
                </a:solidFill>
                <a:latin typeface="Segoe UI" panose="020B0502040204020203" pitchFamily="34" charset="0"/>
                <a:ea typeface="Segoe UI" panose="020B0502040204020203" pitchFamily="34" charset="0"/>
                <a:cs typeface="Segoe UI" panose="020B0502040204020203" pitchFamily="34" charset="0"/>
              </a:rPr>
              <a:t>important</a:t>
            </a:r>
            <a:r>
              <a:rPr lang="de-DE" b="1" dirty="0">
                <a:solidFill>
                  <a:schemeClr val="accent5"/>
                </a:solidFill>
                <a:latin typeface="Segoe UI" panose="020B0502040204020203" pitchFamily="34" charset="0"/>
                <a:ea typeface="Segoe UI" panose="020B0502040204020203" pitchFamily="34" charset="0"/>
                <a:cs typeface="Segoe UI" panose="020B0502040204020203" pitchFamily="34" charset="0"/>
              </a:rPr>
              <a:t> </a:t>
            </a:r>
            <a:r>
              <a:rPr lang="de-DE" b="1" dirty="0" err="1">
                <a:solidFill>
                  <a:schemeClr val="accent5"/>
                </a:solidFill>
                <a:latin typeface="Segoe UI" panose="020B0502040204020203" pitchFamily="34" charset="0"/>
                <a:ea typeface="Segoe UI" panose="020B0502040204020203" pitchFamily="34" charset="0"/>
                <a:cs typeface="Segoe UI" panose="020B0502040204020203" pitchFamily="34" charset="0"/>
              </a:rPr>
              <a:t>Economical</a:t>
            </a:r>
            <a:r>
              <a:rPr lang="de-DE" b="1" dirty="0">
                <a:solidFill>
                  <a:schemeClr val="accent5"/>
                </a:solidFill>
                <a:latin typeface="Segoe UI" panose="020B0502040204020203" pitchFamily="34" charset="0"/>
                <a:ea typeface="Segoe UI" panose="020B0502040204020203" pitchFamily="34" charset="0"/>
                <a:cs typeface="Segoe UI" panose="020B0502040204020203" pitchFamily="34" charset="0"/>
              </a:rPr>
              <a:t> </a:t>
            </a:r>
            <a:r>
              <a:rPr lang="de-DE" b="1" dirty="0" err="1">
                <a:solidFill>
                  <a:schemeClr val="accent5"/>
                </a:solidFill>
                <a:latin typeface="Segoe UI" panose="020B0502040204020203" pitchFamily="34" charset="0"/>
                <a:ea typeface="Segoe UI" panose="020B0502040204020203" pitchFamily="34" charset="0"/>
                <a:cs typeface="Segoe UI" panose="020B0502040204020203" pitchFamily="34" charset="0"/>
              </a:rPr>
              <a:t>Factor</a:t>
            </a:r>
            <a:r>
              <a:rPr lang="de-DE" b="1" dirty="0">
                <a:solidFill>
                  <a:schemeClr val="accent5"/>
                </a:solidFill>
                <a:latin typeface="Segoe UI" panose="020B0502040204020203" pitchFamily="34" charset="0"/>
                <a:ea typeface="Segoe UI" panose="020B0502040204020203" pitchFamily="34" charset="0"/>
                <a:cs typeface="Segoe UI" panose="020B0502040204020203" pitchFamily="34" charset="0"/>
              </a:rPr>
              <a:t> (GDP, </a:t>
            </a:r>
            <a:r>
              <a:rPr lang="de-DE" b="1" dirty="0" err="1">
                <a:solidFill>
                  <a:schemeClr val="accent5"/>
                </a:solidFill>
                <a:latin typeface="Segoe UI" panose="020B0502040204020203" pitchFamily="34" charset="0"/>
                <a:ea typeface="Segoe UI" panose="020B0502040204020203" pitchFamily="34" charset="0"/>
                <a:cs typeface="Segoe UI" panose="020B0502040204020203" pitchFamily="34" charset="0"/>
              </a:rPr>
              <a:t>Added</a:t>
            </a:r>
            <a:r>
              <a:rPr lang="de-DE" b="1" dirty="0">
                <a:solidFill>
                  <a:schemeClr val="accent5"/>
                </a:solidFill>
                <a:latin typeface="Segoe UI" panose="020B0502040204020203" pitchFamily="34" charset="0"/>
                <a:ea typeface="Segoe UI" panose="020B0502040204020203" pitchFamily="34" charset="0"/>
                <a:cs typeface="Segoe UI" panose="020B0502040204020203" pitchFamily="34" charset="0"/>
              </a:rPr>
              <a:t> Value, </a:t>
            </a:r>
            <a:r>
              <a:rPr lang="de-DE" b="1" dirty="0" err="1">
                <a:solidFill>
                  <a:schemeClr val="accent5"/>
                </a:solidFill>
                <a:latin typeface="Segoe UI" panose="020B0502040204020203" pitchFamily="34" charset="0"/>
                <a:ea typeface="Segoe UI" panose="020B0502040204020203" pitchFamily="34" charset="0"/>
                <a:cs typeface="Segoe UI" panose="020B0502040204020203" pitchFamily="34" charset="0"/>
              </a:rPr>
              <a:t>Employment</a:t>
            </a:r>
            <a:r>
              <a:rPr lang="de-DE" b="1" dirty="0">
                <a:solidFill>
                  <a:schemeClr val="accent5"/>
                </a:solidFill>
                <a:latin typeface="Segoe UI" panose="020B0502040204020203" pitchFamily="34" charset="0"/>
                <a:ea typeface="Segoe UI" panose="020B0502040204020203" pitchFamily="34" charset="0"/>
                <a:cs typeface="Segoe UI" panose="020B0502040204020203" pitchFamily="34" charset="0"/>
              </a:rPr>
              <a:t>)</a:t>
            </a:r>
          </a:p>
          <a:p>
            <a:endParaRPr lang="de-DE" dirty="0">
              <a:latin typeface="Segoe UI" panose="020B0502040204020203" pitchFamily="34" charset="0"/>
              <a:ea typeface="Segoe UI" panose="020B0502040204020203" pitchFamily="34" charset="0"/>
              <a:cs typeface="Segoe UI" panose="020B0502040204020203" pitchFamily="34" charset="0"/>
            </a:endParaRPr>
          </a:p>
          <a:p>
            <a:r>
              <a:rPr lang="de-DE" dirty="0" err="1">
                <a:latin typeface="Segoe UI" panose="020B0502040204020203" pitchFamily="34" charset="0"/>
                <a:ea typeface="Segoe UI" panose="020B0502040204020203" pitchFamily="34" charset="0"/>
                <a:cs typeface="Segoe UI" panose="020B0502040204020203" pitchFamily="34" charset="0"/>
              </a:rPr>
              <a:t>Current</a:t>
            </a:r>
            <a:r>
              <a:rPr lang="de-DE" dirty="0">
                <a:latin typeface="Segoe UI" panose="020B0502040204020203" pitchFamily="34" charset="0"/>
                <a:ea typeface="Segoe UI" panose="020B0502040204020203" pitchFamily="34" charset="0"/>
                <a:cs typeface="Segoe UI" panose="020B0502040204020203" pitchFamily="34" charset="0"/>
              </a:rPr>
              <a:t> Topic:</a:t>
            </a:r>
          </a:p>
          <a:p>
            <a:r>
              <a:rPr lang="de-DE" b="1" dirty="0" err="1">
                <a:solidFill>
                  <a:schemeClr val="accent5"/>
                </a:solidFill>
                <a:latin typeface="Segoe UI" panose="020B0502040204020203" pitchFamily="34" charset="0"/>
                <a:ea typeface="Segoe UI" panose="020B0502040204020203" pitchFamily="34" charset="0"/>
                <a:cs typeface="Segoe UI" panose="020B0502040204020203" pitchFamily="34" charset="0"/>
              </a:rPr>
              <a:t>Does</a:t>
            </a:r>
            <a:r>
              <a:rPr lang="de-DE" b="1" dirty="0">
                <a:solidFill>
                  <a:schemeClr val="accent5"/>
                </a:solidFill>
                <a:latin typeface="Segoe UI" panose="020B0502040204020203" pitchFamily="34" charset="0"/>
                <a:ea typeface="Segoe UI" panose="020B0502040204020203" pitchFamily="34" charset="0"/>
                <a:cs typeface="Segoe UI" panose="020B0502040204020203" pitchFamily="34" charset="0"/>
              </a:rPr>
              <a:t> Sports </a:t>
            </a:r>
            <a:r>
              <a:rPr lang="de-DE" b="1" dirty="0" err="1">
                <a:solidFill>
                  <a:schemeClr val="accent5"/>
                </a:solidFill>
                <a:latin typeface="Segoe UI" panose="020B0502040204020203" pitchFamily="34" charset="0"/>
                <a:ea typeface="Segoe UI" panose="020B0502040204020203" pitchFamily="34" charset="0"/>
                <a:cs typeface="Segoe UI" panose="020B0502040204020203" pitchFamily="34" charset="0"/>
              </a:rPr>
              <a:t>have</a:t>
            </a:r>
            <a:r>
              <a:rPr lang="de-DE" b="1" dirty="0">
                <a:solidFill>
                  <a:schemeClr val="accent5"/>
                </a:solidFill>
                <a:latin typeface="Segoe UI" panose="020B0502040204020203" pitchFamily="34" charset="0"/>
                <a:ea typeface="Segoe UI" panose="020B0502040204020203" pitchFamily="34" charset="0"/>
                <a:cs typeface="Segoe UI" panose="020B0502040204020203" pitchFamily="34" charset="0"/>
              </a:rPr>
              <a:t> </a:t>
            </a:r>
            <a:r>
              <a:rPr lang="de-DE" b="1" dirty="0" err="1">
                <a:solidFill>
                  <a:schemeClr val="accent5"/>
                </a:solidFill>
                <a:latin typeface="Segoe UI" panose="020B0502040204020203" pitchFamily="34" charset="0"/>
                <a:ea typeface="Segoe UI" panose="020B0502040204020203" pitchFamily="34" charset="0"/>
                <a:cs typeface="Segoe UI" panose="020B0502040204020203" pitchFamily="34" charset="0"/>
              </a:rPr>
              <a:t>the</a:t>
            </a:r>
            <a:r>
              <a:rPr lang="de-DE" b="1" dirty="0">
                <a:solidFill>
                  <a:schemeClr val="accent5"/>
                </a:solidFill>
                <a:latin typeface="Segoe UI" panose="020B0502040204020203" pitchFamily="34" charset="0"/>
                <a:ea typeface="Segoe UI" panose="020B0502040204020203" pitchFamily="34" charset="0"/>
                <a:cs typeface="Segoe UI" panose="020B0502040204020203" pitchFamily="34" charset="0"/>
              </a:rPr>
              <a:t> Potential </a:t>
            </a:r>
            <a:r>
              <a:rPr lang="de-DE" b="1" dirty="0" err="1">
                <a:solidFill>
                  <a:schemeClr val="accent5"/>
                </a:solidFill>
                <a:latin typeface="Segoe UI" panose="020B0502040204020203" pitchFamily="34" charset="0"/>
                <a:ea typeface="Segoe UI" panose="020B0502040204020203" pitchFamily="34" charset="0"/>
                <a:cs typeface="Segoe UI" panose="020B0502040204020203" pitchFamily="34" charset="0"/>
              </a:rPr>
              <a:t>for</a:t>
            </a:r>
            <a:r>
              <a:rPr lang="de-DE" b="1" dirty="0">
                <a:solidFill>
                  <a:schemeClr val="accent5"/>
                </a:solidFill>
                <a:latin typeface="Segoe UI" panose="020B0502040204020203" pitchFamily="34" charset="0"/>
                <a:ea typeface="Segoe UI" panose="020B0502040204020203" pitchFamily="34" charset="0"/>
                <a:cs typeface="Segoe UI" panose="020B0502040204020203" pitchFamily="34" charset="0"/>
              </a:rPr>
              <a:t> Regional Development?</a:t>
            </a:r>
          </a:p>
          <a:p>
            <a:endParaRPr lang="de-DE" dirty="0">
              <a:solidFill>
                <a:schemeClr val="accent5"/>
              </a:solidFill>
              <a:latin typeface="Segoe UI" panose="020B0502040204020203" pitchFamily="34" charset="0"/>
              <a:ea typeface="Segoe UI" panose="020B0502040204020203" pitchFamily="34" charset="0"/>
              <a:cs typeface="Segoe UI" panose="020B0502040204020203" pitchFamily="34" charset="0"/>
            </a:endParaRPr>
          </a:p>
          <a:p>
            <a:r>
              <a:rPr lang="de-DE" b="1" dirty="0" err="1">
                <a:solidFill>
                  <a:schemeClr val="accent5"/>
                </a:solidFill>
                <a:latin typeface="Segoe UI" panose="020B0502040204020203" pitchFamily="34" charset="0"/>
                <a:ea typeface="Segoe UI" panose="020B0502040204020203" pitchFamily="34" charset="0"/>
                <a:cs typeface="Segoe UI" panose="020B0502040204020203" pitchFamily="34" charset="0"/>
              </a:rPr>
              <a:t>What</a:t>
            </a:r>
            <a:r>
              <a:rPr lang="de-DE" b="1" dirty="0">
                <a:solidFill>
                  <a:schemeClr val="accent5"/>
                </a:solidFill>
                <a:latin typeface="Segoe UI" panose="020B0502040204020203" pitchFamily="34" charset="0"/>
                <a:ea typeface="Segoe UI" panose="020B0502040204020203" pitchFamily="34" charset="0"/>
                <a:cs typeface="Segoe UI" panose="020B0502040204020203" pitchFamily="34" charset="0"/>
              </a:rPr>
              <a:t> </a:t>
            </a:r>
            <a:r>
              <a:rPr lang="de-DE" b="1" dirty="0" err="1">
                <a:solidFill>
                  <a:schemeClr val="accent5"/>
                </a:solidFill>
                <a:latin typeface="Segoe UI" panose="020B0502040204020203" pitchFamily="34" charset="0"/>
                <a:ea typeface="Segoe UI" panose="020B0502040204020203" pitchFamily="34" charset="0"/>
                <a:cs typeface="Segoe UI" panose="020B0502040204020203" pitchFamily="34" charset="0"/>
              </a:rPr>
              <a:t>value</a:t>
            </a:r>
            <a:r>
              <a:rPr lang="de-DE" b="1" dirty="0">
                <a:solidFill>
                  <a:schemeClr val="accent5"/>
                </a:solidFill>
                <a:latin typeface="Segoe UI" panose="020B0502040204020203" pitchFamily="34" charset="0"/>
                <a:ea typeface="Segoe UI" panose="020B0502040204020203" pitchFamily="34" charset="0"/>
                <a:cs typeface="Segoe UI" panose="020B0502040204020203" pitchFamily="34" charset="0"/>
              </a:rPr>
              <a:t> </a:t>
            </a:r>
            <a:r>
              <a:rPr lang="de-DE" b="1" dirty="0" err="1">
                <a:solidFill>
                  <a:schemeClr val="accent5"/>
                </a:solidFill>
                <a:latin typeface="Segoe UI" panose="020B0502040204020203" pitchFamily="34" charset="0"/>
                <a:ea typeface="Segoe UI" panose="020B0502040204020203" pitchFamily="34" charset="0"/>
                <a:cs typeface="Segoe UI" panose="020B0502040204020203" pitchFamily="34" charset="0"/>
              </a:rPr>
              <a:t>can</a:t>
            </a:r>
            <a:r>
              <a:rPr lang="de-DE" b="1" dirty="0">
                <a:solidFill>
                  <a:schemeClr val="accent5"/>
                </a:solidFill>
                <a:latin typeface="Segoe UI" panose="020B0502040204020203" pitchFamily="34" charset="0"/>
                <a:ea typeface="Segoe UI" panose="020B0502040204020203" pitchFamily="34" charset="0"/>
                <a:cs typeface="Segoe UI" panose="020B0502040204020203" pitchFamily="34" charset="0"/>
              </a:rPr>
              <a:t> </a:t>
            </a:r>
            <a:r>
              <a:rPr lang="de-DE" b="1" dirty="0" err="1">
                <a:solidFill>
                  <a:schemeClr val="accent5"/>
                </a:solidFill>
                <a:latin typeface="Segoe UI" panose="020B0502040204020203" pitchFamily="34" charset="0"/>
                <a:ea typeface="Segoe UI" panose="020B0502040204020203" pitchFamily="34" charset="0"/>
                <a:cs typeface="Segoe UI" panose="020B0502040204020203" pitchFamily="34" charset="0"/>
              </a:rPr>
              <a:t>sport</a:t>
            </a:r>
            <a:r>
              <a:rPr lang="de-DE" b="1" dirty="0">
                <a:solidFill>
                  <a:schemeClr val="accent5"/>
                </a:solidFill>
                <a:latin typeface="Segoe UI" panose="020B0502040204020203" pitchFamily="34" charset="0"/>
                <a:ea typeface="Segoe UI" panose="020B0502040204020203" pitchFamily="34" charset="0"/>
                <a:cs typeface="Segoe UI" panose="020B0502040204020203" pitchFamily="34" charset="0"/>
              </a:rPr>
              <a:t> </a:t>
            </a:r>
            <a:r>
              <a:rPr lang="de-DE" b="1" dirty="0" err="1">
                <a:solidFill>
                  <a:schemeClr val="accent5"/>
                </a:solidFill>
                <a:latin typeface="Segoe UI" panose="020B0502040204020203" pitchFamily="34" charset="0"/>
                <a:ea typeface="Segoe UI" panose="020B0502040204020203" pitchFamily="34" charset="0"/>
                <a:cs typeface="Segoe UI" panose="020B0502040204020203" pitchFamily="34" charset="0"/>
              </a:rPr>
              <a:t>add</a:t>
            </a:r>
            <a:r>
              <a:rPr lang="de-DE" b="1" dirty="0">
                <a:solidFill>
                  <a:schemeClr val="accent5"/>
                </a:solidFill>
                <a:latin typeface="Segoe UI" panose="020B0502040204020203" pitchFamily="34" charset="0"/>
                <a:ea typeface="Segoe UI" panose="020B0502040204020203" pitchFamily="34" charset="0"/>
                <a:cs typeface="Segoe UI" panose="020B0502040204020203" pitchFamily="34" charset="0"/>
              </a:rPr>
              <a:t> </a:t>
            </a:r>
            <a:r>
              <a:rPr lang="de-DE" b="1" dirty="0" err="1">
                <a:solidFill>
                  <a:schemeClr val="accent5"/>
                </a:solidFill>
                <a:latin typeface="Segoe UI" panose="020B0502040204020203" pitchFamily="34" charset="0"/>
                <a:ea typeface="Segoe UI" panose="020B0502040204020203" pitchFamily="34" charset="0"/>
                <a:cs typeface="Segoe UI" panose="020B0502040204020203" pitchFamily="34" charset="0"/>
              </a:rPr>
              <a:t>to</a:t>
            </a:r>
            <a:r>
              <a:rPr lang="de-DE" b="1" dirty="0">
                <a:solidFill>
                  <a:schemeClr val="accent5"/>
                </a:solidFill>
                <a:latin typeface="Segoe UI" panose="020B0502040204020203" pitchFamily="34" charset="0"/>
                <a:ea typeface="Segoe UI" panose="020B0502040204020203" pitchFamily="34" charset="0"/>
                <a:cs typeface="Segoe UI" panose="020B0502040204020203" pitchFamily="34" charset="0"/>
              </a:rPr>
              <a:t> regional </a:t>
            </a:r>
            <a:r>
              <a:rPr lang="de-DE" b="1" dirty="0" err="1">
                <a:solidFill>
                  <a:schemeClr val="accent5"/>
                </a:solidFill>
                <a:latin typeface="Segoe UI" panose="020B0502040204020203" pitchFamily="34" charset="0"/>
                <a:ea typeface="Segoe UI" panose="020B0502040204020203" pitchFamily="34" charset="0"/>
                <a:cs typeface="Segoe UI" panose="020B0502040204020203" pitchFamily="34" charset="0"/>
              </a:rPr>
              <a:t>development</a:t>
            </a:r>
            <a:r>
              <a:rPr lang="de-DE" b="1" dirty="0">
                <a:solidFill>
                  <a:schemeClr val="accent5"/>
                </a:solidFill>
                <a:latin typeface="Segoe UI" panose="020B0502040204020203" pitchFamily="34" charset="0"/>
                <a:ea typeface="Segoe UI" panose="020B0502040204020203" pitchFamily="34" charset="0"/>
                <a:cs typeface="Segoe UI" panose="020B0502040204020203" pitchFamily="34" charset="0"/>
              </a:rPr>
              <a:t>?</a:t>
            </a:r>
          </a:p>
          <a:p>
            <a:endParaRPr lang="de-DE" b="1" dirty="0">
              <a:latin typeface="Segoe UI" panose="020B0502040204020203" pitchFamily="34" charset="0"/>
              <a:ea typeface="Segoe UI" panose="020B0502040204020203" pitchFamily="34" charset="0"/>
              <a:cs typeface="Segoe UI" panose="020B0502040204020203" pitchFamily="34" charset="0"/>
            </a:endParaRPr>
          </a:p>
          <a:p>
            <a:r>
              <a:rPr lang="de-DE" dirty="0">
                <a:latin typeface="Segoe UI" panose="020B0502040204020203" pitchFamily="34" charset="0"/>
                <a:ea typeface="Segoe UI" panose="020B0502040204020203" pitchFamily="34" charset="0"/>
                <a:cs typeface="Segoe UI" panose="020B0502040204020203" pitchFamily="34" charset="0"/>
              </a:rPr>
              <a:t>Main Thesis: </a:t>
            </a:r>
          </a:p>
          <a:p>
            <a:r>
              <a:rPr lang="en-US" b="1" dirty="0">
                <a:solidFill>
                  <a:schemeClr val="accent5"/>
                </a:solidFill>
                <a:latin typeface="Segoe UI" panose="020B0502040204020203" pitchFamily="34" charset="0"/>
                <a:ea typeface="Segoe UI" panose="020B0502040204020203" pitchFamily="34" charset="0"/>
                <a:cs typeface="Segoe UI" panose="020B0502040204020203" pitchFamily="34" charset="0"/>
              </a:rPr>
              <a:t>The key to sports-related regional development lies in an holistic but differentiated approach of looking at sports.</a:t>
            </a:r>
          </a:p>
          <a:p>
            <a:endParaRPr lang="en-US" b="1" dirty="0">
              <a:solidFill>
                <a:schemeClr val="accent5"/>
              </a:solidFill>
              <a:latin typeface="Segoe UI" panose="020B0502040204020203" pitchFamily="34" charset="0"/>
              <a:ea typeface="Segoe UI" panose="020B0502040204020203" pitchFamily="34" charset="0"/>
              <a:cs typeface="Segoe UI" panose="020B0502040204020203" pitchFamily="34" charset="0"/>
            </a:endParaRPr>
          </a:p>
          <a:p>
            <a:r>
              <a:rPr lang="en-US" dirty="0">
                <a:latin typeface="Segoe UI" panose="020B0502040204020203" pitchFamily="34" charset="0"/>
                <a:ea typeface="Segoe UI" panose="020B0502040204020203" pitchFamily="34" charset="0"/>
                <a:cs typeface="Segoe UI" panose="020B0502040204020203" pitchFamily="34" charset="0"/>
              </a:rPr>
              <a:t>Methodology:</a:t>
            </a:r>
          </a:p>
          <a:p>
            <a:r>
              <a:rPr lang="en-US" b="1" dirty="0">
                <a:solidFill>
                  <a:schemeClr val="accent5"/>
                </a:solidFill>
                <a:latin typeface="Segoe UI" panose="020B0502040204020203" pitchFamily="34" charset="0"/>
                <a:ea typeface="Segoe UI" panose="020B0502040204020203" pitchFamily="34" charset="0"/>
                <a:cs typeface="Segoe UI" panose="020B0502040204020203" pitchFamily="34" charset="0"/>
              </a:rPr>
              <a:t>Implications from German SSA (national level) and Qualitative Case Studies</a:t>
            </a:r>
            <a:endParaRPr lang="de-DE" b="1" dirty="0">
              <a:solidFill>
                <a:schemeClr val="accent5"/>
              </a:solidFill>
              <a:latin typeface="Segoe UI" panose="020B0502040204020203" pitchFamily="34" charset="0"/>
              <a:ea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131982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hteck 7"/>
          <p:cNvSpPr/>
          <p:nvPr/>
        </p:nvSpPr>
        <p:spPr>
          <a:xfrm>
            <a:off x="420248" y="704389"/>
            <a:ext cx="10499734" cy="523220"/>
          </a:xfrm>
          <a:prstGeom prst="rect">
            <a:avLst/>
          </a:prstGeom>
        </p:spPr>
        <p:txBody>
          <a:bodyPr wrap="none">
            <a:spAutoFit/>
          </a:bodyPr>
          <a:lstStyle/>
          <a:p>
            <a:r>
              <a:rPr lang="de-DE" sz="2800" cap="all" dirty="0" err="1">
                <a:latin typeface="Segoe UI" panose="020B0502040204020203" pitchFamily="34" charset="0"/>
                <a:ea typeface="Segoe UI" panose="020B0502040204020203" pitchFamily="34" charset="0"/>
                <a:cs typeface="Segoe UI" panose="020B0502040204020203" pitchFamily="34" charset="0"/>
              </a:rPr>
              <a:t>Why</a:t>
            </a:r>
            <a:r>
              <a:rPr lang="de-DE" sz="2800" cap="all" dirty="0">
                <a:latin typeface="Segoe UI" panose="020B0502040204020203" pitchFamily="34" charset="0"/>
                <a:ea typeface="Segoe UI" panose="020B0502040204020203" pitchFamily="34" charset="0"/>
                <a:cs typeface="Segoe UI" panose="020B0502040204020203" pitchFamily="34" charset="0"/>
              </a:rPr>
              <a:t> </a:t>
            </a:r>
            <a:r>
              <a:rPr lang="de-DE" sz="2800" cap="all" dirty="0" err="1">
                <a:latin typeface="Segoe UI" panose="020B0502040204020203" pitchFamily="34" charset="0"/>
                <a:ea typeface="Segoe UI" panose="020B0502040204020203" pitchFamily="34" charset="0"/>
                <a:cs typeface="Segoe UI" panose="020B0502040204020203" pitchFamily="34" charset="0"/>
              </a:rPr>
              <a:t>it</a:t>
            </a:r>
            <a:r>
              <a:rPr lang="de-DE" sz="2800" cap="all" dirty="0">
                <a:latin typeface="Segoe UI" panose="020B0502040204020203" pitchFamily="34" charset="0"/>
                <a:ea typeface="Segoe UI" panose="020B0502040204020203" pitchFamily="34" charset="0"/>
                <a:cs typeface="Segoe UI" panose="020B0502040204020203" pitchFamily="34" charset="0"/>
              </a:rPr>
              <a:t> </a:t>
            </a:r>
            <a:r>
              <a:rPr lang="de-DE" sz="2800" cap="all" dirty="0" err="1">
                <a:latin typeface="Segoe UI" panose="020B0502040204020203" pitchFamily="34" charset="0"/>
                <a:ea typeface="Segoe UI" panose="020B0502040204020203" pitchFamily="34" charset="0"/>
                <a:cs typeface="Segoe UI" panose="020B0502040204020203" pitchFamily="34" charset="0"/>
              </a:rPr>
              <a:t>is</a:t>
            </a:r>
            <a:r>
              <a:rPr lang="de-DE" sz="2800" cap="all" dirty="0">
                <a:latin typeface="Segoe UI" panose="020B0502040204020203" pitchFamily="34" charset="0"/>
                <a:ea typeface="Segoe UI" panose="020B0502040204020203" pitchFamily="34" charset="0"/>
                <a:cs typeface="Segoe UI" panose="020B0502040204020203" pitchFamily="34" charset="0"/>
              </a:rPr>
              <a:t> </a:t>
            </a:r>
            <a:r>
              <a:rPr lang="de-DE" sz="2800" cap="all" dirty="0" err="1">
                <a:latin typeface="Segoe UI" panose="020B0502040204020203" pitchFamily="34" charset="0"/>
                <a:ea typeface="Segoe UI" panose="020B0502040204020203" pitchFamily="34" charset="0"/>
                <a:cs typeface="Segoe UI" panose="020B0502040204020203" pitchFamily="34" charset="0"/>
              </a:rPr>
              <a:t>important</a:t>
            </a:r>
            <a:r>
              <a:rPr lang="de-DE" sz="2800" cap="all" dirty="0">
                <a:latin typeface="Segoe UI" panose="020B0502040204020203" pitchFamily="34" charset="0"/>
                <a:ea typeface="Segoe UI" panose="020B0502040204020203" pitchFamily="34" charset="0"/>
                <a:cs typeface="Segoe UI" panose="020B0502040204020203" pitchFamily="34" charset="0"/>
              </a:rPr>
              <a:t> </a:t>
            </a:r>
            <a:r>
              <a:rPr lang="de-DE" sz="2800" cap="all" dirty="0" err="1">
                <a:latin typeface="Segoe UI" panose="020B0502040204020203" pitchFamily="34" charset="0"/>
                <a:ea typeface="Segoe UI" panose="020B0502040204020203" pitchFamily="34" charset="0"/>
                <a:cs typeface="Segoe UI" panose="020B0502040204020203" pitchFamily="34" charset="0"/>
              </a:rPr>
              <a:t>to</a:t>
            </a:r>
            <a:r>
              <a:rPr lang="de-DE" sz="2800" cap="all" dirty="0">
                <a:latin typeface="Segoe UI" panose="020B0502040204020203" pitchFamily="34" charset="0"/>
                <a:ea typeface="Segoe UI" panose="020B0502040204020203" pitchFamily="34" charset="0"/>
                <a:cs typeface="Segoe UI" panose="020B0502040204020203" pitchFamily="34" charset="0"/>
              </a:rPr>
              <a:t> </a:t>
            </a:r>
            <a:r>
              <a:rPr lang="de-DE" sz="2800" cap="all" dirty="0" err="1">
                <a:latin typeface="Segoe UI" panose="020B0502040204020203" pitchFamily="34" charset="0"/>
                <a:ea typeface="Segoe UI" panose="020B0502040204020203" pitchFamily="34" charset="0"/>
                <a:cs typeface="Segoe UI" panose="020B0502040204020203" pitchFamily="34" charset="0"/>
              </a:rPr>
              <a:t>have</a:t>
            </a:r>
            <a:r>
              <a:rPr lang="de-DE" sz="2800" cap="all" dirty="0">
                <a:latin typeface="Segoe UI" panose="020B0502040204020203" pitchFamily="34" charset="0"/>
                <a:ea typeface="Segoe UI" panose="020B0502040204020203" pitchFamily="34" charset="0"/>
                <a:cs typeface="Segoe UI" panose="020B0502040204020203" pitchFamily="34" charset="0"/>
              </a:rPr>
              <a:t> an </a:t>
            </a:r>
            <a:r>
              <a:rPr lang="de-DE" sz="2800" b="1" cap="all" dirty="0" err="1">
                <a:latin typeface="Segoe UI" panose="020B0502040204020203" pitchFamily="34" charset="0"/>
                <a:ea typeface="Segoe UI" panose="020B0502040204020203" pitchFamily="34" charset="0"/>
                <a:cs typeface="Segoe UI" panose="020B0502040204020203" pitchFamily="34" charset="0"/>
              </a:rPr>
              <a:t>holistic</a:t>
            </a:r>
            <a:r>
              <a:rPr lang="de-DE" sz="2800" cap="all" dirty="0">
                <a:latin typeface="Segoe UI" panose="020B0502040204020203" pitchFamily="34" charset="0"/>
                <a:ea typeface="Segoe UI" panose="020B0502040204020203" pitchFamily="34" charset="0"/>
                <a:cs typeface="Segoe UI" panose="020B0502040204020203" pitchFamily="34" charset="0"/>
              </a:rPr>
              <a:t> </a:t>
            </a:r>
            <a:r>
              <a:rPr lang="de-DE" sz="2800" cap="all" dirty="0" err="1">
                <a:latin typeface="Segoe UI" panose="020B0502040204020203" pitchFamily="34" charset="0"/>
                <a:ea typeface="Segoe UI" panose="020B0502040204020203" pitchFamily="34" charset="0"/>
                <a:cs typeface="Segoe UI" panose="020B0502040204020203" pitchFamily="34" charset="0"/>
              </a:rPr>
              <a:t>view</a:t>
            </a:r>
            <a:r>
              <a:rPr lang="de-DE" sz="2800" cap="all" dirty="0">
                <a:latin typeface="Segoe UI" panose="020B0502040204020203" pitchFamily="34" charset="0"/>
                <a:ea typeface="Segoe UI" panose="020B0502040204020203" pitchFamily="34" charset="0"/>
                <a:cs typeface="Segoe UI" panose="020B0502040204020203" pitchFamily="34" charset="0"/>
              </a:rPr>
              <a:t> on </a:t>
            </a:r>
            <a:r>
              <a:rPr lang="de-DE" sz="2800" cap="all" dirty="0" err="1">
                <a:latin typeface="Segoe UI" panose="020B0502040204020203" pitchFamily="34" charset="0"/>
                <a:ea typeface="Segoe UI" panose="020B0502040204020203" pitchFamily="34" charset="0"/>
                <a:cs typeface="Segoe UI" panose="020B0502040204020203" pitchFamily="34" charset="0"/>
              </a:rPr>
              <a:t>sports</a:t>
            </a:r>
            <a:endParaRPr lang="de-DE" sz="2800" cap="all" dirty="0">
              <a:latin typeface="Segoe UI" panose="020B0502040204020203" pitchFamily="34" charset="0"/>
              <a:ea typeface="Segoe UI" panose="020B0502040204020203" pitchFamily="34" charset="0"/>
              <a:cs typeface="Segoe UI" panose="020B0502040204020203" pitchFamily="34" charset="0"/>
            </a:endParaRPr>
          </a:p>
        </p:txBody>
      </p:sp>
      <p:sp>
        <p:nvSpPr>
          <p:cNvPr id="2" name="Textfeld 1">
            <a:extLst>
              <a:ext uri="{FF2B5EF4-FFF2-40B4-BE49-F238E27FC236}">
                <a16:creationId xmlns:a16="http://schemas.microsoft.com/office/drawing/2014/main" id="{A84912CF-6B07-4528-A3F9-8A8DC1B7E0EC}"/>
              </a:ext>
            </a:extLst>
          </p:cNvPr>
          <p:cNvSpPr txBox="1"/>
          <p:nvPr/>
        </p:nvSpPr>
        <p:spPr>
          <a:xfrm>
            <a:off x="4335390" y="3798332"/>
            <a:ext cx="3521220" cy="369332"/>
          </a:xfrm>
          <a:prstGeom prst="rect">
            <a:avLst/>
          </a:prstGeom>
          <a:solidFill>
            <a:schemeClr val="accent4"/>
          </a:solidFill>
        </p:spPr>
        <p:txBody>
          <a:bodyPr wrap="none" rtlCol="0">
            <a:spAutoFit/>
          </a:bodyPr>
          <a:lstStyle/>
          <a:p>
            <a:r>
              <a:rPr lang="en-US" dirty="0">
                <a:latin typeface="Segoe UI" panose="020B0502040204020203" pitchFamily="34" charset="0"/>
                <a:ea typeface="Segoe UI" panose="020B0502040204020203" pitchFamily="34" charset="0"/>
                <a:cs typeface="Segoe UI" panose="020B0502040204020203" pitchFamily="34" charset="0"/>
              </a:rPr>
              <a:t>Because sports </a:t>
            </a:r>
            <a:r>
              <a:rPr lang="en-US" u="sng" dirty="0">
                <a:latin typeface="Segoe UI" panose="020B0502040204020203" pitchFamily="34" charset="0"/>
                <a:ea typeface="Segoe UI" panose="020B0502040204020203" pitchFamily="34" charset="0"/>
                <a:cs typeface="Segoe UI" panose="020B0502040204020203" pitchFamily="34" charset="0"/>
              </a:rPr>
              <a:t>is</a:t>
            </a:r>
            <a:r>
              <a:rPr lang="en-US" dirty="0">
                <a:latin typeface="Segoe UI" panose="020B0502040204020203" pitchFamily="34" charset="0"/>
                <a:ea typeface="Segoe UI" panose="020B0502040204020203" pitchFamily="34" charset="0"/>
                <a:cs typeface="Segoe UI" panose="020B0502040204020203" pitchFamily="34" charset="0"/>
              </a:rPr>
              <a:t> comprehensive</a:t>
            </a:r>
          </a:p>
        </p:txBody>
      </p:sp>
      <p:sp>
        <p:nvSpPr>
          <p:cNvPr id="3" name="Textfeld 2">
            <a:extLst>
              <a:ext uri="{FF2B5EF4-FFF2-40B4-BE49-F238E27FC236}">
                <a16:creationId xmlns:a16="http://schemas.microsoft.com/office/drawing/2014/main" id="{8BC02449-25E9-4F56-8764-A6E765E3B24D}"/>
              </a:ext>
            </a:extLst>
          </p:cNvPr>
          <p:cNvSpPr txBox="1"/>
          <p:nvPr/>
        </p:nvSpPr>
        <p:spPr>
          <a:xfrm>
            <a:off x="7504510" y="2542101"/>
            <a:ext cx="3539302" cy="369332"/>
          </a:xfrm>
          <a:prstGeom prst="rect">
            <a:avLst/>
          </a:prstGeom>
          <a:noFill/>
        </p:spPr>
        <p:txBody>
          <a:bodyPr wrap="none" rtlCol="0">
            <a:spAutoFit/>
          </a:bodyPr>
          <a:lstStyle/>
          <a:p>
            <a:r>
              <a:rPr lang="en-US" b="1" dirty="0">
                <a:latin typeface="Segoe UI" panose="020B0502040204020203" pitchFamily="34" charset="0"/>
                <a:ea typeface="Segoe UI" panose="020B0502040204020203" pitchFamily="34" charset="0"/>
                <a:cs typeface="Segoe UI" panose="020B0502040204020203" pitchFamily="34" charset="0"/>
              </a:rPr>
              <a:t>Different types of organization</a:t>
            </a:r>
          </a:p>
        </p:txBody>
      </p:sp>
      <p:sp>
        <p:nvSpPr>
          <p:cNvPr id="10" name="Textfeld 9">
            <a:extLst>
              <a:ext uri="{FF2B5EF4-FFF2-40B4-BE49-F238E27FC236}">
                <a16:creationId xmlns:a16="http://schemas.microsoft.com/office/drawing/2014/main" id="{C1508CB5-394E-4DB4-910C-23DA66A9374C}"/>
              </a:ext>
            </a:extLst>
          </p:cNvPr>
          <p:cNvSpPr txBox="1"/>
          <p:nvPr/>
        </p:nvSpPr>
        <p:spPr>
          <a:xfrm>
            <a:off x="8187207" y="3802023"/>
            <a:ext cx="3374898" cy="369332"/>
          </a:xfrm>
          <a:prstGeom prst="rect">
            <a:avLst/>
          </a:prstGeom>
          <a:noFill/>
        </p:spPr>
        <p:txBody>
          <a:bodyPr wrap="none" rtlCol="0">
            <a:spAutoFit/>
          </a:bodyPr>
          <a:lstStyle/>
          <a:p>
            <a:r>
              <a:rPr lang="en-US" b="1" dirty="0">
                <a:latin typeface="Segoe UI" panose="020B0502040204020203" pitchFamily="34" charset="0"/>
                <a:ea typeface="Segoe UI" panose="020B0502040204020203" pitchFamily="34" charset="0"/>
                <a:cs typeface="Segoe UI" panose="020B0502040204020203" pitchFamily="34" charset="0"/>
              </a:rPr>
              <a:t>Different degrees of intensity</a:t>
            </a:r>
          </a:p>
        </p:txBody>
      </p:sp>
      <p:sp>
        <p:nvSpPr>
          <p:cNvPr id="11" name="Textfeld 10">
            <a:extLst>
              <a:ext uri="{FF2B5EF4-FFF2-40B4-BE49-F238E27FC236}">
                <a16:creationId xmlns:a16="http://schemas.microsoft.com/office/drawing/2014/main" id="{0AD57E62-3129-47CD-BA79-3F05B5B77B9E}"/>
              </a:ext>
            </a:extLst>
          </p:cNvPr>
          <p:cNvSpPr txBox="1"/>
          <p:nvPr/>
        </p:nvSpPr>
        <p:spPr>
          <a:xfrm>
            <a:off x="7504510" y="4887377"/>
            <a:ext cx="3343544" cy="369332"/>
          </a:xfrm>
          <a:prstGeom prst="rect">
            <a:avLst/>
          </a:prstGeom>
          <a:noFill/>
        </p:spPr>
        <p:txBody>
          <a:bodyPr wrap="none" rtlCol="0">
            <a:spAutoFit/>
          </a:bodyPr>
          <a:lstStyle/>
          <a:p>
            <a:r>
              <a:rPr lang="en-US" b="1" dirty="0">
                <a:latin typeface="Segoe UI" panose="020B0502040204020203" pitchFamily="34" charset="0"/>
                <a:ea typeface="Segoe UI" panose="020B0502040204020203" pitchFamily="34" charset="0"/>
                <a:cs typeface="Segoe UI" panose="020B0502040204020203" pitchFamily="34" charset="0"/>
              </a:rPr>
              <a:t>Many ways to practice sports</a:t>
            </a:r>
          </a:p>
        </p:txBody>
      </p:sp>
      <p:sp>
        <p:nvSpPr>
          <p:cNvPr id="12" name="Textfeld 11">
            <a:extLst>
              <a:ext uri="{FF2B5EF4-FFF2-40B4-BE49-F238E27FC236}">
                <a16:creationId xmlns:a16="http://schemas.microsoft.com/office/drawing/2014/main" id="{14A7FD2A-49CC-47AF-A2E2-FC18BB49A20E}"/>
              </a:ext>
            </a:extLst>
          </p:cNvPr>
          <p:cNvSpPr txBox="1"/>
          <p:nvPr/>
        </p:nvSpPr>
        <p:spPr>
          <a:xfrm>
            <a:off x="4112123" y="5682576"/>
            <a:ext cx="4223592" cy="369332"/>
          </a:xfrm>
          <a:prstGeom prst="rect">
            <a:avLst/>
          </a:prstGeom>
          <a:noFill/>
        </p:spPr>
        <p:txBody>
          <a:bodyPr wrap="none" rtlCol="0">
            <a:spAutoFit/>
          </a:bodyPr>
          <a:lstStyle/>
          <a:p>
            <a:r>
              <a:rPr lang="en-US" b="1" dirty="0">
                <a:latin typeface="Segoe UI" panose="020B0502040204020203" pitchFamily="34" charset="0"/>
                <a:ea typeface="Segoe UI" panose="020B0502040204020203" pitchFamily="34" charset="0"/>
                <a:cs typeface="Segoe UI" panose="020B0502040204020203" pitchFamily="34" charset="0"/>
              </a:rPr>
              <a:t>Many ways to spend money for sport</a:t>
            </a:r>
          </a:p>
        </p:txBody>
      </p:sp>
      <p:sp>
        <p:nvSpPr>
          <p:cNvPr id="13" name="Textfeld 12">
            <a:extLst>
              <a:ext uri="{FF2B5EF4-FFF2-40B4-BE49-F238E27FC236}">
                <a16:creationId xmlns:a16="http://schemas.microsoft.com/office/drawing/2014/main" id="{D6FABB25-8559-4D95-9BB9-20845A502C31}"/>
              </a:ext>
            </a:extLst>
          </p:cNvPr>
          <p:cNvSpPr txBox="1"/>
          <p:nvPr/>
        </p:nvSpPr>
        <p:spPr>
          <a:xfrm>
            <a:off x="897782" y="4887377"/>
            <a:ext cx="3397405" cy="369332"/>
          </a:xfrm>
          <a:prstGeom prst="rect">
            <a:avLst/>
          </a:prstGeom>
          <a:noFill/>
        </p:spPr>
        <p:txBody>
          <a:bodyPr wrap="none" rtlCol="0">
            <a:spAutoFit/>
          </a:bodyPr>
          <a:lstStyle/>
          <a:p>
            <a:r>
              <a:rPr lang="en-US" b="1" dirty="0">
                <a:latin typeface="Segoe UI" panose="020B0502040204020203" pitchFamily="34" charset="0"/>
                <a:ea typeface="Segoe UI" panose="020B0502040204020203" pitchFamily="34" charset="0"/>
                <a:cs typeface="Segoe UI" panose="020B0502040204020203" pitchFamily="34" charset="0"/>
              </a:rPr>
              <a:t>Many ways to invest in sports</a:t>
            </a:r>
          </a:p>
        </p:txBody>
      </p:sp>
      <p:sp>
        <p:nvSpPr>
          <p:cNvPr id="14" name="Textfeld 13">
            <a:extLst>
              <a:ext uri="{FF2B5EF4-FFF2-40B4-BE49-F238E27FC236}">
                <a16:creationId xmlns:a16="http://schemas.microsoft.com/office/drawing/2014/main" id="{60262935-54D5-4FA9-B323-FD58F818529C}"/>
              </a:ext>
            </a:extLst>
          </p:cNvPr>
          <p:cNvSpPr txBox="1"/>
          <p:nvPr/>
        </p:nvSpPr>
        <p:spPr>
          <a:xfrm>
            <a:off x="420248" y="3784025"/>
            <a:ext cx="2780889" cy="369332"/>
          </a:xfrm>
          <a:prstGeom prst="rect">
            <a:avLst/>
          </a:prstGeom>
          <a:noFill/>
        </p:spPr>
        <p:txBody>
          <a:bodyPr wrap="none" rtlCol="0">
            <a:spAutoFit/>
          </a:bodyPr>
          <a:lstStyle/>
          <a:p>
            <a:r>
              <a:rPr lang="en-US" b="1" dirty="0">
                <a:latin typeface="Segoe UI" panose="020B0502040204020203" pitchFamily="34" charset="0"/>
                <a:ea typeface="Segoe UI" panose="020B0502040204020203" pitchFamily="34" charset="0"/>
                <a:cs typeface="Segoe UI" panose="020B0502040204020203" pitchFamily="34" charset="0"/>
              </a:rPr>
              <a:t>Sports is cross-sectional</a:t>
            </a:r>
          </a:p>
        </p:txBody>
      </p:sp>
      <p:sp>
        <p:nvSpPr>
          <p:cNvPr id="15" name="Textfeld 14">
            <a:extLst>
              <a:ext uri="{FF2B5EF4-FFF2-40B4-BE49-F238E27FC236}">
                <a16:creationId xmlns:a16="http://schemas.microsoft.com/office/drawing/2014/main" id="{4612A0F4-E692-4887-9541-0A45D377930C}"/>
              </a:ext>
            </a:extLst>
          </p:cNvPr>
          <p:cNvSpPr txBox="1"/>
          <p:nvPr/>
        </p:nvSpPr>
        <p:spPr>
          <a:xfrm>
            <a:off x="1525686" y="2555873"/>
            <a:ext cx="3860416" cy="369332"/>
          </a:xfrm>
          <a:prstGeom prst="rect">
            <a:avLst/>
          </a:prstGeom>
          <a:noFill/>
        </p:spPr>
        <p:txBody>
          <a:bodyPr wrap="none" rtlCol="0">
            <a:spAutoFit/>
          </a:bodyPr>
          <a:lstStyle/>
          <a:p>
            <a:r>
              <a:rPr lang="en-US" b="1" dirty="0">
                <a:solidFill>
                  <a:schemeClr val="accent5"/>
                </a:solidFill>
                <a:latin typeface="Segoe UI" panose="020B0502040204020203" pitchFamily="34" charset="0"/>
                <a:ea typeface="Segoe UI" panose="020B0502040204020203" pitchFamily="34" charset="0"/>
                <a:cs typeface="Segoe UI" panose="020B0502040204020203" pitchFamily="34" charset="0"/>
              </a:rPr>
              <a:t>Many positive outcomes of sports</a:t>
            </a:r>
          </a:p>
        </p:txBody>
      </p:sp>
      <p:sp>
        <p:nvSpPr>
          <p:cNvPr id="16" name="Rechteck 15">
            <a:extLst>
              <a:ext uri="{FF2B5EF4-FFF2-40B4-BE49-F238E27FC236}">
                <a16:creationId xmlns:a16="http://schemas.microsoft.com/office/drawing/2014/main" id="{40EEA43E-E225-4E3D-AF77-1FA2B0F8442E}"/>
              </a:ext>
            </a:extLst>
          </p:cNvPr>
          <p:cNvSpPr/>
          <p:nvPr/>
        </p:nvSpPr>
        <p:spPr>
          <a:xfrm>
            <a:off x="420248" y="1659750"/>
            <a:ext cx="10991599" cy="366895"/>
          </a:xfrm>
          <a:prstGeom prst="rect">
            <a:avLst/>
          </a:prstGeom>
        </p:spPr>
        <p:txBody>
          <a:bodyPr wrap="none">
            <a:spAutoFit/>
          </a:bodyPr>
          <a:lstStyle/>
          <a:p>
            <a:pPr>
              <a:lnSpc>
                <a:spcPct val="107000"/>
              </a:lnSpc>
              <a:spcAft>
                <a:spcPts val="800"/>
              </a:spcAft>
            </a:pPr>
            <a:r>
              <a:rPr lang="en-US" cap="all" spc="160" dirty="0">
                <a:solidFill>
                  <a:srgbClr val="3B3B3D"/>
                </a:solidFill>
                <a:latin typeface="Segoe UI" panose="020B0502040204020203" pitchFamily="34" charset="0"/>
                <a:ea typeface="Segoe UI" panose="020B0502040204020203" pitchFamily="34" charset="0"/>
                <a:cs typeface="Segoe UI" panose="020B0502040204020203" pitchFamily="34" charset="0"/>
              </a:rPr>
              <a:t>An holistic view may change traditional, Outdated Attitudes toward sports </a:t>
            </a:r>
            <a:endParaRPr lang="de-DE" cap="all" spc="160" dirty="0">
              <a:solidFill>
                <a:srgbClr val="3B3B3D"/>
              </a:solidFill>
              <a:latin typeface="Segoe UI" panose="020B0502040204020203" pitchFamily="34" charset="0"/>
              <a:ea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823604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10" grpId="0"/>
      <p:bldP spid="11" grpId="0"/>
      <p:bldP spid="12" grpId="0"/>
      <p:bldP spid="13" grpId="0"/>
      <p:bldP spid="14" grpId="0"/>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hteck 7"/>
          <p:cNvSpPr/>
          <p:nvPr/>
        </p:nvSpPr>
        <p:spPr>
          <a:xfrm>
            <a:off x="420248" y="704389"/>
            <a:ext cx="6837706" cy="523220"/>
          </a:xfrm>
          <a:prstGeom prst="rect">
            <a:avLst/>
          </a:prstGeom>
        </p:spPr>
        <p:txBody>
          <a:bodyPr wrap="none">
            <a:spAutoFit/>
          </a:bodyPr>
          <a:lstStyle/>
          <a:p>
            <a:r>
              <a:rPr lang="de-DE" sz="2800" cap="all" dirty="0">
                <a:latin typeface="Segoe UI" panose="020B0502040204020203" pitchFamily="34" charset="0"/>
                <a:ea typeface="Segoe UI" panose="020B0502040204020203" pitchFamily="34" charset="0"/>
                <a:cs typeface="Segoe UI" panose="020B0502040204020203" pitchFamily="34" charset="0"/>
              </a:rPr>
              <a:t>Positive Outcomes </a:t>
            </a:r>
            <a:r>
              <a:rPr lang="de-DE" sz="2800" cap="all" dirty="0" err="1">
                <a:latin typeface="Segoe UI" panose="020B0502040204020203" pitchFamily="34" charset="0"/>
                <a:ea typeface="Segoe UI" panose="020B0502040204020203" pitchFamily="34" charset="0"/>
                <a:cs typeface="Segoe UI" panose="020B0502040204020203" pitchFamily="34" charset="0"/>
              </a:rPr>
              <a:t>of</a:t>
            </a:r>
            <a:r>
              <a:rPr lang="de-DE" sz="2800" cap="all" dirty="0">
                <a:latin typeface="Segoe UI" panose="020B0502040204020203" pitchFamily="34" charset="0"/>
                <a:ea typeface="Segoe UI" panose="020B0502040204020203" pitchFamily="34" charset="0"/>
                <a:cs typeface="Segoe UI" panose="020B0502040204020203" pitchFamily="34" charset="0"/>
              </a:rPr>
              <a:t> Sport </a:t>
            </a:r>
            <a:r>
              <a:rPr lang="de-DE" sz="2800" cap="all" dirty="0" err="1">
                <a:latin typeface="Segoe UI" panose="020B0502040204020203" pitchFamily="34" charset="0"/>
                <a:ea typeface="Segoe UI" panose="020B0502040204020203" pitchFamily="34" charset="0"/>
                <a:cs typeface="Segoe UI" panose="020B0502040204020203" pitchFamily="34" charset="0"/>
              </a:rPr>
              <a:t>activity</a:t>
            </a:r>
            <a:endParaRPr lang="de-DE" sz="2800" cap="all" dirty="0">
              <a:latin typeface="Segoe UI" panose="020B0502040204020203" pitchFamily="34" charset="0"/>
              <a:ea typeface="Segoe UI" panose="020B0502040204020203" pitchFamily="34" charset="0"/>
              <a:cs typeface="Segoe UI" panose="020B0502040204020203" pitchFamily="34" charset="0"/>
            </a:endParaRPr>
          </a:p>
        </p:txBody>
      </p:sp>
      <p:cxnSp>
        <p:nvCxnSpPr>
          <p:cNvPr id="33" name="Gerade Verbindung mit Pfeil 32">
            <a:extLst>
              <a:ext uri="{FF2B5EF4-FFF2-40B4-BE49-F238E27FC236}">
                <a16:creationId xmlns:a16="http://schemas.microsoft.com/office/drawing/2014/main" id="{9B9C4981-4859-4C36-9D88-950C6DC47AB2}"/>
              </a:ext>
            </a:extLst>
          </p:cNvPr>
          <p:cNvCxnSpPr>
            <a:cxnSpLocks/>
          </p:cNvCxnSpPr>
          <p:nvPr/>
        </p:nvCxnSpPr>
        <p:spPr>
          <a:xfrm>
            <a:off x="1639632" y="2386240"/>
            <a:ext cx="0" cy="593352"/>
          </a:xfrm>
          <a:prstGeom prst="straightConnector1">
            <a:avLst/>
          </a:prstGeom>
          <a:ln w="57150">
            <a:solidFill>
              <a:schemeClr val="accent5"/>
            </a:solidFill>
            <a:tailEnd type="triangle"/>
          </a:ln>
        </p:spPr>
        <p:style>
          <a:lnRef idx="1">
            <a:schemeClr val="accent1"/>
          </a:lnRef>
          <a:fillRef idx="0">
            <a:schemeClr val="accent1"/>
          </a:fillRef>
          <a:effectRef idx="0">
            <a:schemeClr val="accent1"/>
          </a:effectRef>
          <a:fontRef idx="minor">
            <a:schemeClr val="tx1"/>
          </a:fontRef>
        </p:style>
      </p:cxnSp>
      <p:sp>
        <p:nvSpPr>
          <p:cNvPr id="39" name="Textfeld 38">
            <a:extLst>
              <a:ext uri="{FF2B5EF4-FFF2-40B4-BE49-F238E27FC236}">
                <a16:creationId xmlns:a16="http://schemas.microsoft.com/office/drawing/2014/main" id="{3F6F80AA-C626-4F7E-B0AE-F1968D77FB56}"/>
              </a:ext>
            </a:extLst>
          </p:cNvPr>
          <p:cNvSpPr txBox="1"/>
          <p:nvPr/>
        </p:nvSpPr>
        <p:spPr>
          <a:xfrm>
            <a:off x="3646486" y="1687881"/>
            <a:ext cx="3744300" cy="400110"/>
          </a:xfrm>
          <a:prstGeom prst="rect">
            <a:avLst/>
          </a:prstGeom>
          <a:noFill/>
        </p:spPr>
        <p:txBody>
          <a:bodyPr wrap="square" rtlCol="0">
            <a:spAutoFit/>
          </a:bodyPr>
          <a:lstStyle/>
          <a:p>
            <a:pPr algn="ctr"/>
            <a:r>
              <a:rPr lang="en-GB" sz="2000" b="1" dirty="0">
                <a:solidFill>
                  <a:schemeClr val="accent5"/>
                </a:solidFill>
                <a:latin typeface="Segoe UI" panose="020B0502040204020203" pitchFamily="34" charset="0"/>
                <a:ea typeface="Segoe UI" panose="020B0502040204020203" pitchFamily="34" charset="0"/>
                <a:cs typeface="Segoe UI" panose="020B0502040204020203" pitchFamily="34" charset="0"/>
              </a:rPr>
              <a:t>Active (and Passive) Sports</a:t>
            </a:r>
          </a:p>
        </p:txBody>
      </p:sp>
      <p:cxnSp>
        <p:nvCxnSpPr>
          <p:cNvPr id="40" name="Gerade Verbindung mit Pfeil 39">
            <a:extLst>
              <a:ext uri="{FF2B5EF4-FFF2-40B4-BE49-F238E27FC236}">
                <a16:creationId xmlns:a16="http://schemas.microsoft.com/office/drawing/2014/main" id="{F0422C9C-648B-4A3B-B56F-ED1F9D13830E}"/>
              </a:ext>
            </a:extLst>
          </p:cNvPr>
          <p:cNvCxnSpPr>
            <a:cxnSpLocks/>
          </p:cNvCxnSpPr>
          <p:nvPr/>
        </p:nvCxnSpPr>
        <p:spPr>
          <a:xfrm>
            <a:off x="5730049" y="2386240"/>
            <a:ext cx="0" cy="593352"/>
          </a:xfrm>
          <a:prstGeom prst="straightConnector1">
            <a:avLst/>
          </a:prstGeom>
          <a:ln w="57150">
            <a:solidFill>
              <a:schemeClr val="accent5"/>
            </a:solidFill>
            <a:tailEnd type="triangle"/>
          </a:ln>
        </p:spPr>
        <p:style>
          <a:lnRef idx="1">
            <a:schemeClr val="accent1"/>
          </a:lnRef>
          <a:fillRef idx="0">
            <a:schemeClr val="accent1"/>
          </a:fillRef>
          <a:effectRef idx="0">
            <a:schemeClr val="accent1"/>
          </a:effectRef>
          <a:fontRef idx="minor">
            <a:schemeClr val="tx1"/>
          </a:fontRef>
        </p:style>
      </p:cxnSp>
      <p:cxnSp>
        <p:nvCxnSpPr>
          <p:cNvPr id="41" name="Gerade Verbindung mit Pfeil 40">
            <a:extLst>
              <a:ext uri="{FF2B5EF4-FFF2-40B4-BE49-F238E27FC236}">
                <a16:creationId xmlns:a16="http://schemas.microsoft.com/office/drawing/2014/main" id="{5F04922C-DBEB-401E-937E-954DA47101E5}"/>
              </a:ext>
            </a:extLst>
          </p:cNvPr>
          <p:cNvCxnSpPr>
            <a:cxnSpLocks/>
          </p:cNvCxnSpPr>
          <p:nvPr/>
        </p:nvCxnSpPr>
        <p:spPr>
          <a:xfrm>
            <a:off x="10124097" y="2386240"/>
            <a:ext cx="0" cy="593352"/>
          </a:xfrm>
          <a:prstGeom prst="straightConnector1">
            <a:avLst/>
          </a:prstGeom>
          <a:ln w="57150">
            <a:solidFill>
              <a:schemeClr val="accent5"/>
            </a:solidFill>
            <a:tailEnd type="triangle"/>
          </a:ln>
        </p:spPr>
        <p:style>
          <a:lnRef idx="1">
            <a:schemeClr val="accent1"/>
          </a:lnRef>
          <a:fillRef idx="0">
            <a:schemeClr val="accent1"/>
          </a:fillRef>
          <a:effectRef idx="0">
            <a:schemeClr val="accent1"/>
          </a:effectRef>
          <a:fontRef idx="minor">
            <a:schemeClr val="tx1"/>
          </a:fontRef>
        </p:style>
      </p:cxnSp>
      <p:cxnSp>
        <p:nvCxnSpPr>
          <p:cNvPr id="44" name="Gerade Verbindung mit Pfeil 43">
            <a:extLst>
              <a:ext uri="{FF2B5EF4-FFF2-40B4-BE49-F238E27FC236}">
                <a16:creationId xmlns:a16="http://schemas.microsoft.com/office/drawing/2014/main" id="{6131DE76-5315-4B0D-B3BE-85FC69E144E4}"/>
              </a:ext>
            </a:extLst>
          </p:cNvPr>
          <p:cNvCxnSpPr>
            <a:cxnSpLocks/>
          </p:cNvCxnSpPr>
          <p:nvPr/>
        </p:nvCxnSpPr>
        <p:spPr>
          <a:xfrm flipH="1">
            <a:off x="1615779" y="2386240"/>
            <a:ext cx="8532000" cy="0"/>
          </a:xfrm>
          <a:prstGeom prst="straightConnector1">
            <a:avLst/>
          </a:prstGeom>
          <a:ln w="57150">
            <a:solidFill>
              <a:schemeClr val="accent5"/>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0" name="Gerade Verbindung mit Pfeil 49">
            <a:extLst>
              <a:ext uri="{FF2B5EF4-FFF2-40B4-BE49-F238E27FC236}">
                <a16:creationId xmlns:a16="http://schemas.microsoft.com/office/drawing/2014/main" id="{9E9B7320-BB24-40A4-8FE5-C3A025E60B12}"/>
              </a:ext>
            </a:extLst>
          </p:cNvPr>
          <p:cNvCxnSpPr>
            <a:cxnSpLocks/>
          </p:cNvCxnSpPr>
          <p:nvPr/>
        </p:nvCxnSpPr>
        <p:spPr>
          <a:xfrm flipH="1">
            <a:off x="308146" y="6858000"/>
            <a:ext cx="11325054" cy="0"/>
          </a:xfrm>
          <a:prstGeom prst="straightConnector1">
            <a:avLst/>
          </a:prstGeom>
          <a:ln w="57150">
            <a:solidFill>
              <a:schemeClr val="accent5"/>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51" name="Textfeld 50">
            <a:extLst>
              <a:ext uri="{FF2B5EF4-FFF2-40B4-BE49-F238E27FC236}">
                <a16:creationId xmlns:a16="http://schemas.microsoft.com/office/drawing/2014/main" id="{BA4A26CA-DD07-4E8E-B1CB-A825B1209F32}"/>
              </a:ext>
            </a:extLst>
          </p:cNvPr>
          <p:cNvSpPr txBox="1"/>
          <p:nvPr/>
        </p:nvSpPr>
        <p:spPr>
          <a:xfrm>
            <a:off x="5021536" y="5013300"/>
            <a:ext cx="659155" cy="369332"/>
          </a:xfrm>
          <a:prstGeom prst="rect">
            <a:avLst/>
          </a:prstGeom>
          <a:noFill/>
        </p:spPr>
        <p:txBody>
          <a:bodyPr wrap="none" rtlCol="0">
            <a:spAutoFit/>
          </a:bodyPr>
          <a:lstStyle/>
          <a:p>
            <a:r>
              <a:rPr lang="de-DE" b="1" dirty="0">
                <a:latin typeface="Segoe UI" panose="020B0502040204020203" pitchFamily="34" charset="0"/>
                <a:ea typeface="Segoe UI" panose="020B0502040204020203" pitchFamily="34" charset="0"/>
                <a:cs typeface="Segoe UI" panose="020B0502040204020203" pitchFamily="34" charset="0"/>
              </a:rPr>
              <a:t>GDP</a:t>
            </a:r>
          </a:p>
        </p:txBody>
      </p:sp>
      <p:sp>
        <p:nvSpPr>
          <p:cNvPr id="52" name="Textfeld 51">
            <a:extLst>
              <a:ext uri="{FF2B5EF4-FFF2-40B4-BE49-F238E27FC236}">
                <a16:creationId xmlns:a16="http://schemas.microsoft.com/office/drawing/2014/main" id="{883DF41A-D6D3-43B0-B2AE-DCE9996CB355}"/>
              </a:ext>
            </a:extLst>
          </p:cNvPr>
          <p:cNvSpPr txBox="1"/>
          <p:nvPr/>
        </p:nvSpPr>
        <p:spPr>
          <a:xfrm>
            <a:off x="5932757" y="5013300"/>
            <a:ext cx="1558440" cy="369332"/>
          </a:xfrm>
          <a:prstGeom prst="rect">
            <a:avLst/>
          </a:prstGeom>
          <a:noFill/>
        </p:spPr>
        <p:txBody>
          <a:bodyPr wrap="none" rtlCol="0">
            <a:spAutoFit/>
          </a:bodyPr>
          <a:lstStyle/>
          <a:p>
            <a:r>
              <a:rPr lang="de-DE" b="1" dirty="0" err="1">
                <a:latin typeface="Segoe UI" panose="020B0502040204020203" pitchFamily="34" charset="0"/>
                <a:ea typeface="Segoe UI" panose="020B0502040204020203" pitchFamily="34" charset="0"/>
                <a:cs typeface="Segoe UI" panose="020B0502040204020203" pitchFamily="34" charset="0"/>
              </a:rPr>
              <a:t>Employment</a:t>
            </a:r>
            <a:endParaRPr lang="de-DE" b="1" dirty="0">
              <a:latin typeface="Segoe UI" panose="020B0502040204020203" pitchFamily="34" charset="0"/>
              <a:ea typeface="Segoe UI" panose="020B0502040204020203" pitchFamily="34" charset="0"/>
              <a:cs typeface="Segoe UI" panose="020B0502040204020203" pitchFamily="34" charset="0"/>
            </a:endParaRPr>
          </a:p>
        </p:txBody>
      </p:sp>
      <p:sp>
        <p:nvSpPr>
          <p:cNvPr id="53" name="Textfeld 52">
            <a:extLst>
              <a:ext uri="{FF2B5EF4-FFF2-40B4-BE49-F238E27FC236}">
                <a16:creationId xmlns:a16="http://schemas.microsoft.com/office/drawing/2014/main" id="{137C80A0-D15E-4128-A6DB-1E845E9D1CD3}"/>
              </a:ext>
            </a:extLst>
          </p:cNvPr>
          <p:cNvSpPr txBox="1"/>
          <p:nvPr/>
        </p:nvSpPr>
        <p:spPr>
          <a:xfrm>
            <a:off x="7675936" y="5013300"/>
            <a:ext cx="1553887" cy="369332"/>
          </a:xfrm>
          <a:prstGeom prst="rect">
            <a:avLst/>
          </a:prstGeom>
          <a:noFill/>
        </p:spPr>
        <p:txBody>
          <a:bodyPr wrap="none" rtlCol="0">
            <a:spAutoFit/>
          </a:bodyPr>
          <a:lstStyle/>
          <a:p>
            <a:r>
              <a:rPr lang="de-DE" b="1" dirty="0" err="1">
                <a:latin typeface="Segoe UI" panose="020B0502040204020203" pitchFamily="34" charset="0"/>
                <a:ea typeface="Segoe UI" panose="020B0502040204020203" pitchFamily="34" charset="0"/>
                <a:cs typeface="Segoe UI" panose="020B0502040204020203" pitchFamily="34" charset="0"/>
              </a:rPr>
              <a:t>Added</a:t>
            </a:r>
            <a:r>
              <a:rPr lang="de-DE" b="1" dirty="0">
                <a:latin typeface="Segoe UI" panose="020B0502040204020203" pitchFamily="34" charset="0"/>
                <a:ea typeface="Segoe UI" panose="020B0502040204020203" pitchFamily="34" charset="0"/>
                <a:cs typeface="Segoe UI" panose="020B0502040204020203" pitchFamily="34" charset="0"/>
              </a:rPr>
              <a:t> Value</a:t>
            </a:r>
          </a:p>
        </p:txBody>
      </p:sp>
      <p:sp>
        <p:nvSpPr>
          <p:cNvPr id="54" name="Textfeld 53">
            <a:extLst>
              <a:ext uri="{FF2B5EF4-FFF2-40B4-BE49-F238E27FC236}">
                <a16:creationId xmlns:a16="http://schemas.microsoft.com/office/drawing/2014/main" id="{C8FBE410-7266-4D53-BF53-9F8BD37B922F}"/>
              </a:ext>
            </a:extLst>
          </p:cNvPr>
          <p:cNvSpPr txBox="1"/>
          <p:nvPr/>
        </p:nvSpPr>
        <p:spPr>
          <a:xfrm>
            <a:off x="4310331" y="5523452"/>
            <a:ext cx="904415" cy="369332"/>
          </a:xfrm>
          <a:prstGeom prst="rect">
            <a:avLst/>
          </a:prstGeom>
          <a:noFill/>
        </p:spPr>
        <p:txBody>
          <a:bodyPr wrap="none" rtlCol="0">
            <a:spAutoFit/>
          </a:bodyPr>
          <a:lstStyle/>
          <a:p>
            <a:r>
              <a:rPr lang="de-DE" b="1" dirty="0">
                <a:latin typeface="Segoe UI" panose="020B0502040204020203" pitchFamily="34" charset="0"/>
                <a:ea typeface="Segoe UI" panose="020B0502040204020203" pitchFamily="34" charset="0"/>
                <a:cs typeface="Segoe UI" panose="020B0502040204020203" pitchFamily="34" charset="0"/>
              </a:rPr>
              <a:t>Health</a:t>
            </a:r>
          </a:p>
        </p:txBody>
      </p:sp>
      <p:sp>
        <p:nvSpPr>
          <p:cNvPr id="56" name="Textfeld 55">
            <a:extLst>
              <a:ext uri="{FF2B5EF4-FFF2-40B4-BE49-F238E27FC236}">
                <a16:creationId xmlns:a16="http://schemas.microsoft.com/office/drawing/2014/main" id="{E4A60FB4-6F6E-44C1-8058-65E2814FF15D}"/>
              </a:ext>
            </a:extLst>
          </p:cNvPr>
          <p:cNvSpPr txBox="1"/>
          <p:nvPr/>
        </p:nvSpPr>
        <p:spPr>
          <a:xfrm>
            <a:off x="7239391" y="5523452"/>
            <a:ext cx="1405256" cy="369332"/>
          </a:xfrm>
          <a:prstGeom prst="rect">
            <a:avLst/>
          </a:prstGeom>
          <a:noFill/>
        </p:spPr>
        <p:txBody>
          <a:bodyPr wrap="none" rtlCol="0">
            <a:spAutoFit/>
          </a:bodyPr>
          <a:lstStyle/>
          <a:p>
            <a:r>
              <a:rPr lang="de-DE" b="1" dirty="0">
                <a:latin typeface="Segoe UI" panose="020B0502040204020203" pitchFamily="34" charset="0"/>
                <a:ea typeface="Segoe UI" panose="020B0502040204020203" pitchFamily="34" charset="0"/>
                <a:cs typeface="Segoe UI" panose="020B0502040204020203" pitchFamily="34" charset="0"/>
              </a:rPr>
              <a:t>Integration</a:t>
            </a:r>
          </a:p>
        </p:txBody>
      </p:sp>
      <p:sp>
        <p:nvSpPr>
          <p:cNvPr id="57" name="Textfeld 56">
            <a:extLst>
              <a:ext uri="{FF2B5EF4-FFF2-40B4-BE49-F238E27FC236}">
                <a16:creationId xmlns:a16="http://schemas.microsoft.com/office/drawing/2014/main" id="{983765F0-31E8-42D9-986D-6B6269E493B0}"/>
              </a:ext>
            </a:extLst>
          </p:cNvPr>
          <p:cNvSpPr txBox="1"/>
          <p:nvPr/>
        </p:nvSpPr>
        <p:spPr>
          <a:xfrm>
            <a:off x="5437957" y="5523452"/>
            <a:ext cx="1500924" cy="369332"/>
          </a:xfrm>
          <a:prstGeom prst="rect">
            <a:avLst/>
          </a:prstGeom>
          <a:noFill/>
        </p:spPr>
        <p:txBody>
          <a:bodyPr wrap="none" rtlCol="0">
            <a:spAutoFit/>
          </a:bodyPr>
          <a:lstStyle/>
          <a:p>
            <a:r>
              <a:rPr lang="de-DE" b="1" dirty="0">
                <a:latin typeface="Segoe UI" panose="020B0502040204020203" pitchFamily="34" charset="0"/>
                <a:ea typeface="Segoe UI" panose="020B0502040204020203" pitchFamily="34" charset="0"/>
                <a:cs typeface="Segoe UI" panose="020B0502040204020203" pitchFamily="34" charset="0"/>
              </a:rPr>
              <a:t>Well-</a:t>
            </a:r>
            <a:r>
              <a:rPr lang="de-DE" b="1" dirty="0" err="1">
                <a:latin typeface="Segoe UI" panose="020B0502040204020203" pitchFamily="34" charset="0"/>
                <a:ea typeface="Segoe UI" panose="020B0502040204020203" pitchFamily="34" charset="0"/>
                <a:cs typeface="Segoe UI" panose="020B0502040204020203" pitchFamily="34" charset="0"/>
              </a:rPr>
              <a:t>beeing</a:t>
            </a:r>
            <a:endParaRPr lang="de-DE" b="1" dirty="0">
              <a:latin typeface="Segoe UI" panose="020B0502040204020203" pitchFamily="34" charset="0"/>
              <a:ea typeface="Segoe UI" panose="020B0502040204020203" pitchFamily="34" charset="0"/>
              <a:cs typeface="Segoe UI" panose="020B0502040204020203" pitchFamily="34" charset="0"/>
            </a:endParaRPr>
          </a:p>
        </p:txBody>
      </p:sp>
      <p:sp>
        <p:nvSpPr>
          <p:cNvPr id="58" name="Textfeld 57">
            <a:extLst>
              <a:ext uri="{FF2B5EF4-FFF2-40B4-BE49-F238E27FC236}">
                <a16:creationId xmlns:a16="http://schemas.microsoft.com/office/drawing/2014/main" id="{C8692FDD-5988-45D9-9319-5DAD5126B80A}"/>
              </a:ext>
            </a:extLst>
          </p:cNvPr>
          <p:cNvSpPr txBox="1"/>
          <p:nvPr/>
        </p:nvSpPr>
        <p:spPr>
          <a:xfrm>
            <a:off x="9229823" y="5523452"/>
            <a:ext cx="394660" cy="369332"/>
          </a:xfrm>
          <a:prstGeom prst="rect">
            <a:avLst/>
          </a:prstGeom>
          <a:noFill/>
        </p:spPr>
        <p:txBody>
          <a:bodyPr wrap="none" rtlCol="0">
            <a:spAutoFit/>
          </a:bodyPr>
          <a:lstStyle/>
          <a:p>
            <a:r>
              <a:rPr lang="de-DE" b="1" dirty="0">
                <a:latin typeface="Segoe UI" panose="020B0502040204020203" pitchFamily="34" charset="0"/>
                <a:ea typeface="Segoe UI" panose="020B0502040204020203" pitchFamily="34" charset="0"/>
                <a:cs typeface="Segoe UI" panose="020B0502040204020203" pitchFamily="34" charset="0"/>
              </a:rPr>
              <a:t>…</a:t>
            </a:r>
          </a:p>
        </p:txBody>
      </p:sp>
      <p:sp>
        <p:nvSpPr>
          <p:cNvPr id="61" name="Rechteck 60">
            <a:extLst>
              <a:ext uri="{FF2B5EF4-FFF2-40B4-BE49-F238E27FC236}">
                <a16:creationId xmlns:a16="http://schemas.microsoft.com/office/drawing/2014/main" id="{506E1C85-2F22-47CB-9536-DC1D9FD46DE7}"/>
              </a:ext>
            </a:extLst>
          </p:cNvPr>
          <p:cNvSpPr/>
          <p:nvPr/>
        </p:nvSpPr>
        <p:spPr>
          <a:xfrm>
            <a:off x="1386951" y="5075729"/>
            <a:ext cx="3634585" cy="275396"/>
          </a:xfrm>
          <a:prstGeom prst="rect">
            <a:avLst/>
          </a:prstGeom>
        </p:spPr>
        <p:txBody>
          <a:bodyPr wrap="none">
            <a:spAutoFit/>
          </a:bodyPr>
          <a:lstStyle/>
          <a:p>
            <a:pPr>
              <a:lnSpc>
                <a:spcPct val="107000"/>
              </a:lnSpc>
              <a:spcAft>
                <a:spcPts val="800"/>
              </a:spcAft>
            </a:pPr>
            <a:r>
              <a:rPr lang="en-US" sz="1200" spc="160" dirty="0">
                <a:solidFill>
                  <a:srgbClr val="3B3B3D"/>
                </a:solidFill>
                <a:latin typeface="Segoe UI" panose="020B0502040204020203" pitchFamily="34" charset="0"/>
                <a:ea typeface="Segoe UI" panose="020B0502040204020203" pitchFamily="34" charset="0"/>
                <a:cs typeface="Segoe UI" panose="020B0502040204020203" pitchFamily="34" charset="0"/>
              </a:rPr>
              <a:t>THE </a:t>
            </a:r>
            <a:r>
              <a:rPr lang="en-US" sz="1200" u="sng" spc="160" dirty="0">
                <a:solidFill>
                  <a:srgbClr val="3B3B3D"/>
                </a:solidFill>
                <a:latin typeface="Segoe UI" panose="020B0502040204020203" pitchFamily="34" charset="0"/>
                <a:ea typeface="Segoe UI" panose="020B0502040204020203" pitchFamily="34" charset="0"/>
                <a:cs typeface="Segoe UI" panose="020B0502040204020203" pitchFamily="34" charset="0"/>
              </a:rPr>
              <a:t>ECONOMIC</a:t>
            </a:r>
            <a:r>
              <a:rPr lang="en-US" sz="1200" spc="160" dirty="0">
                <a:solidFill>
                  <a:srgbClr val="3B3B3D"/>
                </a:solidFill>
                <a:latin typeface="Segoe UI" panose="020B0502040204020203" pitchFamily="34" charset="0"/>
                <a:ea typeface="Segoe UI" panose="020B0502040204020203" pitchFamily="34" charset="0"/>
                <a:cs typeface="Segoe UI" panose="020B0502040204020203" pitchFamily="34" charset="0"/>
              </a:rPr>
              <a:t> IMPORTANCE OF SPORT</a:t>
            </a:r>
            <a:endParaRPr lang="de-DE" sz="1200" spc="160" dirty="0">
              <a:solidFill>
                <a:srgbClr val="3B3B3D"/>
              </a:solidFill>
              <a:latin typeface="Segoe UI" panose="020B0502040204020203" pitchFamily="34" charset="0"/>
              <a:ea typeface="Segoe UI" panose="020B0502040204020203" pitchFamily="34" charset="0"/>
              <a:cs typeface="Segoe UI" panose="020B0502040204020203" pitchFamily="34" charset="0"/>
            </a:endParaRPr>
          </a:p>
        </p:txBody>
      </p:sp>
      <p:sp>
        <p:nvSpPr>
          <p:cNvPr id="62" name="Rechteck 61">
            <a:extLst>
              <a:ext uri="{FF2B5EF4-FFF2-40B4-BE49-F238E27FC236}">
                <a16:creationId xmlns:a16="http://schemas.microsoft.com/office/drawing/2014/main" id="{4A0D3A44-EFC4-490D-9BBA-BA3F44F20DE4}"/>
              </a:ext>
            </a:extLst>
          </p:cNvPr>
          <p:cNvSpPr/>
          <p:nvPr/>
        </p:nvSpPr>
        <p:spPr>
          <a:xfrm>
            <a:off x="910640" y="5570420"/>
            <a:ext cx="3307059" cy="275396"/>
          </a:xfrm>
          <a:prstGeom prst="rect">
            <a:avLst/>
          </a:prstGeom>
        </p:spPr>
        <p:txBody>
          <a:bodyPr wrap="none">
            <a:spAutoFit/>
          </a:bodyPr>
          <a:lstStyle/>
          <a:p>
            <a:pPr>
              <a:lnSpc>
                <a:spcPct val="107000"/>
              </a:lnSpc>
              <a:spcAft>
                <a:spcPts val="800"/>
              </a:spcAft>
            </a:pPr>
            <a:r>
              <a:rPr lang="en-US" sz="1200" spc="160" dirty="0">
                <a:solidFill>
                  <a:srgbClr val="3B3B3D"/>
                </a:solidFill>
                <a:latin typeface="Segoe UI" panose="020B0502040204020203" pitchFamily="34" charset="0"/>
                <a:ea typeface="Segoe UI" panose="020B0502040204020203" pitchFamily="34" charset="0"/>
                <a:cs typeface="Segoe UI" panose="020B0502040204020203" pitchFamily="34" charset="0"/>
              </a:rPr>
              <a:t>THE </a:t>
            </a:r>
            <a:r>
              <a:rPr lang="en-US" sz="1200" u="sng" spc="160" dirty="0">
                <a:solidFill>
                  <a:srgbClr val="3B3B3D"/>
                </a:solidFill>
                <a:latin typeface="Segoe UI" panose="020B0502040204020203" pitchFamily="34" charset="0"/>
                <a:ea typeface="Segoe UI" panose="020B0502040204020203" pitchFamily="34" charset="0"/>
                <a:cs typeface="Segoe UI" panose="020B0502040204020203" pitchFamily="34" charset="0"/>
              </a:rPr>
              <a:t>SOCIAL</a:t>
            </a:r>
            <a:r>
              <a:rPr lang="en-US" sz="1200" spc="160" dirty="0">
                <a:solidFill>
                  <a:srgbClr val="3B3B3D"/>
                </a:solidFill>
                <a:latin typeface="Segoe UI" panose="020B0502040204020203" pitchFamily="34" charset="0"/>
                <a:ea typeface="Segoe UI" panose="020B0502040204020203" pitchFamily="34" charset="0"/>
                <a:cs typeface="Segoe UI" panose="020B0502040204020203" pitchFamily="34" charset="0"/>
              </a:rPr>
              <a:t> IMPORTANCE OF SPORT</a:t>
            </a:r>
            <a:endParaRPr lang="de-DE" sz="1200" spc="160" dirty="0">
              <a:solidFill>
                <a:srgbClr val="3B3B3D"/>
              </a:solidFill>
              <a:latin typeface="Segoe UI" panose="020B0502040204020203" pitchFamily="34" charset="0"/>
              <a:ea typeface="Segoe UI" panose="020B0502040204020203" pitchFamily="34" charset="0"/>
              <a:cs typeface="Segoe UI" panose="020B0502040204020203" pitchFamily="34" charset="0"/>
            </a:endParaRPr>
          </a:p>
        </p:txBody>
      </p:sp>
      <p:grpSp>
        <p:nvGrpSpPr>
          <p:cNvPr id="3" name="Gruppieren 2">
            <a:extLst>
              <a:ext uri="{FF2B5EF4-FFF2-40B4-BE49-F238E27FC236}">
                <a16:creationId xmlns:a16="http://schemas.microsoft.com/office/drawing/2014/main" id="{1D21DEDC-8FD7-4ED7-8F6D-8AC61F6BE15F}"/>
              </a:ext>
            </a:extLst>
          </p:cNvPr>
          <p:cNvGrpSpPr/>
          <p:nvPr/>
        </p:nvGrpSpPr>
        <p:grpSpPr>
          <a:xfrm>
            <a:off x="584507" y="3153594"/>
            <a:ext cx="11401380" cy="1788144"/>
            <a:chOff x="584507" y="3153594"/>
            <a:chExt cx="11401380" cy="1788144"/>
          </a:xfrm>
        </p:grpSpPr>
        <p:sp>
          <p:nvSpPr>
            <p:cNvPr id="19" name="Rechteck 18">
              <a:extLst>
                <a:ext uri="{FF2B5EF4-FFF2-40B4-BE49-F238E27FC236}">
                  <a16:creationId xmlns:a16="http://schemas.microsoft.com/office/drawing/2014/main" id="{E7DDE27E-68E0-4127-BDCE-E7DDC1A64AC5}"/>
                </a:ext>
              </a:extLst>
            </p:cNvPr>
            <p:cNvSpPr/>
            <p:nvPr/>
          </p:nvSpPr>
          <p:spPr>
            <a:xfrm>
              <a:off x="584507" y="3160045"/>
              <a:ext cx="3852992" cy="584775"/>
            </a:xfrm>
            <a:prstGeom prst="rect">
              <a:avLst/>
            </a:prstGeom>
          </p:spPr>
          <p:txBody>
            <a:bodyPr wrap="square" lIns="0">
              <a:spAutoFit/>
            </a:bodyPr>
            <a:lstStyle/>
            <a:p>
              <a:r>
                <a:rPr lang="en-GB" sz="2000" dirty="0">
                  <a:solidFill>
                    <a:schemeClr val="accent4"/>
                  </a:solidFill>
                  <a:latin typeface="Segoe UI" panose="020B0502040204020203" pitchFamily="34" charset="0"/>
                  <a:ea typeface="Segoe UI" panose="020B0502040204020203" pitchFamily="34" charset="0"/>
                  <a:cs typeface="Segoe UI" panose="020B0502040204020203" pitchFamily="34" charset="0"/>
                </a:rPr>
                <a:t>Sports related consumption </a:t>
              </a:r>
              <a:br>
                <a:rPr lang="en-GB" sz="2000" dirty="0">
                  <a:solidFill>
                    <a:schemeClr val="accent4"/>
                  </a:solidFill>
                  <a:latin typeface="Segoe UI" panose="020B0502040204020203" pitchFamily="34" charset="0"/>
                  <a:ea typeface="Segoe UI" panose="020B0502040204020203" pitchFamily="34" charset="0"/>
                  <a:cs typeface="Segoe UI" panose="020B0502040204020203" pitchFamily="34" charset="0"/>
                </a:rPr>
              </a:br>
              <a:r>
                <a:rPr lang="en-GB" sz="1200" dirty="0">
                  <a:solidFill>
                    <a:schemeClr val="accent4"/>
                  </a:solidFill>
                  <a:latin typeface="Segoe UI" panose="020B0502040204020203" pitchFamily="34" charset="0"/>
                  <a:ea typeface="Segoe UI" panose="020B0502040204020203" pitchFamily="34" charset="0"/>
                  <a:cs typeface="Segoe UI" panose="020B0502040204020203" pitchFamily="34" charset="0"/>
                </a:rPr>
                <a:t>(private households)</a:t>
              </a:r>
            </a:p>
          </p:txBody>
        </p:sp>
        <p:sp>
          <p:nvSpPr>
            <p:cNvPr id="20" name="Rechteck 19">
              <a:extLst>
                <a:ext uri="{FF2B5EF4-FFF2-40B4-BE49-F238E27FC236}">
                  <a16:creationId xmlns:a16="http://schemas.microsoft.com/office/drawing/2014/main" id="{489132C2-E51F-490E-9BDA-38D56A18E11B}"/>
                </a:ext>
              </a:extLst>
            </p:cNvPr>
            <p:cNvSpPr/>
            <p:nvPr/>
          </p:nvSpPr>
          <p:spPr>
            <a:xfrm>
              <a:off x="3991173" y="3153594"/>
              <a:ext cx="4354050" cy="400110"/>
            </a:xfrm>
            <a:prstGeom prst="rect">
              <a:avLst/>
            </a:prstGeom>
          </p:spPr>
          <p:txBody>
            <a:bodyPr wrap="square" lIns="0">
              <a:spAutoFit/>
            </a:bodyPr>
            <a:lstStyle/>
            <a:p>
              <a:r>
                <a:rPr lang="de-DE" sz="2000" dirty="0">
                  <a:solidFill>
                    <a:schemeClr val="accent4"/>
                  </a:solidFill>
                  <a:latin typeface="Segoe UI" panose="020B0502040204020203" pitchFamily="34" charset="0"/>
                  <a:ea typeface="Segoe UI" panose="020B0502040204020203" pitchFamily="34" charset="0"/>
                  <a:cs typeface="Segoe UI" panose="020B0502040204020203" pitchFamily="34" charset="0"/>
                </a:rPr>
                <a:t>Investments</a:t>
              </a:r>
              <a:r>
                <a:rPr lang="en-GB" sz="2000" dirty="0">
                  <a:solidFill>
                    <a:schemeClr val="accent4"/>
                  </a:solidFill>
                  <a:latin typeface="Segoe UI" panose="020B0502040204020203" pitchFamily="34" charset="0"/>
                  <a:ea typeface="Segoe UI" panose="020B0502040204020203" pitchFamily="34" charset="0"/>
                  <a:cs typeface="Segoe UI" panose="020B0502040204020203" pitchFamily="34" charset="0"/>
                </a:rPr>
                <a:t> in sports facilities</a:t>
              </a:r>
              <a:endParaRPr lang="de-DE" sz="2000" dirty="0">
                <a:solidFill>
                  <a:schemeClr val="accent4"/>
                </a:solidFill>
                <a:latin typeface="Segoe UI" panose="020B0502040204020203" pitchFamily="34" charset="0"/>
                <a:ea typeface="Segoe UI" panose="020B0502040204020203" pitchFamily="34" charset="0"/>
                <a:cs typeface="Segoe UI" panose="020B0502040204020203" pitchFamily="34" charset="0"/>
              </a:endParaRPr>
            </a:p>
          </p:txBody>
        </p:sp>
        <p:sp>
          <p:nvSpPr>
            <p:cNvPr id="21" name="Rechteck 20">
              <a:extLst>
                <a:ext uri="{FF2B5EF4-FFF2-40B4-BE49-F238E27FC236}">
                  <a16:creationId xmlns:a16="http://schemas.microsoft.com/office/drawing/2014/main" id="{EABCF0E7-4192-4813-B686-499CD8DFFE94}"/>
                </a:ext>
              </a:extLst>
            </p:cNvPr>
            <p:cNvSpPr/>
            <p:nvPr/>
          </p:nvSpPr>
          <p:spPr>
            <a:xfrm>
              <a:off x="7691173" y="3154203"/>
              <a:ext cx="4294714" cy="400110"/>
            </a:xfrm>
            <a:prstGeom prst="rect">
              <a:avLst/>
            </a:prstGeom>
          </p:spPr>
          <p:txBody>
            <a:bodyPr wrap="square" lIns="0">
              <a:spAutoFit/>
            </a:bodyPr>
            <a:lstStyle/>
            <a:p>
              <a:r>
                <a:rPr lang="en-GB" sz="2000" dirty="0">
                  <a:solidFill>
                    <a:schemeClr val="accent4"/>
                  </a:solidFill>
                  <a:latin typeface="Segoe UI" panose="020B0502040204020203" pitchFamily="34" charset="0"/>
                  <a:ea typeface="Segoe UI" panose="020B0502040204020203" pitchFamily="34" charset="0"/>
                  <a:cs typeface="Segoe UI" panose="020B0502040204020203" pitchFamily="34" charset="0"/>
                </a:rPr>
                <a:t>Sponsoring, advertising, media rights</a:t>
              </a:r>
            </a:p>
          </p:txBody>
        </p:sp>
        <p:cxnSp>
          <p:nvCxnSpPr>
            <p:cNvPr id="47" name="Gerade Verbindung mit Pfeil 46">
              <a:extLst>
                <a:ext uri="{FF2B5EF4-FFF2-40B4-BE49-F238E27FC236}">
                  <a16:creationId xmlns:a16="http://schemas.microsoft.com/office/drawing/2014/main" id="{1951191A-2F51-48F1-8CE8-774C3B0723F2}"/>
                </a:ext>
              </a:extLst>
            </p:cNvPr>
            <p:cNvCxnSpPr>
              <a:cxnSpLocks/>
            </p:cNvCxnSpPr>
            <p:nvPr/>
          </p:nvCxnSpPr>
          <p:spPr>
            <a:xfrm>
              <a:off x="1639632" y="4348386"/>
              <a:ext cx="0" cy="593352"/>
            </a:xfrm>
            <a:prstGeom prst="straightConnector1">
              <a:avLst/>
            </a:prstGeom>
            <a:ln w="57150">
              <a:solidFill>
                <a:schemeClr val="accent5"/>
              </a:solidFill>
              <a:tailEnd type="triangle"/>
            </a:ln>
          </p:spPr>
          <p:style>
            <a:lnRef idx="1">
              <a:schemeClr val="accent1"/>
            </a:lnRef>
            <a:fillRef idx="0">
              <a:schemeClr val="accent1"/>
            </a:fillRef>
            <a:effectRef idx="0">
              <a:schemeClr val="accent1"/>
            </a:effectRef>
            <a:fontRef idx="minor">
              <a:schemeClr val="tx1"/>
            </a:fontRef>
          </p:style>
        </p:cxnSp>
        <p:cxnSp>
          <p:nvCxnSpPr>
            <p:cNvPr id="48" name="Gerade Verbindung mit Pfeil 47">
              <a:extLst>
                <a:ext uri="{FF2B5EF4-FFF2-40B4-BE49-F238E27FC236}">
                  <a16:creationId xmlns:a16="http://schemas.microsoft.com/office/drawing/2014/main" id="{AABD1179-D37F-4783-AE68-14C9C768348B}"/>
                </a:ext>
              </a:extLst>
            </p:cNvPr>
            <p:cNvCxnSpPr>
              <a:cxnSpLocks/>
            </p:cNvCxnSpPr>
            <p:nvPr/>
          </p:nvCxnSpPr>
          <p:spPr>
            <a:xfrm>
              <a:off x="5730049" y="4348386"/>
              <a:ext cx="0" cy="593352"/>
            </a:xfrm>
            <a:prstGeom prst="straightConnector1">
              <a:avLst/>
            </a:prstGeom>
            <a:ln w="57150">
              <a:solidFill>
                <a:schemeClr val="accent5"/>
              </a:solidFill>
              <a:tailEnd type="triangle"/>
            </a:ln>
          </p:spPr>
          <p:style>
            <a:lnRef idx="1">
              <a:schemeClr val="accent1"/>
            </a:lnRef>
            <a:fillRef idx="0">
              <a:schemeClr val="accent1"/>
            </a:fillRef>
            <a:effectRef idx="0">
              <a:schemeClr val="accent1"/>
            </a:effectRef>
            <a:fontRef idx="minor">
              <a:schemeClr val="tx1"/>
            </a:fontRef>
          </p:style>
        </p:cxnSp>
        <p:cxnSp>
          <p:nvCxnSpPr>
            <p:cNvPr id="49" name="Gerade Verbindung mit Pfeil 48">
              <a:extLst>
                <a:ext uri="{FF2B5EF4-FFF2-40B4-BE49-F238E27FC236}">
                  <a16:creationId xmlns:a16="http://schemas.microsoft.com/office/drawing/2014/main" id="{476B7445-3A80-4577-91CE-94C8AC3AE078}"/>
                </a:ext>
              </a:extLst>
            </p:cNvPr>
            <p:cNvCxnSpPr>
              <a:cxnSpLocks/>
            </p:cNvCxnSpPr>
            <p:nvPr/>
          </p:nvCxnSpPr>
          <p:spPr>
            <a:xfrm>
              <a:off x="10124097" y="4348386"/>
              <a:ext cx="0" cy="593352"/>
            </a:xfrm>
            <a:prstGeom prst="straightConnector1">
              <a:avLst/>
            </a:prstGeom>
            <a:ln w="57150">
              <a:solidFill>
                <a:schemeClr val="accent5"/>
              </a:solidFill>
              <a:tailEnd type="triangle"/>
            </a:ln>
          </p:spPr>
          <p:style>
            <a:lnRef idx="1">
              <a:schemeClr val="accent1"/>
            </a:lnRef>
            <a:fillRef idx="0">
              <a:schemeClr val="accent1"/>
            </a:fillRef>
            <a:effectRef idx="0">
              <a:schemeClr val="accent1"/>
            </a:effectRef>
            <a:fontRef idx="minor">
              <a:schemeClr val="tx1"/>
            </a:fontRef>
          </p:style>
        </p:cxnSp>
        <p:sp>
          <p:nvSpPr>
            <p:cNvPr id="2" name="Ellipse 1">
              <a:extLst>
                <a:ext uri="{FF2B5EF4-FFF2-40B4-BE49-F238E27FC236}">
                  <a16:creationId xmlns:a16="http://schemas.microsoft.com/office/drawing/2014/main" id="{1FFBB970-3843-4740-A4B9-A0B39D1611A7}"/>
                </a:ext>
              </a:extLst>
            </p:cNvPr>
            <p:cNvSpPr/>
            <p:nvPr/>
          </p:nvSpPr>
          <p:spPr>
            <a:xfrm>
              <a:off x="1894398" y="3575675"/>
              <a:ext cx="1233210" cy="123321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a:extLst>
                <a:ext uri="{FF2B5EF4-FFF2-40B4-BE49-F238E27FC236}">
                  <a16:creationId xmlns:a16="http://schemas.microsoft.com/office/drawing/2014/main" id="{7CD5672F-A098-4409-9716-D3A482019E80}"/>
                </a:ext>
              </a:extLst>
            </p:cNvPr>
            <p:cNvSpPr/>
            <p:nvPr/>
          </p:nvSpPr>
          <p:spPr>
            <a:xfrm>
              <a:off x="5903554" y="3682177"/>
              <a:ext cx="876085" cy="87608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a:extLst>
                <a:ext uri="{FF2B5EF4-FFF2-40B4-BE49-F238E27FC236}">
                  <a16:creationId xmlns:a16="http://schemas.microsoft.com/office/drawing/2014/main" id="{7B90218D-1606-4776-A7F6-D25D593319D1}"/>
                </a:ext>
              </a:extLst>
            </p:cNvPr>
            <p:cNvSpPr/>
            <p:nvPr/>
          </p:nvSpPr>
          <p:spPr>
            <a:xfrm>
              <a:off x="10297602" y="3872231"/>
              <a:ext cx="640097" cy="64009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2211765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2"/>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3"/>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61"/>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xit" presetSubtype="0" fill="hold" nodeType="clickEffect">
                                  <p:stCondLst>
                                    <p:cond delay="0"/>
                                  </p:stCondLst>
                                  <p:childTnLst>
                                    <p:set>
                                      <p:cBhvr>
                                        <p:cTn id="20" dur="1" fill="hold">
                                          <p:stCondLst>
                                            <p:cond delay="0"/>
                                          </p:stCondLst>
                                        </p:cTn>
                                        <p:tgtEl>
                                          <p:spTgt spid="3"/>
                                        </p:tgtEl>
                                        <p:attrNameLst>
                                          <p:attrName>style.visibility</p:attrName>
                                        </p:attrNameLst>
                                      </p:cBhvr>
                                      <p:to>
                                        <p:strVal val="hidden"/>
                                      </p:to>
                                    </p:set>
                                  </p:childTnLst>
                                </p:cTn>
                              </p:par>
                              <p:par>
                                <p:cTn id="21" presetID="1" presetClass="exit" presetSubtype="0" fill="hold" grpId="1" nodeType="withEffect">
                                  <p:stCondLst>
                                    <p:cond delay="0"/>
                                  </p:stCondLst>
                                  <p:childTnLst>
                                    <p:set>
                                      <p:cBhvr>
                                        <p:cTn id="22" dur="1" fill="hold">
                                          <p:stCondLst>
                                            <p:cond delay="0"/>
                                          </p:stCondLst>
                                        </p:cTn>
                                        <p:tgtEl>
                                          <p:spTgt spid="51"/>
                                        </p:tgtEl>
                                        <p:attrNameLst>
                                          <p:attrName>style.visibility</p:attrName>
                                        </p:attrNameLst>
                                      </p:cBhvr>
                                      <p:to>
                                        <p:strVal val="hidden"/>
                                      </p:to>
                                    </p:set>
                                  </p:childTnLst>
                                </p:cTn>
                              </p:par>
                              <p:par>
                                <p:cTn id="23" presetID="1" presetClass="exit" presetSubtype="0" fill="hold" grpId="1" nodeType="withEffect">
                                  <p:stCondLst>
                                    <p:cond delay="0"/>
                                  </p:stCondLst>
                                  <p:childTnLst>
                                    <p:set>
                                      <p:cBhvr>
                                        <p:cTn id="24" dur="1" fill="hold">
                                          <p:stCondLst>
                                            <p:cond delay="0"/>
                                          </p:stCondLst>
                                        </p:cTn>
                                        <p:tgtEl>
                                          <p:spTgt spid="52"/>
                                        </p:tgtEl>
                                        <p:attrNameLst>
                                          <p:attrName>style.visibility</p:attrName>
                                        </p:attrNameLst>
                                      </p:cBhvr>
                                      <p:to>
                                        <p:strVal val="hidden"/>
                                      </p:to>
                                    </p:set>
                                  </p:childTnLst>
                                </p:cTn>
                              </p:par>
                              <p:par>
                                <p:cTn id="25" presetID="1" presetClass="exit" presetSubtype="0" fill="hold" grpId="1" nodeType="withEffect">
                                  <p:stCondLst>
                                    <p:cond delay="0"/>
                                  </p:stCondLst>
                                  <p:childTnLst>
                                    <p:set>
                                      <p:cBhvr>
                                        <p:cTn id="26" dur="1" fill="hold">
                                          <p:stCondLst>
                                            <p:cond delay="0"/>
                                          </p:stCondLst>
                                        </p:cTn>
                                        <p:tgtEl>
                                          <p:spTgt spid="53"/>
                                        </p:tgtEl>
                                        <p:attrNameLst>
                                          <p:attrName>style.visibility</p:attrName>
                                        </p:attrNameLst>
                                      </p:cBhvr>
                                      <p:to>
                                        <p:strVal val="hidden"/>
                                      </p:to>
                                    </p:set>
                                  </p:childTnLst>
                                </p:cTn>
                              </p:par>
                              <p:par>
                                <p:cTn id="27" presetID="1" presetClass="exit" presetSubtype="0" fill="hold" grpId="1" nodeType="withEffect">
                                  <p:stCondLst>
                                    <p:cond delay="0"/>
                                  </p:stCondLst>
                                  <p:childTnLst>
                                    <p:set>
                                      <p:cBhvr>
                                        <p:cTn id="28" dur="1" fill="hold">
                                          <p:stCondLst>
                                            <p:cond delay="0"/>
                                          </p:stCondLst>
                                        </p:cTn>
                                        <p:tgtEl>
                                          <p:spTgt spid="61"/>
                                        </p:tgtEl>
                                        <p:attrNameLst>
                                          <p:attrName>style.visibility</p:attrName>
                                        </p:attrNameLst>
                                      </p:cBhvr>
                                      <p:to>
                                        <p:strVal val="hidden"/>
                                      </p:to>
                                    </p:set>
                                  </p:childTnLst>
                                </p:cTn>
                              </p:par>
                              <p:par>
                                <p:cTn id="29" presetID="1" presetClass="entr" presetSubtype="0" fill="hold" grpId="0" nodeType="withEffect">
                                  <p:stCondLst>
                                    <p:cond delay="0"/>
                                  </p:stCondLst>
                                  <p:childTnLst>
                                    <p:set>
                                      <p:cBhvr>
                                        <p:cTn id="30" dur="1" fill="hold">
                                          <p:stCondLst>
                                            <p:cond delay="0"/>
                                          </p:stCondLst>
                                        </p:cTn>
                                        <p:tgtEl>
                                          <p:spTgt spid="54"/>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56"/>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57"/>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58"/>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P spid="51" grpId="1"/>
      <p:bldP spid="52" grpId="0"/>
      <p:bldP spid="52" grpId="1"/>
      <p:bldP spid="53" grpId="0"/>
      <p:bldP spid="53" grpId="1"/>
      <p:bldP spid="54" grpId="0"/>
      <p:bldP spid="56" grpId="0"/>
      <p:bldP spid="57" grpId="0"/>
      <p:bldP spid="58" grpId="0"/>
      <p:bldP spid="61" grpId="0"/>
      <p:bldP spid="61" grpId="1"/>
      <p:bldP spid="6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hteck 7"/>
          <p:cNvSpPr/>
          <p:nvPr/>
        </p:nvSpPr>
        <p:spPr>
          <a:xfrm>
            <a:off x="420248" y="704389"/>
            <a:ext cx="11562332" cy="519438"/>
          </a:xfrm>
          <a:prstGeom prst="rect">
            <a:avLst/>
          </a:prstGeom>
        </p:spPr>
        <p:txBody>
          <a:bodyPr wrap="none">
            <a:spAutoFit/>
          </a:bodyPr>
          <a:lstStyle/>
          <a:p>
            <a:pPr>
              <a:lnSpc>
                <a:spcPct val="107000"/>
              </a:lnSpc>
              <a:spcAft>
                <a:spcPts val="800"/>
              </a:spcAft>
            </a:pPr>
            <a:r>
              <a:rPr lang="en-US" sz="2800" cap="all" spc="160" dirty="0">
                <a:solidFill>
                  <a:srgbClr val="3B3B3D"/>
                </a:solidFill>
                <a:latin typeface="Segoe UI" panose="020B0502040204020203" pitchFamily="34" charset="0"/>
                <a:ea typeface="Segoe UI" panose="020B0502040204020203" pitchFamily="34" charset="0"/>
                <a:cs typeface="Segoe UI" panose="020B0502040204020203" pitchFamily="34" charset="0"/>
              </a:rPr>
              <a:t>The German SSA is being developed in cooperation with</a:t>
            </a:r>
            <a:endParaRPr lang="en-GB" sz="2800" cap="all" spc="160" dirty="0">
              <a:solidFill>
                <a:srgbClr val="3B3B3D"/>
              </a:solidFill>
              <a:latin typeface="Segoe UI" panose="020B0502040204020203" pitchFamily="34" charset="0"/>
              <a:ea typeface="Segoe UI" panose="020B0502040204020203" pitchFamily="34" charset="0"/>
              <a:cs typeface="Segoe UI" panose="020B0502040204020203" pitchFamily="34" charset="0"/>
            </a:endParaRPr>
          </a:p>
        </p:txBody>
      </p:sp>
      <p:pic>
        <p:nvPicPr>
          <p:cNvPr id="4" name="Grafik 3">
            <a:extLst>
              <a:ext uri="{FF2B5EF4-FFF2-40B4-BE49-F238E27FC236}">
                <a16:creationId xmlns:a16="http://schemas.microsoft.com/office/drawing/2014/main" id="{8D78A191-C4A9-4D29-AD34-1037BF751319}"/>
              </a:ext>
            </a:extLst>
          </p:cNvPr>
          <p:cNvPicPr>
            <a:picLocks noChangeAspect="1"/>
          </p:cNvPicPr>
          <p:nvPr/>
        </p:nvPicPr>
        <p:blipFill>
          <a:blip r:embed="rId3"/>
          <a:stretch>
            <a:fillRect/>
          </a:stretch>
        </p:blipFill>
        <p:spPr>
          <a:xfrm>
            <a:off x="2858335" y="2429014"/>
            <a:ext cx="2252012" cy="1209414"/>
          </a:xfrm>
          <a:prstGeom prst="rect">
            <a:avLst/>
          </a:prstGeom>
        </p:spPr>
      </p:pic>
      <p:pic>
        <p:nvPicPr>
          <p:cNvPr id="33" name="Grafik 32">
            <a:extLst>
              <a:ext uri="{FF2B5EF4-FFF2-40B4-BE49-F238E27FC236}">
                <a16:creationId xmlns:a16="http://schemas.microsoft.com/office/drawing/2014/main" id="{F8FB95F4-7E3C-415D-B28E-4E0B85CCDEB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7211" y="2520897"/>
            <a:ext cx="2248457" cy="1125111"/>
          </a:xfrm>
          <a:prstGeom prst="rect">
            <a:avLst/>
          </a:prstGeom>
        </p:spPr>
      </p:pic>
      <p:sp>
        <p:nvSpPr>
          <p:cNvPr id="9" name="Rechteck 8">
            <a:extLst>
              <a:ext uri="{FF2B5EF4-FFF2-40B4-BE49-F238E27FC236}">
                <a16:creationId xmlns:a16="http://schemas.microsoft.com/office/drawing/2014/main" id="{E4BE0451-E7EF-412A-9668-D9F290789262}"/>
              </a:ext>
            </a:extLst>
          </p:cNvPr>
          <p:cNvSpPr/>
          <p:nvPr/>
        </p:nvSpPr>
        <p:spPr>
          <a:xfrm>
            <a:off x="7949046" y="2063262"/>
            <a:ext cx="667416" cy="1828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latin typeface="Segoe UI" panose="020B0502040204020203" pitchFamily="34" charset="0"/>
              <a:ea typeface="Segoe UI" panose="020B0502040204020203" pitchFamily="34" charset="0"/>
              <a:cs typeface="Segoe UI" panose="020B0502040204020203" pitchFamily="34" charset="0"/>
            </a:endParaRPr>
          </a:p>
        </p:txBody>
      </p:sp>
      <p:pic>
        <p:nvPicPr>
          <p:cNvPr id="6" name="Grafik 5">
            <a:extLst>
              <a:ext uri="{FF2B5EF4-FFF2-40B4-BE49-F238E27FC236}">
                <a16:creationId xmlns:a16="http://schemas.microsoft.com/office/drawing/2014/main" id="{FD4260D4-9C40-491B-A67E-1DDD2FC78D7E}"/>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7949046" y="2592491"/>
            <a:ext cx="3735744" cy="629043"/>
          </a:xfrm>
          <a:prstGeom prst="rect">
            <a:avLst/>
          </a:prstGeom>
        </p:spPr>
      </p:pic>
      <p:pic>
        <p:nvPicPr>
          <p:cNvPr id="11" name="Grafik 10">
            <a:extLst>
              <a:ext uri="{FF2B5EF4-FFF2-40B4-BE49-F238E27FC236}">
                <a16:creationId xmlns:a16="http://schemas.microsoft.com/office/drawing/2014/main" id="{E12F3C9B-E404-4B2D-9E94-23D3D24AC0F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304096" y="2527853"/>
            <a:ext cx="2167436" cy="620864"/>
          </a:xfrm>
          <a:prstGeom prst="rect">
            <a:avLst/>
          </a:prstGeom>
        </p:spPr>
      </p:pic>
    </p:spTree>
    <p:extLst>
      <p:ext uri="{BB962C8B-B14F-4D97-AF65-F5344CB8AC3E}">
        <p14:creationId xmlns:p14="http://schemas.microsoft.com/office/powerpoint/2010/main" val="14877168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Rechteck 7"/>
          <p:cNvSpPr/>
          <p:nvPr/>
        </p:nvSpPr>
        <p:spPr>
          <a:xfrm>
            <a:off x="420248" y="704389"/>
            <a:ext cx="3246402" cy="523220"/>
          </a:xfrm>
          <a:prstGeom prst="rect">
            <a:avLst/>
          </a:prstGeom>
        </p:spPr>
        <p:txBody>
          <a:bodyPr wrap="none">
            <a:spAutoFit/>
          </a:bodyPr>
          <a:lstStyle/>
          <a:p>
            <a:r>
              <a:rPr lang="de-DE" sz="2800" cap="all" dirty="0">
                <a:latin typeface="Segoe UI" panose="020B0502040204020203" pitchFamily="34" charset="0"/>
                <a:ea typeface="Segoe UI" panose="020B0502040204020203" pitchFamily="34" charset="0"/>
                <a:cs typeface="Segoe UI" panose="020B0502040204020203" pitchFamily="34" charset="0"/>
              </a:rPr>
              <a:t>Need &amp; </a:t>
            </a:r>
            <a:r>
              <a:rPr lang="de-DE" sz="2800" cap="all" dirty="0" err="1">
                <a:latin typeface="Segoe UI" panose="020B0502040204020203" pitchFamily="34" charset="0"/>
                <a:ea typeface="Segoe UI" panose="020B0502040204020203" pitchFamily="34" charset="0"/>
                <a:cs typeface="Segoe UI" panose="020B0502040204020203" pitchFamily="34" charset="0"/>
              </a:rPr>
              <a:t>Objective</a:t>
            </a:r>
            <a:endParaRPr lang="de-DE" sz="2800" cap="all" dirty="0">
              <a:effectLst/>
              <a:latin typeface="Segoe UI" panose="020B0502040204020203" pitchFamily="34" charset="0"/>
              <a:ea typeface="Segoe UI" panose="020B0502040204020203" pitchFamily="34" charset="0"/>
              <a:cs typeface="Segoe UI" panose="020B0502040204020203" pitchFamily="34" charset="0"/>
            </a:endParaRPr>
          </a:p>
        </p:txBody>
      </p:sp>
      <p:sp>
        <p:nvSpPr>
          <p:cNvPr id="9" name="Rechteck 8">
            <a:extLst>
              <a:ext uri="{FF2B5EF4-FFF2-40B4-BE49-F238E27FC236}">
                <a16:creationId xmlns:a16="http://schemas.microsoft.com/office/drawing/2014/main" id="{E4BE0451-E7EF-412A-9668-D9F290789262}"/>
              </a:ext>
            </a:extLst>
          </p:cNvPr>
          <p:cNvSpPr/>
          <p:nvPr/>
        </p:nvSpPr>
        <p:spPr>
          <a:xfrm>
            <a:off x="7949046" y="2063262"/>
            <a:ext cx="667416" cy="1828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latin typeface="Segoe UI" panose="020B0502040204020203" pitchFamily="34" charset="0"/>
              <a:ea typeface="Segoe UI" panose="020B0502040204020203" pitchFamily="34" charset="0"/>
              <a:cs typeface="Segoe UI" panose="020B0502040204020203" pitchFamily="34" charset="0"/>
            </a:endParaRPr>
          </a:p>
        </p:txBody>
      </p:sp>
      <p:pic>
        <p:nvPicPr>
          <p:cNvPr id="10" name="Grafik 9">
            <a:extLst>
              <a:ext uri="{FF2B5EF4-FFF2-40B4-BE49-F238E27FC236}">
                <a16:creationId xmlns:a16="http://schemas.microsoft.com/office/drawing/2014/main" id="{59FE2486-0A10-4F5D-82AB-1F41D78927C0}"/>
              </a:ext>
            </a:extLst>
          </p:cNvPr>
          <p:cNvPicPr>
            <a:picLocks noChangeAspect="1"/>
          </p:cNvPicPr>
          <p:nvPr/>
        </p:nvPicPr>
        <p:blipFill rotWithShape="1">
          <a:blip r:embed="rId3">
            <a:duotone>
              <a:prstClr val="black"/>
              <a:schemeClr val="accent3">
                <a:tint val="45000"/>
                <a:satMod val="400000"/>
              </a:schemeClr>
            </a:duotone>
          </a:blip>
          <a:srcRect l="3260"/>
          <a:stretch/>
        </p:blipFill>
        <p:spPr>
          <a:xfrm>
            <a:off x="7731048" y="0"/>
            <a:ext cx="4460951" cy="6148388"/>
          </a:xfrm>
          <a:prstGeom prst="rect">
            <a:avLst/>
          </a:prstGeom>
        </p:spPr>
      </p:pic>
      <p:sp>
        <p:nvSpPr>
          <p:cNvPr id="12" name="Textfeld 11">
            <a:extLst>
              <a:ext uri="{FF2B5EF4-FFF2-40B4-BE49-F238E27FC236}">
                <a16:creationId xmlns:a16="http://schemas.microsoft.com/office/drawing/2014/main" id="{0239549D-79A7-4BB9-ADC1-A449FAD5B3DE}"/>
              </a:ext>
            </a:extLst>
          </p:cNvPr>
          <p:cNvSpPr txBox="1"/>
          <p:nvPr/>
        </p:nvSpPr>
        <p:spPr>
          <a:xfrm>
            <a:off x="448606" y="1566417"/>
            <a:ext cx="7150680" cy="4058162"/>
          </a:xfrm>
          <a:prstGeom prst="rect">
            <a:avLst/>
          </a:prstGeom>
          <a:noFill/>
        </p:spPr>
        <p:txBody>
          <a:bodyPr wrap="square" rtlCol="0">
            <a:spAutoFit/>
          </a:bodyPr>
          <a:lstStyle/>
          <a:p>
            <a:pPr>
              <a:lnSpc>
                <a:spcPts val="1400"/>
              </a:lnSpc>
              <a:spcAft>
                <a:spcPts val="600"/>
              </a:spcAft>
              <a:buClr>
                <a:srgbClr val="FDC800"/>
              </a:buClr>
              <a:buSzPct val="150000"/>
            </a:pPr>
            <a:r>
              <a:rPr lang="de-DE" sz="1100" b="1" dirty="0">
                <a:latin typeface="Segoe UI" panose="020B0502040204020203" pitchFamily="34" charset="0"/>
                <a:ea typeface="Segoe UI" panose="020B0502040204020203" pitchFamily="34" charset="0"/>
                <a:cs typeface="Segoe UI" panose="020B0502040204020203" pitchFamily="34" charset="0"/>
              </a:rPr>
              <a:t>Baseline </a:t>
            </a:r>
            <a:r>
              <a:rPr lang="de-DE" sz="1100" b="1" dirty="0" err="1">
                <a:latin typeface="Segoe UI" panose="020B0502040204020203" pitchFamily="34" charset="0"/>
                <a:ea typeface="Segoe UI" panose="020B0502040204020203" pitchFamily="34" charset="0"/>
                <a:cs typeface="Segoe UI" panose="020B0502040204020203" pitchFamily="34" charset="0"/>
              </a:rPr>
              <a:t>situation</a:t>
            </a:r>
            <a:endParaRPr lang="de-DE" sz="1100" b="1" dirty="0">
              <a:latin typeface="Segoe UI" panose="020B0502040204020203" pitchFamily="34" charset="0"/>
              <a:ea typeface="Segoe UI" panose="020B0502040204020203" pitchFamily="34" charset="0"/>
              <a:cs typeface="Segoe UI" panose="020B0502040204020203" pitchFamily="34" charset="0"/>
            </a:endParaRPr>
          </a:p>
          <a:p>
            <a:pPr marL="179388" indent="-179388">
              <a:lnSpc>
                <a:spcPts val="1400"/>
              </a:lnSpc>
              <a:spcAft>
                <a:spcPts val="600"/>
              </a:spcAft>
              <a:buClr>
                <a:srgbClr val="FDC800"/>
              </a:buClr>
              <a:buSzPct val="150000"/>
              <a:buFont typeface="Roboto Light" panose="02000000000000000000" pitchFamily="2" charset="0"/>
              <a:buChar char="›"/>
            </a:pPr>
            <a:r>
              <a:rPr lang="en-US" sz="1100" dirty="0">
                <a:latin typeface="Segoe UI" panose="020B0502040204020203" pitchFamily="34" charset="0"/>
                <a:ea typeface="Segoe UI" panose="020B0502040204020203" pitchFamily="34" charset="0"/>
                <a:cs typeface="Segoe UI" panose="020B0502040204020203" pitchFamily="34" charset="0"/>
              </a:rPr>
              <a:t>Sport is an </a:t>
            </a:r>
            <a:r>
              <a:rPr lang="en-US" sz="1100" b="1" dirty="0">
                <a:latin typeface="Segoe UI" panose="020B0502040204020203" pitchFamily="34" charset="0"/>
                <a:ea typeface="Segoe UI" panose="020B0502040204020203" pitchFamily="34" charset="0"/>
                <a:cs typeface="Segoe UI" panose="020B0502040204020203" pitchFamily="34" charset="0"/>
              </a:rPr>
              <a:t>important economic fa</a:t>
            </a:r>
            <a:r>
              <a:rPr lang="en-US" sz="1100" dirty="0">
                <a:latin typeface="Segoe UI" panose="020B0502040204020203" pitchFamily="34" charset="0"/>
                <a:ea typeface="Segoe UI" panose="020B0502040204020203" pitchFamily="34" charset="0"/>
                <a:cs typeface="Segoe UI" panose="020B0502040204020203" pitchFamily="34" charset="0"/>
              </a:rPr>
              <a:t>ctor: It creates added value, employment and consumption.</a:t>
            </a:r>
          </a:p>
          <a:p>
            <a:pPr marL="179388" indent="-179388">
              <a:lnSpc>
                <a:spcPts val="1400"/>
              </a:lnSpc>
              <a:spcAft>
                <a:spcPts val="600"/>
              </a:spcAft>
              <a:buClr>
                <a:srgbClr val="FDC800"/>
              </a:buClr>
              <a:buSzPct val="150000"/>
              <a:buFont typeface="Roboto Light" panose="02000000000000000000" pitchFamily="2" charset="0"/>
              <a:buChar char="›"/>
            </a:pPr>
            <a:r>
              <a:rPr lang="en-US" sz="1100" dirty="0">
                <a:latin typeface="Segoe UI" panose="020B0502040204020203" pitchFamily="34" charset="0"/>
                <a:ea typeface="Segoe UI" panose="020B0502040204020203" pitchFamily="34" charset="0"/>
                <a:cs typeface="Segoe UI" panose="020B0502040204020203" pitchFamily="34" charset="0"/>
              </a:rPr>
              <a:t>The economic importance of sport cannot be measured directly from official statistics, as the sports economy is a </a:t>
            </a:r>
            <a:r>
              <a:rPr lang="en-US" sz="1100" b="1" dirty="0">
                <a:latin typeface="Segoe UI" panose="020B0502040204020203" pitchFamily="34" charset="0"/>
                <a:ea typeface="Segoe UI" panose="020B0502040204020203" pitchFamily="34" charset="0"/>
                <a:cs typeface="Segoe UI" panose="020B0502040204020203" pitchFamily="34" charset="0"/>
              </a:rPr>
              <a:t>cross-sectional</a:t>
            </a:r>
            <a:r>
              <a:rPr lang="en-US" sz="1100" dirty="0">
                <a:latin typeface="Segoe UI" panose="020B0502040204020203" pitchFamily="34" charset="0"/>
                <a:ea typeface="Segoe UI" panose="020B0502040204020203" pitchFamily="34" charset="0"/>
                <a:cs typeface="Segoe UI" panose="020B0502040204020203" pitchFamily="34" charset="0"/>
              </a:rPr>
              <a:t> sector.</a:t>
            </a:r>
          </a:p>
          <a:p>
            <a:pPr marL="179388" indent="-179388">
              <a:lnSpc>
                <a:spcPts val="1400"/>
              </a:lnSpc>
              <a:spcAft>
                <a:spcPts val="600"/>
              </a:spcAft>
              <a:buClr>
                <a:srgbClr val="FDC800"/>
              </a:buClr>
              <a:buSzPct val="150000"/>
              <a:buFont typeface="Roboto Light" panose="02000000000000000000" pitchFamily="2" charset="0"/>
              <a:buChar char="›"/>
            </a:pPr>
            <a:r>
              <a:rPr lang="en-US" sz="1100" dirty="0">
                <a:latin typeface="Segoe UI" panose="020B0502040204020203" pitchFamily="34" charset="0"/>
                <a:ea typeface="Segoe UI" panose="020B0502040204020203" pitchFamily="34" charset="0"/>
                <a:cs typeface="Segoe UI" panose="020B0502040204020203" pitchFamily="34" charset="0"/>
              </a:rPr>
              <a:t>Sports-related activities extend into a large number of economically relevant areas, which makes statistical recording of the sports industry a challenge.</a:t>
            </a:r>
          </a:p>
          <a:p>
            <a:pPr marL="179388" indent="-179388">
              <a:lnSpc>
                <a:spcPts val="1400"/>
              </a:lnSpc>
              <a:spcAft>
                <a:spcPts val="600"/>
              </a:spcAft>
              <a:buClr>
                <a:srgbClr val="FDC800"/>
              </a:buClr>
              <a:buSzPct val="150000"/>
              <a:buFont typeface="Roboto Light" panose="02000000000000000000" pitchFamily="2" charset="0"/>
              <a:buChar char="›"/>
            </a:pPr>
            <a:r>
              <a:rPr lang="en-US" sz="1100" dirty="0">
                <a:latin typeface="Segoe UI" panose="020B0502040204020203" pitchFamily="34" charset="0"/>
                <a:ea typeface="Segoe UI" panose="020B0502040204020203" pitchFamily="34" charset="0"/>
                <a:cs typeface="Segoe UI" panose="020B0502040204020203" pitchFamily="34" charset="0"/>
              </a:rPr>
              <a:t>In order to fill this gap, a pilot project to measure the economic relevance of sport was commissioned in </a:t>
            </a:r>
            <a:r>
              <a:rPr lang="en-US" sz="1100" b="1" dirty="0">
                <a:latin typeface="Segoe UI" panose="020B0502040204020203" pitchFamily="34" charset="0"/>
                <a:ea typeface="Segoe UI" panose="020B0502040204020203" pitchFamily="34" charset="0"/>
                <a:cs typeface="Segoe UI" panose="020B0502040204020203" pitchFamily="34" charset="0"/>
              </a:rPr>
              <a:t>2008</a:t>
            </a:r>
            <a:r>
              <a:rPr lang="en-US" sz="1100" dirty="0">
                <a:latin typeface="Segoe UI" panose="020B0502040204020203" pitchFamily="34" charset="0"/>
                <a:ea typeface="Segoe UI" panose="020B0502040204020203" pitchFamily="34" charset="0"/>
                <a:cs typeface="Segoe UI" panose="020B0502040204020203" pitchFamily="34" charset="0"/>
              </a:rPr>
              <a:t> in cooperation between </a:t>
            </a:r>
            <a:r>
              <a:rPr lang="en-US" sz="1100" b="1" dirty="0" err="1">
                <a:latin typeface="Segoe UI" panose="020B0502040204020203" pitchFamily="34" charset="0"/>
                <a:ea typeface="Segoe UI" panose="020B0502040204020203" pitchFamily="34" charset="0"/>
                <a:cs typeface="Segoe UI" panose="020B0502040204020203" pitchFamily="34" charset="0"/>
              </a:rPr>
              <a:t>BMWi</a:t>
            </a:r>
            <a:r>
              <a:rPr lang="en-US" sz="1100" dirty="0">
                <a:latin typeface="Segoe UI" panose="020B0502040204020203" pitchFamily="34" charset="0"/>
                <a:ea typeface="Segoe UI" panose="020B0502040204020203" pitchFamily="34" charset="0"/>
                <a:cs typeface="Segoe UI" panose="020B0502040204020203" pitchFamily="34" charset="0"/>
              </a:rPr>
              <a:t> and </a:t>
            </a:r>
            <a:r>
              <a:rPr lang="en-US" sz="1100" b="1" dirty="0" err="1">
                <a:latin typeface="Segoe UI" panose="020B0502040204020203" pitchFamily="34" charset="0"/>
                <a:ea typeface="Segoe UI" panose="020B0502040204020203" pitchFamily="34" charset="0"/>
                <a:cs typeface="Segoe UI" panose="020B0502040204020203" pitchFamily="34" charset="0"/>
              </a:rPr>
              <a:t>BISp</a:t>
            </a:r>
            <a:r>
              <a:rPr lang="en-US" sz="1100" dirty="0">
                <a:latin typeface="Segoe UI" panose="020B0502040204020203" pitchFamily="34" charset="0"/>
                <a:ea typeface="Segoe UI" panose="020B0502040204020203" pitchFamily="34" charset="0"/>
                <a:cs typeface="Segoe UI" panose="020B0502040204020203" pitchFamily="34" charset="0"/>
              </a:rPr>
              <a:t>: The creation of the </a:t>
            </a:r>
            <a:r>
              <a:rPr lang="en-US" sz="1100" b="1" u="sng" dirty="0">
                <a:latin typeface="Segoe UI" panose="020B0502040204020203" pitchFamily="34" charset="0"/>
                <a:ea typeface="Segoe UI" panose="020B0502040204020203" pitchFamily="34" charset="0"/>
                <a:cs typeface="Segoe UI" panose="020B0502040204020203" pitchFamily="34" charset="0"/>
              </a:rPr>
              <a:t>S</a:t>
            </a:r>
            <a:r>
              <a:rPr lang="en-US" sz="1100" b="1" dirty="0">
                <a:latin typeface="Segoe UI" panose="020B0502040204020203" pitchFamily="34" charset="0"/>
                <a:ea typeface="Segoe UI" panose="020B0502040204020203" pitchFamily="34" charset="0"/>
                <a:cs typeface="Segoe UI" panose="020B0502040204020203" pitchFamily="34" charset="0"/>
              </a:rPr>
              <a:t>ports </a:t>
            </a:r>
            <a:r>
              <a:rPr lang="en-US" sz="1100" b="1" u="sng" dirty="0">
                <a:latin typeface="Segoe UI" panose="020B0502040204020203" pitchFamily="34" charset="0"/>
                <a:ea typeface="Segoe UI" panose="020B0502040204020203" pitchFamily="34" charset="0"/>
                <a:cs typeface="Segoe UI" panose="020B0502040204020203" pitchFamily="34" charset="0"/>
              </a:rPr>
              <a:t>S</a:t>
            </a:r>
            <a:r>
              <a:rPr lang="en-US" sz="1100" b="1" dirty="0">
                <a:latin typeface="Segoe UI" panose="020B0502040204020203" pitchFamily="34" charset="0"/>
                <a:ea typeface="Segoe UI" panose="020B0502040204020203" pitchFamily="34" charset="0"/>
                <a:cs typeface="Segoe UI" panose="020B0502040204020203" pitchFamily="34" charset="0"/>
              </a:rPr>
              <a:t>atellite </a:t>
            </a:r>
            <a:r>
              <a:rPr lang="en-US" sz="1100" b="1" u="sng" dirty="0">
                <a:latin typeface="Segoe UI" panose="020B0502040204020203" pitchFamily="34" charset="0"/>
                <a:ea typeface="Segoe UI" panose="020B0502040204020203" pitchFamily="34" charset="0"/>
                <a:cs typeface="Segoe UI" panose="020B0502040204020203" pitchFamily="34" charset="0"/>
              </a:rPr>
              <a:t>A</a:t>
            </a:r>
            <a:r>
              <a:rPr lang="en-US" sz="1100" b="1" dirty="0">
                <a:latin typeface="Segoe UI" panose="020B0502040204020203" pitchFamily="34" charset="0"/>
                <a:ea typeface="Segoe UI" panose="020B0502040204020203" pitchFamily="34" charset="0"/>
                <a:cs typeface="Segoe UI" panose="020B0502040204020203" pitchFamily="34" charset="0"/>
              </a:rPr>
              <a:t>ccount</a:t>
            </a:r>
            <a:r>
              <a:rPr lang="en-US" sz="1100" dirty="0">
                <a:latin typeface="Segoe UI" panose="020B0502040204020203" pitchFamily="34" charset="0"/>
                <a:ea typeface="Segoe UI" panose="020B0502040204020203" pitchFamily="34" charset="0"/>
                <a:cs typeface="Segoe UI" panose="020B0502040204020203" pitchFamily="34" charset="0"/>
              </a:rPr>
              <a:t>.</a:t>
            </a:r>
          </a:p>
          <a:p>
            <a:pPr marL="179388" indent="-179388">
              <a:lnSpc>
                <a:spcPts val="1400"/>
              </a:lnSpc>
              <a:spcAft>
                <a:spcPts val="600"/>
              </a:spcAft>
              <a:buClr>
                <a:srgbClr val="FDC800"/>
              </a:buClr>
              <a:buSzPct val="150000"/>
              <a:buFont typeface="Roboto Light" panose="02000000000000000000" pitchFamily="2" charset="0"/>
              <a:buChar char="›"/>
            </a:pPr>
            <a:r>
              <a:rPr lang="en-US" sz="1100" dirty="0">
                <a:latin typeface="Segoe UI" panose="020B0502040204020203" pitchFamily="34" charset="0"/>
                <a:ea typeface="Segoe UI" panose="020B0502040204020203" pitchFamily="34" charset="0"/>
                <a:cs typeface="Segoe UI" panose="020B0502040204020203" pitchFamily="34" charset="0"/>
              </a:rPr>
              <a:t>Based on the quantification of the </a:t>
            </a:r>
            <a:r>
              <a:rPr lang="en-US" sz="1100" b="1" dirty="0">
                <a:latin typeface="Segoe UI" panose="020B0502040204020203" pitchFamily="34" charset="0"/>
                <a:ea typeface="Segoe UI" panose="020B0502040204020203" pitchFamily="34" charset="0"/>
                <a:cs typeface="Segoe UI" panose="020B0502040204020203" pitchFamily="34" charset="0"/>
              </a:rPr>
              <a:t>three main pillars </a:t>
            </a:r>
            <a:r>
              <a:rPr lang="en-US" sz="1100" dirty="0">
                <a:latin typeface="Segoe UI" panose="020B0502040204020203" pitchFamily="34" charset="0"/>
                <a:ea typeface="Segoe UI" panose="020B0502040204020203" pitchFamily="34" charset="0"/>
                <a:cs typeface="Segoe UI" panose="020B0502040204020203" pitchFamily="34" charset="0"/>
              </a:rPr>
              <a:t>of sport </a:t>
            </a:r>
          </a:p>
          <a:p>
            <a:pPr marL="636588" lvl="1" indent="-179388">
              <a:lnSpc>
                <a:spcPts val="1400"/>
              </a:lnSpc>
              <a:spcAft>
                <a:spcPts val="600"/>
              </a:spcAft>
              <a:buClr>
                <a:srgbClr val="FDC800"/>
              </a:buClr>
              <a:buSzPct val="150000"/>
              <a:buFont typeface="Roboto Light" panose="02000000000000000000" pitchFamily="2" charset="0"/>
              <a:buChar char="›"/>
            </a:pPr>
            <a:r>
              <a:rPr lang="en-US" sz="1100" dirty="0">
                <a:latin typeface="Segoe UI" panose="020B0502040204020203" pitchFamily="34" charset="0"/>
                <a:ea typeface="Segoe UI" panose="020B0502040204020203" pitchFamily="34" charset="0"/>
                <a:cs typeface="Segoe UI" panose="020B0502040204020203" pitchFamily="34" charset="0"/>
              </a:rPr>
              <a:t>Sports-related </a:t>
            </a:r>
            <a:r>
              <a:rPr lang="en-US" sz="1100" b="1" dirty="0">
                <a:latin typeface="Segoe UI" panose="020B0502040204020203" pitchFamily="34" charset="0"/>
                <a:ea typeface="Segoe UI" panose="020B0502040204020203" pitchFamily="34" charset="0"/>
                <a:cs typeface="Segoe UI" panose="020B0502040204020203" pitchFamily="34" charset="0"/>
              </a:rPr>
              <a:t>expenditure of the German population </a:t>
            </a:r>
            <a:r>
              <a:rPr lang="en-US" sz="1100" dirty="0">
                <a:latin typeface="Segoe UI" panose="020B0502040204020203" pitchFamily="34" charset="0"/>
                <a:ea typeface="Segoe UI" panose="020B0502040204020203" pitchFamily="34" charset="0"/>
                <a:cs typeface="Segoe UI" panose="020B0502040204020203" pitchFamily="34" charset="0"/>
              </a:rPr>
              <a:t>(sports consumption)</a:t>
            </a:r>
          </a:p>
          <a:p>
            <a:pPr marL="636588" lvl="1" indent="-179388">
              <a:lnSpc>
                <a:spcPts val="1400"/>
              </a:lnSpc>
              <a:spcAft>
                <a:spcPts val="600"/>
              </a:spcAft>
              <a:buClr>
                <a:srgbClr val="FDC800"/>
              </a:buClr>
              <a:buSzPct val="150000"/>
              <a:buFont typeface="Roboto Light" panose="02000000000000000000" pitchFamily="2" charset="0"/>
              <a:buChar char="›"/>
            </a:pPr>
            <a:r>
              <a:rPr lang="en-US" sz="1100" dirty="0">
                <a:latin typeface="Segoe UI" panose="020B0502040204020203" pitchFamily="34" charset="0"/>
                <a:ea typeface="Segoe UI" panose="020B0502040204020203" pitchFamily="34" charset="0"/>
                <a:cs typeface="Segoe UI" panose="020B0502040204020203" pitchFamily="34" charset="0"/>
              </a:rPr>
              <a:t>Investments in construction, maintenance and operation of </a:t>
            </a:r>
            <a:r>
              <a:rPr lang="en-US" sz="1100" b="1" dirty="0">
                <a:latin typeface="Segoe UI" panose="020B0502040204020203" pitchFamily="34" charset="0"/>
                <a:ea typeface="Segoe UI" panose="020B0502040204020203" pitchFamily="34" charset="0"/>
                <a:cs typeface="Segoe UI" panose="020B0502040204020203" pitchFamily="34" charset="0"/>
              </a:rPr>
              <a:t>sports facilities</a:t>
            </a:r>
          </a:p>
          <a:p>
            <a:pPr marL="636588" lvl="1" indent="-179388">
              <a:lnSpc>
                <a:spcPts val="1400"/>
              </a:lnSpc>
              <a:spcAft>
                <a:spcPts val="600"/>
              </a:spcAft>
              <a:buClr>
                <a:srgbClr val="FDC800"/>
              </a:buClr>
              <a:buSzPct val="150000"/>
              <a:buFont typeface="Roboto Light" panose="02000000000000000000" pitchFamily="2" charset="0"/>
              <a:buChar char="›"/>
            </a:pPr>
            <a:r>
              <a:rPr lang="en-US" sz="1100" dirty="0">
                <a:latin typeface="Segoe UI" panose="020B0502040204020203" pitchFamily="34" charset="0"/>
                <a:ea typeface="Segoe UI" panose="020B0502040204020203" pitchFamily="34" charset="0"/>
                <a:cs typeface="Segoe UI" panose="020B0502040204020203" pitchFamily="34" charset="0"/>
              </a:rPr>
              <a:t>Expenses for </a:t>
            </a:r>
            <a:r>
              <a:rPr lang="en-US" sz="1100" b="1" dirty="0">
                <a:latin typeface="Segoe UI" panose="020B0502040204020203" pitchFamily="34" charset="0"/>
                <a:ea typeface="Segoe UI" panose="020B0502040204020203" pitchFamily="34" charset="0"/>
                <a:cs typeface="Segoe UI" panose="020B0502040204020203" pitchFamily="34" charset="0"/>
              </a:rPr>
              <a:t>sponsoring, advertising </a:t>
            </a:r>
            <a:r>
              <a:rPr lang="en-US" sz="1100" dirty="0">
                <a:latin typeface="Segoe UI" panose="020B0502040204020203" pitchFamily="34" charset="0"/>
                <a:ea typeface="Segoe UI" panose="020B0502040204020203" pitchFamily="34" charset="0"/>
                <a:cs typeface="Segoe UI" panose="020B0502040204020203" pitchFamily="34" charset="0"/>
              </a:rPr>
              <a:t>and </a:t>
            </a:r>
            <a:r>
              <a:rPr lang="en-US" sz="1100" b="1" dirty="0">
                <a:latin typeface="Segoe UI" panose="020B0502040204020203" pitchFamily="34" charset="0"/>
                <a:ea typeface="Segoe UI" panose="020B0502040204020203" pitchFamily="34" charset="0"/>
                <a:cs typeface="Segoe UI" panose="020B0502040204020203" pitchFamily="34" charset="0"/>
              </a:rPr>
              <a:t>media rights</a:t>
            </a:r>
          </a:p>
          <a:p>
            <a:pPr marL="179388" indent="-179388">
              <a:lnSpc>
                <a:spcPts val="1400"/>
              </a:lnSpc>
              <a:spcAft>
                <a:spcPts val="600"/>
              </a:spcAft>
              <a:buClr>
                <a:srgbClr val="FDC800"/>
              </a:buClr>
              <a:buSzPct val="150000"/>
              <a:buFont typeface="Roboto Light" panose="02000000000000000000" pitchFamily="2" charset="0"/>
              <a:buChar char="›"/>
            </a:pPr>
            <a:r>
              <a:rPr lang="en-US" sz="1100" dirty="0">
                <a:latin typeface="Segoe UI" panose="020B0502040204020203" pitchFamily="34" charset="0"/>
                <a:ea typeface="Segoe UI" panose="020B0502040204020203" pitchFamily="34" charset="0"/>
                <a:cs typeface="Segoe UI" panose="020B0502040204020203" pitchFamily="34" charset="0"/>
              </a:rPr>
              <a:t>and in strict compliance with the ‘</a:t>
            </a:r>
            <a:r>
              <a:rPr lang="en-US" sz="1100" b="1" dirty="0">
                <a:latin typeface="Segoe UI" panose="020B0502040204020203" pitchFamily="34" charset="0"/>
                <a:ea typeface="Segoe UI" panose="020B0502040204020203" pitchFamily="34" charset="0"/>
                <a:cs typeface="Segoe UI" panose="020B0502040204020203" pitchFamily="34" charset="0"/>
              </a:rPr>
              <a:t>Vilnius definition’</a:t>
            </a:r>
            <a:r>
              <a:rPr lang="en-US" sz="1100" dirty="0">
                <a:latin typeface="Segoe UI" panose="020B0502040204020203" pitchFamily="34" charset="0"/>
                <a:ea typeface="Segoe UI" panose="020B0502040204020203" pitchFamily="34" charset="0"/>
                <a:cs typeface="Segoe UI" panose="020B0502040204020203" pitchFamily="34" charset="0"/>
              </a:rPr>
              <a:t> of sport established at European level</a:t>
            </a:r>
          </a:p>
          <a:p>
            <a:pPr marL="179388" indent="-179388">
              <a:lnSpc>
                <a:spcPts val="1400"/>
              </a:lnSpc>
              <a:spcAft>
                <a:spcPts val="600"/>
              </a:spcAft>
              <a:buClr>
                <a:srgbClr val="FDC800"/>
              </a:buClr>
              <a:buSzPct val="150000"/>
              <a:buFont typeface="Roboto Light" panose="02000000000000000000" pitchFamily="2" charset="0"/>
              <a:buChar char="›"/>
            </a:pPr>
            <a:r>
              <a:rPr lang="en-US" sz="1100" dirty="0">
                <a:latin typeface="Segoe UI" panose="020B0502040204020203" pitchFamily="34" charset="0"/>
                <a:ea typeface="Segoe UI" panose="020B0502040204020203" pitchFamily="34" charset="0"/>
                <a:cs typeface="Segoe UI" panose="020B0502040204020203" pitchFamily="34" charset="0"/>
              </a:rPr>
              <a:t>the high economic importance of sport in the amount of 2.5% of the total domestic gross value added was de facto proven for the first time in </a:t>
            </a:r>
            <a:r>
              <a:rPr lang="en-US" sz="1100" b="1" dirty="0">
                <a:latin typeface="Segoe UI" panose="020B0502040204020203" pitchFamily="34" charset="0"/>
                <a:ea typeface="Segoe UI" panose="020B0502040204020203" pitchFamily="34" charset="0"/>
                <a:cs typeface="Segoe UI" panose="020B0502040204020203" pitchFamily="34" charset="0"/>
              </a:rPr>
              <a:t>2010</a:t>
            </a:r>
            <a:r>
              <a:rPr lang="en-US" sz="1100" dirty="0">
                <a:latin typeface="Segoe UI" panose="020B0502040204020203" pitchFamily="34" charset="0"/>
                <a:ea typeface="Segoe UI" panose="020B0502040204020203" pitchFamily="34" charset="0"/>
                <a:cs typeface="Segoe UI" panose="020B0502040204020203" pitchFamily="34" charset="0"/>
              </a:rPr>
              <a:t>. This corresponded to a volume of </a:t>
            </a:r>
            <a:r>
              <a:rPr lang="en-US" sz="1100" b="1" dirty="0">
                <a:latin typeface="Segoe UI" panose="020B0502040204020203" pitchFamily="34" charset="0"/>
                <a:ea typeface="Segoe UI" panose="020B0502040204020203" pitchFamily="34" charset="0"/>
                <a:cs typeface="Segoe UI" panose="020B0502040204020203" pitchFamily="34" charset="0"/>
              </a:rPr>
              <a:t>58.3 billion euros</a:t>
            </a:r>
            <a:r>
              <a:rPr lang="en-US" sz="1100" dirty="0">
                <a:latin typeface="Segoe UI" panose="020B0502040204020203" pitchFamily="34" charset="0"/>
                <a:ea typeface="Segoe UI" panose="020B0502040204020203" pitchFamily="34" charset="0"/>
                <a:cs typeface="Segoe UI" panose="020B0502040204020203" pitchFamily="34" charset="0"/>
              </a:rPr>
              <a:t>. </a:t>
            </a:r>
          </a:p>
          <a:p>
            <a:pPr marL="179388" indent="-179388">
              <a:lnSpc>
                <a:spcPts val="1400"/>
              </a:lnSpc>
              <a:spcAft>
                <a:spcPts val="600"/>
              </a:spcAft>
              <a:buClr>
                <a:srgbClr val="FDC800"/>
              </a:buClr>
              <a:buSzPct val="150000"/>
              <a:buFont typeface="Roboto Light" panose="02000000000000000000" pitchFamily="2" charset="0"/>
              <a:buChar char="›"/>
            </a:pPr>
            <a:r>
              <a:rPr lang="en-US" sz="1100" dirty="0">
                <a:latin typeface="Segoe UI" panose="020B0502040204020203" pitchFamily="34" charset="0"/>
                <a:ea typeface="Segoe UI" panose="020B0502040204020203" pitchFamily="34" charset="0"/>
                <a:cs typeface="Segoe UI" panose="020B0502040204020203" pitchFamily="34" charset="0"/>
              </a:rPr>
              <a:t>Since then, this measurement has been continued regularly in an </a:t>
            </a:r>
            <a:r>
              <a:rPr lang="en-US" sz="1100" b="1" dirty="0">
                <a:latin typeface="Segoe UI" panose="020B0502040204020203" pitchFamily="34" charset="0"/>
                <a:ea typeface="Segoe UI" panose="020B0502040204020203" pitchFamily="34" charset="0"/>
                <a:cs typeface="Segoe UI" panose="020B0502040204020203" pitchFamily="34" charset="0"/>
              </a:rPr>
              <a:t>SSA monitoring</a:t>
            </a:r>
            <a:r>
              <a:rPr lang="en-US" sz="1100" dirty="0">
                <a:latin typeface="Segoe UI" panose="020B0502040204020203" pitchFamily="34" charset="0"/>
                <a:ea typeface="Segoe UI" panose="020B0502040204020203" pitchFamily="34" charset="0"/>
                <a:cs typeface="Segoe UI" panose="020B0502040204020203" pitchFamily="34" charset="0"/>
              </a:rPr>
              <a:t>.</a:t>
            </a:r>
            <a:endParaRPr lang="de-DE" sz="1100" dirty="0">
              <a:latin typeface="Segoe UI" panose="020B0502040204020203" pitchFamily="34" charset="0"/>
              <a:ea typeface="Segoe UI" panose="020B0502040204020203" pitchFamily="34" charset="0"/>
              <a:cs typeface="Segoe UI" panose="020B0502040204020203" pitchFamily="34" charset="0"/>
            </a:endParaRPr>
          </a:p>
          <a:p>
            <a:pPr marL="182563" lvl="1" indent="-182563">
              <a:lnSpc>
                <a:spcPts val="1400"/>
              </a:lnSpc>
              <a:spcAft>
                <a:spcPts val="600"/>
              </a:spcAft>
              <a:buClr>
                <a:srgbClr val="FDC800"/>
              </a:buClr>
              <a:buSzPct val="150000"/>
            </a:pPr>
            <a:endParaRPr lang="de-DE" sz="1100" dirty="0">
              <a:latin typeface="Segoe UI" panose="020B0502040204020203" pitchFamily="34" charset="0"/>
              <a:ea typeface="Segoe UI" panose="020B0502040204020203" pitchFamily="34" charset="0"/>
              <a:cs typeface="Segoe UI" panose="020B0502040204020203" pitchFamily="34" charset="0"/>
            </a:endParaRPr>
          </a:p>
        </p:txBody>
      </p:sp>
      <p:sp>
        <p:nvSpPr>
          <p:cNvPr id="13" name="Rechtwinkliges Dreieck 12">
            <a:extLst>
              <a:ext uri="{FF2B5EF4-FFF2-40B4-BE49-F238E27FC236}">
                <a16:creationId xmlns:a16="http://schemas.microsoft.com/office/drawing/2014/main" id="{9D217C9D-AF68-4C9D-9DD8-CA5BEA42302A}"/>
              </a:ext>
            </a:extLst>
          </p:cNvPr>
          <p:cNvSpPr/>
          <p:nvPr/>
        </p:nvSpPr>
        <p:spPr>
          <a:xfrm rot="13600124">
            <a:off x="7588933" y="5011216"/>
            <a:ext cx="252000" cy="252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286619076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hteck 7"/>
          <p:cNvSpPr/>
          <p:nvPr/>
        </p:nvSpPr>
        <p:spPr>
          <a:xfrm>
            <a:off x="420248" y="704389"/>
            <a:ext cx="8431411" cy="519438"/>
          </a:xfrm>
          <a:prstGeom prst="rect">
            <a:avLst/>
          </a:prstGeom>
        </p:spPr>
        <p:txBody>
          <a:bodyPr wrap="none">
            <a:spAutoFit/>
          </a:bodyPr>
          <a:lstStyle/>
          <a:p>
            <a:pPr>
              <a:lnSpc>
                <a:spcPct val="107000"/>
              </a:lnSpc>
              <a:spcAft>
                <a:spcPts val="800"/>
              </a:spcAft>
            </a:pPr>
            <a:r>
              <a:rPr lang="en-GB" sz="2800" spc="160" dirty="0">
                <a:solidFill>
                  <a:srgbClr val="3B3B3D"/>
                </a:solidFill>
                <a:latin typeface="Segoe UI" panose="020B0502040204020203" pitchFamily="34" charset="0"/>
                <a:ea typeface="Segoe UI" panose="020B0502040204020203" pitchFamily="34" charset="0"/>
                <a:cs typeface="Segoe UI" panose="020B0502040204020203" pitchFamily="34" charset="0"/>
              </a:rPr>
              <a:t>THE GERMAN SSA CONTAINS EXTENSIVE DATA</a:t>
            </a:r>
          </a:p>
        </p:txBody>
      </p:sp>
      <p:sp>
        <p:nvSpPr>
          <p:cNvPr id="34" name="Rechteck 33">
            <a:extLst>
              <a:ext uri="{FF2B5EF4-FFF2-40B4-BE49-F238E27FC236}">
                <a16:creationId xmlns:a16="http://schemas.microsoft.com/office/drawing/2014/main" id="{67524071-6F5C-468D-A754-F3C8D5E6FE30}"/>
              </a:ext>
            </a:extLst>
          </p:cNvPr>
          <p:cNvSpPr/>
          <p:nvPr/>
        </p:nvSpPr>
        <p:spPr>
          <a:xfrm>
            <a:off x="0" y="3333887"/>
            <a:ext cx="12192000" cy="549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egoe UI" panose="020B0502040204020203" pitchFamily="34" charset="0"/>
              <a:ea typeface="Segoe UI" panose="020B0502040204020203" pitchFamily="34" charset="0"/>
              <a:cs typeface="Segoe UI" panose="020B0502040204020203" pitchFamily="34" charset="0"/>
            </a:endParaRPr>
          </a:p>
        </p:txBody>
      </p:sp>
      <p:grpSp>
        <p:nvGrpSpPr>
          <p:cNvPr id="35" name="Gruppieren 34">
            <a:extLst>
              <a:ext uri="{FF2B5EF4-FFF2-40B4-BE49-F238E27FC236}">
                <a16:creationId xmlns:a16="http://schemas.microsoft.com/office/drawing/2014/main" id="{94AB7D5B-C6C1-40C0-A64F-A2686FFDC050}"/>
              </a:ext>
            </a:extLst>
          </p:cNvPr>
          <p:cNvGrpSpPr>
            <a:grpSpLocks noChangeAspect="1"/>
          </p:cNvGrpSpPr>
          <p:nvPr/>
        </p:nvGrpSpPr>
        <p:grpSpPr>
          <a:xfrm>
            <a:off x="6501424" y="3953586"/>
            <a:ext cx="2566419" cy="1931452"/>
            <a:chOff x="8015263" y="2106011"/>
            <a:chExt cx="3080861" cy="2318613"/>
          </a:xfrm>
        </p:grpSpPr>
        <p:pic>
          <p:nvPicPr>
            <p:cNvPr id="36" name="Picture 3">
              <a:extLst>
                <a:ext uri="{FF2B5EF4-FFF2-40B4-BE49-F238E27FC236}">
                  <a16:creationId xmlns:a16="http://schemas.microsoft.com/office/drawing/2014/main" id="{0E54294A-7FA1-4983-AE5F-3F4638E83B0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401"/>
            <a:stretch/>
          </p:blipFill>
          <p:spPr bwMode="auto">
            <a:xfrm>
              <a:off x="9572124" y="2106011"/>
              <a:ext cx="1524000" cy="11342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7" name="Picture 5">
              <a:extLst>
                <a:ext uri="{FF2B5EF4-FFF2-40B4-BE49-F238E27FC236}">
                  <a16:creationId xmlns:a16="http://schemas.microsoft.com/office/drawing/2014/main" id="{4D848387-F5CD-4431-B8B6-A4D692BBD07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72124" y="3281623"/>
              <a:ext cx="1524000" cy="1143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8" name="Picture 7">
              <a:extLst>
                <a:ext uri="{FF2B5EF4-FFF2-40B4-BE49-F238E27FC236}">
                  <a16:creationId xmlns:a16="http://schemas.microsoft.com/office/drawing/2014/main" id="{8F253A76-7104-4E68-8E36-7691550D5BC1}"/>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b="768"/>
            <a:stretch/>
          </p:blipFill>
          <p:spPr bwMode="auto">
            <a:xfrm>
              <a:off x="8015263" y="2106012"/>
              <a:ext cx="1524000" cy="11342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9" name="Picture 9">
              <a:hlinkClick r:id="rId6"/>
              <a:extLst>
                <a:ext uri="{FF2B5EF4-FFF2-40B4-BE49-F238E27FC236}">
                  <a16:creationId xmlns:a16="http://schemas.microsoft.com/office/drawing/2014/main" id="{7B4AB37E-A7C9-4518-A012-FD890E36F783}"/>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9999"/>
            <a:stretch/>
          </p:blipFill>
          <p:spPr bwMode="auto">
            <a:xfrm>
              <a:off x="8015263" y="3281624"/>
              <a:ext cx="1524000" cy="114300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40" name="Gruppieren 39">
            <a:extLst>
              <a:ext uri="{FF2B5EF4-FFF2-40B4-BE49-F238E27FC236}">
                <a16:creationId xmlns:a16="http://schemas.microsoft.com/office/drawing/2014/main" id="{7A068CB7-F50B-40F9-A27A-E85009DCF1C3}"/>
              </a:ext>
            </a:extLst>
          </p:cNvPr>
          <p:cNvGrpSpPr>
            <a:grpSpLocks noChangeAspect="1"/>
          </p:cNvGrpSpPr>
          <p:nvPr/>
        </p:nvGrpSpPr>
        <p:grpSpPr>
          <a:xfrm>
            <a:off x="6493976" y="1771367"/>
            <a:ext cx="2573867" cy="1468133"/>
            <a:chOff x="8006322" y="4706837"/>
            <a:chExt cx="3089802" cy="1762422"/>
          </a:xfrm>
        </p:grpSpPr>
        <p:pic>
          <p:nvPicPr>
            <p:cNvPr id="41" name="Picture 4">
              <a:extLst>
                <a:ext uri="{FF2B5EF4-FFF2-40B4-BE49-F238E27FC236}">
                  <a16:creationId xmlns:a16="http://schemas.microsoft.com/office/drawing/2014/main" id="{88167B15-8CB6-4126-96D7-42D27FD2FD9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572124" y="4726993"/>
              <a:ext cx="1524000" cy="628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2" name="Picture 6">
              <a:extLst>
                <a:ext uri="{FF2B5EF4-FFF2-40B4-BE49-F238E27FC236}">
                  <a16:creationId xmlns:a16="http://schemas.microsoft.com/office/drawing/2014/main" id="{AC7FBE64-640F-44CD-A58F-12D10FAD7FF7}"/>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t="7736"/>
            <a:stretch/>
          </p:blipFill>
          <p:spPr bwMode="auto">
            <a:xfrm>
              <a:off x="9572124" y="5410199"/>
              <a:ext cx="1524000" cy="10545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3" name="Picture 10">
              <a:extLst>
                <a:ext uri="{FF2B5EF4-FFF2-40B4-BE49-F238E27FC236}">
                  <a16:creationId xmlns:a16="http://schemas.microsoft.com/office/drawing/2014/main" id="{AEADE447-723A-41F8-95F8-D7AB4BA01072}"/>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006322" y="4706837"/>
              <a:ext cx="1524000" cy="1009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4" name="Picture 11">
              <a:extLst>
                <a:ext uri="{FF2B5EF4-FFF2-40B4-BE49-F238E27FC236}">
                  <a16:creationId xmlns:a16="http://schemas.microsoft.com/office/drawing/2014/main" id="{4717C560-BD1A-4C05-B12B-BA3D3404A5C8}"/>
                </a:ext>
              </a:extLst>
            </p:cNvPr>
            <p:cNvPicPr>
              <a:picLocks noChangeAspect="1" noChangeArrowheads="1"/>
            </p:cNvPicPr>
            <p:nvPr/>
          </p:nvPicPr>
          <p:blipFill rotWithShape="1">
            <a:blip r:embed="rId11">
              <a:extLst>
                <a:ext uri="{28A0092B-C50C-407E-A947-70E740481C1C}">
                  <a14:useLocalDpi xmlns:a14="http://schemas.microsoft.com/office/drawing/2010/main" val="0"/>
                </a:ext>
              </a:extLst>
            </a:blip>
            <a:srcRect t="37484"/>
            <a:stretch/>
          </p:blipFill>
          <p:spPr bwMode="auto">
            <a:xfrm>
              <a:off x="8006322" y="5754706"/>
              <a:ext cx="1524000" cy="7145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45" name="Textfeld 44">
            <a:extLst>
              <a:ext uri="{FF2B5EF4-FFF2-40B4-BE49-F238E27FC236}">
                <a16:creationId xmlns:a16="http://schemas.microsoft.com/office/drawing/2014/main" id="{5D5F2D42-858E-45DA-8066-332533CFE3F5}"/>
              </a:ext>
            </a:extLst>
          </p:cNvPr>
          <p:cNvSpPr txBox="1"/>
          <p:nvPr/>
        </p:nvSpPr>
        <p:spPr>
          <a:xfrm>
            <a:off x="6255557" y="3392301"/>
            <a:ext cx="3031111" cy="400110"/>
          </a:xfrm>
          <a:prstGeom prst="rect">
            <a:avLst/>
          </a:prstGeom>
          <a:noFill/>
        </p:spPr>
        <p:txBody>
          <a:bodyPr wrap="square" rtlCol="0" anchor="ctr">
            <a:noAutofit/>
          </a:bodyPr>
          <a:lstStyle>
            <a:defPPr>
              <a:defRPr lang="de-DE"/>
            </a:defPPr>
            <a:lvl1pPr algn="ctr">
              <a:defRPr sz="2000">
                <a:latin typeface="Roboto" panose="02000000000000000000" pitchFamily="2" charset="0"/>
                <a:ea typeface="Roboto" panose="02000000000000000000" pitchFamily="2" charset="0"/>
                <a:cs typeface="Roboto" panose="02000000000000000000" pitchFamily="2" charset="0"/>
              </a:defRPr>
            </a:lvl1pPr>
          </a:lstStyle>
          <a:p>
            <a:pPr algn="r"/>
            <a:r>
              <a:rPr lang="en-GB" sz="1400">
                <a:latin typeface="Segoe UI" panose="020B0502040204020203" pitchFamily="34" charset="0"/>
                <a:ea typeface="Segoe UI" panose="020B0502040204020203" pitchFamily="34" charset="0"/>
                <a:cs typeface="Segoe UI" panose="020B0502040204020203" pitchFamily="34" charset="0"/>
              </a:rPr>
              <a:t>75 Sports facilities &amp; opportunities</a:t>
            </a:r>
          </a:p>
        </p:txBody>
      </p:sp>
      <p:sp>
        <p:nvSpPr>
          <p:cNvPr id="46" name="Textfeld 45">
            <a:extLst>
              <a:ext uri="{FF2B5EF4-FFF2-40B4-BE49-F238E27FC236}">
                <a16:creationId xmlns:a16="http://schemas.microsoft.com/office/drawing/2014/main" id="{0B94311A-8734-425E-8FDA-9EBF9D6798AF}"/>
              </a:ext>
            </a:extLst>
          </p:cNvPr>
          <p:cNvSpPr txBox="1"/>
          <p:nvPr/>
        </p:nvSpPr>
        <p:spPr>
          <a:xfrm>
            <a:off x="577765" y="3351026"/>
            <a:ext cx="2700000" cy="482661"/>
          </a:xfrm>
          <a:prstGeom prst="rect">
            <a:avLst/>
          </a:prstGeom>
          <a:noFill/>
        </p:spPr>
        <p:txBody>
          <a:bodyPr wrap="square" rtlCol="0" anchor="ctr">
            <a:noAutofit/>
          </a:bodyPr>
          <a:lstStyle/>
          <a:p>
            <a:pPr algn="ctr"/>
            <a:r>
              <a:rPr lang="en-GB" sz="1400" dirty="0">
                <a:latin typeface="Segoe UI" panose="020B0502040204020203" pitchFamily="34" charset="0"/>
                <a:ea typeface="Segoe UI" panose="020B0502040204020203" pitchFamily="34" charset="0"/>
                <a:cs typeface="Segoe UI" panose="020B0502040204020203" pitchFamily="34" charset="0"/>
              </a:rPr>
              <a:t>71 sports and sports clusters</a:t>
            </a:r>
          </a:p>
        </p:txBody>
      </p:sp>
      <p:sp>
        <p:nvSpPr>
          <p:cNvPr id="47" name="Textfeld 46">
            <a:extLst>
              <a:ext uri="{FF2B5EF4-FFF2-40B4-BE49-F238E27FC236}">
                <a16:creationId xmlns:a16="http://schemas.microsoft.com/office/drawing/2014/main" id="{266478F3-9C43-474E-BE57-CF79C83ED2BF}"/>
              </a:ext>
            </a:extLst>
          </p:cNvPr>
          <p:cNvSpPr txBox="1"/>
          <p:nvPr/>
        </p:nvSpPr>
        <p:spPr>
          <a:xfrm>
            <a:off x="9373612" y="3351026"/>
            <a:ext cx="2649048" cy="482661"/>
          </a:xfrm>
          <a:prstGeom prst="rect">
            <a:avLst/>
          </a:prstGeom>
          <a:noFill/>
        </p:spPr>
        <p:txBody>
          <a:bodyPr wrap="square" rtlCol="0" anchor="ctr">
            <a:noAutofit/>
          </a:bodyPr>
          <a:lstStyle/>
          <a:p>
            <a:pPr algn="ctr"/>
            <a:r>
              <a:rPr lang="en-GB" sz="1400">
                <a:latin typeface="Segoe UI" panose="020B0502040204020203" pitchFamily="34" charset="0"/>
                <a:ea typeface="Segoe UI" panose="020B0502040204020203" pitchFamily="34" charset="0"/>
                <a:cs typeface="Segoe UI" panose="020B0502040204020203" pitchFamily="34" charset="0"/>
              </a:rPr>
              <a:t>up to 88 sponsoring sectors</a:t>
            </a:r>
          </a:p>
        </p:txBody>
      </p:sp>
      <p:sp>
        <p:nvSpPr>
          <p:cNvPr id="48" name="Textfeld 47">
            <a:extLst>
              <a:ext uri="{FF2B5EF4-FFF2-40B4-BE49-F238E27FC236}">
                <a16:creationId xmlns:a16="http://schemas.microsoft.com/office/drawing/2014/main" id="{86FDD004-7456-48B2-8577-B9688E39F860}"/>
              </a:ext>
            </a:extLst>
          </p:cNvPr>
          <p:cNvSpPr txBox="1"/>
          <p:nvPr/>
        </p:nvSpPr>
        <p:spPr>
          <a:xfrm>
            <a:off x="3564475" y="3188914"/>
            <a:ext cx="2489200" cy="806885"/>
          </a:xfrm>
          <a:prstGeom prst="rect">
            <a:avLst/>
          </a:prstGeom>
          <a:noFill/>
        </p:spPr>
        <p:txBody>
          <a:bodyPr wrap="square" rtlCol="0" anchor="ctr">
            <a:noAutofit/>
          </a:bodyPr>
          <a:lstStyle/>
          <a:p>
            <a:pPr algn="ctr"/>
            <a:r>
              <a:rPr lang="en-GB" sz="1400" dirty="0">
                <a:latin typeface="Segoe UI" panose="020B0502040204020203" pitchFamily="34" charset="0"/>
                <a:ea typeface="Segoe UI" panose="020B0502040204020203" pitchFamily="34" charset="0"/>
                <a:cs typeface="Segoe UI" panose="020B0502040204020203" pitchFamily="34" charset="0"/>
              </a:rPr>
              <a:t>Differentiated age groups and sports intensities</a:t>
            </a:r>
          </a:p>
        </p:txBody>
      </p:sp>
      <p:pic>
        <p:nvPicPr>
          <p:cNvPr id="49" name="Picture 2">
            <a:extLst>
              <a:ext uri="{FF2B5EF4-FFF2-40B4-BE49-F238E27FC236}">
                <a16:creationId xmlns:a16="http://schemas.microsoft.com/office/drawing/2014/main" id="{0706D7C7-9F36-421C-8C3C-B0C391EE02D1}"/>
              </a:ext>
            </a:extLst>
          </p:cNvPr>
          <p:cNvPicPr>
            <a:picLocks noChangeAspect="1" noChangeArrowheads="1"/>
          </p:cNvPicPr>
          <p:nvPr/>
        </p:nvPicPr>
        <p:blipFill rotWithShape="1">
          <a:blip r:embed="rId12" cstate="print">
            <a:clrChange>
              <a:clrFrom>
                <a:srgbClr val="FFFFFF"/>
              </a:clrFrom>
              <a:clrTo>
                <a:srgbClr val="FFFFFF">
                  <a:alpha val="0"/>
                </a:srgbClr>
              </a:clrTo>
            </a:clrChange>
            <a:extLst>
              <a:ext uri="{28A0092B-C50C-407E-A947-70E740481C1C}">
                <a14:useLocalDpi xmlns:a14="http://schemas.microsoft.com/office/drawing/2010/main" val="0"/>
              </a:ext>
            </a:extLst>
          </a:blip>
          <a:srcRect l="1276" t="10421" r="2483" b="45900"/>
          <a:stretch/>
        </p:blipFill>
        <p:spPr bwMode="auto">
          <a:xfrm>
            <a:off x="9384567" y="2425057"/>
            <a:ext cx="2520000" cy="8092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0" name="Picture 3">
            <a:extLst>
              <a:ext uri="{FF2B5EF4-FFF2-40B4-BE49-F238E27FC236}">
                <a16:creationId xmlns:a16="http://schemas.microsoft.com/office/drawing/2014/main" id="{43676444-319C-4B36-875F-A3D148AAD1D3}"/>
              </a:ext>
            </a:extLst>
          </p:cNvPr>
          <p:cNvPicPr>
            <a:picLocks noChangeAspect="1" noChangeArrowheads="1"/>
          </p:cNvPicPr>
          <p:nvPr/>
        </p:nvPicPr>
        <p:blipFill rotWithShape="1">
          <a:blip r:embed="rId13" cstate="print">
            <a:extLst>
              <a:ext uri="{28A0092B-C50C-407E-A947-70E740481C1C}">
                <a14:useLocalDpi xmlns:a14="http://schemas.microsoft.com/office/drawing/2010/main" val="0"/>
              </a:ext>
            </a:extLst>
          </a:blip>
          <a:srcRect b="50000"/>
          <a:stretch/>
        </p:blipFill>
        <p:spPr bwMode="auto">
          <a:xfrm>
            <a:off x="577765" y="1913456"/>
            <a:ext cx="2700000" cy="135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 name="Picture 3">
            <a:extLst>
              <a:ext uri="{FF2B5EF4-FFF2-40B4-BE49-F238E27FC236}">
                <a16:creationId xmlns:a16="http://schemas.microsoft.com/office/drawing/2014/main" id="{5BB37B7F-A6D8-4E48-B640-92D5716C9949}"/>
              </a:ext>
            </a:extLst>
          </p:cNvPr>
          <p:cNvPicPr>
            <a:picLocks noChangeAspect="1" noChangeArrowheads="1"/>
          </p:cNvPicPr>
          <p:nvPr/>
        </p:nvPicPr>
        <p:blipFill rotWithShape="1">
          <a:blip r:embed="rId13" cstate="print">
            <a:extLst>
              <a:ext uri="{28A0092B-C50C-407E-A947-70E740481C1C}">
                <a14:useLocalDpi xmlns:a14="http://schemas.microsoft.com/office/drawing/2010/main" val="0"/>
              </a:ext>
            </a:extLst>
          </a:blip>
          <a:srcRect t="50349"/>
          <a:stretch/>
        </p:blipFill>
        <p:spPr bwMode="auto">
          <a:xfrm>
            <a:off x="577765" y="3936477"/>
            <a:ext cx="2700000" cy="1340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2" name="Picture 2">
            <a:extLst>
              <a:ext uri="{FF2B5EF4-FFF2-40B4-BE49-F238E27FC236}">
                <a16:creationId xmlns:a16="http://schemas.microsoft.com/office/drawing/2014/main" id="{2E21816F-38CB-42B1-ABA7-E2E703F588D9}"/>
              </a:ext>
            </a:extLst>
          </p:cNvPr>
          <p:cNvPicPr>
            <a:picLocks noChangeAspect="1" noChangeArrowheads="1"/>
          </p:cNvPicPr>
          <p:nvPr/>
        </p:nvPicPr>
        <p:blipFill rotWithShape="1">
          <a:blip r:embed="rId12" cstate="print">
            <a:clrChange>
              <a:clrFrom>
                <a:srgbClr val="FFFFFF"/>
              </a:clrFrom>
              <a:clrTo>
                <a:srgbClr val="FFFFFF">
                  <a:alpha val="0"/>
                </a:srgbClr>
              </a:clrTo>
            </a:clrChange>
            <a:extLst>
              <a:ext uri="{28A0092B-C50C-407E-A947-70E740481C1C}">
                <a14:useLocalDpi xmlns:a14="http://schemas.microsoft.com/office/drawing/2010/main" val="0"/>
              </a:ext>
            </a:extLst>
          </a:blip>
          <a:srcRect l="1277" t="54312" r="2482" b="3138"/>
          <a:stretch/>
        </p:blipFill>
        <p:spPr bwMode="auto">
          <a:xfrm>
            <a:off x="9384567" y="3963928"/>
            <a:ext cx="2520000" cy="788331"/>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3" name="Picture 4" descr="D:\Desktop Ordner und Dateien\07 Präsentation\boy-2026064_1280.png">
            <a:extLst>
              <a:ext uri="{FF2B5EF4-FFF2-40B4-BE49-F238E27FC236}">
                <a16:creationId xmlns:a16="http://schemas.microsoft.com/office/drawing/2014/main" id="{78606C43-7A80-44D8-A02B-90C85FBBA638}"/>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3749518" y="2201756"/>
            <a:ext cx="2179592" cy="1089796"/>
          </a:xfrm>
          <a:prstGeom prst="rect">
            <a:avLst/>
          </a:prstGeom>
          <a:noFill/>
          <a:extLst>
            <a:ext uri="{909E8E84-426E-40DD-AFC4-6F175D3DCCD1}">
              <a14:hiddenFill xmlns:a14="http://schemas.microsoft.com/office/drawing/2010/main">
                <a:solidFill>
                  <a:srgbClr val="FFFFFF"/>
                </a:solidFill>
              </a14:hiddenFill>
            </a:ext>
          </a:extLst>
        </p:spPr>
      </p:pic>
      <p:grpSp>
        <p:nvGrpSpPr>
          <p:cNvPr id="54" name="Gruppieren 53">
            <a:extLst>
              <a:ext uri="{FF2B5EF4-FFF2-40B4-BE49-F238E27FC236}">
                <a16:creationId xmlns:a16="http://schemas.microsoft.com/office/drawing/2014/main" id="{7748D693-30B0-4805-8925-9F7F9A6186EA}"/>
              </a:ext>
            </a:extLst>
          </p:cNvPr>
          <p:cNvGrpSpPr/>
          <p:nvPr/>
        </p:nvGrpSpPr>
        <p:grpSpPr>
          <a:xfrm>
            <a:off x="4215011" y="3908287"/>
            <a:ext cx="1268329" cy="705585"/>
            <a:chOff x="5334774" y="5822216"/>
            <a:chExt cx="1268329" cy="705585"/>
          </a:xfrm>
        </p:grpSpPr>
        <p:pic>
          <p:nvPicPr>
            <p:cNvPr id="55" name="Picture 5" descr="D:\Desktop Ordner und Dateien\07 Präsentation\seat-2026951_1280.png">
              <a:extLst>
                <a:ext uri="{FF2B5EF4-FFF2-40B4-BE49-F238E27FC236}">
                  <a16:creationId xmlns:a16="http://schemas.microsoft.com/office/drawing/2014/main" id="{B5A2576F-D189-4876-B217-0B18920A7B15}"/>
                </a:ext>
              </a:extLst>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5334774" y="5994893"/>
              <a:ext cx="351859" cy="351859"/>
            </a:xfrm>
            <a:prstGeom prst="rect">
              <a:avLst/>
            </a:prstGeom>
            <a:noFill/>
            <a:extLst>
              <a:ext uri="{909E8E84-426E-40DD-AFC4-6F175D3DCCD1}">
                <a14:hiddenFill xmlns:a14="http://schemas.microsoft.com/office/drawing/2010/main">
                  <a:solidFill>
                    <a:srgbClr val="FFFFFF"/>
                  </a:solidFill>
                </a14:hiddenFill>
              </a:ext>
            </a:extLst>
          </p:spPr>
        </p:pic>
        <p:pic>
          <p:nvPicPr>
            <p:cNvPr id="56" name="Picture 6">
              <a:extLst>
                <a:ext uri="{FF2B5EF4-FFF2-40B4-BE49-F238E27FC236}">
                  <a16:creationId xmlns:a16="http://schemas.microsoft.com/office/drawing/2014/main" id="{3E33113B-AF0D-4AA6-B99D-BDE8E452EA93}"/>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5706403" y="5822216"/>
              <a:ext cx="411603" cy="5784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7" name="Picture 7">
              <a:extLst>
                <a:ext uri="{FF2B5EF4-FFF2-40B4-BE49-F238E27FC236}">
                  <a16:creationId xmlns:a16="http://schemas.microsoft.com/office/drawing/2014/main" id="{35948C2C-539A-4A93-BB80-5D06F62F28A6}"/>
                </a:ext>
              </a:extLst>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6125127" y="5822217"/>
              <a:ext cx="477976" cy="7055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Tree>
    <p:extLst>
      <p:ext uri="{BB962C8B-B14F-4D97-AF65-F5344CB8AC3E}">
        <p14:creationId xmlns:p14="http://schemas.microsoft.com/office/powerpoint/2010/main" val="36300148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Rechteck 47">
            <a:extLst>
              <a:ext uri="{FF2B5EF4-FFF2-40B4-BE49-F238E27FC236}">
                <a16:creationId xmlns:a16="http://schemas.microsoft.com/office/drawing/2014/main" id="{16BF9EA7-7293-40A5-926E-602F4189C8EA}"/>
              </a:ext>
            </a:extLst>
          </p:cNvPr>
          <p:cNvSpPr/>
          <p:nvPr/>
        </p:nvSpPr>
        <p:spPr>
          <a:xfrm>
            <a:off x="0" y="3333887"/>
            <a:ext cx="12192000" cy="549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egoe UI" panose="020B0502040204020203" pitchFamily="34" charset="0"/>
              <a:ea typeface="Segoe UI" panose="020B0502040204020203" pitchFamily="34" charset="0"/>
              <a:cs typeface="Segoe UI" panose="020B0502040204020203" pitchFamily="34" charset="0"/>
            </a:endParaRPr>
          </a:p>
        </p:txBody>
      </p:sp>
      <p:sp>
        <p:nvSpPr>
          <p:cNvPr id="8" name="Rechteck 7"/>
          <p:cNvSpPr/>
          <p:nvPr/>
        </p:nvSpPr>
        <p:spPr>
          <a:xfrm>
            <a:off x="420248" y="704389"/>
            <a:ext cx="4990982" cy="519438"/>
          </a:xfrm>
          <a:prstGeom prst="rect">
            <a:avLst/>
          </a:prstGeom>
        </p:spPr>
        <p:txBody>
          <a:bodyPr wrap="none">
            <a:spAutoFit/>
          </a:bodyPr>
          <a:lstStyle/>
          <a:p>
            <a:pPr>
              <a:lnSpc>
                <a:spcPct val="107000"/>
              </a:lnSpc>
              <a:spcAft>
                <a:spcPts val="800"/>
              </a:spcAft>
            </a:pPr>
            <a:r>
              <a:rPr lang="en-US" sz="2800" cap="all" spc="160" dirty="0">
                <a:solidFill>
                  <a:srgbClr val="3B3B3D"/>
                </a:solidFill>
                <a:latin typeface="Segoe UI" panose="020B0502040204020203" pitchFamily="34" charset="0"/>
                <a:ea typeface="Segoe UI" panose="020B0502040204020203" pitchFamily="34" charset="0"/>
                <a:cs typeface="Segoe UI" panose="020B0502040204020203" pitchFamily="34" charset="0"/>
              </a:rPr>
              <a:t>Publications of the SSA</a:t>
            </a:r>
          </a:p>
        </p:txBody>
      </p:sp>
      <p:grpSp>
        <p:nvGrpSpPr>
          <p:cNvPr id="50" name="Gruppieren 49">
            <a:extLst>
              <a:ext uri="{FF2B5EF4-FFF2-40B4-BE49-F238E27FC236}">
                <a16:creationId xmlns:a16="http://schemas.microsoft.com/office/drawing/2014/main" id="{A52E98FD-D487-41E4-8F62-20DE2A1EAF60}"/>
              </a:ext>
            </a:extLst>
          </p:cNvPr>
          <p:cNvGrpSpPr/>
          <p:nvPr/>
        </p:nvGrpSpPr>
        <p:grpSpPr>
          <a:xfrm>
            <a:off x="351468" y="3395952"/>
            <a:ext cx="801130" cy="1997482"/>
            <a:chOff x="225454" y="2664431"/>
            <a:chExt cx="751235" cy="2269886"/>
          </a:xfrm>
        </p:grpSpPr>
        <p:pic>
          <p:nvPicPr>
            <p:cNvPr id="52" name="Grafik 51">
              <a:extLst>
                <a:ext uri="{FF2B5EF4-FFF2-40B4-BE49-F238E27FC236}">
                  <a16:creationId xmlns:a16="http://schemas.microsoft.com/office/drawing/2014/main" id="{D1ED311E-E914-460B-9070-211CEEEE6EEE}"/>
                </a:ext>
              </a:extLst>
            </p:cNvPr>
            <p:cNvPicPr>
              <a:picLocks noChangeAspect="1"/>
            </p:cNvPicPr>
            <p:nvPr/>
          </p:nvPicPr>
          <p:blipFill>
            <a:blip r:embed="rId3"/>
            <a:stretch>
              <a:fillRect/>
            </a:stretch>
          </p:blipFill>
          <p:spPr>
            <a:xfrm>
              <a:off x="292689" y="2880906"/>
              <a:ext cx="564428" cy="965947"/>
            </a:xfrm>
            <a:prstGeom prst="rect">
              <a:avLst/>
            </a:prstGeom>
            <a:noFill/>
            <a:ln>
              <a:noFill/>
            </a:ln>
            <a:effectLst>
              <a:outerShdw blurRad="50800" dist="38100" dir="5400000" algn="t" rotWithShape="0">
                <a:prstClr val="black">
                  <a:alpha val="40000"/>
                </a:prstClr>
              </a:outerShdw>
            </a:effectLst>
          </p:spPr>
        </p:pic>
        <p:sp>
          <p:nvSpPr>
            <p:cNvPr id="54" name="Textfeld 53">
              <a:extLst>
                <a:ext uri="{FF2B5EF4-FFF2-40B4-BE49-F238E27FC236}">
                  <a16:creationId xmlns:a16="http://schemas.microsoft.com/office/drawing/2014/main" id="{C09194FF-CD3D-4522-80C9-D993310D64B4}"/>
                </a:ext>
              </a:extLst>
            </p:cNvPr>
            <p:cNvSpPr txBox="1"/>
            <p:nvPr/>
          </p:nvSpPr>
          <p:spPr>
            <a:xfrm>
              <a:off x="225454" y="2664431"/>
              <a:ext cx="701685" cy="262311"/>
            </a:xfrm>
            <a:prstGeom prst="rect">
              <a:avLst/>
            </a:prstGeom>
            <a:noFill/>
          </p:spPr>
          <p:txBody>
            <a:bodyPr wrap="none" rtlCol="0">
              <a:spAutoFit/>
            </a:bodyPr>
            <a:lstStyle/>
            <a:p>
              <a:r>
                <a:rPr lang="de-DE" sz="900" dirty="0">
                  <a:ea typeface="Roboto Light" panose="02000000000000000000" pitchFamily="2" charset="0"/>
                  <a:cs typeface="Roboto Light" panose="02000000000000000000" pitchFamily="2" charset="0"/>
                </a:rPr>
                <a:t>01/2012</a:t>
              </a:r>
            </a:p>
          </p:txBody>
        </p:sp>
        <p:sp>
          <p:nvSpPr>
            <p:cNvPr id="56" name="Textfeld 55">
              <a:extLst>
                <a:ext uri="{FF2B5EF4-FFF2-40B4-BE49-F238E27FC236}">
                  <a16:creationId xmlns:a16="http://schemas.microsoft.com/office/drawing/2014/main" id="{D0A07661-2D71-418C-AC76-1682B8773367}"/>
                </a:ext>
              </a:extLst>
            </p:cNvPr>
            <p:cNvSpPr txBox="1"/>
            <p:nvPr/>
          </p:nvSpPr>
          <p:spPr>
            <a:xfrm>
              <a:off x="292689" y="3989994"/>
              <a:ext cx="684000" cy="944323"/>
            </a:xfrm>
            <a:prstGeom prst="rect">
              <a:avLst/>
            </a:prstGeom>
            <a:noFill/>
          </p:spPr>
          <p:txBody>
            <a:bodyPr wrap="square" lIns="0" rIns="0" rtlCol="0">
              <a:spAutoFit/>
            </a:bodyPr>
            <a:lstStyle/>
            <a:p>
              <a:r>
                <a:rPr lang="de-DE" sz="800" dirty="0">
                  <a:ea typeface="Roboto Light" panose="02000000000000000000" pitchFamily="2" charset="0"/>
                  <a:cs typeface="Roboto Light" panose="02000000000000000000" pitchFamily="2" charset="0"/>
                </a:rPr>
                <a:t>Grundlagen-studie zu Werbung, Sponsoring, Medienrechten</a:t>
              </a:r>
            </a:p>
          </p:txBody>
        </p:sp>
      </p:grpSp>
      <p:grpSp>
        <p:nvGrpSpPr>
          <p:cNvPr id="57" name="Gruppieren 56">
            <a:extLst>
              <a:ext uri="{FF2B5EF4-FFF2-40B4-BE49-F238E27FC236}">
                <a16:creationId xmlns:a16="http://schemas.microsoft.com/office/drawing/2014/main" id="{17039AA5-B18D-4A1D-A78A-4DC2ABE34807}"/>
              </a:ext>
            </a:extLst>
          </p:cNvPr>
          <p:cNvGrpSpPr/>
          <p:nvPr/>
        </p:nvGrpSpPr>
        <p:grpSpPr>
          <a:xfrm>
            <a:off x="1135898" y="2136960"/>
            <a:ext cx="914431" cy="1674353"/>
            <a:chOff x="1410455" y="1972604"/>
            <a:chExt cx="1039134" cy="1902690"/>
          </a:xfrm>
        </p:grpSpPr>
        <p:pic>
          <p:nvPicPr>
            <p:cNvPr id="58" name="Grafik 57">
              <a:extLst>
                <a:ext uri="{FF2B5EF4-FFF2-40B4-BE49-F238E27FC236}">
                  <a16:creationId xmlns:a16="http://schemas.microsoft.com/office/drawing/2014/main" id="{159DF6FF-9CC8-477F-918A-D7A44124D259}"/>
                </a:ext>
              </a:extLst>
            </p:cNvPr>
            <p:cNvPicPr>
              <a:picLocks noChangeAspect="1"/>
            </p:cNvPicPr>
            <p:nvPr/>
          </p:nvPicPr>
          <p:blipFill>
            <a:blip r:embed="rId4"/>
            <a:stretch>
              <a:fillRect/>
            </a:stretch>
          </p:blipFill>
          <p:spPr>
            <a:xfrm>
              <a:off x="1482564" y="2601685"/>
              <a:ext cx="683999" cy="971036"/>
            </a:xfrm>
            <a:prstGeom prst="rect">
              <a:avLst/>
            </a:prstGeom>
            <a:noFill/>
            <a:ln>
              <a:noFill/>
            </a:ln>
            <a:effectLst>
              <a:outerShdw blurRad="50800" dist="38100" dir="5400000" algn="t" rotWithShape="0">
                <a:prstClr val="black">
                  <a:alpha val="40000"/>
                </a:prstClr>
              </a:outerShdw>
            </a:effectLst>
          </p:spPr>
        </p:pic>
        <p:sp>
          <p:nvSpPr>
            <p:cNvPr id="59" name="Textfeld 58">
              <a:extLst>
                <a:ext uri="{FF2B5EF4-FFF2-40B4-BE49-F238E27FC236}">
                  <a16:creationId xmlns:a16="http://schemas.microsoft.com/office/drawing/2014/main" id="{05DC6210-7D07-493B-813D-D77130802190}"/>
                </a:ext>
              </a:extLst>
            </p:cNvPr>
            <p:cNvSpPr txBox="1"/>
            <p:nvPr/>
          </p:nvSpPr>
          <p:spPr>
            <a:xfrm>
              <a:off x="1410455" y="3612983"/>
              <a:ext cx="701684" cy="262311"/>
            </a:xfrm>
            <a:prstGeom prst="rect">
              <a:avLst/>
            </a:prstGeom>
            <a:noFill/>
          </p:spPr>
          <p:txBody>
            <a:bodyPr wrap="none" rtlCol="0">
              <a:spAutoFit/>
            </a:bodyPr>
            <a:lstStyle/>
            <a:p>
              <a:r>
                <a:rPr lang="de-DE" sz="900" dirty="0">
                  <a:ea typeface="Roboto Light" panose="02000000000000000000" pitchFamily="2" charset="0"/>
                  <a:cs typeface="Roboto Light" panose="02000000000000000000" pitchFamily="2" charset="0"/>
                </a:rPr>
                <a:t>10/2012</a:t>
              </a:r>
            </a:p>
          </p:txBody>
        </p:sp>
        <p:sp>
          <p:nvSpPr>
            <p:cNvPr id="60" name="Textfeld 59">
              <a:extLst>
                <a:ext uri="{FF2B5EF4-FFF2-40B4-BE49-F238E27FC236}">
                  <a16:creationId xmlns:a16="http://schemas.microsoft.com/office/drawing/2014/main" id="{66407535-A737-412A-9878-997070C9D39B}"/>
                </a:ext>
              </a:extLst>
            </p:cNvPr>
            <p:cNvSpPr txBox="1"/>
            <p:nvPr/>
          </p:nvSpPr>
          <p:spPr>
            <a:xfrm>
              <a:off x="1482564" y="1972604"/>
              <a:ext cx="967025" cy="439992"/>
            </a:xfrm>
            <a:prstGeom prst="rect">
              <a:avLst/>
            </a:prstGeom>
            <a:noFill/>
          </p:spPr>
          <p:txBody>
            <a:bodyPr wrap="square" lIns="0" rIns="0" rtlCol="0">
              <a:noAutofit/>
            </a:bodyPr>
            <a:lstStyle/>
            <a:p>
              <a:r>
                <a:rPr lang="de-DE" sz="800" dirty="0">
                  <a:ea typeface="Roboto Light" panose="02000000000000000000" pitchFamily="2" charset="0"/>
                  <a:cs typeface="Roboto Light" panose="02000000000000000000" pitchFamily="2" charset="0"/>
                </a:rPr>
                <a:t>Grundlagenstudie zum Sportstättenbau</a:t>
              </a:r>
            </a:p>
          </p:txBody>
        </p:sp>
      </p:grpSp>
      <p:grpSp>
        <p:nvGrpSpPr>
          <p:cNvPr id="61" name="Gruppieren 60">
            <a:extLst>
              <a:ext uri="{FF2B5EF4-FFF2-40B4-BE49-F238E27FC236}">
                <a16:creationId xmlns:a16="http://schemas.microsoft.com/office/drawing/2014/main" id="{F5AF5361-62D1-45E4-B897-7FFC098B4B51}"/>
              </a:ext>
            </a:extLst>
          </p:cNvPr>
          <p:cNvGrpSpPr/>
          <p:nvPr/>
        </p:nvGrpSpPr>
        <p:grpSpPr>
          <a:xfrm>
            <a:off x="1949110" y="3395952"/>
            <a:ext cx="738434" cy="1874371"/>
            <a:chOff x="2055788" y="2664431"/>
            <a:chExt cx="839137" cy="2129986"/>
          </a:xfrm>
        </p:grpSpPr>
        <p:pic>
          <p:nvPicPr>
            <p:cNvPr id="62" name="Picture 4">
              <a:extLst>
                <a:ext uri="{FF2B5EF4-FFF2-40B4-BE49-F238E27FC236}">
                  <a16:creationId xmlns:a16="http://schemas.microsoft.com/office/drawing/2014/main" id="{5A73F026-8754-4A2A-AE67-4FF5047F215D}"/>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146612" y="2880906"/>
              <a:ext cx="684000" cy="973926"/>
            </a:xfrm>
            <a:prstGeom prst="rect">
              <a:avLst/>
            </a:prstGeom>
            <a:noFill/>
            <a:ln>
              <a:noFill/>
            </a:ln>
            <a:effectLst>
              <a:outerShdw blurRad="50800" dist="38100" dir="5400000" algn="t"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3" name="Textfeld 62">
              <a:extLst>
                <a:ext uri="{FF2B5EF4-FFF2-40B4-BE49-F238E27FC236}">
                  <a16:creationId xmlns:a16="http://schemas.microsoft.com/office/drawing/2014/main" id="{37BDE484-EFED-4AF1-9347-A7BC5A59B9F5}"/>
                </a:ext>
              </a:extLst>
            </p:cNvPr>
            <p:cNvSpPr txBox="1"/>
            <p:nvPr/>
          </p:nvSpPr>
          <p:spPr>
            <a:xfrm>
              <a:off x="2055788" y="2664431"/>
              <a:ext cx="701685" cy="262311"/>
            </a:xfrm>
            <a:prstGeom prst="rect">
              <a:avLst/>
            </a:prstGeom>
            <a:noFill/>
          </p:spPr>
          <p:txBody>
            <a:bodyPr wrap="none" rtlCol="0">
              <a:spAutoFit/>
            </a:bodyPr>
            <a:lstStyle/>
            <a:p>
              <a:r>
                <a:rPr lang="de-DE" sz="900" dirty="0">
                  <a:ea typeface="Roboto Light" panose="02000000000000000000" pitchFamily="2" charset="0"/>
                  <a:cs typeface="Roboto Light" panose="02000000000000000000" pitchFamily="2" charset="0"/>
                </a:rPr>
                <a:t>10/2012</a:t>
              </a:r>
            </a:p>
          </p:txBody>
        </p:sp>
        <p:sp>
          <p:nvSpPr>
            <p:cNvPr id="64" name="Textfeld 63">
              <a:extLst>
                <a:ext uri="{FF2B5EF4-FFF2-40B4-BE49-F238E27FC236}">
                  <a16:creationId xmlns:a16="http://schemas.microsoft.com/office/drawing/2014/main" id="{5C4188E1-9740-4224-901F-0C7137F71F18}"/>
                </a:ext>
              </a:extLst>
            </p:cNvPr>
            <p:cNvSpPr txBox="1"/>
            <p:nvPr/>
          </p:nvSpPr>
          <p:spPr>
            <a:xfrm>
              <a:off x="2146613" y="3989994"/>
              <a:ext cx="748312" cy="804423"/>
            </a:xfrm>
            <a:prstGeom prst="rect">
              <a:avLst/>
            </a:prstGeom>
            <a:noFill/>
          </p:spPr>
          <p:txBody>
            <a:bodyPr wrap="square" lIns="0" rIns="0" rtlCol="0">
              <a:spAutoFit/>
            </a:bodyPr>
            <a:lstStyle/>
            <a:p>
              <a:r>
                <a:rPr lang="de-DE" sz="800" dirty="0">
                  <a:ea typeface="Roboto Light" panose="02000000000000000000" pitchFamily="2" charset="0"/>
                  <a:cs typeface="Roboto Light" panose="02000000000000000000" pitchFamily="2" charset="0"/>
                </a:rPr>
                <a:t>Grundlagen-studie zum Sportkonsum privater Haushalte</a:t>
              </a:r>
            </a:p>
          </p:txBody>
        </p:sp>
      </p:grpSp>
      <p:grpSp>
        <p:nvGrpSpPr>
          <p:cNvPr id="65" name="Gruppieren 64">
            <a:extLst>
              <a:ext uri="{FF2B5EF4-FFF2-40B4-BE49-F238E27FC236}">
                <a16:creationId xmlns:a16="http://schemas.microsoft.com/office/drawing/2014/main" id="{7D6BD33E-AA71-4305-9180-3F8A7B0394B9}"/>
              </a:ext>
            </a:extLst>
          </p:cNvPr>
          <p:cNvGrpSpPr/>
          <p:nvPr/>
        </p:nvGrpSpPr>
        <p:grpSpPr>
          <a:xfrm>
            <a:off x="2754299" y="2131342"/>
            <a:ext cx="832399" cy="1679970"/>
            <a:chOff x="2991145" y="1257613"/>
            <a:chExt cx="945916" cy="1909073"/>
          </a:xfrm>
        </p:grpSpPr>
        <p:pic>
          <p:nvPicPr>
            <p:cNvPr id="66" name="Picture 3">
              <a:extLst>
                <a:ext uri="{FF2B5EF4-FFF2-40B4-BE49-F238E27FC236}">
                  <a16:creationId xmlns:a16="http://schemas.microsoft.com/office/drawing/2014/main" id="{D1475461-3DB7-4AD5-A919-A9BEE8A05EF1}"/>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085057" y="1893078"/>
              <a:ext cx="684000" cy="966405"/>
            </a:xfrm>
            <a:prstGeom prst="rect">
              <a:avLst/>
            </a:prstGeom>
            <a:noFill/>
            <a:ln>
              <a:noFill/>
            </a:ln>
            <a:effectLst>
              <a:outerShdw blurRad="50800" dist="38100" dir="5400000" algn="t"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7" name="Textfeld 66">
              <a:extLst>
                <a:ext uri="{FF2B5EF4-FFF2-40B4-BE49-F238E27FC236}">
                  <a16:creationId xmlns:a16="http://schemas.microsoft.com/office/drawing/2014/main" id="{00F3E218-81E2-4823-A5AA-ACBCDDCF78EC}"/>
                </a:ext>
              </a:extLst>
            </p:cNvPr>
            <p:cNvSpPr txBox="1"/>
            <p:nvPr/>
          </p:nvSpPr>
          <p:spPr>
            <a:xfrm>
              <a:off x="2991145" y="2904375"/>
              <a:ext cx="701685" cy="262311"/>
            </a:xfrm>
            <a:prstGeom prst="rect">
              <a:avLst/>
            </a:prstGeom>
            <a:noFill/>
          </p:spPr>
          <p:txBody>
            <a:bodyPr wrap="none" rtlCol="0">
              <a:spAutoFit/>
            </a:bodyPr>
            <a:lstStyle/>
            <a:p>
              <a:r>
                <a:rPr lang="de-DE" sz="900" dirty="0">
                  <a:ea typeface="Roboto Light" panose="02000000000000000000" pitchFamily="2" charset="0"/>
                  <a:cs typeface="Roboto Light" panose="02000000000000000000" pitchFamily="2" charset="0"/>
                </a:rPr>
                <a:t>05/2013</a:t>
              </a:r>
            </a:p>
          </p:txBody>
        </p:sp>
        <p:sp>
          <p:nvSpPr>
            <p:cNvPr id="68" name="Textfeld 67">
              <a:extLst>
                <a:ext uri="{FF2B5EF4-FFF2-40B4-BE49-F238E27FC236}">
                  <a16:creationId xmlns:a16="http://schemas.microsoft.com/office/drawing/2014/main" id="{94BD6F03-D178-4B47-A73A-41CD061ECE07}"/>
                </a:ext>
              </a:extLst>
            </p:cNvPr>
            <p:cNvSpPr txBox="1"/>
            <p:nvPr/>
          </p:nvSpPr>
          <p:spPr>
            <a:xfrm>
              <a:off x="3085057" y="1257613"/>
              <a:ext cx="852004" cy="439992"/>
            </a:xfrm>
            <a:prstGeom prst="rect">
              <a:avLst/>
            </a:prstGeom>
            <a:noFill/>
          </p:spPr>
          <p:txBody>
            <a:bodyPr wrap="square" lIns="0" rIns="0" rtlCol="0">
              <a:noAutofit/>
            </a:bodyPr>
            <a:lstStyle/>
            <a:p>
              <a:r>
                <a:rPr lang="de-DE" sz="800" dirty="0">
                  <a:ea typeface="Roboto Light" panose="02000000000000000000" pitchFamily="2" charset="0"/>
                  <a:cs typeface="Roboto Light" panose="02000000000000000000" pitchFamily="2" charset="0"/>
                </a:rPr>
                <a:t>Ergebnisse zum SSK aus VGR-Perspektive - 2008</a:t>
              </a:r>
            </a:p>
          </p:txBody>
        </p:sp>
      </p:grpSp>
      <p:grpSp>
        <p:nvGrpSpPr>
          <p:cNvPr id="69" name="Gruppieren 68">
            <a:extLst>
              <a:ext uri="{FF2B5EF4-FFF2-40B4-BE49-F238E27FC236}">
                <a16:creationId xmlns:a16="http://schemas.microsoft.com/office/drawing/2014/main" id="{85568BEA-D6E7-4E16-AB8B-C34674C67981}"/>
              </a:ext>
            </a:extLst>
          </p:cNvPr>
          <p:cNvGrpSpPr/>
          <p:nvPr/>
        </p:nvGrpSpPr>
        <p:grpSpPr>
          <a:xfrm>
            <a:off x="3586699" y="3395950"/>
            <a:ext cx="805189" cy="1628150"/>
            <a:chOff x="3863160" y="2664431"/>
            <a:chExt cx="914995" cy="1850187"/>
          </a:xfrm>
        </p:grpSpPr>
        <p:sp>
          <p:nvSpPr>
            <p:cNvPr id="70" name="Textfeld 69">
              <a:extLst>
                <a:ext uri="{FF2B5EF4-FFF2-40B4-BE49-F238E27FC236}">
                  <a16:creationId xmlns:a16="http://schemas.microsoft.com/office/drawing/2014/main" id="{884567A4-BF33-486F-9664-546FFBEBFEEB}"/>
                </a:ext>
              </a:extLst>
            </p:cNvPr>
            <p:cNvSpPr txBox="1"/>
            <p:nvPr/>
          </p:nvSpPr>
          <p:spPr>
            <a:xfrm>
              <a:off x="3863160" y="2664431"/>
              <a:ext cx="701685" cy="262311"/>
            </a:xfrm>
            <a:prstGeom prst="rect">
              <a:avLst/>
            </a:prstGeom>
            <a:noFill/>
          </p:spPr>
          <p:txBody>
            <a:bodyPr wrap="none" rtlCol="0">
              <a:spAutoFit/>
            </a:bodyPr>
            <a:lstStyle/>
            <a:p>
              <a:r>
                <a:rPr lang="de-DE" sz="900" dirty="0">
                  <a:ea typeface="Roboto Light" panose="02000000000000000000" pitchFamily="2" charset="0"/>
                  <a:cs typeface="Roboto Light" panose="02000000000000000000" pitchFamily="2" charset="0"/>
                </a:rPr>
                <a:t>09/2013</a:t>
              </a:r>
            </a:p>
          </p:txBody>
        </p:sp>
        <p:sp>
          <p:nvSpPr>
            <p:cNvPr id="71" name="Textfeld 70">
              <a:extLst>
                <a:ext uri="{FF2B5EF4-FFF2-40B4-BE49-F238E27FC236}">
                  <a16:creationId xmlns:a16="http://schemas.microsoft.com/office/drawing/2014/main" id="{5672618F-DA12-466B-A5C0-00D554C75C2F}"/>
                </a:ext>
              </a:extLst>
            </p:cNvPr>
            <p:cNvSpPr txBox="1"/>
            <p:nvPr/>
          </p:nvSpPr>
          <p:spPr>
            <a:xfrm>
              <a:off x="3953985" y="3989994"/>
              <a:ext cx="824170" cy="524624"/>
            </a:xfrm>
            <a:prstGeom prst="rect">
              <a:avLst/>
            </a:prstGeom>
            <a:noFill/>
          </p:spPr>
          <p:txBody>
            <a:bodyPr wrap="square" lIns="0" rIns="0" rtlCol="0">
              <a:spAutoFit/>
            </a:bodyPr>
            <a:lstStyle/>
            <a:p>
              <a:r>
                <a:rPr lang="de-DE" sz="800" dirty="0">
                  <a:ea typeface="Roboto Light" panose="02000000000000000000" pitchFamily="2" charset="0"/>
                  <a:cs typeface="Roboto Light" panose="02000000000000000000" pitchFamily="2" charset="0"/>
                </a:rPr>
                <a:t>Zahlen und Fakten zur Sportwirtschaft</a:t>
              </a:r>
            </a:p>
          </p:txBody>
        </p:sp>
        <p:pic>
          <p:nvPicPr>
            <p:cNvPr id="72" name="Grafik 71">
              <a:extLst>
                <a:ext uri="{FF2B5EF4-FFF2-40B4-BE49-F238E27FC236}">
                  <a16:creationId xmlns:a16="http://schemas.microsoft.com/office/drawing/2014/main" id="{FB0ADD45-94F2-40D4-B3CD-149ACA97F6F7}"/>
                </a:ext>
              </a:extLst>
            </p:cNvPr>
            <p:cNvPicPr>
              <a:picLocks noChangeAspect="1"/>
            </p:cNvPicPr>
            <p:nvPr/>
          </p:nvPicPr>
          <p:blipFill>
            <a:blip r:embed="rId7"/>
            <a:stretch>
              <a:fillRect/>
            </a:stretch>
          </p:blipFill>
          <p:spPr>
            <a:xfrm>
              <a:off x="3942081" y="2880906"/>
              <a:ext cx="681787" cy="972000"/>
            </a:xfrm>
            <a:prstGeom prst="rect">
              <a:avLst/>
            </a:prstGeom>
            <a:noFill/>
            <a:ln>
              <a:noFill/>
            </a:ln>
            <a:effectLst>
              <a:outerShdw blurRad="50800" dist="38100" dir="5400000" algn="t" rotWithShape="0">
                <a:prstClr val="black">
                  <a:alpha val="40000"/>
                </a:prstClr>
              </a:outerShdw>
            </a:effectLst>
          </p:spPr>
        </p:pic>
      </p:grpSp>
      <p:grpSp>
        <p:nvGrpSpPr>
          <p:cNvPr id="73" name="Gruppieren 72">
            <a:extLst>
              <a:ext uri="{FF2B5EF4-FFF2-40B4-BE49-F238E27FC236}">
                <a16:creationId xmlns:a16="http://schemas.microsoft.com/office/drawing/2014/main" id="{2C47E36C-9921-4C69-8CE0-24C00016B79A}"/>
              </a:ext>
            </a:extLst>
          </p:cNvPr>
          <p:cNvGrpSpPr/>
          <p:nvPr/>
        </p:nvGrpSpPr>
        <p:grpSpPr>
          <a:xfrm>
            <a:off x="4391885" y="2131342"/>
            <a:ext cx="903758" cy="1679969"/>
            <a:chOff x="4798517" y="1257614"/>
            <a:chExt cx="1027007" cy="1909072"/>
          </a:xfrm>
        </p:grpSpPr>
        <p:sp>
          <p:nvSpPr>
            <p:cNvPr id="74" name="Textfeld 73">
              <a:extLst>
                <a:ext uri="{FF2B5EF4-FFF2-40B4-BE49-F238E27FC236}">
                  <a16:creationId xmlns:a16="http://schemas.microsoft.com/office/drawing/2014/main" id="{679EDF00-D8B0-48A0-AEF1-C1BE04697B95}"/>
                </a:ext>
              </a:extLst>
            </p:cNvPr>
            <p:cNvSpPr txBox="1"/>
            <p:nvPr/>
          </p:nvSpPr>
          <p:spPr>
            <a:xfrm>
              <a:off x="4798517" y="2904375"/>
              <a:ext cx="701685" cy="262311"/>
            </a:xfrm>
            <a:prstGeom prst="rect">
              <a:avLst/>
            </a:prstGeom>
            <a:noFill/>
          </p:spPr>
          <p:txBody>
            <a:bodyPr wrap="none" rtlCol="0">
              <a:spAutoFit/>
            </a:bodyPr>
            <a:lstStyle/>
            <a:p>
              <a:r>
                <a:rPr lang="de-DE" sz="900" dirty="0">
                  <a:ea typeface="Roboto Light" panose="02000000000000000000" pitchFamily="2" charset="0"/>
                  <a:cs typeface="Roboto Light" panose="02000000000000000000" pitchFamily="2" charset="0"/>
                </a:rPr>
                <a:t>01/2014</a:t>
              </a:r>
            </a:p>
          </p:txBody>
        </p:sp>
        <p:sp>
          <p:nvSpPr>
            <p:cNvPr id="75" name="Textfeld 74">
              <a:extLst>
                <a:ext uri="{FF2B5EF4-FFF2-40B4-BE49-F238E27FC236}">
                  <a16:creationId xmlns:a16="http://schemas.microsoft.com/office/drawing/2014/main" id="{AEC323B3-60EF-4431-867D-7A2CA3561DDD}"/>
                </a:ext>
              </a:extLst>
            </p:cNvPr>
            <p:cNvSpPr txBox="1"/>
            <p:nvPr/>
          </p:nvSpPr>
          <p:spPr>
            <a:xfrm>
              <a:off x="4892429" y="1257614"/>
              <a:ext cx="933095" cy="439992"/>
            </a:xfrm>
            <a:prstGeom prst="rect">
              <a:avLst/>
            </a:prstGeom>
            <a:noFill/>
          </p:spPr>
          <p:txBody>
            <a:bodyPr wrap="square" lIns="0" rIns="0" rtlCol="0">
              <a:noAutofit/>
            </a:bodyPr>
            <a:lstStyle/>
            <a:p>
              <a:r>
                <a:rPr lang="de-DE" sz="800" dirty="0">
                  <a:ea typeface="Roboto Light" panose="02000000000000000000" pitchFamily="2" charset="0"/>
                  <a:cs typeface="Roboto Light" panose="02000000000000000000" pitchFamily="2" charset="0"/>
                </a:rPr>
                <a:t>Wirtschaftsfaktor Wintersport</a:t>
              </a:r>
            </a:p>
          </p:txBody>
        </p:sp>
        <p:pic>
          <p:nvPicPr>
            <p:cNvPr id="76" name="Picture 2" descr="http://www.2hm.eu/de/images/wfws2014.jpg">
              <a:extLst>
                <a:ext uri="{FF2B5EF4-FFF2-40B4-BE49-F238E27FC236}">
                  <a16:creationId xmlns:a16="http://schemas.microsoft.com/office/drawing/2014/main" id="{74A6F7EF-1737-42D7-8B57-14BDA4C7B64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875230" y="1891717"/>
              <a:ext cx="684111" cy="967766"/>
            </a:xfrm>
            <a:prstGeom prst="rect">
              <a:avLst/>
            </a:prstGeom>
            <a:noFill/>
            <a:ln>
              <a:noFill/>
            </a:ln>
            <a:effectLst>
              <a:outerShdw blurRad="508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grpSp>
        <p:nvGrpSpPr>
          <p:cNvPr id="77" name="Gruppieren 76">
            <a:extLst>
              <a:ext uri="{FF2B5EF4-FFF2-40B4-BE49-F238E27FC236}">
                <a16:creationId xmlns:a16="http://schemas.microsoft.com/office/drawing/2014/main" id="{E5EBF21E-4BE0-4609-897C-345E18E3F216}"/>
              </a:ext>
            </a:extLst>
          </p:cNvPr>
          <p:cNvGrpSpPr/>
          <p:nvPr/>
        </p:nvGrpSpPr>
        <p:grpSpPr>
          <a:xfrm>
            <a:off x="5224286" y="3395950"/>
            <a:ext cx="887828" cy="1505039"/>
            <a:chOff x="5659157" y="2664431"/>
            <a:chExt cx="1008904" cy="1710287"/>
          </a:xfrm>
        </p:grpSpPr>
        <p:sp>
          <p:nvSpPr>
            <p:cNvPr id="78" name="Textfeld 77">
              <a:extLst>
                <a:ext uri="{FF2B5EF4-FFF2-40B4-BE49-F238E27FC236}">
                  <a16:creationId xmlns:a16="http://schemas.microsoft.com/office/drawing/2014/main" id="{7FD284C2-4315-4266-B07C-CC288EDA3D44}"/>
                </a:ext>
              </a:extLst>
            </p:cNvPr>
            <p:cNvSpPr txBox="1"/>
            <p:nvPr/>
          </p:nvSpPr>
          <p:spPr>
            <a:xfrm>
              <a:off x="5659157" y="2664431"/>
              <a:ext cx="701685" cy="262311"/>
            </a:xfrm>
            <a:prstGeom prst="rect">
              <a:avLst/>
            </a:prstGeom>
            <a:noFill/>
          </p:spPr>
          <p:txBody>
            <a:bodyPr wrap="none" rtlCol="0">
              <a:spAutoFit/>
            </a:bodyPr>
            <a:lstStyle/>
            <a:p>
              <a:r>
                <a:rPr lang="de-DE" sz="900" dirty="0">
                  <a:ea typeface="Roboto Light" panose="02000000000000000000" pitchFamily="2" charset="0"/>
                  <a:cs typeface="Roboto Light" panose="02000000000000000000" pitchFamily="2" charset="0"/>
                </a:rPr>
                <a:t>12/2014</a:t>
              </a:r>
            </a:p>
          </p:txBody>
        </p:sp>
        <p:sp>
          <p:nvSpPr>
            <p:cNvPr id="79" name="Textfeld 78">
              <a:extLst>
                <a:ext uri="{FF2B5EF4-FFF2-40B4-BE49-F238E27FC236}">
                  <a16:creationId xmlns:a16="http://schemas.microsoft.com/office/drawing/2014/main" id="{C3B0DB6B-24C4-42C2-9656-278DD2CEAFFA}"/>
                </a:ext>
              </a:extLst>
            </p:cNvPr>
            <p:cNvSpPr txBox="1"/>
            <p:nvPr/>
          </p:nvSpPr>
          <p:spPr>
            <a:xfrm>
              <a:off x="5749982" y="3989994"/>
              <a:ext cx="918079" cy="384724"/>
            </a:xfrm>
            <a:prstGeom prst="rect">
              <a:avLst/>
            </a:prstGeom>
            <a:noFill/>
          </p:spPr>
          <p:txBody>
            <a:bodyPr wrap="square" lIns="0" rIns="0" rtlCol="0">
              <a:spAutoFit/>
            </a:bodyPr>
            <a:lstStyle/>
            <a:p>
              <a:r>
                <a:rPr lang="de-DE" sz="800" dirty="0">
                  <a:ea typeface="Roboto Light" panose="02000000000000000000" pitchFamily="2" charset="0"/>
                  <a:cs typeface="Roboto Light" panose="02000000000000000000" pitchFamily="2" charset="0"/>
                </a:rPr>
                <a:t>Wirtschaftsfaktor Sportwetten</a:t>
              </a:r>
            </a:p>
          </p:txBody>
        </p:sp>
        <p:pic>
          <p:nvPicPr>
            <p:cNvPr id="80" name="Picture 3">
              <a:extLst>
                <a:ext uri="{FF2B5EF4-FFF2-40B4-BE49-F238E27FC236}">
                  <a16:creationId xmlns:a16="http://schemas.microsoft.com/office/drawing/2014/main" id="{EFBF5CAC-AF0C-476F-9843-0CA97FB7DC64}"/>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740247" y="2877372"/>
              <a:ext cx="713735" cy="967765"/>
            </a:xfrm>
            <a:prstGeom prst="rect">
              <a:avLst/>
            </a:prstGeom>
            <a:noFill/>
            <a:ln>
              <a:noFill/>
            </a:ln>
            <a:effectLst>
              <a:outerShdw blurRad="50800" dist="38100" dir="5400000" algn="t"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81" name="Gruppieren 80">
            <a:extLst>
              <a:ext uri="{FF2B5EF4-FFF2-40B4-BE49-F238E27FC236}">
                <a16:creationId xmlns:a16="http://schemas.microsoft.com/office/drawing/2014/main" id="{E69F9CDA-B9A9-4871-8B63-82D9277581F1}"/>
              </a:ext>
            </a:extLst>
          </p:cNvPr>
          <p:cNvGrpSpPr/>
          <p:nvPr/>
        </p:nvGrpSpPr>
        <p:grpSpPr>
          <a:xfrm>
            <a:off x="6029475" y="2131342"/>
            <a:ext cx="894038" cy="1679969"/>
            <a:chOff x="6594515" y="1257614"/>
            <a:chExt cx="1015961" cy="1909072"/>
          </a:xfrm>
        </p:grpSpPr>
        <p:sp>
          <p:nvSpPr>
            <p:cNvPr id="82" name="Textfeld 81">
              <a:extLst>
                <a:ext uri="{FF2B5EF4-FFF2-40B4-BE49-F238E27FC236}">
                  <a16:creationId xmlns:a16="http://schemas.microsoft.com/office/drawing/2014/main" id="{ACB85D1C-C17A-45CC-AF45-38999AC35F05}"/>
                </a:ext>
              </a:extLst>
            </p:cNvPr>
            <p:cNvSpPr txBox="1"/>
            <p:nvPr/>
          </p:nvSpPr>
          <p:spPr>
            <a:xfrm>
              <a:off x="6594515" y="2904375"/>
              <a:ext cx="701685" cy="262311"/>
            </a:xfrm>
            <a:prstGeom prst="rect">
              <a:avLst/>
            </a:prstGeom>
            <a:noFill/>
          </p:spPr>
          <p:txBody>
            <a:bodyPr wrap="none" rtlCol="0">
              <a:spAutoFit/>
            </a:bodyPr>
            <a:lstStyle/>
            <a:p>
              <a:r>
                <a:rPr lang="de-DE" sz="900" dirty="0">
                  <a:ea typeface="Roboto Light" panose="02000000000000000000" pitchFamily="2" charset="0"/>
                  <a:cs typeface="Roboto Light" panose="02000000000000000000" pitchFamily="2" charset="0"/>
                </a:rPr>
                <a:t>12/2014</a:t>
              </a:r>
            </a:p>
          </p:txBody>
        </p:sp>
        <p:sp>
          <p:nvSpPr>
            <p:cNvPr id="83" name="Textfeld 82">
              <a:extLst>
                <a:ext uri="{FF2B5EF4-FFF2-40B4-BE49-F238E27FC236}">
                  <a16:creationId xmlns:a16="http://schemas.microsoft.com/office/drawing/2014/main" id="{8AB14984-ACDF-41E2-B0BA-C385C6D0BFF4}"/>
                </a:ext>
              </a:extLst>
            </p:cNvPr>
            <p:cNvSpPr txBox="1"/>
            <p:nvPr/>
          </p:nvSpPr>
          <p:spPr>
            <a:xfrm>
              <a:off x="6688426" y="1257614"/>
              <a:ext cx="922050" cy="439992"/>
            </a:xfrm>
            <a:prstGeom prst="rect">
              <a:avLst/>
            </a:prstGeom>
            <a:noFill/>
          </p:spPr>
          <p:txBody>
            <a:bodyPr wrap="square" lIns="0" rIns="0" rtlCol="0">
              <a:noAutofit/>
            </a:bodyPr>
            <a:lstStyle/>
            <a:p>
              <a:r>
                <a:rPr lang="de-DE" sz="800" dirty="0">
                  <a:ea typeface="Roboto Light" panose="02000000000000000000" pitchFamily="2" charset="0"/>
                  <a:cs typeface="Roboto Light" panose="02000000000000000000" pitchFamily="2" charset="0"/>
                </a:rPr>
                <a:t>Sportstätten im demografischen Wandel</a:t>
              </a:r>
            </a:p>
          </p:txBody>
        </p:sp>
        <p:pic>
          <p:nvPicPr>
            <p:cNvPr id="84" name="Picture 2">
              <a:extLst>
                <a:ext uri="{FF2B5EF4-FFF2-40B4-BE49-F238E27FC236}">
                  <a16:creationId xmlns:a16="http://schemas.microsoft.com/office/drawing/2014/main" id="{5B31FEB3-9591-4DFE-92F6-B3CB5E9B3356}"/>
                </a:ext>
              </a:extLst>
            </p:cNvPr>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t="1" b="1836"/>
            <a:stretch/>
          </p:blipFill>
          <p:spPr bwMode="auto">
            <a:xfrm>
              <a:off x="6687550" y="1891717"/>
              <a:ext cx="689612" cy="967766"/>
            </a:xfrm>
            <a:prstGeom prst="rect">
              <a:avLst/>
            </a:prstGeom>
            <a:noFill/>
            <a:ln>
              <a:noFill/>
            </a:ln>
            <a:effectLst>
              <a:outerShdw blurRad="50800" dist="38100" dir="5400000" algn="t"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85" name="Gruppieren 84">
            <a:extLst>
              <a:ext uri="{FF2B5EF4-FFF2-40B4-BE49-F238E27FC236}">
                <a16:creationId xmlns:a16="http://schemas.microsoft.com/office/drawing/2014/main" id="{B55A22F2-9321-469C-91D0-CC5340E08D73}"/>
              </a:ext>
            </a:extLst>
          </p:cNvPr>
          <p:cNvGrpSpPr/>
          <p:nvPr/>
        </p:nvGrpSpPr>
        <p:grpSpPr>
          <a:xfrm>
            <a:off x="6861870" y="3395952"/>
            <a:ext cx="870769" cy="1751260"/>
            <a:chOff x="7415195" y="2664431"/>
            <a:chExt cx="989519" cy="1990086"/>
          </a:xfrm>
        </p:grpSpPr>
        <p:sp>
          <p:nvSpPr>
            <p:cNvPr id="86" name="Textfeld 85">
              <a:extLst>
                <a:ext uri="{FF2B5EF4-FFF2-40B4-BE49-F238E27FC236}">
                  <a16:creationId xmlns:a16="http://schemas.microsoft.com/office/drawing/2014/main" id="{55CA094B-8F83-4D60-A4E7-D32FCFD33EC5}"/>
                </a:ext>
              </a:extLst>
            </p:cNvPr>
            <p:cNvSpPr txBox="1"/>
            <p:nvPr/>
          </p:nvSpPr>
          <p:spPr>
            <a:xfrm>
              <a:off x="7415195" y="2664431"/>
              <a:ext cx="701685" cy="262311"/>
            </a:xfrm>
            <a:prstGeom prst="rect">
              <a:avLst/>
            </a:prstGeom>
            <a:noFill/>
          </p:spPr>
          <p:txBody>
            <a:bodyPr wrap="none" rtlCol="0">
              <a:spAutoFit/>
            </a:bodyPr>
            <a:lstStyle/>
            <a:p>
              <a:r>
                <a:rPr lang="de-DE" sz="900" dirty="0">
                  <a:ea typeface="Roboto Light" panose="02000000000000000000" pitchFamily="2" charset="0"/>
                  <a:cs typeface="Roboto Light" panose="02000000000000000000" pitchFamily="2" charset="0"/>
                </a:rPr>
                <a:t>08/2015</a:t>
              </a:r>
            </a:p>
          </p:txBody>
        </p:sp>
        <p:sp>
          <p:nvSpPr>
            <p:cNvPr id="87" name="Textfeld 86">
              <a:extLst>
                <a:ext uri="{FF2B5EF4-FFF2-40B4-BE49-F238E27FC236}">
                  <a16:creationId xmlns:a16="http://schemas.microsoft.com/office/drawing/2014/main" id="{50DA81EC-5046-4438-A312-9FF2DE83C850}"/>
                </a:ext>
              </a:extLst>
            </p:cNvPr>
            <p:cNvSpPr txBox="1"/>
            <p:nvPr/>
          </p:nvSpPr>
          <p:spPr>
            <a:xfrm>
              <a:off x="7506020" y="3989994"/>
              <a:ext cx="898694" cy="664523"/>
            </a:xfrm>
            <a:prstGeom prst="rect">
              <a:avLst/>
            </a:prstGeom>
            <a:noFill/>
          </p:spPr>
          <p:txBody>
            <a:bodyPr wrap="square" lIns="0" rIns="0" rtlCol="0">
              <a:spAutoFit/>
            </a:bodyPr>
            <a:lstStyle/>
            <a:p>
              <a:r>
                <a:rPr lang="de-DE" sz="800" dirty="0">
                  <a:ea typeface="Roboto Light" panose="02000000000000000000" pitchFamily="2" charset="0"/>
                  <a:cs typeface="Roboto Light" panose="02000000000000000000" pitchFamily="2" charset="0"/>
                </a:rPr>
                <a:t>Ergebnisse zum SSK aus VGR-Perspektive - 2010</a:t>
              </a:r>
            </a:p>
          </p:txBody>
        </p:sp>
        <p:pic>
          <p:nvPicPr>
            <p:cNvPr id="88" name="Picture 2">
              <a:extLst>
                <a:ext uri="{FF2B5EF4-FFF2-40B4-BE49-F238E27FC236}">
                  <a16:creationId xmlns:a16="http://schemas.microsoft.com/office/drawing/2014/main" id="{72F7908B-CF39-4B34-A825-D82CD764491A}"/>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7485241" y="2877372"/>
              <a:ext cx="684769" cy="967766"/>
            </a:xfrm>
            <a:prstGeom prst="rect">
              <a:avLst/>
            </a:prstGeom>
            <a:noFill/>
            <a:ln>
              <a:noFill/>
            </a:ln>
            <a:effectLst>
              <a:outerShdw blurRad="50800" dist="38100" dir="5400000" algn="t"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89" name="Gruppieren 88">
            <a:extLst>
              <a:ext uri="{FF2B5EF4-FFF2-40B4-BE49-F238E27FC236}">
                <a16:creationId xmlns:a16="http://schemas.microsoft.com/office/drawing/2014/main" id="{C3EA8819-A70F-463F-AF6C-6ACECD8EAF29}"/>
              </a:ext>
            </a:extLst>
          </p:cNvPr>
          <p:cNvGrpSpPr/>
          <p:nvPr/>
        </p:nvGrpSpPr>
        <p:grpSpPr>
          <a:xfrm>
            <a:off x="7667059" y="2136960"/>
            <a:ext cx="912323" cy="1674351"/>
            <a:chOff x="8350553" y="1263998"/>
            <a:chExt cx="1036740" cy="1902688"/>
          </a:xfrm>
        </p:grpSpPr>
        <p:sp>
          <p:nvSpPr>
            <p:cNvPr id="90" name="Textfeld 89">
              <a:extLst>
                <a:ext uri="{FF2B5EF4-FFF2-40B4-BE49-F238E27FC236}">
                  <a16:creationId xmlns:a16="http://schemas.microsoft.com/office/drawing/2014/main" id="{60DB7D91-F964-428A-BD71-C0520AC20BB1}"/>
                </a:ext>
              </a:extLst>
            </p:cNvPr>
            <p:cNvSpPr txBox="1"/>
            <p:nvPr/>
          </p:nvSpPr>
          <p:spPr>
            <a:xfrm>
              <a:off x="8350553" y="2904375"/>
              <a:ext cx="701685" cy="262311"/>
            </a:xfrm>
            <a:prstGeom prst="rect">
              <a:avLst/>
            </a:prstGeom>
            <a:noFill/>
          </p:spPr>
          <p:txBody>
            <a:bodyPr wrap="none" rtlCol="0">
              <a:spAutoFit/>
            </a:bodyPr>
            <a:lstStyle/>
            <a:p>
              <a:r>
                <a:rPr lang="de-DE" sz="900" dirty="0">
                  <a:ea typeface="Roboto Light" panose="02000000000000000000" pitchFamily="2" charset="0"/>
                  <a:cs typeface="Roboto Light" panose="02000000000000000000" pitchFamily="2" charset="0"/>
                </a:rPr>
                <a:t>11/2015</a:t>
              </a:r>
            </a:p>
          </p:txBody>
        </p:sp>
        <p:sp>
          <p:nvSpPr>
            <p:cNvPr id="91" name="Textfeld 90">
              <a:extLst>
                <a:ext uri="{FF2B5EF4-FFF2-40B4-BE49-F238E27FC236}">
                  <a16:creationId xmlns:a16="http://schemas.microsoft.com/office/drawing/2014/main" id="{12AF8AA9-751F-4799-9047-B94100BB1CCA}"/>
                </a:ext>
              </a:extLst>
            </p:cNvPr>
            <p:cNvSpPr txBox="1"/>
            <p:nvPr/>
          </p:nvSpPr>
          <p:spPr>
            <a:xfrm>
              <a:off x="8444464" y="1263998"/>
              <a:ext cx="942829" cy="439992"/>
            </a:xfrm>
            <a:prstGeom prst="rect">
              <a:avLst/>
            </a:prstGeom>
            <a:noFill/>
          </p:spPr>
          <p:txBody>
            <a:bodyPr wrap="square" lIns="0" rIns="0" rtlCol="0">
              <a:noAutofit/>
            </a:bodyPr>
            <a:lstStyle/>
            <a:p>
              <a:r>
                <a:rPr lang="de-DE" sz="800" dirty="0">
                  <a:ea typeface="Roboto Light" panose="02000000000000000000" pitchFamily="2" charset="0"/>
                  <a:cs typeface="Roboto Light" panose="02000000000000000000" pitchFamily="2" charset="0"/>
                </a:rPr>
                <a:t>Wirtschaftsfaktor Fußball</a:t>
              </a:r>
            </a:p>
          </p:txBody>
        </p:sp>
        <p:pic>
          <p:nvPicPr>
            <p:cNvPr id="92" name="Picture 2">
              <a:extLst>
                <a:ext uri="{FF2B5EF4-FFF2-40B4-BE49-F238E27FC236}">
                  <a16:creationId xmlns:a16="http://schemas.microsoft.com/office/drawing/2014/main" id="{08ADFBD6-6E14-40D3-9089-606ADF67CFE5}"/>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435125" y="1889831"/>
              <a:ext cx="686752" cy="967766"/>
            </a:xfrm>
            <a:prstGeom prst="rect">
              <a:avLst/>
            </a:prstGeom>
            <a:noFill/>
            <a:ln>
              <a:noFill/>
            </a:ln>
            <a:effectLst>
              <a:outerShdw blurRad="50800" dist="38100" dir="5400000" algn="t"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93" name="Gruppieren 92">
            <a:extLst>
              <a:ext uri="{FF2B5EF4-FFF2-40B4-BE49-F238E27FC236}">
                <a16:creationId xmlns:a16="http://schemas.microsoft.com/office/drawing/2014/main" id="{9A27F569-D97D-44DA-B331-7551EE8B0AC6}"/>
              </a:ext>
            </a:extLst>
          </p:cNvPr>
          <p:cNvGrpSpPr/>
          <p:nvPr/>
        </p:nvGrpSpPr>
        <p:grpSpPr>
          <a:xfrm>
            <a:off x="8499453" y="3395950"/>
            <a:ext cx="879349" cy="1628150"/>
            <a:chOff x="9161894" y="2664431"/>
            <a:chExt cx="999270" cy="1850187"/>
          </a:xfrm>
        </p:grpSpPr>
        <p:sp>
          <p:nvSpPr>
            <p:cNvPr id="94" name="Textfeld 93">
              <a:extLst>
                <a:ext uri="{FF2B5EF4-FFF2-40B4-BE49-F238E27FC236}">
                  <a16:creationId xmlns:a16="http://schemas.microsoft.com/office/drawing/2014/main" id="{4418AD43-5B14-44A4-B536-6FD25771799D}"/>
                </a:ext>
              </a:extLst>
            </p:cNvPr>
            <p:cNvSpPr txBox="1"/>
            <p:nvPr/>
          </p:nvSpPr>
          <p:spPr>
            <a:xfrm>
              <a:off x="9161894" y="2664431"/>
              <a:ext cx="701685" cy="262311"/>
            </a:xfrm>
            <a:prstGeom prst="rect">
              <a:avLst/>
            </a:prstGeom>
            <a:noFill/>
          </p:spPr>
          <p:txBody>
            <a:bodyPr wrap="none" rtlCol="0">
              <a:spAutoFit/>
            </a:bodyPr>
            <a:lstStyle/>
            <a:p>
              <a:r>
                <a:rPr lang="de-DE" sz="900" dirty="0">
                  <a:ea typeface="Roboto Light" panose="02000000000000000000" pitchFamily="2" charset="0"/>
                  <a:cs typeface="Roboto Light" panose="02000000000000000000" pitchFamily="2" charset="0"/>
                </a:rPr>
                <a:t>11/2016</a:t>
              </a:r>
            </a:p>
          </p:txBody>
        </p:sp>
        <p:sp>
          <p:nvSpPr>
            <p:cNvPr id="95" name="Textfeld 94">
              <a:extLst>
                <a:ext uri="{FF2B5EF4-FFF2-40B4-BE49-F238E27FC236}">
                  <a16:creationId xmlns:a16="http://schemas.microsoft.com/office/drawing/2014/main" id="{E2783E5D-CE2B-4CAF-8480-803EFBEC0BE4}"/>
                </a:ext>
              </a:extLst>
            </p:cNvPr>
            <p:cNvSpPr txBox="1"/>
            <p:nvPr/>
          </p:nvSpPr>
          <p:spPr>
            <a:xfrm>
              <a:off x="9252719" y="3989994"/>
              <a:ext cx="908445" cy="524624"/>
            </a:xfrm>
            <a:prstGeom prst="rect">
              <a:avLst/>
            </a:prstGeom>
            <a:noFill/>
          </p:spPr>
          <p:txBody>
            <a:bodyPr wrap="square" lIns="0" rIns="0" rtlCol="0">
              <a:spAutoFit/>
            </a:bodyPr>
            <a:lstStyle/>
            <a:p>
              <a:r>
                <a:rPr lang="de-DE" sz="800" dirty="0">
                  <a:ea typeface="Roboto Light" panose="02000000000000000000" pitchFamily="2" charset="0"/>
                  <a:cs typeface="Roboto Light" panose="02000000000000000000" pitchFamily="2" charset="0"/>
                </a:rPr>
                <a:t>Ältere als Motor der Sportwirtschaft?</a:t>
              </a:r>
            </a:p>
          </p:txBody>
        </p:sp>
        <p:pic>
          <p:nvPicPr>
            <p:cNvPr id="96" name="Grafik 95">
              <a:extLst>
                <a:ext uri="{FF2B5EF4-FFF2-40B4-BE49-F238E27FC236}">
                  <a16:creationId xmlns:a16="http://schemas.microsoft.com/office/drawing/2014/main" id="{60CD58B2-95B9-4612-9B1F-F3238DEA3908}"/>
                </a:ext>
              </a:extLst>
            </p:cNvPr>
            <p:cNvPicPr>
              <a:picLocks noChangeAspect="1"/>
            </p:cNvPicPr>
            <p:nvPr/>
          </p:nvPicPr>
          <p:blipFill>
            <a:blip r:embed="rId13"/>
            <a:stretch>
              <a:fillRect/>
            </a:stretch>
          </p:blipFill>
          <p:spPr>
            <a:xfrm>
              <a:off x="9254519" y="2873843"/>
              <a:ext cx="683888" cy="967766"/>
            </a:xfrm>
            <a:prstGeom prst="rect">
              <a:avLst/>
            </a:prstGeom>
            <a:noFill/>
            <a:ln>
              <a:noFill/>
            </a:ln>
            <a:effectLst>
              <a:outerShdw blurRad="50800" dist="38100" dir="5400000" algn="t" rotWithShape="0">
                <a:prstClr val="black">
                  <a:alpha val="40000"/>
                </a:prstClr>
              </a:outerShdw>
            </a:effectLst>
          </p:spPr>
        </p:pic>
      </p:grpSp>
      <p:grpSp>
        <p:nvGrpSpPr>
          <p:cNvPr id="97" name="Gruppieren 96">
            <a:extLst>
              <a:ext uri="{FF2B5EF4-FFF2-40B4-BE49-F238E27FC236}">
                <a16:creationId xmlns:a16="http://schemas.microsoft.com/office/drawing/2014/main" id="{E6D300D3-E65E-48BE-B061-70F399AFBFA7}"/>
              </a:ext>
            </a:extLst>
          </p:cNvPr>
          <p:cNvGrpSpPr/>
          <p:nvPr/>
        </p:nvGrpSpPr>
        <p:grpSpPr>
          <a:xfrm>
            <a:off x="9306126" y="2139129"/>
            <a:ext cx="912318" cy="1672183"/>
            <a:chOff x="10097253" y="1266462"/>
            <a:chExt cx="1036735" cy="1900224"/>
          </a:xfrm>
        </p:grpSpPr>
        <p:sp>
          <p:nvSpPr>
            <p:cNvPr id="98" name="Textfeld 97">
              <a:extLst>
                <a:ext uri="{FF2B5EF4-FFF2-40B4-BE49-F238E27FC236}">
                  <a16:creationId xmlns:a16="http://schemas.microsoft.com/office/drawing/2014/main" id="{086A51F8-6B16-40FD-8199-97EAACEBE621}"/>
                </a:ext>
              </a:extLst>
            </p:cNvPr>
            <p:cNvSpPr txBox="1"/>
            <p:nvPr/>
          </p:nvSpPr>
          <p:spPr>
            <a:xfrm>
              <a:off x="10097253" y="2904375"/>
              <a:ext cx="701685" cy="262311"/>
            </a:xfrm>
            <a:prstGeom prst="rect">
              <a:avLst/>
            </a:prstGeom>
            <a:noFill/>
          </p:spPr>
          <p:txBody>
            <a:bodyPr wrap="none" rtlCol="0">
              <a:spAutoFit/>
            </a:bodyPr>
            <a:lstStyle/>
            <a:p>
              <a:r>
                <a:rPr lang="de-DE" sz="900" dirty="0">
                  <a:ea typeface="Roboto Light" panose="02000000000000000000" pitchFamily="2" charset="0"/>
                  <a:cs typeface="Roboto Light" panose="02000000000000000000" pitchFamily="2" charset="0"/>
                </a:rPr>
                <a:t>11/2017</a:t>
              </a:r>
            </a:p>
          </p:txBody>
        </p:sp>
        <p:sp>
          <p:nvSpPr>
            <p:cNvPr id="99" name="Textfeld 98">
              <a:extLst>
                <a:ext uri="{FF2B5EF4-FFF2-40B4-BE49-F238E27FC236}">
                  <a16:creationId xmlns:a16="http://schemas.microsoft.com/office/drawing/2014/main" id="{5E5AE9B1-4BCB-447F-9139-EEABA0C71BFA}"/>
                </a:ext>
              </a:extLst>
            </p:cNvPr>
            <p:cNvSpPr txBox="1"/>
            <p:nvPr/>
          </p:nvSpPr>
          <p:spPr>
            <a:xfrm>
              <a:off x="10191163" y="1266462"/>
              <a:ext cx="942825" cy="439992"/>
            </a:xfrm>
            <a:prstGeom prst="rect">
              <a:avLst/>
            </a:prstGeom>
            <a:noFill/>
          </p:spPr>
          <p:txBody>
            <a:bodyPr wrap="square" lIns="0" rIns="0" rtlCol="0">
              <a:noAutofit/>
            </a:bodyPr>
            <a:lstStyle/>
            <a:p>
              <a:r>
                <a:rPr lang="de-DE" sz="800" dirty="0">
                  <a:ea typeface="Roboto Light" panose="02000000000000000000" pitchFamily="2" charset="0"/>
                  <a:cs typeface="Roboto Light" panose="02000000000000000000" pitchFamily="2" charset="0"/>
                </a:rPr>
                <a:t>Wirtschaftsfaktor </a:t>
              </a:r>
              <a:r>
                <a:rPr lang="de-DE" sz="800" dirty="0" err="1">
                  <a:ea typeface="Roboto Light" panose="02000000000000000000" pitchFamily="2" charset="0"/>
                  <a:cs typeface="Roboto Light" panose="02000000000000000000" pitchFamily="2" charset="0"/>
                </a:rPr>
                <a:t>Outdoorsport</a:t>
              </a:r>
              <a:endParaRPr lang="de-DE" sz="800" dirty="0">
                <a:ea typeface="Roboto Light" panose="02000000000000000000" pitchFamily="2" charset="0"/>
                <a:cs typeface="Roboto Light" panose="02000000000000000000" pitchFamily="2" charset="0"/>
              </a:endParaRPr>
            </a:p>
          </p:txBody>
        </p:sp>
        <p:pic>
          <p:nvPicPr>
            <p:cNvPr id="100" name="Grafik 99">
              <a:extLst>
                <a:ext uri="{FF2B5EF4-FFF2-40B4-BE49-F238E27FC236}">
                  <a16:creationId xmlns:a16="http://schemas.microsoft.com/office/drawing/2014/main" id="{AF6E888A-19DC-4B64-B0FA-CE5091EC54EF}"/>
                </a:ext>
              </a:extLst>
            </p:cNvPr>
            <p:cNvPicPr>
              <a:picLocks noChangeAspect="1"/>
            </p:cNvPicPr>
            <p:nvPr/>
          </p:nvPicPr>
          <p:blipFill>
            <a:blip r:embed="rId14"/>
            <a:stretch>
              <a:fillRect/>
            </a:stretch>
          </p:blipFill>
          <p:spPr>
            <a:xfrm>
              <a:off x="10179840" y="1897943"/>
              <a:ext cx="684000" cy="971036"/>
            </a:xfrm>
            <a:prstGeom prst="rect">
              <a:avLst/>
            </a:prstGeom>
            <a:noFill/>
            <a:ln>
              <a:solidFill>
                <a:schemeClr val="bg2"/>
              </a:solidFill>
            </a:ln>
            <a:effectLst>
              <a:outerShdw blurRad="50800" dist="38100" dir="5400000" algn="t" rotWithShape="0">
                <a:prstClr val="black">
                  <a:alpha val="40000"/>
                </a:prstClr>
              </a:outerShdw>
            </a:effectLst>
          </p:spPr>
        </p:pic>
      </p:grpSp>
      <p:grpSp>
        <p:nvGrpSpPr>
          <p:cNvPr id="101" name="Gruppieren 100">
            <a:extLst>
              <a:ext uri="{FF2B5EF4-FFF2-40B4-BE49-F238E27FC236}">
                <a16:creationId xmlns:a16="http://schemas.microsoft.com/office/drawing/2014/main" id="{996A2F49-FACD-4D25-87A6-B767DE8B2053}"/>
              </a:ext>
            </a:extLst>
          </p:cNvPr>
          <p:cNvGrpSpPr/>
          <p:nvPr/>
        </p:nvGrpSpPr>
        <p:grpSpPr>
          <a:xfrm>
            <a:off x="10138522" y="3395952"/>
            <a:ext cx="866528" cy="1751260"/>
            <a:chOff x="10960980" y="2664431"/>
            <a:chExt cx="984700" cy="1990086"/>
          </a:xfrm>
        </p:grpSpPr>
        <p:sp>
          <p:nvSpPr>
            <p:cNvPr id="102" name="Textfeld 101">
              <a:extLst>
                <a:ext uri="{FF2B5EF4-FFF2-40B4-BE49-F238E27FC236}">
                  <a16:creationId xmlns:a16="http://schemas.microsoft.com/office/drawing/2014/main" id="{E8906820-E7FF-4600-8D32-B09186B49769}"/>
                </a:ext>
              </a:extLst>
            </p:cNvPr>
            <p:cNvSpPr txBox="1"/>
            <p:nvPr/>
          </p:nvSpPr>
          <p:spPr>
            <a:xfrm>
              <a:off x="10960980" y="2664431"/>
              <a:ext cx="701685" cy="262311"/>
            </a:xfrm>
            <a:prstGeom prst="rect">
              <a:avLst/>
            </a:prstGeom>
            <a:noFill/>
          </p:spPr>
          <p:txBody>
            <a:bodyPr wrap="none" rtlCol="0">
              <a:spAutoFit/>
            </a:bodyPr>
            <a:lstStyle/>
            <a:p>
              <a:r>
                <a:rPr lang="de-DE" sz="900" dirty="0">
                  <a:ea typeface="Roboto Light" panose="02000000000000000000" pitchFamily="2" charset="0"/>
                  <a:cs typeface="Roboto Light" panose="02000000000000000000" pitchFamily="2" charset="0"/>
                </a:rPr>
                <a:t>01/2018</a:t>
              </a:r>
            </a:p>
          </p:txBody>
        </p:sp>
        <p:sp>
          <p:nvSpPr>
            <p:cNvPr id="103" name="Textfeld 102">
              <a:extLst>
                <a:ext uri="{FF2B5EF4-FFF2-40B4-BE49-F238E27FC236}">
                  <a16:creationId xmlns:a16="http://schemas.microsoft.com/office/drawing/2014/main" id="{8F38C324-8D06-4A4F-8C24-CDF4C3B2A5DD}"/>
                </a:ext>
              </a:extLst>
            </p:cNvPr>
            <p:cNvSpPr txBox="1"/>
            <p:nvPr/>
          </p:nvSpPr>
          <p:spPr>
            <a:xfrm>
              <a:off x="11051805" y="3989994"/>
              <a:ext cx="893875" cy="664523"/>
            </a:xfrm>
            <a:prstGeom prst="rect">
              <a:avLst/>
            </a:prstGeom>
            <a:noFill/>
          </p:spPr>
          <p:txBody>
            <a:bodyPr wrap="square" lIns="0" rIns="0" rtlCol="0">
              <a:spAutoFit/>
            </a:bodyPr>
            <a:lstStyle/>
            <a:p>
              <a:r>
                <a:rPr lang="de-DE" sz="800" dirty="0">
                  <a:ea typeface="Roboto Light" panose="02000000000000000000" pitchFamily="2" charset="0"/>
                  <a:cs typeface="Roboto Light" panose="02000000000000000000" pitchFamily="2" charset="0"/>
                </a:rPr>
                <a:t>Ergebnisse zum SSK aus VGR-Perspektive - 2015</a:t>
              </a:r>
            </a:p>
          </p:txBody>
        </p:sp>
        <p:pic>
          <p:nvPicPr>
            <p:cNvPr id="104" name="Grafik 103">
              <a:extLst>
                <a:ext uri="{FF2B5EF4-FFF2-40B4-BE49-F238E27FC236}">
                  <a16:creationId xmlns:a16="http://schemas.microsoft.com/office/drawing/2014/main" id="{19F5B884-B4F8-4DF5-B31C-0A787C1BD928}"/>
                </a:ext>
              </a:extLst>
            </p:cNvPr>
            <p:cNvPicPr>
              <a:picLocks noChangeAspect="1"/>
            </p:cNvPicPr>
            <p:nvPr/>
          </p:nvPicPr>
          <p:blipFill>
            <a:blip r:embed="rId15"/>
            <a:stretch>
              <a:fillRect/>
            </a:stretch>
          </p:blipFill>
          <p:spPr>
            <a:xfrm>
              <a:off x="11051805" y="2885572"/>
              <a:ext cx="684000" cy="962667"/>
            </a:xfrm>
            <a:prstGeom prst="rect">
              <a:avLst/>
            </a:prstGeom>
            <a:noFill/>
            <a:ln>
              <a:solidFill>
                <a:schemeClr val="bg2"/>
              </a:solidFill>
            </a:ln>
            <a:effectLst>
              <a:outerShdw blurRad="50800" dist="38100" dir="5400000" algn="t" rotWithShape="0">
                <a:prstClr val="black">
                  <a:alpha val="40000"/>
                </a:prstClr>
              </a:outerShdw>
            </a:effectLst>
          </p:spPr>
        </p:pic>
      </p:grpSp>
      <p:grpSp>
        <p:nvGrpSpPr>
          <p:cNvPr id="105" name="Gruppieren 104">
            <a:extLst>
              <a:ext uri="{FF2B5EF4-FFF2-40B4-BE49-F238E27FC236}">
                <a16:creationId xmlns:a16="http://schemas.microsoft.com/office/drawing/2014/main" id="{A4C15779-4F2B-4D7B-918A-29543D41E58B}"/>
              </a:ext>
            </a:extLst>
          </p:cNvPr>
          <p:cNvGrpSpPr/>
          <p:nvPr/>
        </p:nvGrpSpPr>
        <p:grpSpPr>
          <a:xfrm>
            <a:off x="10943719" y="2131177"/>
            <a:ext cx="832168" cy="1680134"/>
            <a:chOff x="11826633" y="1257426"/>
            <a:chExt cx="945654" cy="1909260"/>
          </a:xfrm>
        </p:grpSpPr>
        <p:sp>
          <p:nvSpPr>
            <p:cNvPr id="106" name="Textfeld 105">
              <a:extLst>
                <a:ext uri="{FF2B5EF4-FFF2-40B4-BE49-F238E27FC236}">
                  <a16:creationId xmlns:a16="http://schemas.microsoft.com/office/drawing/2014/main" id="{6C6C55A9-1D01-402C-B61C-A6E5BBD9A17F}"/>
                </a:ext>
              </a:extLst>
            </p:cNvPr>
            <p:cNvSpPr txBox="1"/>
            <p:nvPr/>
          </p:nvSpPr>
          <p:spPr>
            <a:xfrm>
              <a:off x="11826633" y="2904375"/>
              <a:ext cx="701685" cy="262311"/>
            </a:xfrm>
            <a:prstGeom prst="rect">
              <a:avLst/>
            </a:prstGeom>
            <a:noFill/>
          </p:spPr>
          <p:txBody>
            <a:bodyPr wrap="none" rtlCol="0">
              <a:spAutoFit/>
            </a:bodyPr>
            <a:lstStyle/>
            <a:p>
              <a:r>
                <a:rPr lang="de-DE" sz="900" dirty="0">
                  <a:ea typeface="Roboto Light" panose="02000000000000000000" pitchFamily="2" charset="0"/>
                  <a:cs typeface="Roboto Light" panose="02000000000000000000" pitchFamily="2" charset="0"/>
                </a:rPr>
                <a:t>05/2018</a:t>
              </a:r>
            </a:p>
          </p:txBody>
        </p:sp>
        <p:sp>
          <p:nvSpPr>
            <p:cNvPr id="107" name="Textfeld 106">
              <a:extLst>
                <a:ext uri="{FF2B5EF4-FFF2-40B4-BE49-F238E27FC236}">
                  <a16:creationId xmlns:a16="http://schemas.microsoft.com/office/drawing/2014/main" id="{2CA97462-AE8B-4822-AD9A-8E2755171680}"/>
                </a:ext>
              </a:extLst>
            </p:cNvPr>
            <p:cNvSpPr txBox="1"/>
            <p:nvPr/>
          </p:nvSpPr>
          <p:spPr>
            <a:xfrm>
              <a:off x="11896336" y="1257426"/>
              <a:ext cx="875951" cy="439992"/>
            </a:xfrm>
            <a:prstGeom prst="rect">
              <a:avLst/>
            </a:prstGeom>
            <a:noFill/>
          </p:spPr>
          <p:txBody>
            <a:bodyPr wrap="square" lIns="0" rIns="0" rtlCol="0">
              <a:noAutofit/>
            </a:bodyPr>
            <a:lstStyle/>
            <a:p>
              <a:r>
                <a:rPr lang="de-DE" sz="800" dirty="0">
                  <a:ea typeface="Roboto Light" panose="02000000000000000000" pitchFamily="2" charset="0"/>
                  <a:cs typeface="Roboto Light" panose="02000000000000000000" pitchFamily="2" charset="0"/>
                </a:rPr>
                <a:t>Sportwirtschaft</a:t>
              </a:r>
            </a:p>
            <a:p>
              <a:r>
                <a:rPr lang="de-DE" sz="800" dirty="0">
                  <a:ea typeface="Roboto Light" panose="02000000000000000000" pitchFamily="2" charset="0"/>
                  <a:cs typeface="Roboto Light" panose="02000000000000000000" pitchFamily="2" charset="0"/>
                </a:rPr>
                <a:t>Fakten &amp; Zahlen, Ausgabe 2018</a:t>
              </a:r>
              <a:endParaRPr lang="en-US" sz="800" dirty="0">
                <a:ea typeface="Roboto Light" panose="02000000000000000000" pitchFamily="2" charset="0"/>
                <a:cs typeface="Roboto Light" panose="02000000000000000000" pitchFamily="2" charset="0"/>
              </a:endParaRPr>
            </a:p>
          </p:txBody>
        </p:sp>
        <p:pic>
          <p:nvPicPr>
            <p:cNvPr id="108" name="Grafik 107">
              <a:extLst>
                <a:ext uri="{FF2B5EF4-FFF2-40B4-BE49-F238E27FC236}">
                  <a16:creationId xmlns:a16="http://schemas.microsoft.com/office/drawing/2014/main" id="{860405C0-95B1-4535-9DA5-0B599FD86598}"/>
                </a:ext>
              </a:extLst>
            </p:cNvPr>
            <p:cNvPicPr>
              <a:picLocks noChangeAspect="1"/>
            </p:cNvPicPr>
            <p:nvPr/>
          </p:nvPicPr>
          <p:blipFill>
            <a:blip r:embed="rId16"/>
            <a:stretch>
              <a:fillRect/>
            </a:stretch>
          </p:blipFill>
          <p:spPr>
            <a:xfrm>
              <a:off x="11896336" y="1897943"/>
              <a:ext cx="685741" cy="972000"/>
            </a:xfrm>
            <a:prstGeom prst="rect">
              <a:avLst/>
            </a:prstGeom>
            <a:noFill/>
            <a:ln>
              <a:solidFill>
                <a:schemeClr val="bg2"/>
              </a:solidFill>
            </a:ln>
            <a:effectLst>
              <a:outerShdw blurRad="50800" dist="38100" dir="5400000" algn="t" rotWithShape="0">
                <a:prstClr val="black">
                  <a:alpha val="40000"/>
                </a:prstClr>
              </a:outerShdw>
            </a:effectLst>
          </p:spPr>
        </p:pic>
      </p:grpSp>
    </p:spTree>
    <p:extLst>
      <p:ext uri="{BB962C8B-B14F-4D97-AF65-F5344CB8AC3E}">
        <p14:creationId xmlns:p14="http://schemas.microsoft.com/office/powerpoint/2010/main" val="12107578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hteck 7"/>
          <p:cNvSpPr/>
          <p:nvPr/>
        </p:nvSpPr>
        <p:spPr>
          <a:xfrm>
            <a:off x="420248" y="704389"/>
            <a:ext cx="7368043" cy="519438"/>
          </a:xfrm>
          <a:prstGeom prst="rect">
            <a:avLst/>
          </a:prstGeom>
        </p:spPr>
        <p:txBody>
          <a:bodyPr wrap="none">
            <a:spAutoFit/>
          </a:bodyPr>
          <a:lstStyle/>
          <a:p>
            <a:pPr>
              <a:lnSpc>
                <a:spcPct val="107000"/>
              </a:lnSpc>
              <a:spcAft>
                <a:spcPts val="800"/>
              </a:spcAft>
            </a:pPr>
            <a:r>
              <a:rPr lang="en-US" sz="2800" spc="160" dirty="0">
                <a:solidFill>
                  <a:srgbClr val="3B3B3D"/>
                </a:solidFill>
                <a:latin typeface="Segoe UI" panose="020B0502040204020203" pitchFamily="34" charset="0"/>
                <a:ea typeface="Segoe UI" panose="020B0502040204020203" pitchFamily="34" charset="0"/>
                <a:cs typeface="Segoe UI" panose="020B0502040204020203" pitchFamily="34" charset="0"/>
              </a:rPr>
              <a:t>THE ECONOMIC IMPORTANCE OF SPORT</a:t>
            </a:r>
            <a:endParaRPr lang="de-DE" sz="2800" spc="160" dirty="0">
              <a:solidFill>
                <a:srgbClr val="3B3B3D"/>
              </a:solidFill>
              <a:latin typeface="Segoe UI" panose="020B0502040204020203" pitchFamily="34" charset="0"/>
              <a:ea typeface="Segoe UI" panose="020B0502040204020203" pitchFamily="34" charset="0"/>
              <a:cs typeface="Segoe UI" panose="020B0502040204020203" pitchFamily="34" charset="0"/>
            </a:endParaRPr>
          </a:p>
        </p:txBody>
      </p:sp>
      <p:sp>
        <p:nvSpPr>
          <p:cNvPr id="34" name="Freeform 13">
            <a:extLst>
              <a:ext uri="{FF2B5EF4-FFF2-40B4-BE49-F238E27FC236}">
                <a16:creationId xmlns:a16="http://schemas.microsoft.com/office/drawing/2014/main" id="{DD3BE5EF-0B59-4FE2-A17B-39D1C29D6563}"/>
              </a:ext>
            </a:extLst>
          </p:cNvPr>
          <p:cNvSpPr>
            <a:spLocks noEditPoints="1"/>
          </p:cNvSpPr>
          <p:nvPr/>
        </p:nvSpPr>
        <p:spPr bwMode="gray">
          <a:xfrm rot="227212">
            <a:off x="5832261" y="2675849"/>
            <a:ext cx="484801" cy="698843"/>
          </a:xfrm>
          <a:custGeom>
            <a:avLst/>
            <a:gdLst/>
            <a:ahLst/>
            <a:cxnLst>
              <a:cxn ang="0">
                <a:pos x="934" y="1345"/>
              </a:cxn>
              <a:cxn ang="0">
                <a:pos x="886" y="1265"/>
              </a:cxn>
              <a:cxn ang="0">
                <a:pos x="835" y="1135"/>
              </a:cxn>
              <a:cxn ang="0">
                <a:pos x="809" y="944"/>
              </a:cxn>
              <a:cxn ang="0">
                <a:pos x="776" y="873"/>
              </a:cxn>
              <a:cxn ang="0">
                <a:pos x="763" y="849"/>
              </a:cxn>
              <a:cxn ang="0">
                <a:pos x="658" y="696"/>
              </a:cxn>
              <a:cxn ang="0">
                <a:pos x="657" y="693"/>
              </a:cxn>
              <a:cxn ang="0">
                <a:pos x="677" y="612"/>
              </a:cxn>
              <a:cxn ang="0">
                <a:pos x="725" y="338"/>
              </a:cxn>
              <a:cxn ang="0">
                <a:pos x="920" y="390"/>
              </a:cxn>
              <a:cxn ang="0">
                <a:pos x="828" y="167"/>
              </a:cxn>
              <a:cxn ang="0">
                <a:pos x="786" y="106"/>
              </a:cxn>
              <a:cxn ang="0">
                <a:pos x="746" y="122"/>
              </a:cxn>
              <a:cxn ang="0">
                <a:pos x="728" y="130"/>
              </a:cxn>
              <a:cxn ang="0">
                <a:pos x="709" y="65"/>
              </a:cxn>
              <a:cxn ang="0">
                <a:pos x="556" y="161"/>
              </a:cxn>
              <a:cxn ang="0">
                <a:pos x="571" y="221"/>
              </a:cxn>
              <a:cxn ang="0">
                <a:pos x="523" y="287"/>
              </a:cxn>
              <a:cxn ang="0">
                <a:pos x="382" y="392"/>
              </a:cxn>
              <a:cxn ang="0">
                <a:pos x="281" y="572"/>
              </a:cxn>
              <a:cxn ang="0">
                <a:pos x="250" y="634"/>
              </a:cxn>
              <a:cxn ang="0">
                <a:pos x="273" y="653"/>
              </a:cxn>
              <a:cxn ang="0">
                <a:pos x="313" y="612"/>
              </a:cxn>
              <a:cxn ang="0">
                <a:pos x="428" y="437"/>
              </a:cxn>
              <a:cxn ang="0">
                <a:pos x="502" y="409"/>
              </a:cxn>
              <a:cxn ang="0">
                <a:pos x="467" y="582"/>
              </a:cxn>
              <a:cxn ang="0">
                <a:pos x="411" y="701"/>
              </a:cxn>
              <a:cxn ang="0">
                <a:pos x="406" y="721"/>
              </a:cxn>
              <a:cxn ang="0">
                <a:pos x="410" y="835"/>
              </a:cxn>
              <a:cxn ang="0">
                <a:pos x="415" y="929"/>
              </a:cxn>
              <a:cxn ang="0">
                <a:pos x="260" y="981"/>
              </a:cxn>
              <a:cxn ang="0">
                <a:pos x="117" y="935"/>
              </a:cxn>
              <a:cxn ang="0">
                <a:pos x="84" y="918"/>
              </a:cxn>
              <a:cxn ang="0">
                <a:pos x="6" y="1046"/>
              </a:cxn>
              <a:cxn ang="0">
                <a:pos x="96" y="1064"/>
              </a:cxn>
              <a:cxn ang="0">
                <a:pos x="127" y="1034"/>
              </a:cxn>
              <a:cxn ang="0">
                <a:pos x="341" y="1074"/>
              </a:cxn>
              <a:cxn ang="0">
                <a:pos x="517" y="989"/>
              </a:cxn>
              <a:cxn ang="0">
                <a:pos x="567" y="919"/>
              </a:cxn>
              <a:cxn ang="0">
                <a:pos x="625" y="923"/>
              </a:cxn>
              <a:cxn ang="0">
                <a:pos x="741" y="1110"/>
              </a:cxn>
              <a:cxn ang="0">
                <a:pos x="781" y="1292"/>
              </a:cxn>
              <a:cxn ang="0">
                <a:pos x="778" y="1335"/>
              </a:cxn>
              <a:cxn ang="0">
                <a:pos x="972" y="1414"/>
              </a:cxn>
              <a:cxn ang="0">
                <a:pos x="744" y="193"/>
              </a:cxn>
              <a:cxn ang="0">
                <a:pos x="794" y="209"/>
              </a:cxn>
              <a:cxn ang="0">
                <a:pos x="805" y="270"/>
              </a:cxn>
              <a:cxn ang="0">
                <a:pos x="738" y="215"/>
              </a:cxn>
            </a:cxnLst>
            <a:rect l="0" t="0" r="r" b="b"/>
            <a:pathLst>
              <a:path w="988" h="1423">
                <a:moveTo>
                  <a:pt x="968" y="1385"/>
                </a:moveTo>
                <a:cubicBezTo>
                  <a:pt x="948" y="1368"/>
                  <a:pt x="937" y="1350"/>
                  <a:pt x="934" y="1345"/>
                </a:cubicBezTo>
                <a:cubicBezTo>
                  <a:pt x="931" y="1339"/>
                  <a:pt x="902" y="1312"/>
                  <a:pt x="895" y="1301"/>
                </a:cubicBezTo>
                <a:cubicBezTo>
                  <a:pt x="887" y="1291"/>
                  <a:pt x="895" y="1269"/>
                  <a:pt x="886" y="1265"/>
                </a:cubicBezTo>
                <a:cubicBezTo>
                  <a:pt x="877" y="1262"/>
                  <a:pt x="870" y="1275"/>
                  <a:pt x="870" y="1275"/>
                </a:cubicBezTo>
                <a:cubicBezTo>
                  <a:pt x="870" y="1275"/>
                  <a:pt x="833" y="1161"/>
                  <a:pt x="835" y="1135"/>
                </a:cubicBezTo>
                <a:cubicBezTo>
                  <a:pt x="837" y="1110"/>
                  <a:pt x="831" y="1058"/>
                  <a:pt x="820" y="1039"/>
                </a:cubicBezTo>
                <a:cubicBezTo>
                  <a:pt x="808" y="1020"/>
                  <a:pt x="810" y="957"/>
                  <a:pt x="809" y="944"/>
                </a:cubicBezTo>
                <a:cubicBezTo>
                  <a:pt x="807" y="930"/>
                  <a:pt x="793" y="914"/>
                  <a:pt x="793" y="914"/>
                </a:cubicBezTo>
                <a:cubicBezTo>
                  <a:pt x="793" y="914"/>
                  <a:pt x="787" y="890"/>
                  <a:pt x="776" y="873"/>
                </a:cubicBezTo>
                <a:cubicBezTo>
                  <a:pt x="771" y="864"/>
                  <a:pt x="767" y="857"/>
                  <a:pt x="762" y="850"/>
                </a:cubicBezTo>
                <a:cubicBezTo>
                  <a:pt x="763" y="849"/>
                  <a:pt x="763" y="849"/>
                  <a:pt x="763" y="849"/>
                </a:cubicBezTo>
                <a:cubicBezTo>
                  <a:pt x="763" y="849"/>
                  <a:pt x="702" y="742"/>
                  <a:pt x="677" y="721"/>
                </a:cubicBezTo>
                <a:cubicBezTo>
                  <a:pt x="666" y="711"/>
                  <a:pt x="661" y="704"/>
                  <a:pt x="658" y="696"/>
                </a:cubicBezTo>
                <a:cubicBezTo>
                  <a:pt x="660" y="696"/>
                  <a:pt x="660" y="696"/>
                  <a:pt x="660" y="696"/>
                </a:cubicBezTo>
                <a:cubicBezTo>
                  <a:pt x="659" y="695"/>
                  <a:pt x="658" y="694"/>
                  <a:pt x="657" y="693"/>
                </a:cubicBezTo>
                <a:cubicBezTo>
                  <a:pt x="656" y="687"/>
                  <a:pt x="656" y="680"/>
                  <a:pt x="656" y="670"/>
                </a:cubicBezTo>
                <a:cubicBezTo>
                  <a:pt x="661" y="654"/>
                  <a:pt x="672" y="633"/>
                  <a:pt x="677" y="612"/>
                </a:cubicBezTo>
                <a:cubicBezTo>
                  <a:pt x="685" y="577"/>
                  <a:pt x="719" y="465"/>
                  <a:pt x="716" y="437"/>
                </a:cubicBezTo>
                <a:cubicBezTo>
                  <a:pt x="713" y="408"/>
                  <a:pt x="724" y="342"/>
                  <a:pt x="725" y="338"/>
                </a:cubicBezTo>
                <a:cubicBezTo>
                  <a:pt x="726" y="333"/>
                  <a:pt x="783" y="378"/>
                  <a:pt x="827" y="384"/>
                </a:cubicBezTo>
                <a:cubicBezTo>
                  <a:pt x="870" y="391"/>
                  <a:pt x="900" y="407"/>
                  <a:pt x="920" y="390"/>
                </a:cubicBezTo>
                <a:cubicBezTo>
                  <a:pt x="939" y="373"/>
                  <a:pt x="930" y="332"/>
                  <a:pt x="920" y="313"/>
                </a:cubicBezTo>
                <a:cubicBezTo>
                  <a:pt x="910" y="293"/>
                  <a:pt x="838" y="177"/>
                  <a:pt x="828" y="167"/>
                </a:cubicBezTo>
                <a:cubicBezTo>
                  <a:pt x="818" y="156"/>
                  <a:pt x="819" y="156"/>
                  <a:pt x="817" y="146"/>
                </a:cubicBezTo>
                <a:cubicBezTo>
                  <a:pt x="815" y="136"/>
                  <a:pt x="793" y="106"/>
                  <a:pt x="786" y="106"/>
                </a:cubicBezTo>
                <a:cubicBezTo>
                  <a:pt x="778" y="106"/>
                  <a:pt x="768" y="104"/>
                  <a:pt x="766" y="110"/>
                </a:cubicBezTo>
                <a:cubicBezTo>
                  <a:pt x="766" y="110"/>
                  <a:pt x="746" y="98"/>
                  <a:pt x="746" y="122"/>
                </a:cubicBezTo>
                <a:cubicBezTo>
                  <a:pt x="746" y="122"/>
                  <a:pt x="744" y="125"/>
                  <a:pt x="735" y="124"/>
                </a:cubicBezTo>
                <a:cubicBezTo>
                  <a:pt x="729" y="124"/>
                  <a:pt x="728" y="127"/>
                  <a:pt x="728" y="130"/>
                </a:cubicBezTo>
                <a:cubicBezTo>
                  <a:pt x="723" y="125"/>
                  <a:pt x="715" y="116"/>
                  <a:pt x="716" y="108"/>
                </a:cubicBezTo>
                <a:cubicBezTo>
                  <a:pt x="717" y="95"/>
                  <a:pt x="714" y="77"/>
                  <a:pt x="709" y="65"/>
                </a:cubicBezTo>
                <a:cubicBezTo>
                  <a:pt x="698" y="41"/>
                  <a:pt x="620" y="0"/>
                  <a:pt x="560" y="60"/>
                </a:cubicBezTo>
                <a:cubicBezTo>
                  <a:pt x="560" y="60"/>
                  <a:pt x="531" y="118"/>
                  <a:pt x="556" y="161"/>
                </a:cubicBezTo>
                <a:cubicBezTo>
                  <a:pt x="581" y="204"/>
                  <a:pt x="583" y="193"/>
                  <a:pt x="581" y="201"/>
                </a:cubicBezTo>
                <a:cubicBezTo>
                  <a:pt x="578" y="210"/>
                  <a:pt x="575" y="212"/>
                  <a:pt x="571" y="221"/>
                </a:cubicBezTo>
                <a:cubicBezTo>
                  <a:pt x="566" y="229"/>
                  <a:pt x="552" y="242"/>
                  <a:pt x="549" y="243"/>
                </a:cubicBezTo>
                <a:cubicBezTo>
                  <a:pt x="546" y="245"/>
                  <a:pt x="524" y="275"/>
                  <a:pt x="523" y="287"/>
                </a:cubicBezTo>
                <a:cubicBezTo>
                  <a:pt x="522" y="299"/>
                  <a:pt x="504" y="314"/>
                  <a:pt x="491" y="317"/>
                </a:cubicBezTo>
                <a:cubicBezTo>
                  <a:pt x="459" y="324"/>
                  <a:pt x="397" y="384"/>
                  <a:pt x="382" y="392"/>
                </a:cubicBezTo>
                <a:cubicBezTo>
                  <a:pt x="370" y="399"/>
                  <a:pt x="372" y="412"/>
                  <a:pt x="354" y="428"/>
                </a:cubicBezTo>
                <a:cubicBezTo>
                  <a:pt x="336" y="444"/>
                  <a:pt x="293" y="562"/>
                  <a:pt x="281" y="572"/>
                </a:cubicBezTo>
                <a:cubicBezTo>
                  <a:pt x="269" y="582"/>
                  <a:pt x="256" y="608"/>
                  <a:pt x="256" y="617"/>
                </a:cubicBezTo>
                <a:cubicBezTo>
                  <a:pt x="256" y="617"/>
                  <a:pt x="244" y="627"/>
                  <a:pt x="250" y="634"/>
                </a:cubicBezTo>
                <a:cubicBezTo>
                  <a:pt x="255" y="640"/>
                  <a:pt x="255" y="648"/>
                  <a:pt x="263" y="648"/>
                </a:cubicBezTo>
                <a:cubicBezTo>
                  <a:pt x="263" y="648"/>
                  <a:pt x="269" y="656"/>
                  <a:pt x="273" y="653"/>
                </a:cubicBezTo>
                <a:cubicBezTo>
                  <a:pt x="273" y="653"/>
                  <a:pt x="285" y="661"/>
                  <a:pt x="293" y="659"/>
                </a:cubicBezTo>
                <a:cubicBezTo>
                  <a:pt x="302" y="657"/>
                  <a:pt x="317" y="659"/>
                  <a:pt x="313" y="612"/>
                </a:cubicBezTo>
                <a:cubicBezTo>
                  <a:pt x="308" y="566"/>
                  <a:pt x="351" y="547"/>
                  <a:pt x="368" y="517"/>
                </a:cubicBezTo>
                <a:cubicBezTo>
                  <a:pt x="385" y="486"/>
                  <a:pt x="428" y="445"/>
                  <a:pt x="428" y="437"/>
                </a:cubicBezTo>
                <a:cubicBezTo>
                  <a:pt x="428" y="437"/>
                  <a:pt x="463" y="438"/>
                  <a:pt x="488" y="418"/>
                </a:cubicBezTo>
                <a:cubicBezTo>
                  <a:pt x="513" y="399"/>
                  <a:pt x="502" y="409"/>
                  <a:pt x="502" y="409"/>
                </a:cubicBezTo>
                <a:cubicBezTo>
                  <a:pt x="502" y="409"/>
                  <a:pt x="508" y="447"/>
                  <a:pt x="492" y="471"/>
                </a:cubicBezTo>
                <a:cubicBezTo>
                  <a:pt x="475" y="495"/>
                  <a:pt x="467" y="564"/>
                  <a:pt x="467" y="582"/>
                </a:cubicBezTo>
                <a:cubicBezTo>
                  <a:pt x="467" y="582"/>
                  <a:pt x="435" y="621"/>
                  <a:pt x="428" y="648"/>
                </a:cubicBezTo>
                <a:cubicBezTo>
                  <a:pt x="424" y="660"/>
                  <a:pt x="417" y="680"/>
                  <a:pt x="411" y="701"/>
                </a:cubicBezTo>
                <a:cubicBezTo>
                  <a:pt x="410" y="702"/>
                  <a:pt x="410" y="702"/>
                  <a:pt x="410" y="702"/>
                </a:cubicBezTo>
                <a:cubicBezTo>
                  <a:pt x="410" y="702"/>
                  <a:pt x="408" y="709"/>
                  <a:pt x="406" y="721"/>
                </a:cubicBezTo>
                <a:cubicBezTo>
                  <a:pt x="402" y="737"/>
                  <a:pt x="400" y="753"/>
                  <a:pt x="401" y="766"/>
                </a:cubicBezTo>
                <a:cubicBezTo>
                  <a:pt x="400" y="788"/>
                  <a:pt x="402" y="813"/>
                  <a:pt x="410" y="835"/>
                </a:cubicBezTo>
                <a:cubicBezTo>
                  <a:pt x="414" y="845"/>
                  <a:pt x="418" y="852"/>
                  <a:pt x="423" y="859"/>
                </a:cubicBezTo>
                <a:cubicBezTo>
                  <a:pt x="419" y="888"/>
                  <a:pt x="414" y="919"/>
                  <a:pt x="415" y="929"/>
                </a:cubicBezTo>
                <a:cubicBezTo>
                  <a:pt x="417" y="946"/>
                  <a:pt x="425" y="1005"/>
                  <a:pt x="394" y="985"/>
                </a:cubicBezTo>
                <a:cubicBezTo>
                  <a:pt x="363" y="965"/>
                  <a:pt x="303" y="976"/>
                  <a:pt x="260" y="981"/>
                </a:cubicBezTo>
                <a:cubicBezTo>
                  <a:pt x="217" y="985"/>
                  <a:pt x="155" y="976"/>
                  <a:pt x="146" y="968"/>
                </a:cubicBezTo>
                <a:cubicBezTo>
                  <a:pt x="138" y="959"/>
                  <a:pt x="129" y="942"/>
                  <a:pt x="117" y="935"/>
                </a:cubicBezTo>
                <a:cubicBezTo>
                  <a:pt x="105" y="927"/>
                  <a:pt x="102" y="922"/>
                  <a:pt x="102" y="922"/>
                </a:cubicBezTo>
                <a:cubicBezTo>
                  <a:pt x="102" y="922"/>
                  <a:pt x="99" y="917"/>
                  <a:pt x="84" y="918"/>
                </a:cubicBezTo>
                <a:cubicBezTo>
                  <a:pt x="69" y="920"/>
                  <a:pt x="52" y="944"/>
                  <a:pt x="43" y="969"/>
                </a:cubicBezTo>
                <a:cubicBezTo>
                  <a:pt x="34" y="994"/>
                  <a:pt x="7" y="1021"/>
                  <a:pt x="6" y="1046"/>
                </a:cubicBezTo>
                <a:cubicBezTo>
                  <a:pt x="5" y="1072"/>
                  <a:pt x="0" y="1141"/>
                  <a:pt x="28" y="1133"/>
                </a:cubicBezTo>
                <a:cubicBezTo>
                  <a:pt x="63" y="1122"/>
                  <a:pt x="79" y="1077"/>
                  <a:pt x="96" y="1064"/>
                </a:cubicBezTo>
                <a:cubicBezTo>
                  <a:pt x="113" y="1050"/>
                  <a:pt x="129" y="1048"/>
                  <a:pt x="129" y="1042"/>
                </a:cubicBezTo>
                <a:cubicBezTo>
                  <a:pt x="128" y="1037"/>
                  <a:pt x="127" y="1034"/>
                  <a:pt x="127" y="1034"/>
                </a:cubicBezTo>
                <a:cubicBezTo>
                  <a:pt x="127" y="1034"/>
                  <a:pt x="149" y="1032"/>
                  <a:pt x="174" y="1038"/>
                </a:cubicBezTo>
                <a:cubicBezTo>
                  <a:pt x="198" y="1044"/>
                  <a:pt x="307" y="1073"/>
                  <a:pt x="341" y="1074"/>
                </a:cubicBezTo>
                <a:cubicBezTo>
                  <a:pt x="374" y="1075"/>
                  <a:pt x="416" y="1102"/>
                  <a:pt x="438" y="1096"/>
                </a:cubicBezTo>
                <a:cubicBezTo>
                  <a:pt x="459" y="1089"/>
                  <a:pt x="489" y="1072"/>
                  <a:pt x="517" y="989"/>
                </a:cubicBezTo>
                <a:cubicBezTo>
                  <a:pt x="517" y="989"/>
                  <a:pt x="539" y="942"/>
                  <a:pt x="548" y="935"/>
                </a:cubicBezTo>
                <a:cubicBezTo>
                  <a:pt x="556" y="928"/>
                  <a:pt x="567" y="919"/>
                  <a:pt x="567" y="919"/>
                </a:cubicBezTo>
                <a:cubicBezTo>
                  <a:pt x="567" y="919"/>
                  <a:pt x="582" y="935"/>
                  <a:pt x="595" y="932"/>
                </a:cubicBezTo>
                <a:cubicBezTo>
                  <a:pt x="607" y="928"/>
                  <a:pt x="617" y="921"/>
                  <a:pt x="625" y="923"/>
                </a:cubicBezTo>
                <a:cubicBezTo>
                  <a:pt x="633" y="926"/>
                  <a:pt x="705" y="950"/>
                  <a:pt x="714" y="971"/>
                </a:cubicBezTo>
                <a:cubicBezTo>
                  <a:pt x="724" y="992"/>
                  <a:pt x="721" y="1086"/>
                  <a:pt x="741" y="1110"/>
                </a:cubicBezTo>
                <a:cubicBezTo>
                  <a:pt x="761" y="1133"/>
                  <a:pt x="799" y="1225"/>
                  <a:pt x="798" y="1257"/>
                </a:cubicBezTo>
                <a:cubicBezTo>
                  <a:pt x="798" y="1257"/>
                  <a:pt x="784" y="1278"/>
                  <a:pt x="781" y="1292"/>
                </a:cubicBezTo>
                <a:cubicBezTo>
                  <a:pt x="777" y="1307"/>
                  <a:pt x="771" y="1304"/>
                  <a:pt x="770" y="1314"/>
                </a:cubicBezTo>
                <a:cubicBezTo>
                  <a:pt x="768" y="1323"/>
                  <a:pt x="763" y="1328"/>
                  <a:pt x="778" y="1335"/>
                </a:cubicBezTo>
                <a:cubicBezTo>
                  <a:pt x="793" y="1343"/>
                  <a:pt x="839" y="1371"/>
                  <a:pt x="861" y="1379"/>
                </a:cubicBezTo>
                <a:cubicBezTo>
                  <a:pt x="884" y="1387"/>
                  <a:pt x="957" y="1423"/>
                  <a:pt x="972" y="1414"/>
                </a:cubicBezTo>
                <a:cubicBezTo>
                  <a:pt x="988" y="1406"/>
                  <a:pt x="988" y="1402"/>
                  <a:pt x="968" y="1385"/>
                </a:cubicBezTo>
                <a:close/>
                <a:moveTo>
                  <a:pt x="744" y="193"/>
                </a:moveTo>
                <a:cubicBezTo>
                  <a:pt x="753" y="196"/>
                  <a:pt x="763" y="199"/>
                  <a:pt x="770" y="199"/>
                </a:cubicBezTo>
                <a:cubicBezTo>
                  <a:pt x="789" y="199"/>
                  <a:pt x="791" y="197"/>
                  <a:pt x="794" y="209"/>
                </a:cubicBezTo>
                <a:cubicBezTo>
                  <a:pt x="797" y="221"/>
                  <a:pt x="829" y="257"/>
                  <a:pt x="829" y="278"/>
                </a:cubicBezTo>
                <a:cubicBezTo>
                  <a:pt x="829" y="278"/>
                  <a:pt x="821" y="281"/>
                  <a:pt x="805" y="270"/>
                </a:cubicBezTo>
                <a:cubicBezTo>
                  <a:pt x="789" y="258"/>
                  <a:pt x="783" y="270"/>
                  <a:pt x="758" y="238"/>
                </a:cubicBezTo>
                <a:cubicBezTo>
                  <a:pt x="746" y="223"/>
                  <a:pt x="741" y="217"/>
                  <a:pt x="738" y="215"/>
                </a:cubicBezTo>
                <a:cubicBezTo>
                  <a:pt x="741" y="214"/>
                  <a:pt x="747" y="210"/>
                  <a:pt x="744" y="193"/>
                </a:cubicBezTo>
                <a:close/>
              </a:path>
            </a:pathLst>
          </a:custGeom>
          <a:solidFill>
            <a:srgbClr val="6A8BAD"/>
          </a:solidFill>
          <a:ln w="9525">
            <a:noFill/>
            <a:round/>
            <a:headEnd/>
            <a:tailEnd/>
          </a:ln>
        </p:spPr>
        <p:txBody>
          <a:bodyPr vert="horz" wrap="square" lIns="91440" tIns="45720" rIns="91440" bIns="45720" numCol="1" anchor="t" anchorCtr="0" compatLnSpc="1">
            <a:prstTxWarp prst="textNoShape">
              <a:avLst/>
            </a:prstTxWarp>
          </a:bodyPr>
          <a:lstStyle/>
          <a:p>
            <a:endParaRPr lang="en-US">
              <a:latin typeface="Segoe UI" panose="020B0502040204020203" pitchFamily="34" charset="0"/>
              <a:ea typeface="Segoe UI" panose="020B0502040204020203" pitchFamily="34" charset="0"/>
              <a:cs typeface="Segoe UI" panose="020B0502040204020203" pitchFamily="34" charset="0"/>
            </a:endParaRPr>
          </a:p>
        </p:txBody>
      </p:sp>
      <p:sp>
        <p:nvSpPr>
          <p:cNvPr id="35" name="Freeform 15">
            <a:extLst>
              <a:ext uri="{FF2B5EF4-FFF2-40B4-BE49-F238E27FC236}">
                <a16:creationId xmlns:a16="http://schemas.microsoft.com/office/drawing/2014/main" id="{8E58B3C4-6B25-4934-8095-391D9F192D8C}"/>
              </a:ext>
            </a:extLst>
          </p:cNvPr>
          <p:cNvSpPr>
            <a:spLocks/>
          </p:cNvSpPr>
          <p:nvPr/>
        </p:nvSpPr>
        <p:spPr bwMode="gray">
          <a:xfrm rot="789923">
            <a:off x="6549503" y="2709039"/>
            <a:ext cx="502179" cy="665913"/>
          </a:xfrm>
          <a:custGeom>
            <a:avLst/>
            <a:gdLst/>
            <a:ahLst/>
            <a:cxnLst>
              <a:cxn ang="0">
                <a:pos x="969" y="1211"/>
              </a:cxn>
              <a:cxn ang="0">
                <a:pos x="922" y="1126"/>
              </a:cxn>
              <a:cxn ang="0">
                <a:pos x="876" y="987"/>
              </a:cxn>
              <a:cxn ang="0">
                <a:pos x="853" y="736"/>
              </a:cxn>
              <a:cxn ang="0">
                <a:pos x="737" y="658"/>
              </a:cxn>
              <a:cxn ang="0">
                <a:pos x="657" y="651"/>
              </a:cxn>
              <a:cxn ang="0">
                <a:pos x="660" y="514"/>
              </a:cxn>
              <a:cxn ang="0">
                <a:pos x="679" y="328"/>
              </a:cxn>
              <a:cxn ang="0">
                <a:pos x="651" y="244"/>
              </a:cxn>
              <a:cxn ang="0">
                <a:pos x="620" y="211"/>
              </a:cxn>
              <a:cxn ang="0">
                <a:pos x="639" y="168"/>
              </a:cxn>
              <a:cxn ang="0">
                <a:pos x="635" y="148"/>
              </a:cxn>
              <a:cxn ang="0">
                <a:pos x="633" y="126"/>
              </a:cxn>
              <a:cxn ang="0">
                <a:pos x="611" y="95"/>
              </a:cxn>
              <a:cxn ang="0">
                <a:pos x="605" y="59"/>
              </a:cxn>
              <a:cxn ang="0">
                <a:pos x="509" y="13"/>
              </a:cxn>
              <a:cxn ang="0">
                <a:pos x="483" y="22"/>
              </a:cxn>
              <a:cxn ang="0">
                <a:pos x="493" y="188"/>
              </a:cxn>
              <a:cxn ang="0">
                <a:pos x="358" y="327"/>
              </a:cxn>
              <a:cxn ang="0">
                <a:pos x="285" y="588"/>
              </a:cxn>
              <a:cxn ang="0">
                <a:pos x="302" y="689"/>
              </a:cxn>
              <a:cxn ang="0">
                <a:pos x="306" y="737"/>
              </a:cxn>
              <a:cxn ang="0">
                <a:pos x="340" y="731"/>
              </a:cxn>
              <a:cxn ang="0">
                <a:pos x="378" y="661"/>
              </a:cxn>
              <a:cxn ang="0">
                <a:pos x="337" y="599"/>
              </a:cxn>
              <a:cxn ang="0">
                <a:pos x="423" y="383"/>
              </a:cxn>
              <a:cxn ang="0">
                <a:pos x="475" y="424"/>
              </a:cxn>
              <a:cxn ang="0">
                <a:pos x="455" y="560"/>
              </a:cxn>
              <a:cxn ang="0">
                <a:pos x="379" y="745"/>
              </a:cxn>
              <a:cxn ang="0">
                <a:pos x="367" y="914"/>
              </a:cxn>
              <a:cxn ang="0">
                <a:pos x="195" y="1055"/>
              </a:cxn>
              <a:cxn ang="0">
                <a:pos x="49" y="1113"/>
              </a:cxn>
              <a:cxn ang="0">
                <a:pos x="12" y="1122"/>
              </a:cxn>
              <a:cxn ang="0">
                <a:pos x="34" y="1277"/>
              </a:cxn>
              <a:cxn ang="0">
                <a:pos x="118" y="1231"/>
              </a:cxn>
              <a:cxn ang="0">
                <a:pos x="123" y="1187"/>
              </a:cxn>
              <a:cxn ang="0">
                <a:pos x="348" y="1084"/>
              </a:cxn>
              <a:cxn ang="0">
                <a:pos x="472" y="929"/>
              </a:cxn>
              <a:cxn ang="0">
                <a:pos x="538" y="878"/>
              </a:cxn>
              <a:cxn ang="0">
                <a:pos x="633" y="827"/>
              </a:cxn>
              <a:cxn ang="0">
                <a:pos x="779" y="955"/>
              </a:cxn>
              <a:cxn ang="0">
                <a:pos x="812" y="1148"/>
              </a:cxn>
              <a:cxn ang="0">
                <a:pos x="807" y="1193"/>
              </a:cxn>
              <a:cxn ang="0">
                <a:pos x="1005" y="1285"/>
              </a:cxn>
            </a:cxnLst>
            <a:rect l="0" t="0" r="r" b="b"/>
            <a:pathLst>
              <a:path w="1023" h="1357">
                <a:moveTo>
                  <a:pt x="1003" y="1254"/>
                </a:moveTo>
                <a:cubicBezTo>
                  <a:pt x="983" y="1235"/>
                  <a:pt x="972" y="1216"/>
                  <a:pt x="969" y="1211"/>
                </a:cubicBezTo>
                <a:cubicBezTo>
                  <a:pt x="966" y="1205"/>
                  <a:pt x="938" y="1175"/>
                  <a:pt x="930" y="1164"/>
                </a:cubicBezTo>
                <a:cubicBezTo>
                  <a:pt x="922" y="1152"/>
                  <a:pt x="932" y="1129"/>
                  <a:pt x="922" y="1126"/>
                </a:cubicBezTo>
                <a:cubicBezTo>
                  <a:pt x="913" y="1122"/>
                  <a:pt x="906" y="1135"/>
                  <a:pt x="906" y="1135"/>
                </a:cubicBezTo>
                <a:cubicBezTo>
                  <a:pt x="906" y="1135"/>
                  <a:pt x="873" y="1013"/>
                  <a:pt x="876" y="987"/>
                </a:cubicBezTo>
                <a:cubicBezTo>
                  <a:pt x="879" y="961"/>
                  <a:pt x="883" y="867"/>
                  <a:pt x="871" y="847"/>
                </a:cubicBezTo>
                <a:cubicBezTo>
                  <a:pt x="860" y="827"/>
                  <a:pt x="854" y="750"/>
                  <a:pt x="853" y="736"/>
                </a:cubicBezTo>
                <a:cubicBezTo>
                  <a:pt x="852" y="722"/>
                  <a:pt x="835" y="694"/>
                  <a:pt x="820" y="680"/>
                </a:cubicBezTo>
                <a:cubicBezTo>
                  <a:pt x="791" y="653"/>
                  <a:pt x="775" y="662"/>
                  <a:pt x="737" y="658"/>
                </a:cubicBezTo>
                <a:cubicBezTo>
                  <a:pt x="722" y="657"/>
                  <a:pt x="704" y="665"/>
                  <a:pt x="688" y="655"/>
                </a:cubicBezTo>
                <a:cubicBezTo>
                  <a:pt x="672" y="646"/>
                  <a:pt x="657" y="651"/>
                  <a:pt x="657" y="651"/>
                </a:cubicBezTo>
                <a:cubicBezTo>
                  <a:pt x="657" y="651"/>
                  <a:pt x="627" y="664"/>
                  <a:pt x="629" y="652"/>
                </a:cubicBezTo>
                <a:cubicBezTo>
                  <a:pt x="631" y="641"/>
                  <a:pt x="659" y="551"/>
                  <a:pt x="660" y="514"/>
                </a:cubicBezTo>
                <a:cubicBezTo>
                  <a:pt x="661" y="477"/>
                  <a:pt x="718" y="559"/>
                  <a:pt x="708" y="420"/>
                </a:cubicBezTo>
                <a:cubicBezTo>
                  <a:pt x="705" y="373"/>
                  <a:pt x="679" y="328"/>
                  <a:pt x="679" y="328"/>
                </a:cubicBezTo>
                <a:cubicBezTo>
                  <a:pt x="679" y="328"/>
                  <a:pt x="687" y="291"/>
                  <a:pt x="677" y="276"/>
                </a:cubicBezTo>
                <a:cubicBezTo>
                  <a:pt x="668" y="261"/>
                  <a:pt x="656" y="244"/>
                  <a:pt x="651" y="244"/>
                </a:cubicBezTo>
                <a:cubicBezTo>
                  <a:pt x="646" y="243"/>
                  <a:pt x="638" y="248"/>
                  <a:pt x="638" y="248"/>
                </a:cubicBezTo>
                <a:cubicBezTo>
                  <a:pt x="620" y="211"/>
                  <a:pt x="620" y="211"/>
                  <a:pt x="620" y="211"/>
                </a:cubicBezTo>
                <a:cubicBezTo>
                  <a:pt x="620" y="211"/>
                  <a:pt x="623" y="209"/>
                  <a:pt x="626" y="205"/>
                </a:cubicBezTo>
                <a:cubicBezTo>
                  <a:pt x="639" y="198"/>
                  <a:pt x="653" y="186"/>
                  <a:pt x="639" y="168"/>
                </a:cubicBezTo>
                <a:cubicBezTo>
                  <a:pt x="639" y="168"/>
                  <a:pt x="646" y="155"/>
                  <a:pt x="644" y="151"/>
                </a:cubicBezTo>
                <a:cubicBezTo>
                  <a:pt x="642" y="148"/>
                  <a:pt x="635" y="148"/>
                  <a:pt x="635" y="148"/>
                </a:cubicBezTo>
                <a:cubicBezTo>
                  <a:pt x="635" y="148"/>
                  <a:pt x="642" y="140"/>
                  <a:pt x="640" y="137"/>
                </a:cubicBezTo>
                <a:cubicBezTo>
                  <a:pt x="638" y="135"/>
                  <a:pt x="633" y="126"/>
                  <a:pt x="633" y="126"/>
                </a:cubicBezTo>
                <a:cubicBezTo>
                  <a:pt x="633" y="126"/>
                  <a:pt x="646" y="112"/>
                  <a:pt x="635" y="105"/>
                </a:cubicBezTo>
                <a:cubicBezTo>
                  <a:pt x="628" y="101"/>
                  <a:pt x="617" y="100"/>
                  <a:pt x="611" y="95"/>
                </a:cubicBezTo>
                <a:cubicBezTo>
                  <a:pt x="611" y="93"/>
                  <a:pt x="611" y="91"/>
                  <a:pt x="611" y="90"/>
                </a:cubicBezTo>
                <a:cubicBezTo>
                  <a:pt x="612" y="85"/>
                  <a:pt x="611" y="71"/>
                  <a:pt x="605" y="59"/>
                </a:cubicBezTo>
                <a:cubicBezTo>
                  <a:pt x="603" y="50"/>
                  <a:pt x="599" y="41"/>
                  <a:pt x="590" y="35"/>
                </a:cubicBezTo>
                <a:cubicBezTo>
                  <a:pt x="571" y="22"/>
                  <a:pt x="566" y="0"/>
                  <a:pt x="509" y="13"/>
                </a:cubicBezTo>
                <a:cubicBezTo>
                  <a:pt x="509" y="14"/>
                  <a:pt x="509" y="14"/>
                  <a:pt x="509" y="14"/>
                </a:cubicBezTo>
                <a:cubicBezTo>
                  <a:pt x="501" y="16"/>
                  <a:pt x="493" y="18"/>
                  <a:pt x="483" y="22"/>
                </a:cubicBezTo>
                <a:cubicBezTo>
                  <a:pt x="437" y="42"/>
                  <a:pt x="445" y="114"/>
                  <a:pt x="444" y="120"/>
                </a:cubicBezTo>
                <a:cubicBezTo>
                  <a:pt x="444" y="125"/>
                  <a:pt x="459" y="164"/>
                  <a:pt x="493" y="188"/>
                </a:cubicBezTo>
                <a:cubicBezTo>
                  <a:pt x="493" y="188"/>
                  <a:pt x="467" y="233"/>
                  <a:pt x="432" y="248"/>
                </a:cubicBezTo>
                <a:cubicBezTo>
                  <a:pt x="396" y="263"/>
                  <a:pt x="374" y="314"/>
                  <a:pt x="358" y="327"/>
                </a:cubicBezTo>
                <a:cubicBezTo>
                  <a:pt x="342" y="341"/>
                  <a:pt x="337" y="344"/>
                  <a:pt x="322" y="394"/>
                </a:cubicBezTo>
                <a:cubicBezTo>
                  <a:pt x="307" y="444"/>
                  <a:pt x="285" y="564"/>
                  <a:pt x="285" y="588"/>
                </a:cubicBezTo>
                <a:cubicBezTo>
                  <a:pt x="285" y="611"/>
                  <a:pt x="294" y="619"/>
                  <a:pt x="285" y="638"/>
                </a:cubicBezTo>
                <a:cubicBezTo>
                  <a:pt x="276" y="656"/>
                  <a:pt x="292" y="681"/>
                  <a:pt x="302" y="689"/>
                </a:cubicBezTo>
                <a:cubicBezTo>
                  <a:pt x="312" y="696"/>
                  <a:pt x="285" y="719"/>
                  <a:pt x="288" y="725"/>
                </a:cubicBezTo>
                <a:cubicBezTo>
                  <a:pt x="292" y="730"/>
                  <a:pt x="301" y="741"/>
                  <a:pt x="306" y="737"/>
                </a:cubicBezTo>
                <a:cubicBezTo>
                  <a:pt x="306" y="737"/>
                  <a:pt x="316" y="743"/>
                  <a:pt x="323" y="737"/>
                </a:cubicBezTo>
                <a:cubicBezTo>
                  <a:pt x="323" y="737"/>
                  <a:pt x="331" y="743"/>
                  <a:pt x="340" y="731"/>
                </a:cubicBezTo>
                <a:cubicBezTo>
                  <a:pt x="340" y="731"/>
                  <a:pt x="370" y="715"/>
                  <a:pt x="375" y="702"/>
                </a:cubicBezTo>
                <a:cubicBezTo>
                  <a:pt x="379" y="690"/>
                  <a:pt x="404" y="679"/>
                  <a:pt x="378" y="661"/>
                </a:cubicBezTo>
                <a:cubicBezTo>
                  <a:pt x="378" y="661"/>
                  <a:pt x="379" y="648"/>
                  <a:pt x="357" y="637"/>
                </a:cubicBezTo>
                <a:cubicBezTo>
                  <a:pt x="334" y="627"/>
                  <a:pt x="334" y="616"/>
                  <a:pt x="337" y="599"/>
                </a:cubicBezTo>
                <a:cubicBezTo>
                  <a:pt x="341" y="583"/>
                  <a:pt x="349" y="518"/>
                  <a:pt x="364" y="492"/>
                </a:cubicBezTo>
                <a:cubicBezTo>
                  <a:pt x="379" y="465"/>
                  <a:pt x="422" y="394"/>
                  <a:pt x="423" y="383"/>
                </a:cubicBezTo>
                <a:cubicBezTo>
                  <a:pt x="423" y="372"/>
                  <a:pt x="454" y="366"/>
                  <a:pt x="454" y="366"/>
                </a:cubicBezTo>
                <a:cubicBezTo>
                  <a:pt x="454" y="366"/>
                  <a:pt x="462" y="396"/>
                  <a:pt x="475" y="424"/>
                </a:cubicBezTo>
                <a:cubicBezTo>
                  <a:pt x="487" y="452"/>
                  <a:pt x="471" y="510"/>
                  <a:pt x="466" y="527"/>
                </a:cubicBezTo>
                <a:cubicBezTo>
                  <a:pt x="462" y="544"/>
                  <a:pt x="468" y="538"/>
                  <a:pt x="455" y="560"/>
                </a:cubicBezTo>
                <a:cubicBezTo>
                  <a:pt x="441" y="582"/>
                  <a:pt x="423" y="626"/>
                  <a:pt x="422" y="640"/>
                </a:cubicBezTo>
                <a:cubicBezTo>
                  <a:pt x="420" y="653"/>
                  <a:pt x="378" y="723"/>
                  <a:pt x="379" y="745"/>
                </a:cubicBezTo>
                <a:cubicBezTo>
                  <a:pt x="379" y="754"/>
                  <a:pt x="380" y="762"/>
                  <a:pt x="381" y="770"/>
                </a:cubicBezTo>
                <a:cubicBezTo>
                  <a:pt x="373" y="814"/>
                  <a:pt x="363" y="901"/>
                  <a:pt x="367" y="914"/>
                </a:cubicBezTo>
                <a:cubicBezTo>
                  <a:pt x="378" y="947"/>
                  <a:pt x="364" y="987"/>
                  <a:pt x="325" y="991"/>
                </a:cubicBezTo>
                <a:cubicBezTo>
                  <a:pt x="287" y="995"/>
                  <a:pt x="227" y="1022"/>
                  <a:pt x="195" y="1055"/>
                </a:cubicBezTo>
                <a:cubicBezTo>
                  <a:pt x="164" y="1087"/>
                  <a:pt x="108" y="1121"/>
                  <a:pt x="95" y="1120"/>
                </a:cubicBezTo>
                <a:cubicBezTo>
                  <a:pt x="82" y="1119"/>
                  <a:pt x="64" y="1111"/>
                  <a:pt x="49" y="1113"/>
                </a:cubicBezTo>
                <a:cubicBezTo>
                  <a:pt x="35" y="1115"/>
                  <a:pt x="29" y="1113"/>
                  <a:pt x="29" y="1113"/>
                </a:cubicBezTo>
                <a:cubicBezTo>
                  <a:pt x="29" y="1113"/>
                  <a:pt x="23" y="1110"/>
                  <a:pt x="12" y="1122"/>
                </a:cubicBezTo>
                <a:cubicBezTo>
                  <a:pt x="0" y="1133"/>
                  <a:pt x="3" y="1163"/>
                  <a:pt x="13" y="1190"/>
                </a:cubicBezTo>
                <a:cubicBezTo>
                  <a:pt x="22" y="1216"/>
                  <a:pt x="18" y="1256"/>
                  <a:pt x="34" y="1277"/>
                </a:cubicBezTo>
                <a:cubicBezTo>
                  <a:pt x="50" y="1298"/>
                  <a:pt x="93" y="1357"/>
                  <a:pt x="109" y="1332"/>
                </a:cubicBezTo>
                <a:cubicBezTo>
                  <a:pt x="130" y="1300"/>
                  <a:pt x="114" y="1253"/>
                  <a:pt x="118" y="1231"/>
                </a:cubicBezTo>
                <a:cubicBezTo>
                  <a:pt x="123" y="1209"/>
                  <a:pt x="134" y="1196"/>
                  <a:pt x="130" y="1192"/>
                </a:cubicBezTo>
                <a:cubicBezTo>
                  <a:pt x="126" y="1189"/>
                  <a:pt x="123" y="1187"/>
                  <a:pt x="123" y="1187"/>
                </a:cubicBezTo>
                <a:cubicBezTo>
                  <a:pt x="123" y="1187"/>
                  <a:pt x="140" y="1170"/>
                  <a:pt x="163" y="1158"/>
                </a:cubicBezTo>
                <a:cubicBezTo>
                  <a:pt x="187" y="1147"/>
                  <a:pt x="320" y="1105"/>
                  <a:pt x="348" y="1084"/>
                </a:cubicBezTo>
                <a:cubicBezTo>
                  <a:pt x="376" y="1062"/>
                  <a:pt x="415" y="1065"/>
                  <a:pt x="428" y="1045"/>
                </a:cubicBezTo>
                <a:cubicBezTo>
                  <a:pt x="442" y="1025"/>
                  <a:pt x="472" y="1028"/>
                  <a:pt x="472" y="929"/>
                </a:cubicBezTo>
                <a:cubicBezTo>
                  <a:pt x="472" y="929"/>
                  <a:pt x="493" y="897"/>
                  <a:pt x="513" y="866"/>
                </a:cubicBezTo>
                <a:cubicBezTo>
                  <a:pt x="538" y="878"/>
                  <a:pt x="538" y="878"/>
                  <a:pt x="538" y="878"/>
                </a:cubicBezTo>
                <a:cubicBezTo>
                  <a:pt x="538" y="878"/>
                  <a:pt x="552" y="895"/>
                  <a:pt x="565" y="892"/>
                </a:cubicBezTo>
                <a:cubicBezTo>
                  <a:pt x="579" y="889"/>
                  <a:pt x="624" y="824"/>
                  <a:pt x="633" y="827"/>
                </a:cubicBezTo>
                <a:cubicBezTo>
                  <a:pt x="641" y="830"/>
                  <a:pt x="750" y="768"/>
                  <a:pt x="759" y="790"/>
                </a:cubicBezTo>
                <a:cubicBezTo>
                  <a:pt x="768" y="812"/>
                  <a:pt x="760" y="930"/>
                  <a:pt x="779" y="955"/>
                </a:cubicBezTo>
                <a:cubicBezTo>
                  <a:pt x="799" y="981"/>
                  <a:pt x="834" y="1079"/>
                  <a:pt x="832" y="1113"/>
                </a:cubicBezTo>
                <a:cubicBezTo>
                  <a:pt x="832" y="1113"/>
                  <a:pt x="816" y="1134"/>
                  <a:pt x="812" y="1148"/>
                </a:cubicBezTo>
                <a:cubicBezTo>
                  <a:pt x="807" y="1163"/>
                  <a:pt x="801" y="1160"/>
                  <a:pt x="799" y="1170"/>
                </a:cubicBezTo>
                <a:cubicBezTo>
                  <a:pt x="797" y="1179"/>
                  <a:pt x="791" y="1184"/>
                  <a:pt x="807" y="1193"/>
                </a:cubicBezTo>
                <a:cubicBezTo>
                  <a:pt x="822" y="1202"/>
                  <a:pt x="869" y="1233"/>
                  <a:pt x="891" y="1243"/>
                </a:cubicBezTo>
                <a:cubicBezTo>
                  <a:pt x="914" y="1252"/>
                  <a:pt x="989" y="1294"/>
                  <a:pt x="1005" y="1285"/>
                </a:cubicBezTo>
                <a:cubicBezTo>
                  <a:pt x="1022" y="1277"/>
                  <a:pt x="1023" y="1273"/>
                  <a:pt x="1003" y="1254"/>
                </a:cubicBezTo>
                <a:close/>
              </a:path>
            </a:pathLst>
          </a:custGeom>
          <a:solidFill>
            <a:srgbClr val="6A8BAD"/>
          </a:solidFill>
          <a:ln w="9525">
            <a:noFill/>
            <a:round/>
            <a:headEnd/>
            <a:tailEnd/>
          </a:ln>
        </p:spPr>
        <p:txBody>
          <a:bodyPr vert="horz" wrap="square" lIns="91440" tIns="45720" rIns="91440" bIns="45720" numCol="1" anchor="t" anchorCtr="0" compatLnSpc="1">
            <a:prstTxWarp prst="textNoShape">
              <a:avLst/>
            </a:prstTxWarp>
          </a:bodyPr>
          <a:lstStyle/>
          <a:p>
            <a:endParaRPr lang="en-US">
              <a:latin typeface="Segoe UI" panose="020B0502040204020203" pitchFamily="34" charset="0"/>
              <a:ea typeface="Segoe UI" panose="020B0502040204020203" pitchFamily="34" charset="0"/>
              <a:cs typeface="Segoe UI" panose="020B0502040204020203" pitchFamily="34" charset="0"/>
            </a:endParaRPr>
          </a:p>
        </p:txBody>
      </p:sp>
      <p:grpSp>
        <p:nvGrpSpPr>
          <p:cNvPr id="36" name="Gruppieren 35">
            <a:extLst>
              <a:ext uri="{FF2B5EF4-FFF2-40B4-BE49-F238E27FC236}">
                <a16:creationId xmlns:a16="http://schemas.microsoft.com/office/drawing/2014/main" id="{B3BA57F3-9F69-4360-BF4D-3D405EC5807D}"/>
              </a:ext>
            </a:extLst>
          </p:cNvPr>
          <p:cNvGrpSpPr/>
          <p:nvPr/>
        </p:nvGrpSpPr>
        <p:grpSpPr>
          <a:xfrm>
            <a:off x="6166091" y="1527084"/>
            <a:ext cx="4702750" cy="5280514"/>
            <a:chOff x="6166091" y="1527084"/>
            <a:chExt cx="4702750" cy="5280514"/>
          </a:xfrm>
        </p:grpSpPr>
        <p:sp>
          <p:nvSpPr>
            <p:cNvPr id="37" name="Textfeld 36">
              <a:extLst>
                <a:ext uri="{FF2B5EF4-FFF2-40B4-BE49-F238E27FC236}">
                  <a16:creationId xmlns:a16="http://schemas.microsoft.com/office/drawing/2014/main" id="{7F5AF525-27F7-46EA-9205-0560EA2033D2}"/>
                </a:ext>
              </a:extLst>
            </p:cNvPr>
            <p:cNvSpPr txBox="1"/>
            <p:nvPr/>
          </p:nvSpPr>
          <p:spPr>
            <a:xfrm rot="19722951">
              <a:off x="6641248" y="3037335"/>
              <a:ext cx="2516783" cy="3770263"/>
            </a:xfrm>
            <a:prstGeom prst="rect">
              <a:avLst/>
            </a:prstGeom>
            <a:noFill/>
          </p:spPr>
          <p:txBody>
            <a:bodyPr wrap="square" rtlCol="0">
              <a:spAutoFit/>
            </a:bodyPr>
            <a:lstStyle/>
            <a:p>
              <a:r>
                <a:rPr lang="de-DE" sz="23900" dirty="0">
                  <a:solidFill>
                    <a:schemeClr val="accent4">
                      <a:lumMod val="60000"/>
                      <a:lumOff val="40000"/>
                    </a:schemeClr>
                  </a:solidFill>
                  <a:latin typeface="Segoe UI" panose="020B0502040204020203" pitchFamily="34" charset="0"/>
                  <a:ea typeface="Segoe UI" panose="020B0502040204020203" pitchFamily="34" charset="0"/>
                  <a:cs typeface="Segoe UI" panose="020B0502040204020203" pitchFamily="34" charset="0"/>
                </a:rPr>
                <a:t>€</a:t>
              </a:r>
            </a:p>
          </p:txBody>
        </p:sp>
        <p:sp>
          <p:nvSpPr>
            <p:cNvPr id="38" name="Textfeld 37">
              <a:extLst>
                <a:ext uri="{FF2B5EF4-FFF2-40B4-BE49-F238E27FC236}">
                  <a16:creationId xmlns:a16="http://schemas.microsoft.com/office/drawing/2014/main" id="{963E7DDA-62C0-4840-88FB-361E6B0890FE}"/>
                </a:ext>
              </a:extLst>
            </p:cNvPr>
            <p:cNvSpPr txBox="1"/>
            <p:nvPr/>
          </p:nvSpPr>
          <p:spPr>
            <a:xfrm rot="20815974">
              <a:off x="10166634" y="2735654"/>
              <a:ext cx="702207" cy="1200329"/>
            </a:xfrm>
            <a:prstGeom prst="rect">
              <a:avLst/>
            </a:prstGeom>
            <a:noFill/>
          </p:spPr>
          <p:txBody>
            <a:bodyPr wrap="square" rtlCol="0">
              <a:spAutoFit/>
            </a:bodyPr>
            <a:lstStyle/>
            <a:p>
              <a:r>
                <a:rPr lang="de-DE" sz="7200" dirty="0">
                  <a:solidFill>
                    <a:schemeClr val="accent4">
                      <a:lumMod val="60000"/>
                      <a:lumOff val="40000"/>
                    </a:schemeClr>
                  </a:solidFill>
                  <a:latin typeface="Segoe UI" panose="020B0502040204020203" pitchFamily="34" charset="0"/>
                  <a:ea typeface="Segoe UI" panose="020B0502040204020203" pitchFamily="34" charset="0"/>
                  <a:cs typeface="Segoe UI" panose="020B0502040204020203" pitchFamily="34" charset="0"/>
                </a:rPr>
                <a:t>€</a:t>
              </a:r>
            </a:p>
          </p:txBody>
        </p:sp>
        <p:grpSp>
          <p:nvGrpSpPr>
            <p:cNvPr id="39" name="Gruppieren 38">
              <a:extLst>
                <a:ext uri="{FF2B5EF4-FFF2-40B4-BE49-F238E27FC236}">
                  <a16:creationId xmlns:a16="http://schemas.microsoft.com/office/drawing/2014/main" id="{9E0D773A-E529-4FE3-A577-6BCF2C6D94DD}"/>
                </a:ext>
              </a:extLst>
            </p:cNvPr>
            <p:cNvGrpSpPr/>
            <p:nvPr/>
          </p:nvGrpSpPr>
          <p:grpSpPr>
            <a:xfrm>
              <a:off x="8023364" y="4165356"/>
              <a:ext cx="2217872" cy="1699227"/>
              <a:chOff x="7664822" y="3737872"/>
              <a:chExt cx="2374919" cy="1819550"/>
            </a:xfrm>
          </p:grpSpPr>
          <p:sp>
            <p:nvSpPr>
              <p:cNvPr id="57" name="Trapezoid 56">
                <a:extLst>
                  <a:ext uri="{FF2B5EF4-FFF2-40B4-BE49-F238E27FC236}">
                    <a16:creationId xmlns:a16="http://schemas.microsoft.com/office/drawing/2014/main" id="{92F0CE2B-54A5-438B-A4F7-C599116C21DC}"/>
                  </a:ext>
                </a:extLst>
              </p:cNvPr>
              <p:cNvSpPr/>
              <p:nvPr/>
            </p:nvSpPr>
            <p:spPr>
              <a:xfrm>
                <a:off x="8211838" y="3983831"/>
                <a:ext cx="1313895" cy="224187"/>
              </a:xfrm>
              <a:prstGeom prst="trapezoid">
                <a:avLst>
                  <a:gd name="adj" fmla="val 117659"/>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latin typeface="Segoe UI" panose="020B0502040204020203" pitchFamily="34" charset="0"/>
                  <a:ea typeface="Segoe UI" panose="020B0502040204020203" pitchFamily="34" charset="0"/>
                  <a:cs typeface="Segoe UI" panose="020B0502040204020203" pitchFamily="34" charset="0"/>
                </a:endParaRPr>
              </a:p>
            </p:txBody>
          </p:sp>
          <p:grpSp>
            <p:nvGrpSpPr>
              <p:cNvPr id="58" name="Gruppieren 57">
                <a:extLst>
                  <a:ext uri="{FF2B5EF4-FFF2-40B4-BE49-F238E27FC236}">
                    <a16:creationId xmlns:a16="http://schemas.microsoft.com/office/drawing/2014/main" id="{4F89BF60-F9CE-4675-938F-4E4C5C7E30EB}"/>
                  </a:ext>
                </a:extLst>
              </p:cNvPr>
              <p:cNvGrpSpPr/>
              <p:nvPr/>
            </p:nvGrpSpPr>
            <p:grpSpPr>
              <a:xfrm>
                <a:off x="7664822" y="3756269"/>
                <a:ext cx="736690" cy="385280"/>
                <a:chOff x="7664822" y="3756269"/>
                <a:chExt cx="736690" cy="385280"/>
              </a:xfrm>
              <a:solidFill>
                <a:schemeClr val="accent6">
                  <a:lumMod val="60000"/>
                  <a:lumOff val="40000"/>
                </a:schemeClr>
              </a:solidFill>
            </p:grpSpPr>
            <p:sp>
              <p:nvSpPr>
                <p:cNvPr id="71" name="Trapezoid 70">
                  <a:extLst>
                    <a:ext uri="{FF2B5EF4-FFF2-40B4-BE49-F238E27FC236}">
                      <a16:creationId xmlns:a16="http://schemas.microsoft.com/office/drawing/2014/main" id="{FA58B14F-D7C5-4432-BCDE-09A15507C93C}"/>
                    </a:ext>
                  </a:extLst>
                </p:cNvPr>
                <p:cNvSpPr/>
                <p:nvPr/>
              </p:nvSpPr>
              <p:spPr>
                <a:xfrm rot="2591534">
                  <a:off x="7664822" y="3788210"/>
                  <a:ext cx="692785" cy="224187"/>
                </a:xfrm>
                <a:prstGeom prst="trapezoid">
                  <a:avLst>
                    <a:gd name="adj" fmla="val 117659"/>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latin typeface="Segoe UI" panose="020B0502040204020203" pitchFamily="34" charset="0"/>
                    <a:ea typeface="Segoe UI" panose="020B0502040204020203" pitchFamily="34" charset="0"/>
                    <a:cs typeface="Segoe UI" panose="020B0502040204020203" pitchFamily="34" charset="0"/>
                  </a:endParaRPr>
                </a:p>
              </p:txBody>
            </p:sp>
            <p:sp>
              <p:nvSpPr>
                <p:cNvPr id="72" name="Gleichschenkliges Dreieck 71">
                  <a:extLst>
                    <a:ext uri="{FF2B5EF4-FFF2-40B4-BE49-F238E27FC236}">
                      <a16:creationId xmlns:a16="http://schemas.microsoft.com/office/drawing/2014/main" id="{334D1064-1744-4666-A0AB-2D6887611844}"/>
                    </a:ext>
                  </a:extLst>
                </p:cNvPr>
                <p:cNvSpPr/>
                <p:nvPr/>
              </p:nvSpPr>
              <p:spPr>
                <a:xfrm rot="19167005">
                  <a:off x="8041512" y="3817549"/>
                  <a:ext cx="360000" cy="324000"/>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latin typeface="Segoe UI" panose="020B0502040204020203" pitchFamily="34" charset="0"/>
                    <a:ea typeface="Segoe UI" panose="020B0502040204020203" pitchFamily="34" charset="0"/>
                    <a:cs typeface="Segoe UI" panose="020B0502040204020203" pitchFamily="34" charset="0"/>
                  </a:endParaRPr>
                </a:p>
              </p:txBody>
            </p:sp>
            <p:sp>
              <p:nvSpPr>
                <p:cNvPr id="73" name="Trapezoid 72">
                  <a:extLst>
                    <a:ext uri="{FF2B5EF4-FFF2-40B4-BE49-F238E27FC236}">
                      <a16:creationId xmlns:a16="http://schemas.microsoft.com/office/drawing/2014/main" id="{FC80A018-C458-42D4-93CF-281ED8A598E0}"/>
                    </a:ext>
                  </a:extLst>
                </p:cNvPr>
                <p:cNvSpPr/>
                <p:nvPr/>
              </p:nvSpPr>
              <p:spPr>
                <a:xfrm rot="13742715">
                  <a:off x="8137846" y="3835848"/>
                  <a:ext cx="302271" cy="183836"/>
                </a:xfrm>
                <a:prstGeom prst="trapezoid">
                  <a:avLst>
                    <a:gd name="adj" fmla="val 3556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latin typeface="Segoe UI" panose="020B0502040204020203" pitchFamily="34" charset="0"/>
                    <a:ea typeface="Segoe UI" panose="020B0502040204020203" pitchFamily="34" charset="0"/>
                    <a:cs typeface="Segoe UI" panose="020B0502040204020203" pitchFamily="34" charset="0"/>
                  </a:endParaRPr>
                </a:p>
              </p:txBody>
            </p:sp>
            <p:sp>
              <p:nvSpPr>
                <p:cNvPr id="74" name="Gleichschenkliges Dreieck 73">
                  <a:extLst>
                    <a:ext uri="{FF2B5EF4-FFF2-40B4-BE49-F238E27FC236}">
                      <a16:creationId xmlns:a16="http://schemas.microsoft.com/office/drawing/2014/main" id="{66D6E876-F984-4ED1-9C73-0C48A9E5B8FA}"/>
                    </a:ext>
                  </a:extLst>
                </p:cNvPr>
                <p:cNvSpPr/>
                <p:nvPr/>
              </p:nvSpPr>
              <p:spPr>
                <a:xfrm rot="10800000">
                  <a:off x="7920037" y="3761092"/>
                  <a:ext cx="343077" cy="139209"/>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latin typeface="Segoe UI" panose="020B0502040204020203" pitchFamily="34" charset="0"/>
                    <a:ea typeface="Segoe UI" panose="020B0502040204020203" pitchFamily="34" charset="0"/>
                    <a:cs typeface="Segoe UI" panose="020B0502040204020203" pitchFamily="34" charset="0"/>
                  </a:endParaRPr>
                </a:p>
              </p:txBody>
            </p:sp>
            <p:sp>
              <p:nvSpPr>
                <p:cNvPr id="75" name="Gleichschenkliges Dreieck 74">
                  <a:extLst>
                    <a:ext uri="{FF2B5EF4-FFF2-40B4-BE49-F238E27FC236}">
                      <a16:creationId xmlns:a16="http://schemas.microsoft.com/office/drawing/2014/main" id="{B995BD17-9C0D-4147-9241-DB7F5A198E6D}"/>
                    </a:ext>
                  </a:extLst>
                </p:cNvPr>
                <p:cNvSpPr/>
                <p:nvPr/>
              </p:nvSpPr>
              <p:spPr>
                <a:xfrm rot="2521615">
                  <a:off x="8158145" y="3756269"/>
                  <a:ext cx="76200" cy="148853"/>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latin typeface="Segoe UI" panose="020B0502040204020203" pitchFamily="34" charset="0"/>
                    <a:ea typeface="Segoe UI" panose="020B0502040204020203" pitchFamily="34" charset="0"/>
                    <a:cs typeface="Segoe UI" panose="020B0502040204020203" pitchFamily="34" charset="0"/>
                  </a:endParaRPr>
                </a:p>
              </p:txBody>
            </p:sp>
          </p:grpSp>
          <p:sp>
            <p:nvSpPr>
              <p:cNvPr id="59" name="Rechteck 58">
                <a:extLst>
                  <a:ext uri="{FF2B5EF4-FFF2-40B4-BE49-F238E27FC236}">
                    <a16:creationId xmlns:a16="http://schemas.microsoft.com/office/drawing/2014/main" id="{3132A3FC-6463-4D87-AFED-0268CA7557B8}"/>
                  </a:ext>
                </a:extLst>
              </p:cNvPr>
              <p:cNvSpPr/>
              <p:nvPr/>
            </p:nvSpPr>
            <p:spPr>
              <a:xfrm>
                <a:off x="8196245" y="4219663"/>
                <a:ext cx="1329488" cy="133775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latin typeface="Segoe UI" panose="020B0502040204020203" pitchFamily="34" charset="0"/>
                  <a:ea typeface="Segoe UI" panose="020B0502040204020203" pitchFamily="34" charset="0"/>
                  <a:cs typeface="Segoe UI" panose="020B0502040204020203" pitchFamily="34" charset="0"/>
                </a:endParaRPr>
              </a:p>
            </p:txBody>
          </p:sp>
          <p:grpSp>
            <p:nvGrpSpPr>
              <p:cNvPr id="60" name="Gruppieren 59">
                <a:extLst>
                  <a:ext uri="{FF2B5EF4-FFF2-40B4-BE49-F238E27FC236}">
                    <a16:creationId xmlns:a16="http://schemas.microsoft.com/office/drawing/2014/main" id="{480629AE-9F91-4C59-831C-B80DBC017D85}"/>
                  </a:ext>
                </a:extLst>
              </p:cNvPr>
              <p:cNvGrpSpPr/>
              <p:nvPr/>
            </p:nvGrpSpPr>
            <p:grpSpPr>
              <a:xfrm>
                <a:off x="8558209" y="4429119"/>
                <a:ext cx="593074" cy="204794"/>
                <a:chOff x="8558209" y="4429119"/>
                <a:chExt cx="593074" cy="142876"/>
              </a:xfrm>
            </p:grpSpPr>
            <p:sp>
              <p:nvSpPr>
                <p:cNvPr id="68" name="Ellipse 67">
                  <a:extLst>
                    <a:ext uri="{FF2B5EF4-FFF2-40B4-BE49-F238E27FC236}">
                      <a16:creationId xmlns:a16="http://schemas.microsoft.com/office/drawing/2014/main" id="{2F687B08-2647-42DA-B4FA-58EFFE92C1A8}"/>
                    </a:ext>
                  </a:extLst>
                </p:cNvPr>
                <p:cNvSpPr/>
                <p:nvPr/>
              </p:nvSpPr>
              <p:spPr>
                <a:xfrm>
                  <a:off x="8558209" y="4429120"/>
                  <a:ext cx="150162" cy="14287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latin typeface="Segoe UI" panose="020B0502040204020203" pitchFamily="34" charset="0"/>
                    <a:ea typeface="Segoe UI" panose="020B0502040204020203" pitchFamily="34" charset="0"/>
                    <a:cs typeface="Segoe UI" panose="020B0502040204020203" pitchFamily="34" charset="0"/>
                  </a:endParaRPr>
                </a:p>
              </p:txBody>
            </p:sp>
            <p:sp>
              <p:nvSpPr>
                <p:cNvPr id="69" name="Ellipse 68">
                  <a:extLst>
                    <a:ext uri="{FF2B5EF4-FFF2-40B4-BE49-F238E27FC236}">
                      <a16:creationId xmlns:a16="http://schemas.microsoft.com/office/drawing/2014/main" id="{E089737A-C3BD-4980-9778-329E139A57B8}"/>
                    </a:ext>
                  </a:extLst>
                </p:cNvPr>
                <p:cNvSpPr/>
                <p:nvPr/>
              </p:nvSpPr>
              <p:spPr>
                <a:xfrm>
                  <a:off x="9001121" y="4429119"/>
                  <a:ext cx="150162" cy="14287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latin typeface="Segoe UI" panose="020B0502040204020203" pitchFamily="34" charset="0"/>
                    <a:ea typeface="Segoe UI" panose="020B0502040204020203" pitchFamily="34" charset="0"/>
                    <a:cs typeface="Segoe UI" panose="020B0502040204020203" pitchFamily="34" charset="0"/>
                  </a:endParaRPr>
                </a:p>
              </p:txBody>
            </p:sp>
            <p:sp>
              <p:nvSpPr>
                <p:cNvPr id="70" name="Rechteck 69">
                  <a:extLst>
                    <a:ext uri="{FF2B5EF4-FFF2-40B4-BE49-F238E27FC236}">
                      <a16:creationId xmlns:a16="http://schemas.microsoft.com/office/drawing/2014/main" id="{3A1636A0-C4B3-45CE-A1DA-6DD70B6C1940}"/>
                    </a:ext>
                  </a:extLst>
                </p:cNvPr>
                <p:cNvSpPr/>
                <p:nvPr/>
              </p:nvSpPr>
              <p:spPr>
                <a:xfrm>
                  <a:off x="8633290" y="4429119"/>
                  <a:ext cx="442912" cy="142875"/>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latin typeface="Segoe UI" panose="020B0502040204020203" pitchFamily="34" charset="0"/>
                    <a:ea typeface="Segoe UI" panose="020B0502040204020203" pitchFamily="34" charset="0"/>
                    <a:cs typeface="Segoe UI" panose="020B0502040204020203" pitchFamily="34" charset="0"/>
                  </a:endParaRPr>
                </a:p>
              </p:txBody>
            </p:sp>
          </p:grpSp>
          <p:sp>
            <p:nvSpPr>
              <p:cNvPr id="61" name="Textfeld 60">
                <a:extLst>
                  <a:ext uri="{FF2B5EF4-FFF2-40B4-BE49-F238E27FC236}">
                    <a16:creationId xmlns:a16="http://schemas.microsoft.com/office/drawing/2014/main" id="{AD57B0E5-7B33-4CD4-91C4-2DA2BACD49A9}"/>
                  </a:ext>
                </a:extLst>
              </p:cNvPr>
              <p:cNvSpPr txBox="1"/>
              <p:nvPr/>
            </p:nvSpPr>
            <p:spPr>
              <a:xfrm>
                <a:off x="8444866" y="4791079"/>
                <a:ext cx="875338" cy="494355"/>
              </a:xfrm>
              <a:prstGeom prst="rect">
                <a:avLst/>
              </a:prstGeom>
              <a:noFill/>
            </p:spPr>
            <p:txBody>
              <a:bodyPr wrap="square" rtlCol="0">
                <a:spAutoFit/>
              </a:bodyPr>
              <a:lstStyle/>
              <a:p>
                <a:r>
                  <a:rPr lang="de-DE" sz="2400" dirty="0">
                    <a:solidFill>
                      <a:schemeClr val="tx1">
                        <a:lumMod val="65000"/>
                        <a:lumOff val="35000"/>
                      </a:schemeClr>
                    </a:solidFill>
                    <a:latin typeface="Segoe UI" panose="020B0502040204020203" pitchFamily="34" charset="0"/>
                    <a:ea typeface="Segoe UI" panose="020B0502040204020203" pitchFamily="34" charset="0"/>
                    <a:cs typeface="Segoe UI" panose="020B0502040204020203" pitchFamily="34" charset="0"/>
                  </a:rPr>
                  <a:t>GDP</a:t>
                </a:r>
              </a:p>
            </p:txBody>
          </p:sp>
          <p:grpSp>
            <p:nvGrpSpPr>
              <p:cNvPr id="62" name="Gruppieren 61">
                <a:extLst>
                  <a:ext uri="{FF2B5EF4-FFF2-40B4-BE49-F238E27FC236}">
                    <a16:creationId xmlns:a16="http://schemas.microsoft.com/office/drawing/2014/main" id="{5405B08C-CC4F-4297-8D18-247D099C92C8}"/>
                  </a:ext>
                </a:extLst>
              </p:cNvPr>
              <p:cNvGrpSpPr/>
              <p:nvPr/>
            </p:nvGrpSpPr>
            <p:grpSpPr>
              <a:xfrm>
                <a:off x="9264039" y="3737872"/>
                <a:ext cx="775702" cy="473414"/>
                <a:chOff x="9264039" y="3737872"/>
                <a:chExt cx="775702" cy="473414"/>
              </a:xfrm>
            </p:grpSpPr>
            <p:sp>
              <p:nvSpPr>
                <p:cNvPr id="63" name="Trapezoid 62">
                  <a:extLst>
                    <a:ext uri="{FF2B5EF4-FFF2-40B4-BE49-F238E27FC236}">
                      <a16:creationId xmlns:a16="http://schemas.microsoft.com/office/drawing/2014/main" id="{531D6AB7-CF14-472D-B4EA-8EE9DFF963D4}"/>
                    </a:ext>
                  </a:extLst>
                </p:cNvPr>
                <p:cNvSpPr/>
                <p:nvPr/>
              </p:nvSpPr>
              <p:spPr>
                <a:xfrm rot="19070632">
                  <a:off x="9348436" y="3737872"/>
                  <a:ext cx="691305" cy="290281"/>
                </a:xfrm>
                <a:prstGeom prst="trapezoid">
                  <a:avLst>
                    <a:gd name="adj" fmla="val 113218"/>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latin typeface="Segoe UI" panose="020B0502040204020203" pitchFamily="34" charset="0"/>
                    <a:ea typeface="Segoe UI" panose="020B0502040204020203" pitchFamily="34" charset="0"/>
                    <a:cs typeface="Segoe UI" panose="020B0502040204020203" pitchFamily="34" charset="0"/>
                  </a:endParaRPr>
                </a:p>
              </p:txBody>
            </p:sp>
            <p:grpSp>
              <p:nvGrpSpPr>
                <p:cNvPr id="64" name="Gruppieren 63">
                  <a:extLst>
                    <a:ext uri="{FF2B5EF4-FFF2-40B4-BE49-F238E27FC236}">
                      <a16:creationId xmlns:a16="http://schemas.microsoft.com/office/drawing/2014/main" id="{A437AEFA-42FF-42AD-93FC-21C29E54FB31}"/>
                    </a:ext>
                  </a:extLst>
                </p:cNvPr>
                <p:cNvGrpSpPr/>
                <p:nvPr/>
              </p:nvGrpSpPr>
              <p:grpSpPr>
                <a:xfrm>
                  <a:off x="9264039" y="3849777"/>
                  <a:ext cx="457408" cy="361509"/>
                  <a:chOff x="9264039" y="3849777"/>
                  <a:chExt cx="457408" cy="361509"/>
                </a:xfrm>
              </p:grpSpPr>
              <p:sp>
                <p:nvSpPr>
                  <p:cNvPr id="65" name="Trapezoid 64">
                    <a:extLst>
                      <a:ext uri="{FF2B5EF4-FFF2-40B4-BE49-F238E27FC236}">
                        <a16:creationId xmlns:a16="http://schemas.microsoft.com/office/drawing/2014/main" id="{409B5D63-6E67-4248-845C-778BFF1903F4}"/>
                      </a:ext>
                    </a:extLst>
                  </p:cNvPr>
                  <p:cNvSpPr/>
                  <p:nvPr/>
                </p:nvSpPr>
                <p:spPr>
                  <a:xfrm rot="2316778">
                    <a:off x="9264039" y="3927714"/>
                    <a:ext cx="380659" cy="191456"/>
                  </a:xfrm>
                  <a:prstGeom prst="trapezoid">
                    <a:avLst>
                      <a:gd name="adj" fmla="val 117659"/>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latin typeface="Segoe UI" panose="020B0502040204020203" pitchFamily="34" charset="0"/>
                      <a:ea typeface="Segoe UI" panose="020B0502040204020203" pitchFamily="34" charset="0"/>
                      <a:cs typeface="Segoe UI" panose="020B0502040204020203" pitchFamily="34" charset="0"/>
                    </a:endParaRPr>
                  </a:p>
                </p:txBody>
              </p:sp>
              <p:sp>
                <p:nvSpPr>
                  <p:cNvPr id="66" name="Gleichschenkliges Dreieck 65">
                    <a:extLst>
                      <a:ext uri="{FF2B5EF4-FFF2-40B4-BE49-F238E27FC236}">
                        <a16:creationId xmlns:a16="http://schemas.microsoft.com/office/drawing/2014/main" id="{666783A2-51FB-4199-84A8-EFF1F4904483}"/>
                      </a:ext>
                    </a:extLst>
                  </p:cNvPr>
                  <p:cNvSpPr/>
                  <p:nvPr/>
                </p:nvSpPr>
                <p:spPr>
                  <a:xfrm rot="8949821">
                    <a:off x="9291524" y="3849777"/>
                    <a:ext cx="429923" cy="276696"/>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latin typeface="Segoe UI" panose="020B0502040204020203" pitchFamily="34" charset="0"/>
                      <a:ea typeface="Segoe UI" panose="020B0502040204020203" pitchFamily="34" charset="0"/>
                      <a:cs typeface="Segoe UI" panose="020B0502040204020203" pitchFamily="34" charset="0"/>
                    </a:endParaRPr>
                  </a:p>
                </p:txBody>
              </p:sp>
              <p:sp>
                <p:nvSpPr>
                  <p:cNvPr id="67" name="Gleichschenkliges Dreieck 66">
                    <a:extLst>
                      <a:ext uri="{FF2B5EF4-FFF2-40B4-BE49-F238E27FC236}">
                        <a16:creationId xmlns:a16="http://schemas.microsoft.com/office/drawing/2014/main" id="{3507968D-E5AA-4A54-BB51-6E870B3B7CAC}"/>
                      </a:ext>
                    </a:extLst>
                  </p:cNvPr>
                  <p:cNvSpPr/>
                  <p:nvPr/>
                </p:nvSpPr>
                <p:spPr>
                  <a:xfrm rot="11054865">
                    <a:off x="9466566" y="3875724"/>
                    <a:ext cx="167222" cy="335562"/>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latin typeface="Segoe UI" panose="020B0502040204020203" pitchFamily="34" charset="0"/>
                      <a:ea typeface="Segoe UI" panose="020B0502040204020203" pitchFamily="34" charset="0"/>
                      <a:cs typeface="Segoe UI" panose="020B0502040204020203" pitchFamily="34" charset="0"/>
                    </a:endParaRPr>
                  </a:p>
                </p:txBody>
              </p:sp>
            </p:grpSp>
          </p:grpSp>
        </p:grpSp>
        <p:sp>
          <p:nvSpPr>
            <p:cNvPr id="40" name="Textfeld 39">
              <a:extLst>
                <a:ext uri="{FF2B5EF4-FFF2-40B4-BE49-F238E27FC236}">
                  <a16:creationId xmlns:a16="http://schemas.microsoft.com/office/drawing/2014/main" id="{2DC9DF5D-6AC5-4DEE-84AB-523F84EB81D3}"/>
                </a:ext>
              </a:extLst>
            </p:cNvPr>
            <p:cNvSpPr txBox="1"/>
            <p:nvPr/>
          </p:nvSpPr>
          <p:spPr>
            <a:xfrm rot="466120">
              <a:off x="6166091" y="2996684"/>
              <a:ext cx="1196231" cy="2215991"/>
            </a:xfrm>
            <a:prstGeom prst="rect">
              <a:avLst/>
            </a:prstGeom>
            <a:noFill/>
          </p:spPr>
          <p:txBody>
            <a:bodyPr wrap="square" rtlCol="0">
              <a:spAutoFit/>
            </a:bodyPr>
            <a:lstStyle/>
            <a:p>
              <a:r>
                <a:rPr lang="de-DE" sz="13800" dirty="0">
                  <a:solidFill>
                    <a:schemeClr val="accent4">
                      <a:lumMod val="20000"/>
                      <a:lumOff val="80000"/>
                    </a:schemeClr>
                  </a:solidFill>
                  <a:latin typeface="Segoe UI" panose="020B0502040204020203" pitchFamily="34" charset="0"/>
                  <a:ea typeface="Segoe UI" panose="020B0502040204020203" pitchFamily="34" charset="0"/>
                  <a:cs typeface="Segoe UI" panose="020B0502040204020203" pitchFamily="34" charset="0"/>
                </a:rPr>
                <a:t>€</a:t>
              </a:r>
            </a:p>
          </p:txBody>
        </p:sp>
        <p:sp>
          <p:nvSpPr>
            <p:cNvPr id="41" name="Freeform 11">
              <a:extLst>
                <a:ext uri="{FF2B5EF4-FFF2-40B4-BE49-F238E27FC236}">
                  <a16:creationId xmlns:a16="http://schemas.microsoft.com/office/drawing/2014/main" id="{6351C953-1042-4555-BC55-C90FD467C0F8}"/>
                </a:ext>
              </a:extLst>
            </p:cNvPr>
            <p:cNvSpPr>
              <a:spLocks noEditPoints="1"/>
            </p:cNvSpPr>
            <p:nvPr/>
          </p:nvSpPr>
          <p:spPr bwMode="gray">
            <a:xfrm rot="1983847">
              <a:off x="8266908" y="3902428"/>
              <a:ext cx="575356" cy="576269"/>
            </a:xfrm>
            <a:custGeom>
              <a:avLst/>
              <a:gdLst/>
              <a:ahLst/>
              <a:cxnLst>
                <a:cxn ang="0">
                  <a:pos x="1071" y="1060"/>
                </a:cxn>
                <a:cxn ang="0">
                  <a:pos x="1043" y="1039"/>
                </a:cxn>
                <a:cxn ang="0">
                  <a:pos x="994" y="894"/>
                </a:cxn>
                <a:cxn ang="0">
                  <a:pos x="959" y="712"/>
                </a:cxn>
                <a:cxn ang="0">
                  <a:pos x="863" y="581"/>
                </a:cxn>
                <a:cxn ang="0">
                  <a:pos x="835" y="468"/>
                </a:cxn>
                <a:cxn ang="0">
                  <a:pos x="876" y="396"/>
                </a:cxn>
                <a:cxn ang="0">
                  <a:pos x="966" y="227"/>
                </a:cxn>
                <a:cxn ang="0">
                  <a:pos x="992" y="187"/>
                </a:cxn>
                <a:cxn ang="0">
                  <a:pos x="1013" y="210"/>
                </a:cxn>
                <a:cxn ang="0">
                  <a:pos x="1046" y="200"/>
                </a:cxn>
                <a:cxn ang="0">
                  <a:pos x="1057" y="189"/>
                </a:cxn>
                <a:cxn ang="0">
                  <a:pos x="1069" y="180"/>
                </a:cxn>
                <a:cxn ang="0">
                  <a:pos x="1074" y="178"/>
                </a:cxn>
                <a:cxn ang="0">
                  <a:pos x="1082" y="151"/>
                </a:cxn>
                <a:cxn ang="0">
                  <a:pos x="1112" y="114"/>
                </a:cxn>
                <a:cxn ang="0">
                  <a:pos x="1117" y="89"/>
                </a:cxn>
                <a:cxn ang="0">
                  <a:pos x="1020" y="6"/>
                </a:cxn>
                <a:cxn ang="0">
                  <a:pos x="859" y="59"/>
                </a:cxn>
                <a:cxn ang="0">
                  <a:pos x="742" y="110"/>
                </a:cxn>
                <a:cxn ang="0">
                  <a:pos x="505" y="251"/>
                </a:cxn>
                <a:cxn ang="0">
                  <a:pos x="394" y="293"/>
                </a:cxn>
                <a:cxn ang="0">
                  <a:pos x="413" y="295"/>
                </a:cxn>
                <a:cxn ang="0">
                  <a:pos x="392" y="332"/>
                </a:cxn>
                <a:cxn ang="0">
                  <a:pos x="411" y="344"/>
                </a:cxn>
                <a:cxn ang="0">
                  <a:pos x="432" y="345"/>
                </a:cxn>
                <a:cxn ang="0">
                  <a:pos x="477" y="327"/>
                </a:cxn>
                <a:cxn ang="0">
                  <a:pos x="515" y="316"/>
                </a:cxn>
                <a:cxn ang="0">
                  <a:pos x="452" y="366"/>
                </a:cxn>
                <a:cxn ang="0">
                  <a:pos x="367" y="389"/>
                </a:cxn>
                <a:cxn ang="0">
                  <a:pos x="402" y="396"/>
                </a:cxn>
                <a:cxn ang="0">
                  <a:pos x="352" y="409"/>
                </a:cxn>
                <a:cxn ang="0">
                  <a:pos x="363" y="420"/>
                </a:cxn>
                <a:cxn ang="0">
                  <a:pos x="362" y="435"/>
                </a:cxn>
                <a:cxn ang="0">
                  <a:pos x="409" y="429"/>
                </a:cxn>
                <a:cxn ang="0">
                  <a:pos x="369" y="454"/>
                </a:cxn>
                <a:cxn ang="0">
                  <a:pos x="425" y="441"/>
                </a:cxn>
                <a:cxn ang="0">
                  <a:pos x="443" y="440"/>
                </a:cxn>
                <a:cxn ang="0">
                  <a:pos x="502" y="392"/>
                </a:cxn>
                <a:cxn ang="0">
                  <a:pos x="658" y="276"/>
                </a:cxn>
                <a:cxn ang="0">
                  <a:pos x="640" y="357"/>
                </a:cxn>
                <a:cxn ang="0">
                  <a:pos x="577" y="434"/>
                </a:cxn>
                <a:cxn ang="0">
                  <a:pos x="480" y="663"/>
                </a:cxn>
                <a:cxn ang="0">
                  <a:pos x="325" y="639"/>
                </a:cxn>
                <a:cxn ang="0">
                  <a:pos x="188" y="531"/>
                </a:cxn>
                <a:cxn ang="0">
                  <a:pos x="60" y="566"/>
                </a:cxn>
                <a:cxn ang="0">
                  <a:pos x="68" y="647"/>
                </a:cxn>
                <a:cxn ang="0">
                  <a:pos x="146" y="652"/>
                </a:cxn>
                <a:cxn ang="0">
                  <a:pos x="166" y="639"/>
                </a:cxn>
                <a:cxn ang="0">
                  <a:pos x="396" y="793"/>
                </a:cxn>
                <a:cxn ang="0">
                  <a:pos x="597" y="706"/>
                </a:cxn>
                <a:cxn ang="0">
                  <a:pos x="669" y="680"/>
                </a:cxn>
                <a:cxn ang="0">
                  <a:pos x="721" y="691"/>
                </a:cxn>
                <a:cxn ang="0">
                  <a:pos x="791" y="679"/>
                </a:cxn>
                <a:cxn ang="0">
                  <a:pos x="908" y="894"/>
                </a:cxn>
                <a:cxn ang="0">
                  <a:pos x="932" y="1037"/>
                </a:cxn>
                <a:cxn ang="0">
                  <a:pos x="984" y="1119"/>
                </a:cxn>
                <a:cxn ang="0">
                  <a:pos x="1164" y="1133"/>
                </a:cxn>
                <a:cxn ang="0">
                  <a:pos x="566" y="274"/>
                </a:cxn>
                <a:cxn ang="0">
                  <a:pos x="580" y="261"/>
                </a:cxn>
              </a:cxnLst>
              <a:rect l="0" t="0" r="r" b="b"/>
              <a:pathLst>
                <a:path w="1173" h="1174">
                  <a:moveTo>
                    <a:pt x="1135" y="1096"/>
                  </a:moveTo>
                  <a:cubicBezTo>
                    <a:pt x="1097" y="1078"/>
                    <a:pt x="1073" y="1067"/>
                    <a:pt x="1071" y="1060"/>
                  </a:cubicBezTo>
                  <a:cubicBezTo>
                    <a:pt x="1069" y="1053"/>
                    <a:pt x="1062" y="1046"/>
                    <a:pt x="1058" y="1040"/>
                  </a:cubicBezTo>
                  <a:cubicBezTo>
                    <a:pt x="1053" y="1034"/>
                    <a:pt x="1043" y="1039"/>
                    <a:pt x="1043" y="1039"/>
                  </a:cubicBezTo>
                  <a:cubicBezTo>
                    <a:pt x="1033" y="1041"/>
                    <a:pt x="1033" y="1041"/>
                    <a:pt x="1033" y="1041"/>
                  </a:cubicBezTo>
                  <a:cubicBezTo>
                    <a:pt x="1033" y="1041"/>
                    <a:pt x="1001" y="982"/>
                    <a:pt x="994" y="894"/>
                  </a:cubicBezTo>
                  <a:cubicBezTo>
                    <a:pt x="988" y="805"/>
                    <a:pt x="967" y="779"/>
                    <a:pt x="967" y="779"/>
                  </a:cubicBezTo>
                  <a:cubicBezTo>
                    <a:pt x="967" y="779"/>
                    <a:pt x="962" y="725"/>
                    <a:pt x="959" y="712"/>
                  </a:cubicBezTo>
                  <a:cubicBezTo>
                    <a:pt x="956" y="700"/>
                    <a:pt x="898" y="634"/>
                    <a:pt x="886" y="624"/>
                  </a:cubicBezTo>
                  <a:cubicBezTo>
                    <a:pt x="874" y="614"/>
                    <a:pt x="878" y="601"/>
                    <a:pt x="863" y="581"/>
                  </a:cubicBezTo>
                  <a:cubicBezTo>
                    <a:pt x="847" y="561"/>
                    <a:pt x="818" y="528"/>
                    <a:pt x="818" y="528"/>
                  </a:cubicBezTo>
                  <a:cubicBezTo>
                    <a:pt x="818" y="528"/>
                    <a:pt x="835" y="478"/>
                    <a:pt x="835" y="468"/>
                  </a:cubicBezTo>
                  <a:cubicBezTo>
                    <a:pt x="835" y="458"/>
                    <a:pt x="883" y="436"/>
                    <a:pt x="879" y="416"/>
                  </a:cubicBezTo>
                  <a:cubicBezTo>
                    <a:pt x="876" y="396"/>
                    <a:pt x="873" y="408"/>
                    <a:pt x="876" y="396"/>
                  </a:cubicBezTo>
                  <a:cubicBezTo>
                    <a:pt x="879" y="384"/>
                    <a:pt x="907" y="346"/>
                    <a:pt x="920" y="324"/>
                  </a:cubicBezTo>
                  <a:cubicBezTo>
                    <a:pt x="934" y="302"/>
                    <a:pt x="966" y="265"/>
                    <a:pt x="966" y="227"/>
                  </a:cubicBezTo>
                  <a:cubicBezTo>
                    <a:pt x="966" y="188"/>
                    <a:pt x="970" y="191"/>
                    <a:pt x="978" y="188"/>
                  </a:cubicBezTo>
                  <a:cubicBezTo>
                    <a:pt x="982" y="186"/>
                    <a:pt x="988" y="186"/>
                    <a:pt x="992" y="187"/>
                  </a:cubicBezTo>
                  <a:cubicBezTo>
                    <a:pt x="995" y="189"/>
                    <a:pt x="997" y="192"/>
                    <a:pt x="1000" y="194"/>
                  </a:cubicBezTo>
                  <a:cubicBezTo>
                    <a:pt x="1002" y="199"/>
                    <a:pt x="1007" y="206"/>
                    <a:pt x="1013" y="210"/>
                  </a:cubicBezTo>
                  <a:cubicBezTo>
                    <a:pt x="1016" y="211"/>
                    <a:pt x="1019" y="212"/>
                    <a:pt x="1023" y="211"/>
                  </a:cubicBezTo>
                  <a:cubicBezTo>
                    <a:pt x="1031" y="214"/>
                    <a:pt x="1041" y="215"/>
                    <a:pt x="1046" y="200"/>
                  </a:cubicBezTo>
                  <a:cubicBezTo>
                    <a:pt x="1046" y="200"/>
                    <a:pt x="1057" y="199"/>
                    <a:pt x="1058" y="196"/>
                  </a:cubicBezTo>
                  <a:cubicBezTo>
                    <a:pt x="1060" y="193"/>
                    <a:pt x="1057" y="189"/>
                    <a:pt x="1057" y="189"/>
                  </a:cubicBezTo>
                  <a:cubicBezTo>
                    <a:pt x="1057" y="189"/>
                    <a:pt x="1064" y="189"/>
                    <a:pt x="1066" y="187"/>
                  </a:cubicBezTo>
                  <a:cubicBezTo>
                    <a:pt x="1066" y="186"/>
                    <a:pt x="1068" y="183"/>
                    <a:pt x="1069" y="180"/>
                  </a:cubicBezTo>
                  <a:cubicBezTo>
                    <a:pt x="1070" y="181"/>
                    <a:pt x="1071" y="180"/>
                    <a:pt x="1072" y="179"/>
                  </a:cubicBezTo>
                  <a:cubicBezTo>
                    <a:pt x="1073" y="179"/>
                    <a:pt x="1073" y="178"/>
                    <a:pt x="1074" y="178"/>
                  </a:cubicBezTo>
                  <a:cubicBezTo>
                    <a:pt x="1078" y="177"/>
                    <a:pt x="1083" y="176"/>
                    <a:pt x="1084" y="169"/>
                  </a:cubicBezTo>
                  <a:cubicBezTo>
                    <a:pt x="1084" y="163"/>
                    <a:pt x="1082" y="157"/>
                    <a:pt x="1082" y="151"/>
                  </a:cubicBezTo>
                  <a:cubicBezTo>
                    <a:pt x="1083" y="148"/>
                    <a:pt x="1085" y="144"/>
                    <a:pt x="1087" y="142"/>
                  </a:cubicBezTo>
                  <a:cubicBezTo>
                    <a:pt x="1094" y="137"/>
                    <a:pt x="1108" y="128"/>
                    <a:pt x="1112" y="114"/>
                  </a:cubicBezTo>
                  <a:cubicBezTo>
                    <a:pt x="1116" y="106"/>
                    <a:pt x="1119" y="98"/>
                    <a:pt x="1117" y="92"/>
                  </a:cubicBezTo>
                  <a:cubicBezTo>
                    <a:pt x="1117" y="91"/>
                    <a:pt x="1117" y="90"/>
                    <a:pt x="1117" y="89"/>
                  </a:cubicBezTo>
                  <a:cubicBezTo>
                    <a:pt x="1118" y="80"/>
                    <a:pt x="1117" y="71"/>
                    <a:pt x="1109" y="59"/>
                  </a:cubicBezTo>
                  <a:cubicBezTo>
                    <a:pt x="1098" y="31"/>
                    <a:pt x="1075" y="0"/>
                    <a:pt x="1020" y="6"/>
                  </a:cubicBezTo>
                  <a:cubicBezTo>
                    <a:pt x="966" y="13"/>
                    <a:pt x="951" y="60"/>
                    <a:pt x="951" y="60"/>
                  </a:cubicBezTo>
                  <a:cubicBezTo>
                    <a:pt x="951" y="60"/>
                    <a:pt x="918" y="35"/>
                    <a:pt x="859" y="59"/>
                  </a:cubicBezTo>
                  <a:cubicBezTo>
                    <a:pt x="859" y="59"/>
                    <a:pt x="831" y="76"/>
                    <a:pt x="817" y="75"/>
                  </a:cubicBezTo>
                  <a:cubicBezTo>
                    <a:pt x="794" y="75"/>
                    <a:pt x="786" y="88"/>
                    <a:pt x="742" y="110"/>
                  </a:cubicBezTo>
                  <a:cubicBezTo>
                    <a:pt x="742" y="110"/>
                    <a:pt x="707" y="127"/>
                    <a:pt x="677" y="136"/>
                  </a:cubicBezTo>
                  <a:cubicBezTo>
                    <a:pt x="616" y="154"/>
                    <a:pt x="532" y="249"/>
                    <a:pt x="505" y="251"/>
                  </a:cubicBezTo>
                  <a:cubicBezTo>
                    <a:pt x="446" y="255"/>
                    <a:pt x="467" y="259"/>
                    <a:pt x="442" y="268"/>
                  </a:cubicBezTo>
                  <a:cubicBezTo>
                    <a:pt x="418" y="276"/>
                    <a:pt x="413" y="284"/>
                    <a:pt x="394" y="293"/>
                  </a:cubicBezTo>
                  <a:cubicBezTo>
                    <a:pt x="394" y="293"/>
                    <a:pt x="384" y="300"/>
                    <a:pt x="398" y="301"/>
                  </a:cubicBezTo>
                  <a:cubicBezTo>
                    <a:pt x="412" y="302"/>
                    <a:pt x="413" y="295"/>
                    <a:pt x="413" y="295"/>
                  </a:cubicBezTo>
                  <a:cubicBezTo>
                    <a:pt x="422" y="296"/>
                    <a:pt x="422" y="296"/>
                    <a:pt x="422" y="296"/>
                  </a:cubicBezTo>
                  <a:cubicBezTo>
                    <a:pt x="422" y="296"/>
                    <a:pt x="388" y="325"/>
                    <a:pt x="392" y="332"/>
                  </a:cubicBezTo>
                  <a:cubicBezTo>
                    <a:pt x="398" y="339"/>
                    <a:pt x="405" y="331"/>
                    <a:pt x="405" y="331"/>
                  </a:cubicBezTo>
                  <a:cubicBezTo>
                    <a:pt x="405" y="331"/>
                    <a:pt x="394" y="349"/>
                    <a:pt x="411" y="344"/>
                  </a:cubicBezTo>
                  <a:cubicBezTo>
                    <a:pt x="421" y="341"/>
                    <a:pt x="426" y="337"/>
                    <a:pt x="428" y="334"/>
                  </a:cubicBezTo>
                  <a:cubicBezTo>
                    <a:pt x="426" y="339"/>
                    <a:pt x="423" y="347"/>
                    <a:pt x="432" y="345"/>
                  </a:cubicBezTo>
                  <a:cubicBezTo>
                    <a:pt x="447" y="342"/>
                    <a:pt x="457" y="326"/>
                    <a:pt x="457" y="326"/>
                  </a:cubicBezTo>
                  <a:cubicBezTo>
                    <a:pt x="457" y="326"/>
                    <a:pt x="460" y="333"/>
                    <a:pt x="477" y="327"/>
                  </a:cubicBezTo>
                  <a:cubicBezTo>
                    <a:pt x="493" y="322"/>
                    <a:pt x="497" y="318"/>
                    <a:pt x="497" y="318"/>
                  </a:cubicBezTo>
                  <a:cubicBezTo>
                    <a:pt x="515" y="316"/>
                    <a:pt x="515" y="316"/>
                    <a:pt x="515" y="316"/>
                  </a:cubicBezTo>
                  <a:cubicBezTo>
                    <a:pt x="515" y="316"/>
                    <a:pt x="494" y="346"/>
                    <a:pt x="484" y="351"/>
                  </a:cubicBezTo>
                  <a:cubicBezTo>
                    <a:pt x="474" y="355"/>
                    <a:pt x="474" y="364"/>
                    <a:pt x="452" y="366"/>
                  </a:cubicBezTo>
                  <a:cubicBezTo>
                    <a:pt x="430" y="368"/>
                    <a:pt x="406" y="384"/>
                    <a:pt x="406" y="384"/>
                  </a:cubicBezTo>
                  <a:cubicBezTo>
                    <a:pt x="406" y="384"/>
                    <a:pt x="366" y="383"/>
                    <a:pt x="367" y="389"/>
                  </a:cubicBezTo>
                  <a:cubicBezTo>
                    <a:pt x="368" y="396"/>
                    <a:pt x="378" y="396"/>
                    <a:pt x="386" y="396"/>
                  </a:cubicBezTo>
                  <a:cubicBezTo>
                    <a:pt x="394" y="396"/>
                    <a:pt x="396" y="393"/>
                    <a:pt x="402" y="396"/>
                  </a:cubicBezTo>
                  <a:cubicBezTo>
                    <a:pt x="409" y="399"/>
                    <a:pt x="385" y="406"/>
                    <a:pt x="385" y="406"/>
                  </a:cubicBezTo>
                  <a:cubicBezTo>
                    <a:pt x="385" y="406"/>
                    <a:pt x="357" y="406"/>
                    <a:pt x="352" y="409"/>
                  </a:cubicBezTo>
                  <a:cubicBezTo>
                    <a:pt x="346" y="413"/>
                    <a:pt x="349" y="419"/>
                    <a:pt x="356" y="419"/>
                  </a:cubicBezTo>
                  <a:cubicBezTo>
                    <a:pt x="363" y="419"/>
                    <a:pt x="363" y="420"/>
                    <a:pt x="363" y="420"/>
                  </a:cubicBezTo>
                  <a:cubicBezTo>
                    <a:pt x="363" y="420"/>
                    <a:pt x="357" y="421"/>
                    <a:pt x="354" y="426"/>
                  </a:cubicBezTo>
                  <a:cubicBezTo>
                    <a:pt x="350" y="430"/>
                    <a:pt x="353" y="435"/>
                    <a:pt x="362" y="435"/>
                  </a:cubicBezTo>
                  <a:cubicBezTo>
                    <a:pt x="371" y="435"/>
                    <a:pt x="390" y="432"/>
                    <a:pt x="390" y="432"/>
                  </a:cubicBezTo>
                  <a:cubicBezTo>
                    <a:pt x="409" y="429"/>
                    <a:pt x="409" y="429"/>
                    <a:pt x="409" y="429"/>
                  </a:cubicBezTo>
                  <a:cubicBezTo>
                    <a:pt x="409" y="429"/>
                    <a:pt x="413" y="434"/>
                    <a:pt x="407" y="435"/>
                  </a:cubicBezTo>
                  <a:cubicBezTo>
                    <a:pt x="400" y="436"/>
                    <a:pt x="366" y="450"/>
                    <a:pt x="369" y="454"/>
                  </a:cubicBezTo>
                  <a:cubicBezTo>
                    <a:pt x="373" y="457"/>
                    <a:pt x="371" y="462"/>
                    <a:pt x="392" y="456"/>
                  </a:cubicBezTo>
                  <a:cubicBezTo>
                    <a:pt x="413" y="449"/>
                    <a:pt x="425" y="441"/>
                    <a:pt x="425" y="441"/>
                  </a:cubicBezTo>
                  <a:cubicBezTo>
                    <a:pt x="425" y="441"/>
                    <a:pt x="419" y="461"/>
                    <a:pt x="429" y="456"/>
                  </a:cubicBezTo>
                  <a:cubicBezTo>
                    <a:pt x="436" y="454"/>
                    <a:pt x="436" y="444"/>
                    <a:pt x="443" y="440"/>
                  </a:cubicBezTo>
                  <a:cubicBezTo>
                    <a:pt x="451" y="437"/>
                    <a:pt x="468" y="430"/>
                    <a:pt x="475" y="416"/>
                  </a:cubicBezTo>
                  <a:cubicBezTo>
                    <a:pt x="483" y="402"/>
                    <a:pt x="502" y="392"/>
                    <a:pt x="502" y="392"/>
                  </a:cubicBezTo>
                  <a:cubicBezTo>
                    <a:pt x="502" y="392"/>
                    <a:pt x="561" y="340"/>
                    <a:pt x="589" y="331"/>
                  </a:cubicBezTo>
                  <a:cubicBezTo>
                    <a:pt x="618" y="322"/>
                    <a:pt x="650" y="276"/>
                    <a:pt x="658" y="276"/>
                  </a:cubicBezTo>
                  <a:cubicBezTo>
                    <a:pt x="666" y="276"/>
                    <a:pt x="719" y="274"/>
                    <a:pt x="719" y="274"/>
                  </a:cubicBezTo>
                  <a:cubicBezTo>
                    <a:pt x="719" y="274"/>
                    <a:pt x="707" y="325"/>
                    <a:pt x="640" y="357"/>
                  </a:cubicBezTo>
                  <a:cubicBezTo>
                    <a:pt x="640" y="357"/>
                    <a:pt x="633" y="382"/>
                    <a:pt x="604" y="398"/>
                  </a:cubicBezTo>
                  <a:cubicBezTo>
                    <a:pt x="575" y="415"/>
                    <a:pt x="584" y="421"/>
                    <a:pt x="577" y="434"/>
                  </a:cubicBezTo>
                  <a:cubicBezTo>
                    <a:pt x="571" y="446"/>
                    <a:pt x="544" y="465"/>
                    <a:pt x="536" y="494"/>
                  </a:cubicBezTo>
                  <a:cubicBezTo>
                    <a:pt x="529" y="524"/>
                    <a:pt x="498" y="644"/>
                    <a:pt x="480" y="663"/>
                  </a:cubicBezTo>
                  <a:cubicBezTo>
                    <a:pt x="462" y="681"/>
                    <a:pt x="447" y="728"/>
                    <a:pt x="428" y="711"/>
                  </a:cubicBezTo>
                  <a:cubicBezTo>
                    <a:pt x="409" y="695"/>
                    <a:pt x="354" y="646"/>
                    <a:pt x="325" y="639"/>
                  </a:cubicBezTo>
                  <a:cubicBezTo>
                    <a:pt x="296" y="633"/>
                    <a:pt x="200" y="600"/>
                    <a:pt x="199" y="590"/>
                  </a:cubicBezTo>
                  <a:cubicBezTo>
                    <a:pt x="198" y="580"/>
                    <a:pt x="199" y="542"/>
                    <a:pt x="188" y="531"/>
                  </a:cubicBezTo>
                  <a:cubicBezTo>
                    <a:pt x="177" y="520"/>
                    <a:pt x="176" y="508"/>
                    <a:pt x="152" y="512"/>
                  </a:cubicBezTo>
                  <a:cubicBezTo>
                    <a:pt x="129" y="517"/>
                    <a:pt x="83" y="556"/>
                    <a:pt x="60" y="566"/>
                  </a:cubicBezTo>
                  <a:cubicBezTo>
                    <a:pt x="38" y="576"/>
                    <a:pt x="0" y="634"/>
                    <a:pt x="16" y="645"/>
                  </a:cubicBezTo>
                  <a:cubicBezTo>
                    <a:pt x="33" y="656"/>
                    <a:pt x="43" y="660"/>
                    <a:pt x="68" y="647"/>
                  </a:cubicBezTo>
                  <a:cubicBezTo>
                    <a:pt x="94" y="634"/>
                    <a:pt x="101" y="643"/>
                    <a:pt x="113" y="644"/>
                  </a:cubicBezTo>
                  <a:cubicBezTo>
                    <a:pt x="124" y="645"/>
                    <a:pt x="141" y="657"/>
                    <a:pt x="146" y="652"/>
                  </a:cubicBezTo>
                  <a:cubicBezTo>
                    <a:pt x="150" y="646"/>
                    <a:pt x="150" y="639"/>
                    <a:pt x="150" y="639"/>
                  </a:cubicBezTo>
                  <a:cubicBezTo>
                    <a:pt x="150" y="639"/>
                    <a:pt x="149" y="632"/>
                    <a:pt x="166" y="639"/>
                  </a:cubicBezTo>
                  <a:cubicBezTo>
                    <a:pt x="182" y="647"/>
                    <a:pt x="287" y="732"/>
                    <a:pt x="327" y="754"/>
                  </a:cubicBezTo>
                  <a:cubicBezTo>
                    <a:pt x="367" y="777"/>
                    <a:pt x="380" y="783"/>
                    <a:pt x="396" y="793"/>
                  </a:cubicBezTo>
                  <a:cubicBezTo>
                    <a:pt x="411" y="803"/>
                    <a:pt x="452" y="840"/>
                    <a:pt x="487" y="798"/>
                  </a:cubicBezTo>
                  <a:cubicBezTo>
                    <a:pt x="521" y="756"/>
                    <a:pt x="591" y="707"/>
                    <a:pt x="597" y="706"/>
                  </a:cubicBezTo>
                  <a:cubicBezTo>
                    <a:pt x="604" y="705"/>
                    <a:pt x="629" y="694"/>
                    <a:pt x="643" y="689"/>
                  </a:cubicBezTo>
                  <a:cubicBezTo>
                    <a:pt x="656" y="685"/>
                    <a:pt x="669" y="680"/>
                    <a:pt x="669" y="680"/>
                  </a:cubicBezTo>
                  <a:cubicBezTo>
                    <a:pt x="674" y="658"/>
                    <a:pt x="674" y="658"/>
                    <a:pt x="674" y="658"/>
                  </a:cubicBezTo>
                  <a:cubicBezTo>
                    <a:pt x="674" y="658"/>
                    <a:pt x="710" y="695"/>
                    <a:pt x="721" y="691"/>
                  </a:cubicBezTo>
                  <a:cubicBezTo>
                    <a:pt x="732" y="688"/>
                    <a:pt x="758" y="679"/>
                    <a:pt x="758" y="679"/>
                  </a:cubicBezTo>
                  <a:cubicBezTo>
                    <a:pt x="758" y="679"/>
                    <a:pt x="786" y="668"/>
                    <a:pt x="791" y="679"/>
                  </a:cubicBezTo>
                  <a:cubicBezTo>
                    <a:pt x="795" y="690"/>
                    <a:pt x="863" y="740"/>
                    <a:pt x="865" y="746"/>
                  </a:cubicBezTo>
                  <a:cubicBezTo>
                    <a:pt x="867" y="751"/>
                    <a:pt x="883" y="867"/>
                    <a:pt x="908" y="894"/>
                  </a:cubicBezTo>
                  <a:cubicBezTo>
                    <a:pt x="934" y="920"/>
                    <a:pt x="951" y="1009"/>
                    <a:pt x="952" y="1016"/>
                  </a:cubicBezTo>
                  <a:cubicBezTo>
                    <a:pt x="953" y="1022"/>
                    <a:pt x="940" y="1016"/>
                    <a:pt x="932" y="1037"/>
                  </a:cubicBezTo>
                  <a:cubicBezTo>
                    <a:pt x="925" y="1058"/>
                    <a:pt x="919" y="1085"/>
                    <a:pt x="926" y="1093"/>
                  </a:cubicBezTo>
                  <a:cubicBezTo>
                    <a:pt x="932" y="1101"/>
                    <a:pt x="953" y="1119"/>
                    <a:pt x="984" y="1119"/>
                  </a:cubicBezTo>
                  <a:cubicBezTo>
                    <a:pt x="1015" y="1119"/>
                    <a:pt x="1038" y="1135"/>
                    <a:pt x="1054" y="1138"/>
                  </a:cubicBezTo>
                  <a:cubicBezTo>
                    <a:pt x="1071" y="1142"/>
                    <a:pt x="1156" y="1174"/>
                    <a:pt x="1164" y="1133"/>
                  </a:cubicBezTo>
                  <a:cubicBezTo>
                    <a:pt x="1164" y="1133"/>
                    <a:pt x="1173" y="1115"/>
                    <a:pt x="1135" y="1096"/>
                  </a:cubicBezTo>
                  <a:close/>
                  <a:moveTo>
                    <a:pt x="566" y="274"/>
                  </a:moveTo>
                  <a:cubicBezTo>
                    <a:pt x="560" y="278"/>
                    <a:pt x="555" y="278"/>
                    <a:pt x="555" y="278"/>
                  </a:cubicBezTo>
                  <a:cubicBezTo>
                    <a:pt x="555" y="278"/>
                    <a:pt x="564" y="265"/>
                    <a:pt x="580" y="261"/>
                  </a:cubicBezTo>
                  <a:cubicBezTo>
                    <a:pt x="580" y="261"/>
                    <a:pt x="572" y="270"/>
                    <a:pt x="566" y="274"/>
                  </a:cubicBezTo>
                  <a:close/>
                </a:path>
              </a:pathLst>
            </a:custGeom>
            <a:solidFill>
              <a:srgbClr val="FFC000"/>
            </a:solidFill>
            <a:ln w="9525">
              <a:noFill/>
              <a:round/>
              <a:headEnd/>
              <a:tailEnd/>
            </a:ln>
          </p:spPr>
          <p:txBody>
            <a:bodyPr vert="horz" wrap="square" lIns="91440" tIns="45720" rIns="91440" bIns="45720" numCol="1" anchor="t" anchorCtr="0" compatLnSpc="1">
              <a:prstTxWarp prst="textNoShape">
                <a:avLst/>
              </a:prstTxWarp>
            </a:bodyPr>
            <a:lstStyle/>
            <a:p>
              <a:endParaRPr lang="en-US">
                <a:latin typeface="Segoe UI" panose="020B0502040204020203" pitchFamily="34" charset="0"/>
                <a:ea typeface="Segoe UI" panose="020B0502040204020203" pitchFamily="34" charset="0"/>
                <a:cs typeface="Segoe UI" panose="020B0502040204020203" pitchFamily="34" charset="0"/>
              </a:endParaRPr>
            </a:p>
          </p:txBody>
        </p:sp>
        <p:sp>
          <p:nvSpPr>
            <p:cNvPr id="42" name="Freeform 12">
              <a:extLst>
                <a:ext uri="{FF2B5EF4-FFF2-40B4-BE49-F238E27FC236}">
                  <a16:creationId xmlns:a16="http://schemas.microsoft.com/office/drawing/2014/main" id="{A48A9E38-89E4-4F09-BDF4-177718B6FDFD}"/>
                </a:ext>
              </a:extLst>
            </p:cNvPr>
            <p:cNvSpPr>
              <a:spLocks noEditPoints="1"/>
            </p:cNvSpPr>
            <p:nvPr/>
          </p:nvSpPr>
          <p:spPr bwMode="gray">
            <a:xfrm rot="1983847">
              <a:off x="7219252" y="2939101"/>
              <a:ext cx="488459" cy="660423"/>
            </a:xfrm>
            <a:custGeom>
              <a:avLst/>
              <a:gdLst/>
              <a:ahLst/>
              <a:cxnLst>
                <a:cxn ang="0">
                  <a:pos x="940" y="1268"/>
                </a:cxn>
                <a:cxn ang="0">
                  <a:pos x="889" y="1190"/>
                </a:cxn>
                <a:cxn ang="0">
                  <a:pos x="834" y="1062"/>
                </a:cxn>
                <a:cxn ang="0">
                  <a:pos x="802" y="871"/>
                </a:cxn>
                <a:cxn ang="0">
                  <a:pos x="767" y="801"/>
                </a:cxn>
                <a:cxn ang="0">
                  <a:pos x="682" y="685"/>
                </a:cxn>
                <a:cxn ang="0">
                  <a:pos x="664" y="669"/>
                </a:cxn>
                <a:cxn ang="0">
                  <a:pos x="637" y="589"/>
                </a:cxn>
                <a:cxn ang="0">
                  <a:pos x="735" y="431"/>
                </a:cxn>
                <a:cxn ang="0">
                  <a:pos x="792" y="413"/>
                </a:cxn>
                <a:cxn ang="0">
                  <a:pos x="793" y="375"/>
                </a:cxn>
                <a:cxn ang="0">
                  <a:pos x="779" y="358"/>
                </a:cxn>
                <a:cxn ang="0">
                  <a:pos x="721" y="368"/>
                </a:cxn>
                <a:cxn ang="0">
                  <a:pos x="644" y="422"/>
                </a:cxn>
                <a:cxn ang="0">
                  <a:pos x="603" y="231"/>
                </a:cxn>
                <a:cxn ang="0">
                  <a:pos x="607" y="201"/>
                </a:cxn>
                <a:cxn ang="0">
                  <a:pos x="630" y="197"/>
                </a:cxn>
                <a:cxn ang="0">
                  <a:pos x="658" y="164"/>
                </a:cxn>
                <a:cxn ang="0">
                  <a:pos x="657" y="151"/>
                </a:cxn>
                <a:cxn ang="0">
                  <a:pos x="659" y="148"/>
                </a:cxn>
                <a:cxn ang="0">
                  <a:pos x="658" y="132"/>
                </a:cxn>
                <a:cxn ang="0">
                  <a:pos x="659" y="112"/>
                </a:cxn>
                <a:cxn ang="0">
                  <a:pos x="645" y="92"/>
                </a:cxn>
                <a:cxn ang="0">
                  <a:pos x="587" y="4"/>
                </a:cxn>
                <a:cxn ang="0">
                  <a:pos x="527" y="9"/>
                </a:cxn>
                <a:cxn ang="0">
                  <a:pos x="474" y="123"/>
                </a:cxn>
                <a:cxn ang="0">
                  <a:pos x="500" y="200"/>
                </a:cxn>
                <a:cxn ang="0">
                  <a:pos x="412" y="264"/>
                </a:cxn>
                <a:cxn ang="0">
                  <a:pos x="309" y="403"/>
                </a:cxn>
                <a:cxn ang="0">
                  <a:pos x="328" y="672"/>
                </a:cxn>
                <a:cxn ang="0">
                  <a:pos x="369" y="726"/>
                </a:cxn>
                <a:cxn ang="0">
                  <a:pos x="396" y="722"/>
                </a:cxn>
                <a:cxn ang="0">
                  <a:pos x="414" y="798"/>
                </a:cxn>
                <a:cxn ang="0">
                  <a:pos x="388" y="926"/>
                </a:cxn>
                <a:cxn ang="0">
                  <a:pos x="141" y="916"/>
                </a:cxn>
                <a:cxn ang="0">
                  <a:pos x="95" y="872"/>
                </a:cxn>
                <a:cxn ang="0">
                  <a:pos x="38" y="921"/>
                </a:cxn>
                <a:cxn ang="0">
                  <a:pos x="27" y="1085"/>
                </a:cxn>
                <a:cxn ang="0">
                  <a:pos x="125" y="991"/>
                </a:cxn>
                <a:cxn ang="0">
                  <a:pos x="170" y="985"/>
                </a:cxn>
                <a:cxn ang="0">
                  <a:pos x="436" y="1035"/>
                </a:cxn>
                <a:cxn ang="0">
                  <a:pos x="540" y="871"/>
                </a:cxn>
                <a:cxn ang="0">
                  <a:pos x="587" y="866"/>
                </a:cxn>
                <a:cxn ang="0">
                  <a:pos x="708" y="901"/>
                </a:cxn>
                <a:cxn ang="0">
                  <a:pos x="801" y="1185"/>
                </a:cxn>
                <a:cxn ang="0">
                  <a:pos x="775" y="1242"/>
                </a:cxn>
                <a:cxn ang="0">
                  <a:pos x="868" y="1304"/>
                </a:cxn>
                <a:cxn ang="0">
                  <a:pos x="975" y="1306"/>
                </a:cxn>
                <a:cxn ang="0">
                  <a:pos x="381" y="545"/>
                </a:cxn>
                <a:cxn ang="0">
                  <a:pos x="400" y="407"/>
                </a:cxn>
                <a:cxn ang="0">
                  <a:pos x="425" y="637"/>
                </a:cxn>
                <a:cxn ang="0">
                  <a:pos x="396" y="639"/>
                </a:cxn>
              </a:cxnLst>
              <a:rect l="0" t="0" r="r" b="b"/>
              <a:pathLst>
                <a:path w="996" h="1345">
                  <a:moveTo>
                    <a:pt x="975" y="1306"/>
                  </a:moveTo>
                  <a:cubicBezTo>
                    <a:pt x="955" y="1290"/>
                    <a:pt x="943" y="1273"/>
                    <a:pt x="940" y="1268"/>
                  </a:cubicBezTo>
                  <a:cubicBezTo>
                    <a:pt x="937" y="1263"/>
                    <a:pt x="907" y="1236"/>
                    <a:pt x="899" y="1226"/>
                  </a:cubicBezTo>
                  <a:cubicBezTo>
                    <a:pt x="891" y="1216"/>
                    <a:pt x="898" y="1193"/>
                    <a:pt x="889" y="1190"/>
                  </a:cubicBezTo>
                  <a:cubicBezTo>
                    <a:pt x="880" y="1187"/>
                    <a:pt x="874" y="1200"/>
                    <a:pt x="874" y="1200"/>
                  </a:cubicBezTo>
                  <a:cubicBezTo>
                    <a:pt x="874" y="1200"/>
                    <a:pt x="833" y="1087"/>
                    <a:pt x="834" y="1062"/>
                  </a:cubicBezTo>
                  <a:cubicBezTo>
                    <a:pt x="835" y="1036"/>
                    <a:pt x="828" y="984"/>
                    <a:pt x="816" y="966"/>
                  </a:cubicBezTo>
                  <a:cubicBezTo>
                    <a:pt x="804" y="947"/>
                    <a:pt x="804" y="884"/>
                    <a:pt x="802" y="871"/>
                  </a:cubicBezTo>
                  <a:cubicBezTo>
                    <a:pt x="800" y="858"/>
                    <a:pt x="786" y="841"/>
                    <a:pt x="786" y="841"/>
                  </a:cubicBezTo>
                  <a:cubicBezTo>
                    <a:pt x="786" y="841"/>
                    <a:pt x="778" y="818"/>
                    <a:pt x="767" y="801"/>
                  </a:cubicBezTo>
                  <a:cubicBezTo>
                    <a:pt x="756" y="785"/>
                    <a:pt x="751" y="776"/>
                    <a:pt x="735" y="758"/>
                  </a:cubicBezTo>
                  <a:cubicBezTo>
                    <a:pt x="725" y="747"/>
                    <a:pt x="694" y="697"/>
                    <a:pt x="682" y="685"/>
                  </a:cubicBezTo>
                  <a:cubicBezTo>
                    <a:pt x="677" y="680"/>
                    <a:pt x="671" y="678"/>
                    <a:pt x="664" y="676"/>
                  </a:cubicBezTo>
                  <a:cubicBezTo>
                    <a:pt x="664" y="669"/>
                    <a:pt x="664" y="669"/>
                    <a:pt x="664" y="669"/>
                  </a:cubicBezTo>
                  <a:cubicBezTo>
                    <a:pt x="664" y="669"/>
                    <a:pt x="652" y="638"/>
                    <a:pt x="647" y="632"/>
                  </a:cubicBezTo>
                  <a:cubicBezTo>
                    <a:pt x="642" y="627"/>
                    <a:pt x="634" y="604"/>
                    <a:pt x="637" y="589"/>
                  </a:cubicBezTo>
                  <a:cubicBezTo>
                    <a:pt x="640" y="574"/>
                    <a:pt x="646" y="497"/>
                    <a:pt x="646" y="497"/>
                  </a:cubicBezTo>
                  <a:cubicBezTo>
                    <a:pt x="646" y="497"/>
                    <a:pt x="722" y="434"/>
                    <a:pt x="735" y="431"/>
                  </a:cubicBezTo>
                  <a:cubicBezTo>
                    <a:pt x="748" y="428"/>
                    <a:pt x="766" y="425"/>
                    <a:pt x="775" y="416"/>
                  </a:cubicBezTo>
                  <a:cubicBezTo>
                    <a:pt x="775" y="416"/>
                    <a:pt x="786" y="417"/>
                    <a:pt x="792" y="413"/>
                  </a:cubicBezTo>
                  <a:cubicBezTo>
                    <a:pt x="799" y="408"/>
                    <a:pt x="803" y="399"/>
                    <a:pt x="801" y="393"/>
                  </a:cubicBezTo>
                  <a:cubicBezTo>
                    <a:pt x="798" y="387"/>
                    <a:pt x="804" y="380"/>
                    <a:pt x="793" y="375"/>
                  </a:cubicBezTo>
                  <a:cubicBezTo>
                    <a:pt x="793" y="375"/>
                    <a:pt x="792" y="364"/>
                    <a:pt x="782" y="360"/>
                  </a:cubicBezTo>
                  <a:cubicBezTo>
                    <a:pt x="772" y="356"/>
                    <a:pt x="779" y="358"/>
                    <a:pt x="779" y="358"/>
                  </a:cubicBezTo>
                  <a:cubicBezTo>
                    <a:pt x="779" y="358"/>
                    <a:pt x="771" y="346"/>
                    <a:pt x="755" y="346"/>
                  </a:cubicBezTo>
                  <a:cubicBezTo>
                    <a:pt x="740" y="347"/>
                    <a:pt x="729" y="351"/>
                    <a:pt x="721" y="368"/>
                  </a:cubicBezTo>
                  <a:cubicBezTo>
                    <a:pt x="713" y="384"/>
                    <a:pt x="710" y="402"/>
                    <a:pt x="683" y="409"/>
                  </a:cubicBezTo>
                  <a:cubicBezTo>
                    <a:pt x="656" y="416"/>
                    <a:pt x="644" y="422"/>
                    <a:pt x="644" y="422"/>
                  </a:cubicBezTo>
                  <a:cubicBezTo>
                    <a:pt x="644" y="422"/>
                    <a:pt x="650" y="342"/>
                    <a:pt x="631" y="301"/>
                  </a:cubicBezTo>
                  <a:cubicBezTo>
                    <a:pt x="613" y="261"/>
                    <a:pt x="600" y="246"/>
                    <a:pt x="603" y="231"/>
                  </a:cubicBezTo>
                  <a:cubicBezTo>
                    <a:pt x="606" y="215"/>
                    <a:pt x="607" y="203"/>
                    <a:pt x="607" y="203"/>
                  </a:cubicBezTo>
                  <a:cubicBezTo>
                    <a:pt x="607" y="201"/>
                    <a:pt x="607" y="201"/>
                    <a:pt x="607" y="201"/>
                  </a:cubicBezTo>
                  <a:cubicBezTo>
                    <a:pt x="612" y="200"/>
                    <a:pt x="618" y="199"/>
                    <a:pt x="623" y="197"/>
                  </a:cubicBezTo>
                  <a:cubicBezTo>
                    <a:pt x="626" y="197"/>
                    <a:pt x="629" y="197"/>
                    <a:pt x="630" y="197"/>
                  </a:cubicBezTo>
                  <a:cubicBezTo>
                    <a:pt x="637" y="195"/>
                    <a:pt x="655" y="194"/>
                    <a:pt x="657" y="181"/>
                  </a:cubicBezTo>
                  <a:cubicBezTo>
                    <a:pt x="659" y="175"/>
                    <a:pt x="659" y="169"/>
                    <a:pt x="658" y="164"/>
                  </a:cubicBezTo>
                  <a:cubicBezTo>
                    <a:pt x="660" y="161"/>
                    <a:pt x="662" y="158"/>
                    <a:pt x="662" y="156"/>
                  </a:cubicBezTo>
                  <a:cubicBezTo>
                    <a:pt x="661" y="153"/>
                    <a:pt x="659" y="152"/>
                    <a:pt x="657" y="151"/>
                  </a:cubicBezTo>
                  <a:cubicBezTo>
                    <a:pt x="657" y="150"/>
                    <a:pt x="658" y="149"/>
                    <a:pt x="658" y="149"/>
                  </a:cubicBezTo>
                  <a:cubicBezTo>
                    <a:pt x="658" y="149"/>
                    <a:pt x="658" y="148"/>
                    <a:pt x="659" y="148"/>
                  </a:cubicBezTo>
                  <a:cubicBezTo>
                    <a:pt x="660" y="147"/>
                    <a:pt x="662" y="144"/>
                    <a:pt x="661" y="143"/>
                  </a:cubicBezTo>
                  <a:cubicBezTo>
                    <a:pt x="660" y="141"/>
                    <a:pt x="658" y="132"/>
                    <a:pt x="658" y="132"/>
                  </a:cubicBezTo>
                  <a:cubicBezTo>
                    <a:pt x="658" y="132"/>
                    <a:pt x="669" y="124"/>
                    <a:pt x="663" y="115"/>
                  </a:cubicBezTo>
                  <a:cubicBezTo>
                    <a:pt x="662" y="114"/>
                    <a:pt x="660" y="113"/>
                    <a:pt x="659" y="112"/>
                  </a:cubicBezTo>
                  <a:cubicBezTo>
                    <a:pt x="655" y="107"/>
                    <a:pt x="650" y="102"/>
                    <a:pt x="645" y="97"/>
                  </a:cubicBezTo>
                  <a:cubicBezTo>
                    <a:pt x="645" y="96"/>
                    <a:pt x="645" y="94"/>
                    <a:pt x="645" y="92"/>
                  </a:cubicBezTo>
                  <a:cubicBezTo>
                    <a:pt x="648" y="81"/>
                    <a:pt x="654" y="62"/>
                    <a:pt x="642" y="46"/>
                  </a:cubicBezTo>
                  <a:cubicBezTo>
                    <a:pt x="630" y="30"/>
                    <a:pt x="631" y="9"/>
                    <a:pt x="587" y="4"/>
                  </a:cubicBezTo>
                  <a:cubicBezTo>
                    <a:pt x="582" y="4"/>
                    <a:pt x="574" y="3"/>
                    <a:pt x="569" y="3"/>
                  </a:cubicBezTo>
                  <a:cubicBezTo>
                    <a:pt x="555" y="0"/>
                    <a:pt x="541" y="3"/>
                    <a:pt x="527" y="9"/>
                  </a:cubicBezTo>
                  <a:cubicBezTo>
                    <a:pt x="481" y="31"/>
                    <a:pt x="459" y="56"/>
                    <a:pt x="474" y="122"/>
                  </a:cubicBezTo>
                  <a:cubicBezTo>
                    <a:pt x="474" y="123"/>
                    <a:pt x="474" y="123"/>
                    <a:pt x="474" y="123"/>
                  </a:cubicBezTo>
                  <a:cubicBezTo>
                    <a:pt x="478" y="134"/>
                    <a:pt x="484" y="145"/>
                    <a:pt x="496" y="154"/>
                  </a:cubicBezTo>
                  <a:cubicBezTo>
                    <a:pt x="516" y="168"/>
                    <a:pt x="504" y="198"/>
                    <a:pt x="500" y="200"/>
                  </a:cubicBezTo>
                  <a:cubicBezTo>
                    <a:pt x="496" y="201"/>
                    <a:pt x="456" y="215"/>
                    <a:pt x="448" y="231"/>
                  </a:cubicBezTo>
                  <a:cubicBezTo>
                    <a:pt x="439" y="246"/>
                    <a:pt x="420" y="259"/>
                    <a:pt x="412" y="264"/>
                  </a:cubicBezTo>
                  <a:cubicBezTo>
                    <a:pt x="380" y="285"/>
                    <a:pt x="348" y="337"/>
                    <a:pt x="337" y="361"/>
                  </a:cubicBezTo>
                  <a:cubicBezTo>
                    <a:pt x="327" y="382"/>
                    <a:pt x="309" y="378"/>
                    <a:pt x="309" y="403"/>
                  </a:cubicBezTo>
                  <a:cubicBezTo>
                    <a:pt x="308" y="427"/>
                    <a:pt x="299" y="554"/>
                    <a:pt x="318" y="593"/>
                  </a:cubicBezTo>
                  <a:cubicBezTo>
                    <a:pt x="338" y="633"/>
                    <a:pt x="324" y="648"/>
                    <a:pt x="328" y="672"/>
                  </a:cubicBezTo>
                  <a:cubicBezTo>
                    <a:pt x="333" y="695"/>
                    <a:pt x="336" y="717"/>
                    <a:pt x="355" y="727"/>
                  </a:cubicBezTo>
                  <a:cubicBezTo>
                    <a:pt x="355" y="727"/>
                    <a:pt x="366" y="731"/>
                    <a:pt x="369" y="726"/>
                  </a:cubicBezTo>
                  <a:cubicBezTo>
                    <a:pt x="369" y="726"/>
                    <a:pt x="382" y="729"/>
                    <a:pt x="385" y="724"/>
                  </a:cubicBezTo>
                  <a:cubicBezTo>
                    <a:pt x="396" y="722"/>
                    <a:pt x="396" y="722"/>
                    <a:pt x="396" y="722"/>
                  </a:cubicBezTo>
                  <a:cubicBezTo>
                    <a:pt x="398" y="758"/>
                    <a:pt x="398" y="758"/>
                    <a:pt x="398" y="758"/>
                  </a:cubicBezTo>
                  <a:cubicBezTo>
                    <a:pt x="398" y="758"/>
                    <a:pt x="407" y="789"/>
                    <a:pt x="414" y="798"/>
                  </a:cubicBezTo>
                  <a:cubicBezTo>
                    <a:pt x="410" y="827"/>
                    <a:pt x="407" y="859"/>
                    <a:pt x="408" y="868"/>
                  </a:cubicBezTo>
                  <a:cubicBezTo>
                    <a:pt x="410" y="886"/>
                    <a:pt x="420" y="945"/>
                    <a:pt x="388" y="926"/>
                  </a:cubicBezTo>
                  <a:cubicBezTo>
                    <a:pt x="357" y="906"/>
                    <a:pt x="298" y="919"/>
                    <a:pt x="255" y="925"/>
                  </a:cubicBezTo>
                  <a:cubicBezTo>
                    <a:pt x="212" y="931"/>
                    <a:pt x="150" y="924"/>
                    <a:pt x="141" y="916"/>
                  </a:cubicBezTo>
                  <a:cubicBezTo>
                    <a:pt x="131" y="908"/>
                    <a:pt x="122" y="891"/>
                    <a:pt x="110" y="884"/>
                  </a:cubicBezTo>
                  <a:cubicBezTo>
                    <a:pt x="98" y="877"/>
                    <a:pt x="95" y="872"/>
                    <a:pt x="95" y="872"/>
                  </a:cubicBezTo>
                  <a:cubicBezTo>
                    <a:pt x="95" y="872"/>
                    <a:pt x="92" y="867"/>
                    <a:pt x="76" y="869"/>
                  </a:cubicBezTo>
                  <a:cubicBezTo>
                    <a:pt x="61" y="871"/>
                    <a:pt x="46" y="895"/>
                    <a:pt x="38" y="921"/>
                  </a:cubicBezTo>
                  <a:cubicBezTo>
                    <a:pt x="29" y="946"/>
                    <a:pt x="3" y="974"/>
                    <a:pt x="3" y="999"/>
                  </a:cubicBezTo>
                  <a:cubicBezTo>
                    <a:pt x="3" y="1025"/>
                    <a:pt x="0" y="1094"/>
                    <a:pt x="27" y="1085"/>
                  </a:cubicBezTo>
                  <a:cubicBezTo>
                    <a:pt x="62" y="1073"/>
                    <a:pt x="77" y="1028"/>
                    <a:pt x="94" y="1014"/>
                  </a:cubicBezTo>
                  <a:cubicBezTo>
                    <a:pt x="110" y="1000"/>
                    <a:pt x="126" y="996"/>
                    <a:pt x="125" y="991"/>
                  </a:cubicBezTo>
                  <a:cubicBezTo>
                    <a:pt x="124" y="986"/>
                    <a:pt x="123" y="983"/>
                    <a:pt x="123" y="983"/>
                  </a:cubicBezTo>
                  <a:cubicBezTo>
                    <a:pt x="123" y="983"/>
                    <a:pt x="146" y="980"/>
                    <a:pt x="170" y="985"/>
                  </a:cubicBezTo>
                  <a:cubicBezTo>
                    <a:pt x="194" y="990"/>
                    <a:pt x="304" y="1016"/>
                    <a:pt x="338" y="1016"/>
                  </a:cubicBezTo>
                  <a:cubicBezTo>
                    <a:pt x="372" y="1016"/>
                    <a:pt x="414" y="1042"/>
                    <a:pt x="436" y="1035"/>
                  </a:cubicBezTo>
                  <a:cubicBezTo>
                    <a:pt x="457" y="1028"/>
                    <a:pt x="486" y="1009"/>
                    <a:pt x="512" y="926"/>
                  </a:cubicBezTo>
                  <a:cubicBezTo>
                    <a:pt x="512" y="926"/>
                    <a:pt x="532" y="878"/>
                    <a:pt x="540" y="871"/>
                  </a:cubicBezTo>
                  <a:cubicBezTo>
                    <a:pt x="549" y="864"/>
                    <a:pt x="560" y="854"/>
                    <a:pt x="560" y="854"/>
                  </a:cubicBezTo>
                  <a:cubicBezTo>
                    <a:pt x="560" y="854"/>
                    <a:pt x="575" y="870"/>
                    <a:pt x="587" y="866"/>
                  </a:cubicBezTo>
                  <a:cubicBezTo>
                    <a:pt x="600" y="862"/>
                    <a:pt x="610" y="855"/>
                    <a:pt x="618" y="857"/>
                  </a:cubicBezTo>
                  <a:cubicBezTo>
                    <a:pt x="626" y="859"/>
                    <a:pt x="698" y="881"/>
                    <a:pt x="708" y="901"/>
                  </a:cubicBezTo>
                  <a:cubicBezTo>
                    <a:pt x="718" y="922"/>
                    <a:pt x="719" y="1016"/>
                    <a:pt x="739" y="1039"/>
                  </a:cubicBezTo>
                  <a:cubicBezTo>
                    <a:pt x="760" y="1061"/>
                    <a:pt x="801" y="1152"/>
                    <a:pt x="801" y="1185"/>
                  </a:cubicBezTo>
                  <a:cubicBezTo>
                    <a:pt x="801" y="1185"/>
                    <a:pt x="788" y="1206"/>
                    <a:pt x="785" y="1220"/>
                  </a:cubicBezTo>
                  <a:cubicBezTo>
                    <a:pt x="782" y="1235"/>
                    <a:pt x="776" y="1233"/>
                    <a:pt x="775" y="1242"/>
                  </a:cubicBezTo>
                  <a:cubicBezTo>
                    <a:pt x="774" y="1251"/>
                    <a:pt x="769" y="1256"/>
                    <a:pt x="784" y="1263"/>
                  </a:cubicBezTo>
                  <a:cubicBezTo>
                    <a:pt x="799" y="1270"/>
                    <a:pt x="846" y="1297"/>
                    <a:pt x="868" y="1304"/>
                  </a:cubicBezTo>
                  <a:cubicBezTo>
                    <a:pt x="891" y="1311"/>
                    <a:pt x="965" y="1345"/>
                    <a:pt x="980" y="1336"/>
                  </a:cubicBezTo>
                  <a:cubicBezTo>
                    <a:pt x="996" y="1327"/>
                    <a:pt x="996" y="1323"/>
                    <a:pt x="975" y="1306"/>
                  </a:cubicBezTo>
                  <a:close/>
                  <a:moveTo>
                    <a:pt x="396" y="639"/>
                  </a:moveTo>
                  <a:cubicBezTo>
                    <a:pt x="390" y="632"/>
                    <a:pt x="379" y="566"/>
                    <a:pt x="381" y="545"/>
                  </a:cubicBezTo>
                  <a:cubicBezTo>
                    <a:pt x="383" y="523"/>
                    <a:pt x="388" y="464"/>
                    <a:pt x="386" y="432"/>
                  </a:cubicBezTo>
                  <a:cubicBezTo>
                    <a:pt x="384" y="400"/>
                    <a:pt x="400" y="407"/>
                    <a:pt x="400" y="407"/>
                  </a:cubicBezTo>
                  <a:cubicBezTo>
                    <a:pt x="398" y="446"/>
                    <a:pt x="424" y="499"/>
                    <a:pt x="426" y="529"/>
                  </a:cubicBezTo>
                  <a:cubicBezTo>
                    <a:pt x="428" y="559"/>
                    <a:pt x="419" y="612"/>
                    <a:pt x="425" y="637"/>
                  </a:cubicBezTo>
                  <a:cubicBezTo>
                    <a:pt x="431" y="663"/>
                    <a:pt x="420" y="667"/>
                    <a:pt x="420" y="667"/>
                  </a:cubicBezTo>
                  <a:cubicBezTo>
                    <a:pt x="419" y="660"/>
                    <a:pt x="402" y="647"/>
                    <a:pt x="396" y="639"/>
                  </a:cubicBezTo>
                  <a:close/>
                </a:path>
              </a:pathLst>
            </a:custGeom>
            <a:solidFill>
              <a:srgbClr val="FFC000"/>
            </a:solidFill>
            <a:ln w="9525">
              <a:noFill/>
              <a:round/>
              <a:headEnd/>
              <a:tailEnd/>
            </a:ln>
          </p:spPr>
          <p:txBody>
            <a:bodyPr vert="horz" wrap="square" lIns="91440" tIns="45720" rIns="91440" bIns="45720" numCol="1" anchor="t" anchorCtr="0" compatLnSpc="1">
              <a:prstTxWarp prst="textNoShape">
                <a:avLst/>
              </a:prstTxWarp>
            </a:bodyPr>
            <a:lstStyle/>
            <a:p>
              <a:endParaRPr lang="en-US">
                <a:latin typeface="Segoe UI" panose="020B0502040204020203" pitchFamily="34" charset="0"/>
                <a:ea typeface="Segoe UI" panose="020B0502040204020203" pitchFamily="34" charset="0"/>
                <a:cs typeface="Segoe UI" panose="020B0502040204020203" pitchFamily="34" charset="0"/>
              </a:endParaRPr>
            </a:p>
          </p:txBody>
        </p:sp>
        <p:sp>
          <p:nvSpPr>
            <p:cNvPr id="43" name="Freeform 14">
              <a:extLst>
                <a:ext uri="{FF2B5EF4-FFF2-40B4-BE49-F238E27FC236}">
                  <a16:creationId xmlns:a16="http://schemas.microsoft.com/office/drawing/2014/main" id="{2E045155-C9D5-40C4-B1A8-37C9B985ECEA}"/>
                </a:ext>
              </a:extLst>
            </p:cNvPr>
            <p:cNvSpPr>
              <a:spLocks/>
            </p:cNvSpPr>
            <p:nvPr/>
          </p:nvSpPr>
          <p:spPr bwMode="gray">
            <a:xfrm rot="1983847">
              <a:off x="7856178" y="3299093"/>
              <a:ext cx="439978" cy="652190"/>
            </a:xfrm>
            <a:custGeom>
              <a:avLst/>
              <a:gdLst/>
              <a:ahLst/>
              <a:cxnLst>
                <a:cxn ang="0">
                  <a:pos x="875" y="1275"/>
                </a:cxn>
                <a:cxn ang="0">
                  <a:pos x="834" y="1187"/>
                </a:cxn>
                <a:cxn ang="0">
                  <a:pos x="825" y="1160"/>
                </a:cxn>
                <a:cxn ang="0">
                  <a:pos x="849" y="903"/>
                </a:cxn>
                <a:cxn ang="0">
                  <a:pos x="822" y="769"/>
                </a:cxn>
                <a:cxn ang="0">
                  <a:pos x="694" y="687"/>
                </a:cxn>
                <a:cxn ang="0">
                  <a:pos x="652" y="526"/>
                </a:cxn>
                <a:cxn ang="0">
                  <a:pos x="730" y="330"/>
                </a:cxn>
                <a:cxn ang="0">
                  <a:pos x="742" y="270"/>
                </a:cxn>
                <a:cxn ang="0">
                  <a:pos x="711" y="254"/>
                </a:cxn>
                <a:cxn ang="0">
                  <a:pos x="687" y="298"/>
                </a:cxn>
                <a:cxn ang="0">
                  <a:pos x="634" y="267"/>
                </a:cxn>
                <a:cxn ang="0">
                  <a:pos x="622" y="190"/>
                </a:cxn>
                <a:cxn ang="0">
                  <a:pos x="635" y="188"/>
                </a:cxn>
                <a:cxn ang="0">
                  <a:pos x="663" y="145"/>
                </a:cxn>
                <a:cxn ang="0">
                  <a:pos x="659" y="138"/>
                </a:cxn>
                <a:cxn ang="0">
                  <a:pos x="658" y="122"/>
                </a:cxn>
                <a:cxn ang="0">
                  <a:pos x="642" y="82"/>
                </a:cxn>
                <a:cxn ang="0">
                  <a:pos x="577" y="1"/>
                </a:cxn>
                <a:cxn ang="0">
                  <a:pos x="474" y="79"/>
                </a:cxn>
                <a:cxn ang="0">
                  <a:pos x="514" y="174"/>
                </a:cxn>
                <a:cxn ang="0">
                  <a:pos x="493" y="201"/>
                </a:cxn>
                <a:cxn ang="0">
                  <a:pos x="441" y="280"/>
                </a:cxn>
                <a:cxn ang="0">
                  <a:pos x="314" y="401"/>
                </a:cxn>
                <a:cxn ang="0">
                  <a:pos x="232" y="597"/>
                </a:cxn>
                <a:cxn ang="0">
                  <a:pos x="241" y="628"/>
                </a:cxn>
                <a:cxn ang="0">
                  <a:pos x="272" y="636"/>
                </a:cxn>
                <a:cxn ang="0">
                  <a:pos x="335" y="489"/>
                </a:cxn>
                <a:cxn ang="0">
                  <a:pos x="447" y="380"/>
                </a:cxn>
                <a:cxn ang="0">
                  <a:pos x="454" y="433"/>
                </a:cxn>
                <a:cxn ang="0">
                  <a:pos x="405" y="614"/>
                </a:cxn>
                <a:cxn ang="0">
                  <a:pos x="398" y="783"/>
                </a:cxn>
                <a:cxn ang="0">
                  <a:pos x="351" y="921"/>
                </a:cxn>
                <a:cxn ang="0">
                  <a:pos x="69" y="1132"/>
                </a:cxn>
                <a:cxn ang="0">
                  <a:pos x="5" y="1195"/>
                </a:cxn>
                <a:cxn ang="0">
                  <a:pos x="149" y="1325"/>
                </a:cxn>
                <a:cxn ang="0">
                  <a:pos x="154" y="1244"/>
                </a:cxn>
                <a:cxn ang="0">
                  <a:pos x="144" y="1172"/>
                </a:cxn>
                <a:cxn ang="0">
                  <a:pos x="250" y="1111"/>
                </a:cxn>
                <a:cxn ang="0">
                  <a:pos x="486" y="946"/>
                </a:cxn>
                <a:cxn ang="0">
                  <a:pos x="558" y="821"/>
                </a:cxn>
                <a:cxn ang="0">
                  <a:pos x="651" y="819"/>
                </a:cxn>
                <a:cxn ang="0">
                  <a:pos x="757" y="988"/>
                </a:cxn>
                <a:cxn ang="0">
                  <a:pos x="714" y="1173"/>
                </a:cxn>
                <a:cxn ang="0">
                  <a:pos x="739" y="1229"/>
                </a:cxn>
                <a:cxn ang="0">
                  <a:pos x="891" y="1318"/>
                </a:cxn>
              </a:cxnLst>
              <a:rect l="0" t="0" r="r" b="b"/>
              <a:pathLst>
                <a:path w="896" h="1329">
                  <a:moveTo>
                    <a:pt x="882" y="1282"/>
                  </a:moveTo>
                  <a:cubicBezTo>
                    <a:pt x="875" y="1275"/>
                    <a:pt x="875" y="1275"/>
                    <a:pt x="875" y="1275"/>
                  </a:cubicBezTo>
                  <a:cubicBezTo>
                    <a:pt x="863" y="1256"/>
                    <a:pt x="863" y="1256"/>
                    <a:pt x="863" y="1256"/>
                  </a:cubicBezTo>
                  <a:cubicBezTo>
                    <a:pt x="834" y="1187"/>
                    <a:pt x="834" y="1187"/>
                    <a:pt x="834" y="1187"/>
                  </a:cubicBezTo>
                  <a:cubicBezTo>
                    <a:pt x="834" y="1187"/>
                    <a:pt x="852" y="1162"/>
                    <a:pt x="839" y="1159"/>
                  </a:cubicBezTo>
                  <a:cubicBezTo>
                    <a:pt x="826" y="1155"/>
                    <a:pt x="825" y="1160"/>
                    <a:pt x="825" y="1160"/>
                  </a:cubicBezTo>
                  <a:cubicBezTo>
                    <a:pt x="825" y="1160"/>
                    <a:pt x="818" y="1098"/>
                    <a:pt x="828" y="1048"/>
                  </a:cubicBezTo>
                  <a:cubicBezTo>
                    <a:pt x="838" y="998"/>
                    <a:pt x="854" y="942"/>
                    <a:pt x="849" y="903"/>
                  </a:cubicBezTo>
                  <a:cubicBezTo>
                    <a:pt x="843" y="864"/>
                    <a:pt x="858" y="851"/>
                    <a:pt x="861" y="837"/>
                  </a:cubicBezTo>
                  <a:cubicBezTo>
                    <a:pt x="863" y="823"/>
                    <a:pt x="857" y="788"/>
                    <a:pt x="822" y="769"/>
                  </a:cubicBezTo>
                  <a:cubicBezTo>
                    <a:pt x="786" y="751"/>
                    <a:pt x="759" y="721"/>
                    <a:pt x="730" y="704"/>
                  </a:cubicBezTo>
                  <a:cubicBezTo>
                    <a:pt x="721" y="699"/>
                    <a:pt x="708" y="693"/>
                    <a:pt x="694" y="687"/>
                  </a:cubicBezTo>
                  <a:cubicBezTo>
                    <a:pt x="667" y="655"/>
                    <a:pt x="632" y="616"/>
                    <a:pt x="624" y="614"/>
                  </a:cubicBezTo>
                  <a:cubicBezTo>
                    <a:pt x="611" y="611"/>
                    <a:pt x="643" y="533"/>
                    <a:pt x="652" y="526"/>
                  </a:cubicBezTo>
                  <a:cubicBezTo>
                    <a:pt x="661" y="518"/>
                    <a:pt x="700" y="460"/>
                    <a:pt x="704" y="439"/>
                  </a:cubicBezTo>
                  <a:cubicBezTo>
                    <a:pt x="707" y="418"/>
                    <a:pt x="730" y="330"/>
                    <a:pt x="730" y="330"/>
                  </a:cubicBezTo>
                  <a:cubicBezTo>
                    <a:pt x="730" y="330"/>
                    <a:pt x="741" y="316"/>
                    <a:pt x="743" y="304"/>
                  </a:cubicBezTo>
                  <a:cubicBezTo>
                    <a:pt x="744" y="293"/>
                    <a:pt x="752" y="281"/>
                    <a:pt x="742" y="270"/>
                  </a:cubicBezTo>
                  <a:cubicBezTo>
                    <a:pt x="736" y="262"/>
                    <a:pt x="737" y="252"/>
                    <a:pt x="727" y="257"/>
                  </a:cubicBezTo>
                  <a:cubicBezTo>
                    <a:pt x="724" y="259"/>
                    <a:pt x="723" y="245"/>
                    <a:pt x="711" y="254"/>
                  </a:cubicBezTo>
                  <a:cubicBezTo>
                    <a:pt x="709" y="256"/>
                    <a:pt x="706" y="244"/>
                    <a:pt x="694" y="259"/>
                  </a:cubicBezTo>
                  <a:cubicBezTo>
                    <a:pt x="679" y="277"/>
                    <a:pt x="680" y="282"/>
                    <a:pt x="687" y="298"/>
                  </a:cubicBezTo>
                  <a:cubicBezTo>
                    <a:pt x="693" y="314"/>
                    <a:pt x="702" y="319"/>
                    <a:pt x="661" y="397"/>
                  </a:cubicBezTo>
                  <a:cubicBezTo>
                    <a:pt x="661" y="397"/>
                    <a:pt x="661" y="318"/>
                    <a:pt x="634" y="267"/>
                  </a:cubicBezTo>
                  <a:cubicBezTo>
                    <a:pt x="608" y="219"/>
                    <a:pt x="614" y="213"/>
                    <a:pt x="614" y="213"/>
                  </a:cubicBezTo>
                  <a:cubicBezTo>
                    <a:pt x="622" y="190"/>
                    <a:pt x="622" y="190"/>
                    <a:pt x="622" y="190"/>
                  </a:cubicBezTo>
                  <a:cubicBezTo>
                    <a:pt x="622" y="190"/>
                    <a:pt x="623" y="190"/>
                    <a:pt x="626" y="189"/>
                  </a:cubicBezTo>
                  <a:cubicBezTo>
                    <a:pt x="630" y="189"/>
                    <a:pt x="633" y="189"/>
                    <a:pt x="635" y="188"/>
                  </a:cubicBezTo>
                  <a:cubicBezTo>
                    <a:pt x="643" y="185"/>
                    <a:pt x="670" y="181"/>
                    <a:pt x="657" y="157"/>
                  </a:cubicBezTo>
                  <a:cubicBezTo>
                    <a:pt x="657" y="157"/>
                    <a:pt x="665" y="148"/>
                    <a:pt x="663" y="145"/>
                  </a:cubicBezTo>
                  <a:cubicBezTo>
                    <a:pt x="663" y="143"/>
                    <a:pt x="660" y="141"/>
                    <a:pt x="659" y="141"/>
                  </a:cubicBezTo>
                  <a:cubicBezTo>
                    <a:pt x="659" y="140"/>
                    <a:pt x="659" y="139"/>
                    <a:pt x="659" y="138"/>
                  </a:cubicBezTo>
                  <a:cubicBezTo>
                    <a:pt x="660" y="136"/>
                    <a:pt x="662" y="134"/>
                    <a:pt x="662" y="132"/>
                  </a:cubicBezTo>
                  <a:cubicBezTo>
                    <a:pt x="661" y="130"/>
                    <a:pt x="658" y="122"/>
                    <a:pt x="658" y="122"/>
                  </a:cubicBezTo>
                  <a:cubicBezTo>
                    <a:pt x="658" y="122"/>
                    <a:pt x="669" y="112"/>
                    <a:pt x="661" y="105"/>
                  </a:cubicBezTo>
                  <a:cubicBezTo>
                    <a:pt x="654" y="97"/>
                    <a:pt x="641" y="93"/>
                    <a:pt x="642" y="82"/>
                  </a:cubicBezTo>
                  <a:cubicBezTo>
                    <a:pt x="644" y="72"/>
                    <a:pt x="648" y="52"/>
                    <a:pt x="635" y="37"/>
                  </a:cubicBezTo>
                  <a:cubicBezTo>
                    <a:pt x="623" y="22"/>
                    <a:pt x="621" y="2"/>
                    <a:pt x="577" y="1"/>
                  </a:cubicBezTo>
                  <a:cubicBezTo>
                    <a:pt x="538" y="0"/>
                    <a:pt x="503" y="7"/>
                    <a:pt x="485" y="44"/>
                  </a:cubicBezTo>
                  <a:cubicBezTo>
                    <a:pt x="475" y="59"/>
                    <a:pt x="474" y="75"/>
                    <a:pt x="474" y="79"/>
                  </a:cubicBezTo>
                  <a:cubicBezTo>
                    <a:pt x="474" y="79"/>
                    <a:pt x="467" y="140"/>
                    <a:pt x="509" y="168"/>
                  </a:cubicBezTo>
                  <a:cubicBezTo>
                    <a:pt x="509" y="168"/>
                    <a:pt x="512" y="171"/>
                    <a:pt x="514" y="174"/>
                  </a:cubicBezTo>
                  <a:cubicBezTo>
                    <a:pt x="514" y="175"/>
                    <a:pt x="513" y="176"/>
                    <a:pt x="513" y="177"/>
                  </a:cubicBezTo>
                  <a:cubicBezTo>
                    <a:pt x="509" y="186"/>
                    <a:pt x="496" y="200"/>
                    <a:pt x="493" y="201"/>
                  </a:cubicBezTo>
                  <a:cubicBezTo>
                    <a:pt x="490" y="203"/>
                    <a:pt x="471" y="235"/>
                    <a:pt x="471" y="247"/>
                  </a:cubicBezTo>
                  <a:cubicBezTo>
                    <a:pt x="471" y="259"/>
                    <a:pt x="454" y="276"/>
                    <a:pt x="441" y="280"/>
                  </a:cubicBezTo>
                  <a:cubicBezTo>
                    <a:pt x="410" y="289"/>
                    <a:pt x="353" y="354"/>
                    <a:pt x="339" y="363"/>
                  </a:cubicBezTo>
                  <a:cubicBezTo>
                    <a:pt x="327" y="371"/>
                    <a:pt x="331" y="383"/>
                    <a:pt x="314" y="401"/>
                  </a:cubicBezTo>
                  <a:cubicBezTo>
                    <a:pt x="297" y="419"/>
                    <a:pt x="264" y="540"/>
                    <a:pt x="253" y="551"/>
                  </a:cubicBezTo>
                  <a:cubicBezTo>
                    <a:pt x="242" y="562"/>
                    <a:pt x="231" y="589"/>
                    <a:pt x="232" y="597"/>
                  </a:cubicBezTo>
                  <a:cubicBezTo>
                    <a:pt x="232" y="597"/>
                    <a:pt x="221" y="609"/>
                    <a:pt x="227" y="615"/>
                  </a:cubicBezTo>
                  <a:cubicBezTo>
                    <a:pt x="233" y="621"/>
                    <a:pt x="233" y="629"/>
                    <a:pt x="241" y="628"/>
                  </a:cubicBezTo>
                  <a:cubicBezTo>
                    <a:pt x="241" y="628"/>
                    <a:pt x="248" y="635"/>
                    <a:pt x="251" y="633"/>
                  </a:cubicBezTo>
                  <a:cubicBezTo>
                    <a:pt x="251" y="633"/>
                    <a:pt x="264" y="639"/>
                    <a:pt x="272" y="636"/>
                  </a:cubicBezTo>
                  <a:cubicBezTo>
                    <a:pt x="281" y="633"/>
                    <a:pt x="296" y="634"/>
                    <a:pt x="288" y="588"/>
                  </a:cubicBezTo>
                  <a:cubicBezTo>
                    <a:pt x="280" y="542"/>
                    <a:pt x="320" y="520"/>
                    <a:pt x="335" y="489"/>
                  </a:cubicBezTo>
                  <a:cubicBezTo>
                    <a:pt x="350" y="457"/>
                    <a:pt x="389" y="412"/>
                    <a:pt x="388" y="404"/>
                  </a:cubicBezTo>
                  <a:cubicBezTo>
                    <a:pt x="388" y="404"/>
                    <a:pt x="424" y="402"/>
                    <a:pt x="447" y="380"/>
                  </a:cubicBezTo>
                  <a:cubicBezTo>
                    <a:pt x="470" y="359"/>
                    <a:pt x="460" y="371"/>
                    <a:pt x="460" y="371"/>
                  </a:cubicBezTo>
                  <a:cubicBezTo>
                    <a:pt x="460" y="371"/>
                    <a:pt x="469" y="408"/>
                    <a:pt x="454" y="433"/>
                  </a:cubicBezTo>
                  <a:cubicBezTo>
                    <a:pt x="440" y="458"/>
                    <a:pt x="437" y="528"/>
                    <a:pt x="439" y="545"/>
                  </a:cubicBezTo>
                  <a:cubicBezTo>
                    <a:pt x="439" y="545"/>
                    <a:pt x="411" y="587"/>
                    <a:pt x="405" y="614"/>
                  </a:cubicBezTo>
                  <a:cubicBezTo>
                    <a:pt x="400" y="642"/>
                    <a:pt x="380" y="707"/>
                    <a:pt x="389" y="740"/>
                  </a:cubicBezTo>
                  <a:cubicBezTo>
                    <a:pt x="392" y="749"/>
                    <a:pt x="395" y="765"/>
                    <a:pt x="398" y="783"/>
                  </a:cubicBezTo>
                  <a:cubicBezTo>
                    <a:pt x="386" y="850"/>
                    <a:pt x="386" y="850"/>
                    <a:pt x="386" y="850"/>
                  </a:cubicBezTo>
                  <a:cubicBezTo>
                    <a:pt x="387" y="873"/>
                    <a:pt x="371" y="902"/>
                    <a:pt x="351" y="921"/>
                  </a:cubicBezTo>
                  <a:cubicBezTo>
                    <a:pt x="310" y="959"/>
                    <a:pt x="235" y="1000"/>
                    <a:pt x="138" y="1094"/>
                  </a:cubicBezTo>
                  <a:cubicBezTo>
                    <a:pt x="138" y="1094"/>
                    <a:pt x="85" y="1132"/>
                    <a:pt x="69" y="1132"/>
                  </a:cubicBezTo>
                  <a:cubicBezTo>
                    <a:pt x="53" y="1132"/>
                    <a:pt x="26" y="1150"/>
                    <a:pt x="13" y="1166"/>
                  </a:cubicBezTo>
                  <a:cubicBezTo>
                    <a:pt x="0" y="1182"/>
                    <a:pt x="1" y="1181"/>
                    <a:pt x="5" y="1195"/>
                  </a:cubicBezTo>
                  <a:cubicBezTo>
                    <a:pt x="10" y="1210"/>
                    <a:pt x="59" y="1250"/>
                    <a:pt x="65" y="1257"/>
                  </a:cubicBezTo>
                  <a:cubicBezTo>
                    <a:pt x="70" y="1265"/>
                    <a:pt x="136" y="1325"/>
                    <a:pt x="149" y="1325"/>
                  </a:cubicBezTo>
                  <a:cubicBezTo>
                    <a:pt x="162" y="1325"/>
                    <a:pt x="183" y="1316"/>
                    <a:pt x="182" y="1303"/>
                  </a:cubicBezTo>
                  <a:cubicBezTo>
                    <a:pt x="180" y="1290"/>
                    <a:pt x="154" y="1250"/>
                    <a:pt x="154" y="1244"/>
                  </a:cubicBezTo>
                  <a:cubicBezTo>
                    <a:pt x="154" y="1239"/>
                    <a:pt x="144" y="1189"/>
                    <a:pt x="144" y="1189"/>
                  </a:cubicBezTo>
                  <a:cubicBezTo>
                    <a:pt x="144" y="1172"/>
                    <a:pt x="144" y="1172"/>
                    <a:pt x="144" y="1172"/>
                  </a:cubicBezTo>
                  <a:cubicBezTo>
                    <a:pt x="130" y="1166"/>
                    <a:pt x="130" y="1166"/>
                    <a:pt x="130" y="1166"/>
                  </a:cubicBezTo>
                  <a:cubicBezTo>
                    <a:pt x="130" y="1166"/>
                    <a:pt x="208" y="1123"/>
                    <a:pt x="250" y="1111"/>
                  </a:cubicBezTo>
                  <a:cubicBezTo>
                    <a:pt x="292" y="1100"/>
                    <a:pt x="399" y="1009"/>
                    <a:pt x="411" y="1007"/>
                  </a:cubicBezTo>
                  <a:cubicBezTo>
                    <a:pt x="423" y="1006"/>
                    <a:pt x="473" y="987"/>
                    <a:pt x="486" y="946"/>
                  </a:cubicBezTo>
                  <a:cubicBezTo>
                    <a:pt x="499" y="906"/>
                    <a:pt x="532" y="842"/>
                    <a:pt x="557" y="822"/>
                  </a:cubicBezTo>
                  <a:cubicBezTo>
                    <a:pt x="558" y="822"/>
                    <a:pt x="558" y="821"/>
                    <a:pt x="558" y="821"/>
                  </a:cubicBezTo>
                  <a:cubicBezTo>
                    <a:pt x="581" y="830"/>
                    <a:pt x="610" y="846"/>
                    <a:pt x="610" y="846"/>
                  </a:cubicBezTo>
                  <a:cubicBezTo>
                    <a:pt x="651" y="819"/>
                    <a:pt x="651" y="819"/>
                    <a:pt x="651" y="819"/>
                  </a:cubicBezTo>
                  <a:cubicBezTo>
                    <a:pt x="651" y="819"/>
                    <a:pt x="754" y="834"/>
                    <a:pt x="761" y="853"/>
                  </a:cubicBezTo>
                  <a:cubicBezTo>
                    <a:pt x="767" y="871"/>
                    <a:pt x="748" y="963"/>
                    <a:pt x="757" y="988"/>
                  </a:cubicBezTo>
                  <a:cubicBezTo>
                    <a:pt x="765" y="1013"/>
                    <a:pt x="763" y="1125"/>
                    <a:pt x="758" y="1127"/>
                  </a:cubicBezTo>
                  <a:cubicBezTo>
                    <a:pt x="752" y="1129"/>
                    <a:pt x="719" y="1154"/>
                    <a:pt x="714" y="1173"/>
                  </a:cubicBezTo>
                  <a:cubicBezTo>
                    <a:pt x="714" y="1173"/>
                    <a:pt x="700" y="1181"/>
                    <a:pt x="703" y="1188"/>
                  </a:cubicBezTo>
                  <a:cubicBezTo>
                    <a:pt x="707" y="1194"/>
                    <a:pt x="725" y="1216"/>
                    <a:pt x="739" y="1229"/>
                  </a:cubicBezTo>
                  <a:cubicBezTo>
                    <a:pt x="753" y="1242"/>
                    <a:pt x="824" y="1297"/>
                    <a:pt x="837" y="1304"/>
                  </a:cubicBezTo>
                  <a:cubicBezTo>
                    <a:pt x="850" y="1310"/>
                    <a:pt x="886" y="1329"/>
                    <a:pt x="891" y="1318"/>
                  </a:cubicBezTo>
                  <a:cubicBezTo>
                    <a:pt x="896" y="1307"/>
                    <a:pt x="890" y="1290"/>
                    <a:pt x="882" y="1282"/>
                  </a:cubicBezTo>
                  <a:close/>
                </a:path>
              </a:pathLst>
            </a:custGeom>
            <a:solidFill>
              <a:srgbClr val="FFC000"/>
            </a:solidFill>
            <a:ln w="9525">
              <a:noFill/>
              <a:round/>
              <a:headEnd/>
              <a:tailEnd/>
            </a:ln>
          </p:spPr>
          <p:txBody>
            <a:bodyPr vert="horz" wrap="square" lIns="91440" tIns="45720" rIns="91440" bIns="45720" numCol="1" anchor="t" anchorCtr="0" compatLnSpc="1">
              <a:prstTxWarp prst="textNoShape">
                <a:avLst/>
              </a:prstTxWarp>
            </a:bodyPr>
            <a:lstStyle/>
            <a:p>
              <a:endParaRPr lang="en-US">
                <a:latin typeface="Segoe UI" panose="020B0502040204020203" pitchFamily="34" charset="0"/>
                <a:ea typeface="Segoe UI" panose="020B0502040204020203" pitchFamily="34" charset="0"/>
                <a:cs typeface="Segoe UI" panose="020B0502040204020203" pitchFamily="34" charset="0"/>
              </a:endParaRPr>
            </a:p>
          </p:txBody>
        </p:sp>
        <p:grpSp>
          <p:nvGrpSpPr>
            <p:cNvPr id="44" name="Group 35">
              <a:extLst>
                <a:ext uri="{FF2B5EF4-FFF2-40B4-BE49-F238E27FC236}">
                  <a16:creationId xmlns:a16="http://schemas.microsoft.com/office/drawing/2014/main" id="{CF90A623-49A4-4D8A-86B1-C48ADC764DC1}"/>
                </a:ext>
              </a:extLst>
            </p:cNvPr>
            <p:cNvGrpSpPr>
              <a:grpSpLocks noChangeAspect="1"/>
            </p:cNvGrpSpPr>
            <p:nvPr/>
          </p:nvGrpSpPr>
          <p:grpSpPr bwMode="auto">
            <a:xfrm rot="19949468">
              <a:off x="8627473" y="3238423"/>
              <a:ext cx="553856" cy="635367"/>
              <a:chOff x="2573" y="1808"/>
              <a:chExt cx="612" cy="702"/>
            </a:xfrm>
            <a:solidFill>
              <a:srgbClr val="FFC000"/>
            </a:solidFill>
          </p:grpSpPr>
          <p:sp>
            <p:nvSpPr>
              <p:cNvPr id="55" name="Freeform 36">
                <a:extLst>
                  <a:ext uri="{FF2B5EF4-FFF2-40B4-BE49-F238E27FC236}">
                    <a16:creationId xmlns:a16="http://schemas.microsoft.com/office/drawing/2014/main" id="{7D314863-E002-488C-BFBA-7A2EE6DBB864}"/>
                  </a:ext>
                </a:extLst>
              </p:cNvPr>
              <p:cNvSpPr>
                <a:spLocks noEditPoints="1"/>
              </p:cNvSpPr>
              <p:nvPr/>
            </p:nvSpPr>
            <p:spPr bwMode="gray">
              <a:xfrm>
                <a:off x="2573" y="1808"/>
                <a:ext cx="293" cy="702"/>
              </a:xfrm>
              <a:custGeom>
                <a:avLst/>
                <a:gdLst>
                  <a:gd name="T0" fmla="*/ 124 w 124"/>
                  <a:gd name="T1" fmla="*/ 0 h 297"/>
                  <a:gd name="T2" fmla="*/ 102 w 124"/>
                  <a:gd name="T3" fmla="*/ 0 h 297"/>
                  <a:gd name="T4" fmla="*/ 102 w 124"/>
                  <a:gd name="T5" fmla="*/ 86 h 297"/>
                  <a:gd name="T6" fmla="*/ 95 w 124"/>
                  <a:gd name="T7" fmla="*/ 86 h 297"/>
                  <a:gd name="T8" fmla="*/ 95 w 124"/>
                  <a:gd name="T9" fmla="*/ 0 h 297"/>
                  <a:gd name="T10" fmla="*/ 69 w 124"/>
                  <a:gd name="T11" fmla="*/ 0 h 297"/>
                  <a:gd name="T12" fmla="*/ 74 w 124"/>
                  <a:gd name="T13" fmla="*/ 86 h 297"/>
                  <a:gd name="T14" fmla="*/ 69 w 124"/>
                  <a:gd name="T15" fmla="*/ 86 h 297"/>
                  <a:gd name="T16" fmla="*/ 62 w 124"/>
                  <a:gd name="T17" fmla="*/ 0 h 297"/>
                  <a:gd name="T18" fmla="*/ 35 w 124"/>
                  <a:gd name="T19" fmla="*/ 0 h 297"/>
                  <a:gd name="T20" fmla="*/ 48 w 124"/>
                  <a:gd name="T21" fmla="*/ 86 h 297"/>
                  <a:gd name="T22" fmla="*/ 43 w 124"/>
                  <a:gd name="T23" fmla="*/ 86 h 297"/>
                  <a:gd name="T24" fmla="*/ 26 w 124"/>
                  <a:gd name="T25" fmla="*/ 0 h 297"/>
                  <a:gd name="T26" fmla="*/ 0 w 124"/>
                  <a:gd name="T27" fmla="*/ 0 h 297"/>
                  <a:gd name="T28" fmla="*/ 40 w 124"/>
                  <a:gd name="T29" fmla="*/ 196 h 297"/>
                  <a:gd name="T30" fmla="*/ 32 w 124"/>
                  <a:gd name="T31" fmla="*/ 232 h 297"/>
                  <a:gd name="T32" fmla="*/ 78 w 124"/>
                  <a:gd name="T33" fmla="*/ 297 h 297"/>
                  <a:gd name="T34" fmla="*/ 124 w 124"/>
                  <a:gd name="T35" fmla="*/ 232 h 297"/>
                  <a:gd name="T36" fmla="*/ 116 w 124"/>
                  <a:gd name="T37" fmla="*/ 197 h 297"/>
                  <a:gd name="T38" fmla="*/ 124 w 124"/>
                  <a:gd name="T39" fmla="*/ 0 h 297"/>
                  <a:gd name="T40" fmla="*/ 78 w 124"/>
                  <a:gd name="T41" fmla="*/ 257 h 297"/>
                  <a:gd name="T42" fmla="*/ 45 w 124"/>
                  <a:gd name="T43" fmla="*/ 218 h 297"/>
                  <a:gd name="T44" fmla="*/ 51 w 124"/>
                  <a:gd name="T45" fmla="*/ 197 h 297"/>
                  <a:gd name="T46" fmla="*/ 78 w 124"/>
                  <a:gd name="T47" fmla="*/ 179 h 297"/>
                  <a:gd name="T48" fmla="*/ 105 w 124"/>
                  <a:gd name="T49" fmla="*/ 197 h 297"/>
                  <a:gd name="T50" fmla="*/ 111 w 124"/>
                  <a:gd name="T51" fmla="*/ 218 h 297"/>
                  <a:gd name="T52" fmla="*/ 78 w 124"/>
                  <a:gd name="T53" fmla="*/ 257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4" h="297">
                    <a:moveTo>
                      <a:pt x="124" y="0"/>
                    </a:moveTo>
                    <a:cubicBezTo>
                      <a:pt x="102" y="0"/>
                      <a:pt x="102" y="0"/>
                      <a:pt x="102" y="0"/>
                    </a:cubicBezTo>
                    <a:cubicBezTo>
                      <a:pt x="102" y="86"/>
                      <a:pt x="102" y="86"/>
                      <a:pt x="102" y="86"/>
                    </a:cubicBezTo>
                    <a:cubicBezTo>
                      <a:pt x="95" y="86"/>
                      <a:pt x="95" y="86"/>
                      <a:pt x="95" y="86"/>
                    </a:cubicBezTo>
                    <a:cubicBezTo>
                      <a:pt x="95" y="0"/>
                      <a:pt x="95" y="0"/>
                      <a:pt x="95" y="0"/>
                    </a:cubicBezTo>
                    <a:cubicBezTo>
                      <a:pt x="69" y="0"/>
                      <a:pt x="69" y="0"/>
                      <a:pt x="69" y="0"/>
                    </a:cubicBezTo>
                    <a:cubicBezTo>
                      <a:pt x="74" y="86"/>
                      <a:pt x="74" y="86"/>
                      <a:pt x="74" y="86"/>
                    </a:cubicBezTo>
                    <a:cubicBezTo>
                      <a:pt x="69" y="86"/>
                      <a:pt x="69" y="86"/>
                      <a:pt x="69" y="86"/>
                    </a:cubicBezTo>
                    <a:cubicBezTo>
                      <a:pt x="62" y="0"/>
                      <a:pt x="62" y="0"/>
                      <a:pt x="62" y="0"/>
                    </a:cubicBezTo>
                    <a:cubicBezTo>
                      <a:pt x="35" y="0"/>
                      <a:pt x="35" y="0"/>
                      <a:pt x="35" y="0"/>
                    </a:cubicBezTo>
                    <a:cubicBezTo>
                      <a:pt x="48" y="86"/>
                      <a:pt x="48" y="86"/>
                      <a:pt x="48" y="86"/>
                    </a:cubicBezTo>
                    <a:cubicBezTo>
                      <a:pt x="43" y="86"/>
                      <a:pt x="43" y="86"/>
                      <a:pt x="43" y="86"/>
                    </a:cubicBezTo>
                    <a:cubicBezTo>
                      <a:pt x="26" y="0"/>
                      <a:pt x="26" y="0"/>
                      <a:pt x="26" y="0"/>
                    </a:cubicBezTo>
                    <a:cubicBezTo>
                      <a:pt x="0" y="0"/>
                      <a:pt x="0" y="0"/>
                      <a:pt x="0" y="0"/>
                    </a:cubicBezTo>
                    <a:cubicBezTo>
                      <a:pt x="40" y="196"/>
                      <a:pt x="40" y="196"/>
                      <a:pt x="40" y="196"/>
                    </a:cubicBezTo>
                    <a:cubicBezTo>
                      <a:pt x="35" y="206"/>
                      <a:pt x="32" y="218"/>
                      <a:pt x="32" y="232"/>
                    </a:cubicBezTo>
                    <a:cubicBezTo>
                      <a:pt x="32" y="267"/>
                      <a:pt x="53" y="297"/>
                      <a:pt x="78" y="297"/>
                    </a:cubicBezTo>
                    <a:cubicBezTo>
                      <a:pt x="103" y="297"/>
                      <a:pt x="124" y="267"/>
                      <a:pt x="124" y="232"/>
                    </a:cubicBezTo>
                    <a:cubicBezTo>
                      <a:pt x="124" y="219"/>
                      <a:pt x="121" y="207"/>
                      <a:pt x="116" y="197"/>
                    </a:cubicBezTo>
                    <a:lnTo>
                      <a:pt x="124" y="0"/>
                    </a:lnTo>
                    <a:close/>
                    <a:moveTo>
                      <a:pt x="78" y="257"/>
                    </a:moveTo>
                    <a:cubicBezTo>
                      <a:pt x="60" y="257"/>
                      <a:pt x="45" y="240"/>
                      <a:pt x="45" y="218"/>
                    </a:cubicBezTo>
                    <a:cubicBezTo>
                      <a:pt x="45" y="210"/>
                      <a:pt x="47" y="203"/>
                      <a:pt x="51" y="197"/>
                    </a:cubicBezTo>
                    <a:cubicBezTo>
                      <a:pt x="56" y="186"/>
                      <a:pt x="67" y="179"/>
                      <a:pt x="78" y="179"/>
                    </a:cubicBezTo>
                    <a:cubicBezTo>
                      <a:pt x="89" y="179"/>
                      <a:pt x="99" y="186"/>
                      <a:pt x="105" y="197"/>
                    </a:cubicBezTo>
                    <a:cubicBezTo>
                      <a:pt x="109" y="203"/>
                      <a:pt x="111" y="210"/>
                      <a:pt x="111" y="218"/>
                    </a:cubicBezTo>
                    <a:cubicBezTo>
                      <a:pt x="111" y="240"/>
                      <a:pt x="96" y="257"/>
                      <a:pt x="78" y="2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DE">
                  <a:latin typeface="Segoe UI" panose="020B0502040204020203" pitchFamily="34" charset="0"/>
                  <a:ea typeface="Segoe UI" panose="020B0502040204020203" pitchFamily="34" charset="0"/>
                  <a:cs typeface="Segoe UI" panose="020B0502040204020203" pitchFamily="34" charset="0"/>
                </a:endParaRPr>
              </a:p>
            </p:txBody>
          </p:sp>
          <p:sp>
            <p:nvSpPr>
              <p:cNvPr id="56" name="Freeform 37">
                <a:extLst>
                  <a:ext uri="{FF2B5EF4-FFF2-40B4-BE49-F238E27FC236}">
                    <a16:creationId xmlns:a16="http://schemas.microsoft.com/office/drawing/2014/main" id="{60D6F048-8982-4433-9D11-3C1EF1538552}"/>
                  </a:ext>
                </a:extLst>
              </p:cNvPr>
              <p:cNvSpPr>
                <a:spLocks noEditPoints="1"/>
              </p:cNvSpPr>
              <p:nvPr/>
            </p:nvSpPr>
            <p:spPr bwMode="gray">
              <a:xfrm>
                <a:off x="2894" y="1808"/>
                <a:ext cx="291" cy="702"/>
              </a:xfrm>
              <a:custGeom>
                <a:avLst/>
                <a:gdLst>
                  <a:gd name="T0" fmla="*/ 7 w 123"/>
                  <a:gd name="T1" fmla="*/ 197 h 297"/>
                  <a:gd name="T2" fmla="*/ 0 w 123"/>
                  <a:gd name="T3" fmla="*/ 232 h 297"/>
                  <a:gd name="T4" fmla="*/ 46 w 123"/>
                  <a:gd name="T5" fmla="*/ 297 h 297"/>
                  <a:gd name="T6" fmla="*/ 92 w 123"/>
                  <a:gd name="T7" fmla="*/ 232 h 297"/>
                  <a:gd name="T8" fmla="*/ 84 w 123"/>
                  <a:gd name="T9" fmla="*/ 196 h 297"/>
                  <a:gd name="T10" fmla="*/ 123 w 123"/>
                  <a:gd name="T11" fmla="*/ 0 h 297"/>
                  <a:gd name="T12" fmla="*/ 98 w 123"/>
                  <a:gd name="T13" fmla="*/ 0 h 297"/>
                  <a:gd name="T14" fmla="*/ 81 w 123"/>
                  <a:gd name="T15" fmla="*/ 86 h 297"/>
                  <a:gd name="T16" fmla="*/ 76 w 123"/>
                  <a:gd name="T17" fmla="*/ 86 h 297"/>
                  <a:gd name="T18" fmla="*/ 88 w 123"/>
                  <a:gd name="T19" fmla="*/ 0 h 297"/>
                  <a:gd name="T20" fmla="*/ 62 w 123"/>
                  <a:gd name="T21" fmla="*/ 0 h 297"/>
                  <a:gd name="T22" fmla="*/ 55 w 123"/>
                  <a:gd name="T23" fmla="*/ 86 h 297"/>
                  <a:gd name="T24" fmla="*/ 49 w 123"/>
                  <a:gd name="T25" fmla="*/ 86 h 297"/>
                  <a:gd name="T26" fmla="*/ 55 w 123"/>
                  <a:gd name="T27" fmla="*/ 0 h 297"/>
                  <a:gd name="T28" fmla="*/ 29 w 123"/>
                  <a:gd name="T29" fmla="*/ 0 h 297"/>
                  <a:gd name="T30" fmla="*/ 29 w 123"/>
                  <a:gd name="T31" fmla="*/ 86 h 297"/>
                  <a:gd name="T32" fmla="*/ 22 w 123"/>
                  <a:gd name="T33" fmla="*/ 86 h 297"/>
                  <a:gd name="T34" fmla="*/ 22 w 123"/>
                  <a:gd name="T35" fmla="*/ 0 h 297"/>
                  <a:gd name="T36" fmla="*/ 0 w 123"/>
                  <a:gd name="T37" fmla="*/ 0 h 297"/>
                  <a:gd name="T38" fmla="*/ 7 w 123"/>
                  <a:gd name="T39" fmla="*/ 197 h 297"/>
                  <a:gd name="T40" fmla="*/ 13 w 123"/>
                  <a:gd name="T41" fmla="*/ 218 h 297"/>
                  <a:gd name="T42" fmla="*/ 19 w 123"/>
                  <a:gd name="T43" fmla="*/ 197 h 297"/>
                  <a:gd name="T44" fmla="*/ 46 w 123"/>
                  <a:gd name="T45" fmla="*/ 179 h 297"/>
                  <a:gd name="T46" fmla="*/ 73 w 123"/>
                  <a:gd name="T47" fmla="*/ 197 h 297"/>
                  <a:gd name="T48" fmla="*/ 79 w 123"/>
                  <a:gd name="T49" fmla="*/ 218 h 297"/>
                  <a:gd name="T50" fmla="*/ 46 w 123"/>
                  <a:gd name="T51" fmla="*/ 257 h 297"/>
                  <a:gd name="T52" fmla="*/ 13 w 123"/>
                  <a:gd name="T53" fmla="*/ 218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3" h="297">
                    <a:moveTo>
                      <a:pt x="7" y="197"/>
                    </a:moveTo>
                    <a:cubicBezTo>
                      <a:pt x="3" y="207"/>
                      <a:pt x="0" y="219"/>
                      <a:pt x="0" y="232"/>
                    </a:cubicBezTo>
                    <a:cubicBezTo>
                      <a:pt x="0" y="267"/>
                      <a:pt x="21" y="297"/>
                      <a:pt x="46" y="297"/>
                    </a:cubicBezTo>
                    <a:cubicBezTo>
                      <a:pt x="71" y="297"/>
                      <a:pt x="92" y="267"/>
                      <a:pt x="92" y="232"/>
                    </a:cubicBezTo>
                    <a:cubicBezTo>
                      <a:pt x="92" y="218"/>
                      <a:pt x="89" y="206"/>
                      <a:pt x="84" y="196"/>
                    </a:cubicBezTo>
                    <a:cubicBezTo>
                      <a:pt x="123" y="0"/>
                      <a:pt x="123" y="0"/>
                      <a:pt x="123" y="0"/>
                    </a:cubicBezTo>
                    <a:cubicBezTo>
                      <a:pt x="98" y="0"/>
                      <a:pt x="98" y="0"/>
                      <a:pt x="98" y="0"/>
                    </a:cubicBezTo>
                    <a:cubicBezTo>
                      <a:pt x="81" y="86"/>
                      <a:pt x="81" y="86"/>
                      <a:pt x="81" y="86"/>
                    </a:cubicBezTo>
                    <a:cubicBezTo>
                      <a:pt x="76" y="86"/>
                      <a:pt x="76" y="86"/>
                      <a:pt x="76" y="86"/>
                    </a:cubicBezTo>
                    <a:cubicBezTo>
                      <a:pt x="88" y="0"/>
                      <a:pt x="88" y="0"/>
                      <a:pt x="88" y="0"/>
                    </a:cubicBezTo>
                    <a:cubicBezTo>
                      <a:pt x="62" y="0"/>
                      <a:pt x="62" y="0"/>
                      <a:pt x="62" y="0"/>
                    </a:cubicBezTo>
                    <a:cubicBezTo>
                      <a:pt x="55" y="86"/>
                      <a:pt x="55" y="86"/>
                      <a:pt x="55" y="86"/>
                    </a:cubicBezTo>
                    <a:cubicBezTo>
                      <a:pt x="49" y="86"/>
                      <a:pt x="49" y="86"/>
                      <a:pt x="49" y="86"/>
                    </a:cubicBezTo>
                    <a:cubicBezTo>
                      <a:pt x="55" y="0"/>
                      <a:pt x="55" y="0"/>
                      <a:pt x="55" y="0"/>
                    </a:cubicBezTo>
                    <a:cubicBezTo>
                      <a:pt x="29" y="0"/>
                      <a:pt x="29" y="0"/>
                      <a:pt x="29" y="0"/>
                    </a:cubicBezTo>
                    <a:cubicBezTo>
                      <a:pt x="29" y="86"/>
                      <a:pt x="29" y="86"/>
                      <a:pt x="29" y="86"/>
                    </a:cubicBezTo>
                    <a:cubicBezTo>
                      <a:pt x="22" y="86"/>
                      <a:pt x="22" y="86"/>
                      <a:pt x="22" y="86"/>
                    </a:cubicBezTo>
                    <a:cubicBezTo>
                      <a:pt x="22" y="0"/>
                      <a:pt x="22" y="0"/>
                      <a:pt x="22" y="0"/>
                    </a:cubicBezTo>
                    <a:cubicBezTo>
                      <a:pt x="0" y="0"/>
                      <a:pt x="0" y="0"/>
                      <a:pt x="0" y="0"/>
                    </a:cubicBezTo>
                    <a:lnTo>
                      <a:pt x="7" y="197"/>
                    </a:lnTo>
                    <a:close/>
                    <a:moveTo>
                      <a:pt x="13" y="218"/>
                    </a:moveTo>
                    <a:cubicBezTo>
                      <a:pt x="13" y="210"/>
                      <a:pt x="15" y="203"/>
                      <a:pt x="19" y="197"/>
                    </a:cubicBezTo>
                    <a:cubicBezTo>
                      <a:pt x="24" y="186"/>
                      <a:pt x="34" y="179"/>
                      <a:pt x="46" y="179"/>
                    </a:cubicBezTo>
                    <a:cubicBezTo>
                      <a:pt x="57" y="179"/>
                      <a:pt x="67" y="186"/>
                      <a:pt x="73" y="197"/>
                    </a:cubicBezTo>
                    <a:cubicBezTo>
                      <a:pt x="77" y="203"/>
                      <a:pt x="79" y="210"/>
                      <a:pt x="79" y="218"/>
                    </a:cubicBezTo>
                    <a:cubicBezTo>
                      <a:pt x="79" y="240"/>
                      <a:pt x="64" y="257"/>
                      <a:pt x="46" y="257"/>
                    </a:cubicBezTo>
                    <a:cubicBezTo>
                      <a:pt x="28" y="257"/>
                      <a:pt x="13" y="240"/>
                      <a:pt x="13" y="2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DE">
                  <a:latin typeface="Segoe UI" panose="020B0502040204020203" pitchFamily="34" charset="0"/>
                  <a:ea typeface="Segoe UI" panose="020B0502040204020203" pitchFamily="34" charset="0"/>
                  <a:cs typeface="Segoe UI" panose="020B0502040204020203" pitchFamily="34" charset="0"/>
                </a:endParaRPr>
              </a:p>
            </p:txBody>
          </p:sp>
        </p:grpSp>
        <p:sp>
          <p:nvSpPr>
            <p:cNvPr id="45" name="Freeform 504">
              <a:extLst>
                <a:ext uri="{FF2B5EF4-FFF2-40B4-BE49-F238E27FC236}">
                  <a16:creationId xmlns:a16="http://schemas.microsoft.com/office/drawing/2014/main" id="{F4A50033-2147-499B-90F3-CAE8CA718FC8}"/>
                </a:ext>
              </a:extLst>
            </p:cNvPr>
            <p:cNvSpPr>
              <a:spLocks noChangeAspect="1" noEditPoints="1"/>
            </p:cNvSpPr>
            <p:nvPr/>
          </p:nvSpPr>
          <p:spPr bwMode="gray">
            <a:xfrm rot="1923393">
              <a:off x="8666293" y="2115156"/>
              <a:ext cx="1469394" cy="1434717"/>
            </a:xfrm>
            <a:custGeom>
              <a:avLst/>
              <a:gdLst>
                <a:gd name="T0" fmla="*/ 117 w 123"/>
                <a:gd name="T1" fmla="*/ 28 h 120"/>
                <a:gd name="T2" fmla="*/ 110 w 123"/>
                <a:gd name="T3" fmla="*/ 43 h 120"/>
                <a:gd name="T4" fmla="*/ 67 w 123"/>
                <a:gd name="T5" fmla="*/ 69 h 120"/>
                <a:gd name="T6" fmla="*/ 61 w 123"/>
                <a:gd name="T7" fmla="*/ 61 h 120"/>
                <a:gd name="T8" fmla="*/ 110 w 123"/>
                <a:gd name="T9" fmla="*/ 22 h 120"/>
                <a:gd name="T10" fmla="*/ 108 w 123"/>
                <a:gd name="T11" fmla="*/ 0 h 120"/>
                <a:gd name="T12" fmla="*/ 104 w 123"/>
                <a:gd name="T13" fmla="*/ 16 h 120"/>
                <a:gd name="T14" fmla="*/ 55 w 123"/>
                <a:gd name="T15" fmla="*/ 54 h 120"/>
                <a:gd name="T16" fmla="*/ 15 w 123"/>
                <a:gd name="T17" fmla="*/ 5 h 120"/>
                <a:gd name="T18" fmla="*/ 12 w 123"/>
                <a:gd name="T19" fmla="*/ 7 h 120"/>
                <a:gd name="T20" fmla="*/ 52 w 123"/>
                <a:gd name="T21" fmla="*/ 56 h 120"/>
                <a:gd name="T22" fmla="*/ 45 w 123"/>
                <a:gd name="T23" fmla="*/ 62 h 120"/>
                <a:gd name="T24" fmla="*/ 10 w 123"/>
                <a:gd name="T25" fmla="*/ 20 h 120"/>
                <a:gd name="T26" fmla="*/ 8 w 123"/>
                <a:gd name="T27" fmla="*/ 23 h 120"/>
                <a:gd name="T28" fmla="*/ 42 w 123"/>
                <a:gd name="T29" fmla="*/ 65 h 120"/>
                <a:gd name="T30" fmla="*/ 3 w 123"/>
                <a:gd name="T31" fmla="*/ 95 h 120"/>
                <a:gd name="T32" fmla="*/ 8 w 123"/>
                <a:gd name="T33" fmla="*/ 102 h 120"/>
                <a:gd name="T34" fmla="*/ 47 w 123"/>
                <a:gd name="T35" fmla="*/ 71 h 120"/>
                <a:gd name="T36" fmla="*/ 52 w 123"/>
                <a:gd name="T37" fmla="*/ 78 h 120"/>
                <a:gd name="T38" fmla="*/ 0 w 123"/>
                <a:gd name="T39" fmla="*/ 109 h 120"/>
                <a:gd name="T40" fmla="*/ 4 w 123"/>
                <a:gd name="T41" fmla="*/ 117 h 120"/>
                <a:gd name="T42" fmla="*/ 58 w 123"/>
                <a:gd name="T43" fmla="*/ 84 h 120"/>
                <a:gd name="T44" fmla="*/ 78 w 123"/>
                <a:gd name="T45" fmla="*/ 110 h 120"/>
                <a:gd name="T46" fmla="*/ 74 w 123"/>
                <a:gd name="T47" fmla="*/ 116 h 120"/>
                <a:gd name="T48" fmla="*/ 82 w 123"/>
                <a:gd name="T49" fmla="*/ 113 h 120"/>
                <a:gd name="T50" fmla="*/ 89 w 123"/>
                <a:gd name="T51" fmla="*/ 120 h 120"/>
                <a:gd name="T52" fmla="*/ 84 w 123"/>
                <a:gd name="T53" fmla="*/ 112 h 120"/>
                <a:gd name="T54" fmla="*/ 88 w 123"/>
                <a:gd name="T55" fmla="*/ 105 h 120"/>
                <a:gd name="T56" fmla="*/ 81 w 123"/>
                <a:gd name="T57" fmla="*/ 107 h 120"/>
                <a:gd name="T58" fmla="*/ 61 w 123"/>
                <a:gd name="T59" fmla="*/ 82 h 120"/>
                <a:gd name="T60" fmla="*/ 69 w 123"/>
                <a:gd name="T61" fmla="*/ 77 h 120"/>
                <a:gd name="T62" fmla="*/ 83 w 123"/>
                <a:gd name="T63" fmla="*/ 94 h 120"/>
                <a:gd name="T64" fmla="*/ 79 w 123"/>
                <a:gd name="T65" fmla="*/ 101 h 120"/>
                <a:gd name="T66" fmla="*/ 87 w 123"/>
                <a:gd name="T67" fmla="*/ 97 h 120"/>
                <a:gd name="T68" fmla="*/ 94 w 123"/>
                <a:gd name="T69" fmla="*/ 105 h 120"/>
                <a:gd name="T70" fmla="*/ 89 w 123"/>
                <a:gd name="T71" fmla="*/ 96 h 120"/>
                <a:gd name="T72" fmla="*/ 93 w 123"/>
                <a:gd name="T73" fmla="*/ 90 h 120"/>
                <a:gd name="T74" fmla="*/ 86 w 123"/>
                <a:gd name="T75" fmla="*/ 92 h 120"/>
                <a:gd name="T76" fmla="*/ 73 w 123"/>
                <a:gd name="T77" fmla="*/ 75 h 120"/>
                <a:gd name="T78" fmla="*/ 116 w 123"/>
                <a:gd name="T79" fmla="*/ 49 h 120"/>
                <a:gd name="T80" fmla="*/ 117 w 123"/>
                <a:gd name="T81" fmla="*/ 28 h 120"/>
                <a:gd name="T82" fmla="*/ 56 w 123"/>
                <a:gd name="T83" fmla="*/ 76 h 120"/>
                <a:gd name="T84" fmla="*/ 50 w 123"/>
                <a:gd name="T85" fmla="*/ 69 h 120"/>
                <a:gd name="T86" fmla="*/ 58 w 123"/>
                <a:gd name="T87" fmla="*/ 63 h 120"/>
                <a:gd name="T88" fmla="*/ 64 w 123"/>
                <a:gd name="T89" fmla="*/ 71 h 120"/>
                <a:gd name="T90" fmla="*/ 56 w 123"/>
                <a:gd name="T91" fmla="*/ 7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3" h="120">
                  <a:moveTo>
                    <a:pt x="117" y="28"/>
                  </a:moveTo>
                  <a:cubicBezTo>
                    <a:pt x="117" y="28"/>
                    <a:pt x="115" y="39"/>
                    <a:pt x="110" y="43"/>
                  </a:cubicBezTo>
                  <a:cubicBezTo>
                    <a:pt x="108" y="44"/>
                    <a:pt x="89" y="56"/>
                    <a:pt x="67" y="69"/>
                  </a:cubicBezTo>
                  <a:cubicBezTo>
                    <a:pt x="61" y="61"/>
                    <a:pt x="61" y="61"/>
                    <a:pt x="61" y="61"/>
                  </a:cubicBezTo>
                  <a:cubicBezTo>
                    <a:pt x="110" y="22"/>
                    <a:pt x="110" y="22"/>
                    <a:pt x="110" y="22"/>
                  </a:cubicBezTo>
                  <a:cubicBezTo>
                    <a:pt x="110" y="22"/>
                    <a:pt x="116" y="17"/>
                    <a:pt x="108" y="0"/>
                  </a:cubicBezTo>
                  <a:cubicBezTo>
                    <a:pt x="108" y="0"/>
                    <a:pt x="108" y="11"/>
                    <a:pt x="104" y="16"/>
                  </a:cubicBezTo>
                  <a:cubicBezTo>
                    <a:pt x="102" y="18"/>
                    <a:pt x="79" y="36"/>
                    <a:pt x="55" y="54"/>
                  </a:cubicBezTo>
                  <a:cubicBezTo>
                    <a:pt x="15" y="5"/>
                    <a:pt x="15" y="5"/>
                    <a:pt x="15" y="5"/>
                  </a:cubicBezTo>
                  <a:cubicBezTo>
                    <a:pt x="12" y="7"/>
                    <a:pt x="12" y="7"/>
                    <a:pt x="12" y="7"/>
                  </a:cubicBezTo>
                  <a:cubicBezTo>
                    <a:pt x="52" y="56"/>
                    <a:pt x="52" y="56"/>
                    <a:pt x="52" y="56"/>
                  </a:cubicBezTo>
                  <a:cubicBezTo>
                    <a:pt x="50" y="58"/>
                    <a:pt x="47" y="60"/>
                    <a:pt x="45" y="62"/>
                  </a:cubicBezTo>
                  <a:cubicBezTo>
                    <a:pt x="10" y="20"/>
                    <a:pt x="10" y="20"/>
                    <a:pt x="10" y="20"/>
                  </a:cubicBezTo>
                  <a:cubicBezTo>
                    <a:pt x="8" y="23"/>
                    <a:pt x="8" y="23"/>
                    <a:pt x="8" y="23"/>
                  </a:cubicBezTo>
                  <a:cubicBezTo>
                    <a:pt x="42" y="65"/>
                    <a:pt x="42" y="65"/>
                    <a:pt x="42" y="65"/>
                  </a:cubicBezTo>
                  <a:cubicBezTo>
                    <a:pt x="21" y="81"/>
                    <a:pt x="3" y="95"/>
                    <a:pt x="3" y="95"/>
                  </a:cubicBezTo>
                  <a:cubicBezTo>
                    <a:pt x="8" y="102"/>
                    <a:pt x="8" y="102"/>
                    <a:pt x="8" y="102"/>
                  </a:cubicBezTo>
                  <a:cubicBezTo>
                    <a:pt x="47" y="71"/>
                    <a:pt x="47" y="71"/>
                    <a:pt x="47" y="71"/>
                  </a:cubicBezTo>
                  <a:cubicBezTo>
                    <a:pt x="52" y="78"/>
                    <a:pt x="52" y="78"/>
                    <a:pt x="52" y="78"/>
                  </a:cubicBezTo>
                  <a:cubicBezTo>
                    <a:pt x="26" y="93"/>
                    <a:pt x="0" y="109"/>
                    <a:pt x="0" y="109"/>
                  </a:cubicBezTo>
                  <a:cubicBezTo>
                    <a:pt x="4" y="117"/>
                    <a:pt x="4" y="117"/>
                    <a:pt x="4" y="117"/>
                  </a:cubicBezTo>
                  <a:cubicBezTo>
                    <a:pt x="58" y="84"/>
                    <a:pt x="58" y="84"/>
                    <a:pt x="58" y="84"/>
                  </a:cubicBezTo>
                  <a:cubicBezTo>
                    <a:pt x="78" y="110"/>
                    <a:pt x="78" y="110"/>
                    <a:pt x="78" y="110"/>
                  </a:cubicBezTo>
                  <a:cubicBezTo>
                    <a:pt x="75" y="112"/>
                    <a:pt x="73" y="115"/>
                    <a:pt x="74" y="116"/>
                  </a:cubicBezTo>
                  <a:cubicBezTo>
                    <a:pt x="75" y="117"/>
                    <a:pt x="79" y="116"/>
                    <a:pt x="82" y="113"/>
                  </a:cubicBezTo>
                  <a:cubicBezTo>
                    <a:pt x="89" y="120"/>
                    <a:pt x="89" y="120"/>
                    <a:pt x="89" y="120"/>
                  </a:cubicBezTo>
                  <a:cubicBezTo>
                    <a:pt x="84" y="112"/>
                    <a:pt x="84" y="112"/>
                    <a:pt x="84" y="112"/>
                  </a:cubicBezTo>
                  <a:cubicBezTo>
                    <a:pt x="87" y="109"/>
                    <a:pt x="89" y="106"/>
                    <a:pt x="88" y="105"/>
                  </a:cubicBezTo>
                  <a:cubicBezTo>
                    <a:pt x="88" y="104"/>
                    <a:pt x="85" y="105"/>
                    <a:pt x="81" y="107"/>
                  </a:cubicBezTo>
                  <a:cubicBezTo>
                    <a:pt x="61" y="82"/>
                    <a:pt x="61" y="82"/>
                    <a:pt x="61" y="82"/>
                  </a:cubicBezTo>
                  <a:cubicBezTo>
                    <a:pt x="69" y="77"/>
                    <a:pt x="69" y="77"/>
                    <a:pt x="69" y="77"/>
                  </a:cubicBezTo>
                  <a:cubicBezTo>
                    <a:pt x="83" y="94"/>
                    <a:pt x="83" y="94"/>
                    <a:pt x="83" y="94"/>
                  </a:cubicBezTo>
                  <a:cubicBezTo>
                    <a:pt x="80" y="97"/>
                    <a:pt x="78" y="100"/>
                    <a:pt x="79" y="101"/>
                  </a:cubicBezTo>
                  <a:cubicBezTo>
                    <a:pt x="80" y="102"/>
                    <a:pt x="83" y="100"/>
                    <a:pt x="87" y="97"/>
                  </a:cubicBezTo>
                  <a:cubicBezTo>
                    <a:pt x="94" y="105"/>
                    <a:pt x="94" y="105"/>
                    <a:pt x="94" y="105"/>
                  </a:cubicBezTo>
                  <a:cubicBezTo>
                    <a:pt x="89" y="96"/>
                    <a:pt x="89" y="96"/>
                    <a:pt x="89" y="96"/>
                  </a:cubicBezTo>
                  <a:cubicBezTo>
                    <a:pt x="92" y="94"/>
                    <a:pt x="94" y="91"/>
                    <a:pt x="93" y="90"/>
                  </a:cubicBezTo>
                  <a:cubicBezTo>
                    <a:pt x="92" y="89"/>
                    <a:pt x="89" y="90"/>
                    <a:pt x="86" y="92"/>
                  </a:cubicBezTo>
                  <a:cubicBezTo>
                    <a:pt x="73" y="75"/>
                    <a:pt x="73" y="75"/>
                    <a:pt x="73" y="75"/>
                  </a:cubicBezTo>
                  <a:cubicBezTo>
                    <a:pt x="116" y="49"/>
                    <a:pt x="116" y="49"/>
                    <a:pt x="116" y="49"/>
                  </a:cubicBezTo>
                  <a:cubicBezTo>
                    <a:pt x="116" y="49"/>
                    <a:pt x="123" y="45"/>
                    <a:pt x="117" y="28"/>
                  </a:cubicBezTo>
                  <a:close/>
                  <a:moveTo>
                    <a:pt x="56" y="76"/>
                  </a:moveTo>
                  <a:cubicBezTo>
                    <a:pt x="50" y="69"/>
                    <a:pt x="50" y="69"/>
                    <a:pt x="50" y="69"/>
                  </a:cubicBezTo>
                  <a:cubicBezTo>
                    <a:pt x="58" y="63"/>
                    <a:pt x="58" y="63"/>
                    <a:pt x="58" y="63"/>
                  </a:cubicBezTo>
                  <a:cubicBezTo>
                    <a:pt x="64" y="71"/>
                    <a:pt x="64" y="71"/>
                    <a:pt x="64" y="71"/>
                  </a:cubicBezTo>
                  <a:cubicBezTo>
                    <a:pt x="61" y="72"/>
                    <a:pt x="58" y="74"/>
                    <a:pt x="56" y="76"/>
                  </a:cubicBezTo>
                  <a:close/>
                </a:path>
              </a:pathLst>
            </a:custGeom>
            <a:solidFill>
              <a:srgbClr val="FFC000"/>
            </a:solidFill>
            <a:ln w="9525">
              <a:noFill/>
              <a:round/>
              <a:headEnd/>
              <a:tailEnd/>
            </a:ln>
          </p:spPr>
          <p:txBody>
            <a:bodyPr vert="horz" wrap="square" lIns="91440" tIns="45720" rIns="91440" bIns="45720" numCol="1" anchor="t" anchorCtr="0" compatLnSpc="1">
              <a:prstTxWarp prst="textNoShape">
                <a:avLst/>
              </a:prstTxWarp>
            </a:bodyPr>
            <a:lstStyle/>
            <a:p>
              <a:endParaRPr lang="de-DE">
                <a:latin typeface="Segoe UI" panose="020B0502040204020203" pitchFamily="34" charset="0"/>
                <a:ea typeface="Segoe UI" panose="020B0502040204020203" pitchFamily="34" charset="0"/>
                <a:cs typeface="Segoe UI" panose="020B0502040204020203" pitchFamily="34" charset="0"/>
              </a:endParaRPr>
            </a:p>
          </p:txBody>
        </p:sp>
        <p:sp>
          <p:nvSpPr>
            <p:cNvPr id="46" name="Freeform 109">
              <a:extLst>
                <a:ext uri="{FF2B5EF4-FFF2-40B4-BE49-F238E27FC236}">
                  <a16:creationId xmlns:a16="http://schemas.microsoft.com/office/drawing/2014/main" id="{D7B4AD6B-5B79-4357-9D14-9D11E8FC3B17}"/>
                </a:ext>
              </a:extLst>
            </p:cNvPr>
            <p:cNvSpPr>
              <a:spLocks noChangeAspect="1" noEditPoints="1"/>
            </p:cNvSpPr>
            <p:nvPr/>
          </p:nvSpPr>
          <p:spPr bwMode="gray">
            <a:xfrm rot="19765881">
              <a:off x="9228484" y="3624863"/>
              <a:ext cx="1102255" cy="631369"/>
            </a:xfrm>
            <a:custGeom>
              <a:avLst/>
              <a:gdLst>
                <a:gd name="T0" fmla="*/ 673 w 821"/>
                <a:gd name="T1" fmla="*/ 172 h 469"/>
                <a:gd name="T2" fmla="*/ 620 w 821"/>
                <a:gd name="T3" fmla="*/ 182 h 469"/>
                <a:gd name="T4" fmla="*/ 578 w 821"/>
                <a:gd name="T5" fmla="*/ 111 h 469"/>
                <a:gd name="T6" fmla="*/ 503 w 821"/>
                <a:gd name="T7" fmla="*/ 0 h 469"/>
                <a:gd name="T8" fmla="*/ 494 w 821"/>
                <a:gd name="T9" fmla="*/ 38 h 469"/>
                <a:gd name="T10" fmla="*/ 536 w 821"/>
                <a:gd name="T11" fmla="*/ 96 h 469"/>
                <a:gd name="T12" fmla="*/ 289 w 821"/>
                <a:gd name="T13" fmla="*/ 96 h 469"/>
                <a:gd name="T14" fmla="*/ 274 w 821"/>
                <a:gd name="T15" fmla="*/ 81 h 469"/>
                <a:gd name="T16" fmla="*/ 320 w 821"/>
                <a:gd name="T17" fmla="*/ 56 h 469"/>
                <a:gd name="T18" fmla="*/ 236 w 821"/>
                <a:gd name="T19" fmla="*/ 29 h 469"/>
                <a:gd name="T20" fmla="*/ 165 w 821"/>
                <a:gd name="T21" fmla="*/ 53 h 469"/>
                <a:gd name="T22" fmla="*/ 223 w 821"/>
                <a:gd name="T23" fmla="*/ 82 h 469"/>
                <a:gd name="T24" fmla="*/ 261 w 821"/>
                <a:gd name="T25" fmla="*/ 133 h 469"/>
                <a:gd name="T26" fmla="*/ 218 w 821"/>
                <a:gd name="T27" fmla="*/ 189 h 469"/>
                <a:gd name="T28" fmla="*/ 149 w 821"/>
                <a:gd name="T29" fmla="*/ 172 h 469"/>
                <a:gd name="T30" fmla="*/ 0 w 821"/>
                <a:gd name="T31" fmla="*/ 320 h 469"/>
                <a:gd name="T32" fmla="*/ 149 w 821"/>
                <a:gd name="T33" fmla="*/ 469 h 469"/>
                <a:gd name="T34" fmla="*/ 296 w 821"/>
                <a:gd name="T35" fmla="*/ 337 h 469"/>
                <a:gd name="T36" fmla="*/ 429 w 821"/>
                <a:gd name="T37" fmla="*/ 337 h 469"/>
                <a:gd name="T38" fmla="*/ 562 w 821"/>
                <a:gd name="T39" fmla="*/ 154 h 469"/>
                <a:gd name="T40" fmla="*/ 588 w 821"/>
                <a:gd name="T41" fmla="*/ 199 h 469"/>
                <a:gd name="T42" fmla="*/ 524 w 821"/>
                <a:gd name="T43" fmla="*/ 320 h 469"/>
                <a:gd name="T44" fmla="*/ 673 w 821"/>
                <a:gd name="T45" fmla="*/ 469 h 469"/>
                <a:gd name="T46" fmla="*/ 821 w 821"/>
                <a:gd name="T47" fmla="*/ 320 h 469"/>
                <a:gd name="T48" fmla="*/ 673 w 821"/>
                <a:gd name="T49" fmla="*/ 172 h 469"/>
                <a:gd name="T50" fmla="*/ 190 w 821"/>
                <a:gd name="T51" fmla="*/ 299 h 469"/>
                <a:gd name="T52" fmla="*/ 189 w 821"/>
                <a:gd name="T53" fmla="*/ 297 h 469"/>
                <a:gd name="T54" fmla="*/ 228 w 821"/>
                <a:gd name="T55" fmla="*/ 245 h 469"/>
                <a:gd name="T56" fmla="*/ 255 w 821"/>
                <a:gd name="T57" fmla="*/ 299 h 469"/>
                <a:gd name="T58" fmla="*/ 190 w 821"/>
                <a:gd name="T59" fmla="*/ 299 h 469"/>
                <a:gd name="T60" fmla="*/ 149 w 821"/>
                <a:gd name="T61" fmla="*/ 429 h 469"/>
                <a:gd name="T62" fmla="*/ 40 w 821"/>
                <a:gd name="T63" fmla="*/ 320 h 469"/>
                <a:gd name="T64" fmla="*/ 149 w 821"/>
                <a:gd name="T65" fmla="*/ 211 h 469"/>
                <a:gd name="T66" fmla="*/ 194 w 821"/>
                <a:gd name="T67" fmla="*/ 221 h 469"/>
                <a:gd name="T68" fmla="*/ 153 w 821"/>
                <a:gd name="T69" fmla="*/ 274 h 469"/>
                <a:gd name="T70" fmla="*/ 149 w 821"/>
                <a:gd name="T71" fmla="*/ 273 h 469"/>
                <a:gd name="T72" fmla="*/ 102 w 821"/>
                <a:gd name="T73" fmla="*/ 320 h 469"/>
                <a:gd name="T74" fmla="*/ 149 w 821"/>
                <a:gd name="T75" fmla="*/ 367 h 469"/>
                <a:gd name="T76" fmla="*/ 192 w 821"/>
                <a:gd name="T77" fmla="*/ 337 h 469"/>
                <a:gd name="T78" fmla="*/ 256 w 821"/>
                <a:gd name="T79" fmla="*/ 337 h 469"/>
                <a:gd name="T80" fmla="*/ 149 w 821"/>
                <a:gd name="T81" fmla="*/ 429 h 469"/>
                <a:gd name="T82" fmla="*/ 296 w 821"/>
                <a:gd name="T83" fmla="*/ 299 h 469"/>
                <a:gd name="T84" fmla="*/ 252 w 821"/>
                <a:gd name="T85" fmla="*/ 214 h 469"/>
                <a:gd name="T86" fmla="*/ 285 w 821"/>
                <a:gd name="T87" fmla="*/ 169 h 469"/>
                <a:gd name="T88" fmla="*/ 382 w 821"/>
                <a:gd name="T89" fmla="*/ 299 h 469"/>
                <a:gd name="T90" fmla="*/ 296 w 821"/>
                <a:gd name="T91" fmla="*/ 299 h 469"/>
                <a:gd name="T92" fmla="*/ 419 w 821"/>
                <a:gd name="T93" fmla="*/ 291 h 469"/>
                <a:gd name="T94" fmla="*/ 313 w 821"/>
                <a:gd name="T95" fmla="*/ 137 h 469"/>
                <a:gd name="T96" fmla="*/ 524 w 821"/>
                <a:gd name="T97" fmla="*/ 137 h 469"/>
                <a:gd name="T98" fmla="*/ 419 w 821"/>
                <a:gd name="T99" fmla="*/ 291 h 469"/>
                <a:gd name="T100" fmla="*/ 673 w 821"/>
                <a:gd name="T101" fmla="*/ 429 h 469"/>
                <a:gd name="T102" fmla="*/ 564 w 821"/>
                <a:gd name="T103" fmla="*/ 320 h 469"/>
                <a:gd name="T104" fmla="*/ 607 w 821"/>
                <a:gd name="T105" fmla="*/ 233 h 469"/>
                <a:gd name="T106" fmla="*/ 639 w 821"/>
                <a:gd name="T107" fmla="*/ 288 h 469"/>
                <a:gd name="T108" fmla="*/ 626 w 821"/>
                <a:gd name="T109" fmla="*/ 320 h 469"/>
                <a:gd name="T110" fmla="*/ 673 w 821"/>
                <a:gd name="T111" fmla="*/ 367 h 469"/>
                <a:gd name="T112" fmla="*/ 719 w 821"/>
                <a:gd name="T113" fmla="*/ 320 h 469"/>
                <a:gd name="T114" fmla="*/ 674 w 821"/>
                <a:gd name="T115" fmla="*/ 273 h 469"/>
                <a:gd name="T116" fmla="*/ 640 w 821"/>
                <a:gd name="T117" fmla="*/ 216 h 469"/>
                <a:gd name="T118" fmla="*/ 673 w 821"/>
                <a:gd name="T119" fmla="*/ 211 h 469"/>
                <a:gd name="T120" fmla="*/ 781 w 821"/>
                <a:gd name="T121" fmla="*/ 320 h 469"/>
                <a:gd name="T122" fmla="*/ 673 w 821"/>
                <a:gd name="T123" fmla="*/ 429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21" h="469">
                  <a:moveTo>
                    <a:pt x="673" y="172"/>
                  </a:moveTo>
                  <a:cubicBezTo>
                    <a:pt x="654" y="172"/>
                    <a:pt x="636" y="175"/>
                    <a:pt x="620" y="182"/>
                  </a:cubicBezTo>
                  <a:cubicBezTo>
                    <a:pt x="578" y="111"/>
                    <a:pt x="578" y="111"/>
                    <a:pt x="578" y="111"/>
                  </a:cubicBezTo>
                  <a:cubicBezTo>
                    <a:pt x="585" y="2"/>
                    <a:pt x="503" y="0"/>
                    <a:pt x="503" y="0"/>
                  </a:cubicBezTo>
                  <a:cubicBezTo>
                    <a:pt x="463" y="12"/>
                    <a:pt x="494" y="38"/>
                    <a:pt x="494" y="38"/>
                  </a:cubicBezTo>
                  <a:cubicBezTo>
                    <a:pt x="553" y="46"/>
                    <a:pt x="536" y="96"/>
                    <a:pt x="536" y="96"/>
                  </a:cubicBezTo>
                  <a:cubicBezTo>
                    <a:pt x="289" y="96"/>
                    <a:pt x="289" y="96"/>
                    <a:pt x="289" y="96"/>
                  </a:cubicBezTo>
                  <a:cubicBezTo>
                    <a:pt x="274" y="81"/>
                    <a:pt x="274" y="81"/>
                    <a:pt x="274" y="81"/>
                  </a:cubicBezTo>
                  <a:cubicBezTo>
                    <a:pt x="274" y="81"/>
                    <a:pt x="320" y="88"/>
                    <a:pt x="320" y="56"/>
                  </a:cubicBezTo>
                  <a:cubicBezTo>
                    <a:pt x="320" y="25"/>
                    <a:pt x="236" y="29"/>
                    <a:pt x="236" y="29"/>
                  </a:cubicBezTo>
                  <a:cubicBezTo>
                    <a:pt x="236" y="29"/>
                    <a:pt x="165" y="29"/>
                    <a:pt x="165" y="53"/>
                  </a:cubicBezTo>
                  <a:cubicBezTo>
                    <a:pt x="165" y="77"/>
                    <a:pt x="223" y="82"/>
                    <a:pt x="223" y="82"/>
                  </a:cubicBezTo>
                  <a:cubicBezTo>
                    <a:pt x="261" y="133"/>
                    <a:pt x="261" y="133"/>
                    <a:pt x="261" y="133"/>
                  </a:cubicBezTo>
                  <a:cubicBezTo>
                    <a:pt x="218" y="189"/>
                    <a:pt x="218" y="189"/>
                    <a:pt x="218" y="189"/>
                  </a:cubicBezTo>
                  <a:cubicBezTo>
                    <a:pt x="197" y="178"/>
                    <a:pt x="174" y="172"/>
                    <a:pt x="149" y="172"/>
                  </a:cubicBezTo>
                  <a:cubicBezTo>
                    <a:pt x="67" y="172"/>
                    <a:pt x="0" y="238"/>
                    <a:pt x="0" y="320"/>
                  </a:cubicBezTo>
                  <a:cubicBezTo>
                    <a:pt x="0" y="402"/>
                    <a:pt x="67" y="469"/>
                    <a:pt x="149" y="469"/>
                  </a:cubicBezTo>
                  <a:cubicBezTo>
                    <a:pt x="225" y="469"/>
                    <a:pt x="287" y="411"/>
                    <a:pt x="296" y="337"/>
                  </a:cubicBezTo>
                  <a:cubicBezTo>
                    <a:pt x="429" y="337"/>
                    <a:pt x="429" y="337"/>
                    <a:pt x="429" y="337"/>
                  </a:cubicBezTo>
                  <a:cubicBezTo>
                    <a:pt x="562" y="154"/>
                    <a:pt x="562" y="154"/>
                    <a:pt x="562" y="154"/>
                  </a:cubicBezTo>
                  <a:cubicBezTo>
                    <a:pt x="588" y="199"/>
                    <a:pt x="588" y="199"/>
                    <a:pt x="588" y="199"/>
                  </a:cubicBezTo>
                  <a:cubicBezTo>
                    <a:pt x="549" y="226"/>
                    <a:pt x="524" y="270"/>
                    <a:pt x="524" y="320"/>
                  </a:cubicBezTo>
                  <a:cubicBezTo>
                    <a:pt x="524" y="402"/>
                    <a:pt x="591" y="469"/>
                    <a:pt x="673" y="469"/>
                  </a:cubicBezTo>
                  <a:cubicBezTo>
                    <a:pt x="755" y="469"/>
                    <a:pt x="821" y="402"/>
                    <a:pt x="821" y="320"/>
                  </a:cubicBezTo>
                  <a:cubicBezTo>
                    <a:pt x="821" y="238"/>
                    <a:pt x="755" y="172"/>
                    <a:pt x="673" y="172"/>
                  </a:cubicBezTo>
                  <a:close/>
                  <a:moveTo>
                    <a:pt x="190" y="299"/>
                  </a:moveTo>
                  <a:cubicBezTo>
                    <a:pt x="190" y="298"/>
                    <a:pt x="190" y="298"/>
                    <a:pt x="189" y="297"/>
                  </a:cubicBezTo>
                  <a:cubicBezTo>
                    <a:pt x="228" y="245"/>
                    <a:pt x="228" y="245"/>
                    <a:pt x="228" y="245"/>
                  </a:cubicBezTo>
                  <a:cubicBezTo>
                    <a:pt x="242" y="260"/>
                    <a:pt x="251" y="279"/>
                    <a:pt x="255" y="299"/>
                  </a:cubicBezTo>
                  <a:lnTo>
                    <a:pt x="190" y="299"/>
                  </a:lnTo>
                  <a:close/>
                  <a:moveTo>
                    <a:pt x="149" y="429"/>
                  </a:moveTo>
                  <a:cubicBezTo>
                    <a:pt x="89" y="429"/>
                    <a:pt x="40" y="380"/>
                    <a:pt x="40" y="320"/>
                  </a:cubicBezTo>
                  <a:cubicBezTo>
                    <a:pt x="40" y="260"/>
                    <a:pt x="89" y="211"/>
                    <a:pt x="149" y="211"/>
                  </a:cubicBezTo>
                  <a:cubicBezTo>
                    <a:pt x="165" y="211"/>
                    <a:pt x="180" y="215"/>
                    <a:pt x="194" y="221"/>
                  </a:cubicBezTo>
                  <a:cubicBezTo>
                    <a:pt x="153" y="274"/>
                    <a:pt x="153" y="274"/>
                    <a:pt x="153" y="274"/>
                  </a:cubicBezTo>
                  <a:cubicBezTo>
                    <a:pt x="152" y="273"/>
                    <a:pt x="150" y="273"/>
                    <a:pt x="149" y="273"/>
                  </a:cubicBezTo>
                  <a:cubicBezTo>
                    <a:pt x="123" y="273"/>
                    <a:pt x="102" y="294"/>
                    <a:pt x="102" y="320"/>
                  </a:cubicBezTo>
                  <a:cubicBezTo>
                    <a:pt x="102" y="346"/>
                    <a:pt x="123" y="367"/>
                    <a:pt x="149" y="367"/>
                  </a:cubicBezTo>
                  <a:cubicBezTo>
                    <a:pt x="168" y="367"/>
                    <a:pt x="185" y="355"/>
                    <a:pt x="192" y="337"/>
                  </a:cubicBezTo>
                  <a:cubicBezTo>
                    <a:pt x="256" y="337"/>
                    <a:pt x="256" y="337"/>
                    <a:pt x="256" y="337"/>
                  </a:cubicBezTo>
                  <a:cubicBezTo>
                    <a:pt x="248" y="389"/>
                    <a:pt x="203" y="429"/>
                    <a:pt x="149" y="429"/>
                  </a:cubicBezTo>
                  <a:close/>
                  <a:moveTo>
                    <a:pt x="296" y="299"/>
                  </a:moveTo>
                  <a:cubicBezTo>
                    <a:pt x="291" y="266"/>
                    <a:pt x="275" y="236"/>
                    <a:pt x="252" y="214"/>
                  </a:cubicBezTo>
                  <a:cubicBezTo>
                    <a:pt x="285" y="169"/>
                    <a:pt x="285" y="169"/>
                    <a:pt x="285" y="169"/>
                  </a:cubicBezTo>
                  <a:cubicBezTo>
                    <a:pt x="382" y="299"/>
                    <a:pt x="382" y="299"/>
                    <a:pt x="382" y="299"/>
                  </a:cubicBezTo>
                  <a:lnTo>
                    <a:pt x="296" y="299"/>
                  </a:lnTo>
                  <a:close/>
                  <a:moveTo>
                    <a:pt x="419" y="291"/>
                  </a:moveTo>
                  <a:cubicBezTo>
                    <a:pt x="313" y="137"/>
                    <a:pt x="313" y="137"/>
                    <a:pt x="313" y="137"/>
                  </a:cubicBezTo>
                  <a:cubicBezTo>
                    <a:pt x="524" y="137"/>
                    <a:pt x="524" y="137"/>
                    <a:pt x="524" y="137"/>
                  </a:cubicBezTo>
                  <a:lnTo>
                    <a:pt x="419" y="291"/>
                  </a:lnTo>
                  <a:close/>
                  <a:moveTo>
                    <a:pt x="673" y="429"/>
                  </a:moveTo>
                  <a:cubicBezTo>
                    <a:pt x="613" y="429"/>
                    <a:pt x="564" y="380"/>
                    <a:pt x="564" y="320"/>
                  </a:cubicBezTo>
                  <a:cubicBezTo>
                    <a:pt x="564" y="284"/>
                    <a:pt x="581" y="253"/>
                    <a:pt x="607" y="233"/>
                  </a:cubicBezTo>
                  <a:cubicBezTo>
                    <a:pt x="639" y="288"/>
                    <a:pt x="639" y="288"/>
                    <a:pt x="639" y="288"/>
                  </a:cubicBezTo>
                  <a:cubicBezTo>
                    <a:pt x="631" y="296"/>
                    <a:pt x="626" y="308"/>
                    <a:pt x="626" y="320"/>
                  </a:cubicBezTo>
                  <a:cubicBezTo>
                    <a:pt x="626" y="346"/>
                    <a:pt x="647" y="367"/>
                    <a:pt x="673" y="367"/>
                  </a:cubicBezTo>
                  <a:cubicBezTo>
                    <a:pt x="698" y="367"/>
                    <a:pt x="719" y="346"/>
                    <a:pt x="719" y="320"/>
                  </a:cubicBezTo>
                  <a:cubicBezTo>
                    <a:pt x="719" y="295"/>
                    <a:pt x="699" y="274"/>
                    <a:pt x="674" y="273"/>
                  </a:cubicBezTo>
                  <a:cubicBezTo>
                    <a:pt x="640" y="216"/>
                    <a:pt x="640" y="216"/>
                    <a:pt x="640" y="216"/>
                  </a:cubicBezTo>
                  <a:cubicBezTo>
                    <a:pt x="651" y="213"/>
                    <a:pt x="661" y="211"/>
                    <a:pt x="673" y="211"/>
                  </a:cubicBezTo>
                  <a:cubicBezTo>
                    <a:pt x="733" y="211"/>
                    <a:pt x="781" y="260"/>
                    <a:pt x="781" y="320"/>
                  </a:cubicBezTo>
                  <a:cubicBezTo>
                    <a:pt x="781" y="380"/>
                    <a:pt x="733" y="429"/>
                    <a:pt x="673" y="429"/>
                  </a:cubicBezTo>
                  <a:close/>
                </a:path>
              </a:pathLst>
            </a:custGeom>
            <a:solidFill>
              <a:srgbClr val="FFC000"/>
            </a:solidFill>
            <a:ln>
              <a:noFill/>
            </a:ln>
          </p:spPr>
          <p:txBody>
            <a:bodyPr/>
            <a:lstStyle/>
            <a:p>
              <a:endParaRPr lang="de-DE">
                <a:latin typeface="Segoe UI" panose="020B0502040204020203" pitchFamily="34" charset="0"/>
                <a:ea typeface="Segoe UI" panose="020B0502040204020203" pitchFamily="34" charset="0"/>
                <a:cs typeface="Segoe UI" panose="020B0502040204020203" pitchFamily="34" charset="0"/>
              </a:endParaRPr>
            </a:p>
          </p:txBody>
        </p:sp>
        <p:sp>
          <p:nvSpPr>
            <p:cNvPr id="47" name="Freeform 825" descr="© INSCALE GmbH, 21.06.2010">
              <a:extLst>
                <a:ext uri="{FF2B5EF4-FFF2-40B4-BE49-F238E27FC236}">
                  <a16:creationId xmlns:a16="http://schemas.microsoft.com/office/drawing/2014/main" id="{6834EEB5-900B-4092-98EA-691E680D1A39}"/>
                </a:ext>
              </a:extLst>
            </p:cNvPr>
            <p:cNvSpPr>
              <a:spLocks noChangeAspect="1" noEditPoints="1"/>
            </p:cNvSpPr>
            <p:nvPr/>
          </p:nvSpPr>
          <p:spPr bwMode="auto">
            <a:xfrm rot="21243379">
              <a:off x="8943130" y="3876271"/>
              <a:ext cx="400517" cy="563406"/>
            </a:xfrm>
            <a:custGeom>
              <a:avLst/>
              <a:gdLst>
                <a:gd name="T0" fmla="*/ 81 w 88"/>
                <a:gd name="T1" fmla="*/ 16 h 124"/>
                <a:gd name="T2" fmla="*/ 71 w 88"/>
                <a:gd name="T3" fmla="*/ 13 h 124"/>
                <a:gd name="T4" fmla="*/ 51 w 88"/>
                <a:gd name="T5" fmla="*/ 4 h 124"/>
                <a:gd name="T6" fmla="*/ 48 w 88"/>
                <a:gd name="T7" fmla="*/ 3 h 124"/>
                <a:gd name="T8" fmla="*/ 45 w 88"/>
                <a:gd name="T9" fmla="*/ 0 h 124"/>
                <a:gd name="T10" fmla="*/ 41 w 88"/>
                <a:gd name="T11" fmla="*/ 2 h 124"/>
                <a:gd name="T12" fmla="*/ 41 w 88"/>
                <a:gd name="T13" fmla="*/ 2 h 124"/>
                <a:gd name="T14" fmla="*/ 41 w 88"/>
                <a:gd name="T15" fmla="*/ 3 h 124"/>
                <a:gd name="T16" fmla="*/ 38 w 88"/>
                <a:gd name="T17" fmla="*/ 4 h 124"/>
                <a:gd name="T18" fmla="*/ 17 w 88"/>
                <a:gd name="T19" fmla="*/ 13 h 124"/>
                <a:gd name="T20" fmla="*/ 8 w 88"/>
                <a:gd name="T21" fmla="*/ 16 h 124"/>
                <a:gd name="T22" fmla="*/ 5 w 88"/>
                <a:gd name="T23" fmla="*/ 45 h 124"/>
                <a:gd name="T24" fmla="*/ 24 w 88"/>
                <a:gd name="T25" fmla="*/ 73 h 124"/>
                <a:gd name="T26" fmla="*/ 31 w 88"/>
                <a:gd name="T27" fmla="*/ 76 h 124"/>
                <a:gd name="T28" fmla="*/ 39 w 88"/>
                <a:gd name="T29" fmla="*/ 83 h 124"/>
                <a:gd name="T30" fmla="*/ 38 w 88"/>
                <a:gd name="T31" fmla="*/ 86 h 124"/>
                <a:gd name="T32" fmla="*/ 36 w 88"/>
                <a:gd name="T33" fmla="*/ 89 h 124"/>
                <a:gd name="T34" fmla="*/ 21 w 88"/>
                <a:gd name="T35" fmla="*/ 113 h 124"/>
                <a:gd name="T36" fmla="*/ 28 w 88"/>
                <a:gd name="T37" fmla="*/ 124 h 124"/>
                <a:gd name="T38" fmla="*/ 68 w 88"/>
                <a:gd name="T39" fmla="*/ 120 h 124"/>
                <a:gd name="T40" fmla="*/ 49 w 88"/>
                <a:gd name="T41" fmla="*/ 93 h 124"/>
                <a:gd name="T42" fmla="*/ 50 w 88"/>
                <a:gd name="T43" fmla="*/ 87 h 124"/>
                <a:gd name="T44" fmla="*/ 49 w 88"/>
                <a:gd name="T45" fmla="*/ 84 h 124"/>
                <a:gd name="T46" fmla="*/ 56 w 88"/>
                <a:gd name="T47" fmla="*/ 74 h 124"/>
                <a:gd name="T48" fmla="*/ 64 w 88"/>
                <a:gd name="T49" fmla="*/ 77 h 124"/>
                <a:gd name="T50" fmla="*/ 60 w 88"/>
                <a:gd name="T51" fmla="*/ 73 h 124"/>
                <a:gd name="T52" fmla="*/ 88 w 88"/>
                <a:gd name="T53" fmla="*/ 20 h 124"/>
                <a:gd name="T54" fmla="*/ 9 w 88"/>
                <a:gd name="T55" fmla="*/ 19 h 124"/>
                <a:gd name="T56" fmla="*/ 28 w 88"/>
                <a:gd name="T57" fmla="*/ 65 h 124"/>
                <a:gd name="T58" fmla="*/ 60 w 88"/>
                <a:gd name="T59" fmla="*/ 65 h 124"/>
                <a:gd name="T60" fmla="*/ 80 w 88"/>
                <a:gd name="T61" fmla="*/ 19 h 124"/>
                <a:gd name="T62" fmla="*/ 60 w 88"/>
                <a:gd name="T63" fmla="*/ 65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8" h="124">
                  <a:moveTo>
                    <a:pt x="88" y="20"/>
                  </a:moveTo>
                  <a:cubicBezTo>
                    <a:pt x="85" y="18"/>
                    <a:pt x="82" y="15"/>
                    <a:pt x="81" y="16"/>
                  </a:cubicBezTo>
                  <a:cubicBezTo>
                    <a:pt x="78" y="17"/>
                    <a:pt x="75" y="19"/>
                    <a:pt x="71" y="20"/>
                  </a:cubicBezTo>
                  <a:cubicBezTo>
                    <a:pt x="71" y="16"/>
                    <a:pt x="72" y="13"/>
                    <a:pt x="71" y="13"/>
                  </a:cubicBezTo>
                  <a:cubicBezTo>
                    <a:pt x="69" y="11"/>
                    <a:pt x="63" y="10"/>
                    <a:pt x="57" y="9"/>
                  </a:cubicBezTo>
                  <a:cubicBezTo>
                    <a:pt x="57" y="7"/>
                    <a:pt x="54" y="5"/>
                    <a:pt x="51" y="4"/>
                  </a:cubicBezTo>
                  <a:cubicBezTo>
                    <a:pt x="51" y="4"/>
                    <a:pt x="51" y="4"/>
                    <a:pt x="51" y="4"/>
                  </a:cubicBezTo>
                  <a:cubicBezTo>
                    <a:pt x="51" y="4"/>
                    <a:pt x="50" y="3"/>
                    <a:pt x="48" y="3"/>
                  </a:cubicBezTo>
                  <a:cubicBezTo>
                    <a:pt x="48" y="3"/>
                    <a:pt x="48" y="3"/>
                    <a:pt x="48" y="3"/>
                  </a:cubicBezTo>
                  <a:cubicBezTo>
                    <a:pt x="48" y="1"/>
                    <a:pt x="45" y="0"/>
                    <a:pt x="45" y="0"/>
                  </a:cubicBezTo>
                  <a:cubicBezTo>
                    <a:pt x="44" y="0"/>
                    <a:pt x="44" y="0"/>
                    <a:pt x="44" y="0"/>
                  </a:cubicBezTo>
                  <a:cubicBezTo>
                    <a:pt x="44" y="0"/>
                    <a:pt x="41" y="1"/>
                    <a:pt x="41" y="2"/>
                  </a:cubicBezTo>
                  <a:cubicBezTo>
                    <a:pt x="41" y="2"/>
                    <a:pt x="41" y="2"/>
                    <a:pt x="41" y="2"/>
                  </a:cubicBezTo>
                  <a:cubicBezTo>
                    <a:pt x="41" y="2"/>
                    <a:pt x="41" y="2"/>
                    <a:pt x="41" y="2"/>
                  </a:cubicBezTo>
                  <a:cubicBezTo>
                    <a:pt x="41" y="2"/>
                    <a:pt x="41" y="2"/>
                    <a:pt x="41" y="3"/>
                  </a:cubicBezTo>
                  <a:cubicBezTo>
                    <a:pt x="41" y="3"/>
                    <a:pt x="41" y="3"/>
                    <a:pt x="41" y="3"/>
                  </a:cubicBezTo>
                  <a:cubicBezTo>
                    <a:pt x="39" y="3"/>
                    <a:pt x="38" y="4"/>
                    <a:pt x="38" y="4"/>
                  </a:cubicBezTo>
                  <a:cubicBezTo>
                    <a:pt x="38" y="4"/>
                    <a:pt x="38" y="4"/>
                    <a:pt x="38" y="4"/>
                  </a:cubicBezTo>
                  <a:cubicBezTo>
                    <a:pt x="34" y="5"/>
                    <a:pt x="32" y="7"/>
                    <a:pt x="31" y="9"/>
                  </a:cubicBezTo>
                  <a:cubicBezTo>
                    <a:pt x="25" y="10"/>
                    <a:pt x="19" y="11"/>
                    <a:pt x="17" y="13"/>
                  </a:cubicBezTo>
                  <a:cubicBezTo>
                    <a:pt x="17" y="13"/>
                    <a:pt x="17" y="16"/>
                    <a:pt x="18" y="20"/>
                  </a:cubicBezTo>
                  <a:cubicBezTo>
                    <a:pt x="14" y="19"/>
                    <a:pt x="11" y="17"/>
                    <a:pt x="8" y="16"/>
                  </a:cubicBezTo>
                  <a:cubicBezTo>
                    <a:pt x="7" y="15"/>
                    <a:pt x="4" y="18"/>
                    <a:pt x="0" y="20"/>
                  </a:cubicBezTo>
                  <a:cubicBezTo>
                    <a:pt x="0" y="20"/>
                    <a:pt x="0" y="36"/>
                    <a:pt x="5" y="45"/>
                  </a:cubicBezTo>
                  <a:cubicBezTo>
                    <a:pt x="13" y="57"/>
                    <a:pt x="32" y="71"/>
                    <a:pt x="28" y="73"/>
                  </a:cubicBezTo>
                  <a:cubicBezTo>
                    <a:pt x="27" y="74"/>
                    <a:pt x="24" y="73"/>
                    <a:pt x="24" y="73"/>
                  </a:cubicBezTo>
                  <a:cubicBezTo>
                    <a:pt x="24" y="73"/>
                    <a:pt x="23" y="76"/>
                    <a:pt x="25" y="77"/>
                  </a:cubicBezTo>
                  <a:cubicBezTo>
                    <a:pt x="27" y="77"/>
                    <a:pt x="30" y="77"/>
                    <a:pt x="31" y="76"/>
                  </a:cubicBezTo>
                  <a:cubicBezTo>
                    <a:pt x="32" y="75"/>
                    <a:pt x="32" y="74"/>
                    <a:pt x="32" y="74"/>
                  </a:cubicBezTo>
                  <a:cubicBezTo>
                    <a:pt x="34" y="77"/>
                    <a:pt x="36" y="80"/>
                    <a:pt x="39" y="83"/>
                  </a:cubicBezTo>
                  <a:cubicBezTo>
                    <a:pt x="39" y="83"/>
                    <a:pt x="39" y="84"/>
                    <a:pt x="40" y="84"/>
                  </a:cubicBezTo>
                  <a:cubicBezTo>
                    <a:pt x="39" y="84"/>
                    <a:pt x="38" y="85"/>
                    <a:pt x="38" y="86"/>
                  </a:cubicBezTo>
                  <a:cubicBezTo>
                    <a:pt x="38" y="86"/>
                    <a:pt x="39" y="86"/>
                    <a:pt x="39" y="87"/>
                  </a:cubicBezTo>
                  <a:cubicBezTo>
                    <a:pt x="37" y="87"/>
                    <a:pt x="36" y="88"/>
                    <a:pt x="36" y="89"/>
                  </a:cubicBezTo>
                  <a:cubicBezTo>
                    <a:pt x="36" y="91"/>
                    <a:pt x="38" y="92"/>
                    <a:pt x="40" y="93"/>
                  </a:cubicBezTo>
                  <a:cubicBezTo>
                    <a:pt x="35" y="108"/>
                    <a:pt x="21" y="104"/>
                    <a:pt x="21" y="113"/>
                  </a:cubicBezTo>
                  <a:cubicBezTo>
                    <a:pt x="21" y="113"/>
                    <a:pt x="21" y="120"/>
                    <a:pt x="21" y="120"/>
                  </a:cubicBezTo>
                  <a:cubicBezTo>
                    <a:pt x="28" y="124"/>
                    <a:pt x="28" y="124"/>
                    <a:pt x="28" y="124"/>
                  </a:cubicBezTo>
                  <a:cubicBezTo>
                    <a:pt x="61" y="124"/>
                    <a:pt x="61" y="124"/>
                    <a:pt x="61" y="124"/>
                  </a:cubicBezTo>
                  <a:cubicBezTo>
                    <a:pt x="68" y="120"/>
                    <a:pt x="68" y="120"/>
                    <a:pt x="68" y="120"/>
                  </a:cubicBezTo>
                  <a:cubicBezTo>
                    <a:pt x="68" y="120"/>
                    <a:pt x="68" y="113"/>
                    <a:pt x="68" y="113"/>
                  </a:cubicBezTo>
                  <a:cubicBezTo>
                    <a:pt x="68" y="104"/>
                    <a:pt x="54" y="108"/>
                    <a:pt x="49" y="93"/>
                  </a:cubicBezTo>
                  <a:cubicBezTo>
                    <a:pt x="51" y="92"/>
                    <a:pt x="53" y="91"/>
                    <a:pt x="53" y="89"/>
                  </a:cubicBezTo>
                  <a:cubicBezTo>
                    <a:pt x="53" y="88"/>
                    <a:pt x="51" y="87"/>
                    <a:pt x="50" y="87"/>
                  </a:cubicBezTo>
                  <a:cubicBezTo>
                    <a:pt x="50" y="86"/>
                    <a:pt x="50" y="86"/>
                    <a:pt x="50" y="86"/>
                  </a:cubicBezTo>
                  <a:cubicBezTo>
                    <a:pt x="50" y="85"/>
                    <a:pt x="50" y="84"/>
                    <a:pt x="49" y="84"/>
                  </a:cubicBezTo>
                  <a:cubicBezTo>
                    <a:pt x="49" y="84"/>
                    <a:pt x="50" y="83"/>
                    <a:pt x="50" y="83"/>
                  </a:cubicBezTo>
                  <a:cubicBezTo>
                    <a:pt x="52" y="80"/>
                    <a:pt x="54" y="77"/>
                    <a:pt x="56" y="74"/>
                  </a:cubicBezTo>
                  <a:cubicBezTo>
                    <a:pt x="57" y="74"/>
                    <a:pt x="57" y="75"/>
                    <a:pt x="57" y="76"/>
                  </a:cubicBezTo>
                  <a:cubicBezTo>
                    <a:pt x="58" y="77"/>
                    <a:pt x="62" y="77"/>
                    <a:pt x="64" y="77"/>
                  </a:cubicBezTo>
                  <a:cubicBezTo>
                    <a:pt x="66" y="76"/>
                    <a:pt x="65" y="73"/>
                    <a:pt x="65" y="73"/>
                  </a:cubicBezTo>
                  <a:cubicBezTo>
                    <a:pt x="65" y="73"/>
                    <a:pt x="62" y="74"/>
                    <a:pt x="60" y="73"/>
                  </a:cubicBezTo>
                  <a:cubicBezTo>
                    <a:pt x="56" y="71"/>
                    <a:pt x="76" y="57"/>
                    <a:pt x="83" y="45"/>
                  </a:cubicBezTo>
                  <a:cubicBezTo>
                    <a:pt x="88" y="36"/>
                    <a:pt x="88" y="20"/>
                    <a:pt x="88" y="20"/>
                  </a:cubicBezTo>
                  <a:close/>
                  <a:moveTo>
                    <a:pt x="4" y="23"/>
                  </a:moveTo>
                  <a:cubicBezTo>
                    <a:pt x="4" y="23"/>
                    <a:pt x="7" y="19"/>
                    <a:pt x="9" y="19"/>
                  </a:cubicBezTo>
                  <a:cubicBezTo>
                    <a:pt x="11" y="20"/>
                    <a:pt x="15" y="22"/>
                    <a:pt x="18" y="23"/>
                  </a:cubicBezTo>
                  <a:cubicBezTo>
                    <a:pt x="19" y="34"/>
                    <a:pt x="22" y="51"/>
                    <a:pt x="28" y="65"/>
                  </a:cubicBezTo>
                  <a:cubicBezTo>
                    <a:pt x="21" y="60"/>
                    <a:pt x="4" y="45"/>
                    <a:pt x="4" y="23"/>
                  </a:cubicBezTo>
                  <a:close/>
                  <a:moveTo>
                    <a:pt x="60" y="65"/>
                  </a:moveTo>
                  <a:cubicBezTo>
                    <a:pt x="66" y="51"/>
                    <a:pt x="69" y="34"/>
                    <a:pt x="71" y="23"/>
                  </a:cubicBezTo>
                  <a:cubicBezTo>
                    <a:pt x="74" y="22"/>
                    <a:pt x="77" y="20"/>
                    <a:pt x="80" y="19"/>
                  </a:cubicBezTo>
                  <a:cubicBezTo>
                    <a:pt x="82" y="19"/>
                    <a:pt x="85" y="23"/>
                    <a:pt x="85" y="23"/>
                  </a:cubicBezTo>
                  <a:cubicBezTo>
                    <a:pt x="85" y="45"/>
                    <a:pt x="68" y="60"/>
                    <a:pt x="60" y="65"/>
                  </a:cubicBezTo>
                  <a:close/>
                </a:path>
              </a:pathLst>
            </a:custGeom>
            <a:solidFill>
              <a:srgbClr val="FFC000"/>
            </a:solidFill>
            <a:ln>
              <a:noFill/>
            </a:ln>
            <a:extLst/>
          </p:spPr>
          <p:txBody>
            <a:bodyPr/>
            <a:lstStyle/>
            <a:p>
              <a:endParaRPr lang="de-DE" dirty="0">
                <a:latin typeface="Segoe UI" panose="020B0502040204020203" pitchFamily="34" charset="0"/>
                <a:ea typeface="Segoe UI" panose="020B0502040204020203" pitchFamily="34" charset="0"/>
                <a:cs typeface="Segoe UI" panose="020B0502040204020203" pitchFamily="34" charset="0"/>
              </a:endParaRPr>
            </a:p>
          </p:txBody>
        </p:sp>
        <p:pic>
          <p:nvPicPr>
            <p:cNvPr id="48" name="Picture 4" descr="P:\02_Gemeinsamer Ordner\Arbeitsorganisation\01_Vorlagen\05_Presentation_Load\pixabay-Fußball.png">
              <a:extLst>
                <a:ext uri="{FF2B5EF4-FFF2-40B4-BE49-F238E27FC236}">
                  <a16:creationId xmlns:a16="http://schemas.microsoft.com/office/drawing/2014/main" id="{A11B2740-61C4-4FEE-80A3-38003B7A4319}"/>
                </a:ext>
              </a:extLst>
            </p:cNvPr>
            <p:cNvPicPr>
              <a:picLocks noChangeAspect="1" noChangeArrowheads="1"/>
            </p:cNvPicPr>
            <p:nvPr/>
          </p:nvPicPr>
          <p:blipFill>
            <a:blip r:embed="rId3" cstate="print">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9595081" y="3155410"/>
              <a:ext cx="364996" cy="375558"/>
            </a:xfrm>
            <a:prstGeom prst="rect">
              <a:avLst/>
            </a:prstGeom>
            <a:noFill/>
            <a:extLst>
              <a:ext uri="{909E8E84-426E-40DD-AFC4-6F175D3DCCD1}">
                <a14:hiddenFill xmlns:a14="http://schemas.microsoft.com/office/drawing/2010/main">
                  <a:solidFill>
                    <a:srgbClr val="FFFFFF"/>
                  </a:solidFill>
                </a14:hiddenFill>
              </a:ext>
            </a:extLst>
          </p:spPr>
        </p:pic>
        <p:pic>
          <p:nvPicPr>
            <p:cNvPr id="49" name="Picture 5" descr="P:\02_Gemeinsamer Ordner\Arbeitsorganisation\01_Vorlagen\05_Presentation_Load\football-ground-PIXABAY.png">
              <a:extLst>
                <a:ext uri="{FF2B5EF4-FFF2-40B4-BE49-F238E27FC236}">
                  <a16:creationId xmlns:a16="http://schemas.microsoft.com/office/drawing/2014/main" id="{32D66262-9947-48C8-91D5-E6FC4B1235BB}"/>
                </a:ext>
              </a:extLst>
            </p:cNvPr>
            <p:cNvPicPr>
              <a:picLocks noChangeAspect="1" noChangeArrowheads="1"/>
            </p:cNvPicPr>
            <p:nvPr/>
          </p:nvPicPr>
          <p:blipFill>
            <a:blip r:embed="rId4" cstate="print">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rot="17861971">
              <a:off x="7841687" y="2574121"/>
              <a:ext cx="751397" cy="433227"/>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6" descr="P:\02_Gemeinsamer Ordner\Arbeitsorganisation\01_Vorlagen\05_Presentation_Load\pixabay-hantel.png">
              <a:extLst>
                <a:ext uri="{FF2B5EF4-FFF2-40B4-BE49-F238E27FC236}">
                  <a16:creationId xmlns:a16="http://schemas.microsoft.com/office/drawing/2014/main" id="{28624FA2-8A09-45D7-B909-210A586404A6}"/>
                </a:ext>
              </a:extLst>
            </p:cNvPr>
            <p:cNvPicPr>
              <a:picLocks noChangeAspect="1" noChangeArrowheads="1"/>
            </p:cNvPicPr>
            <p:nvPr/>
          </p:nvPicPr>
          <p:blipFill>
            <a:blip r:embed="rId5" cstate="print">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rot="16748883">
              <a:off x="7373923" y="2058760"/>
              <a:ext cx="961446" cy="480723"/>
            </a:xfrm>
            <a:prstGeom prst="rect">
              <a:avLst/>
            </a:prstGeom>
            <a:noFill/>
            <a:extLst>
              <a:ext uri="{909E8E84-426E-40DD-AFC4-6F175D3DCCD1}">
                <a14:hiddenFill xmlns:a14="http://schemas.microsoft.com/office/drawing/2010/main">
                  <a:solidFill>
                    <a:srgbClr val="FFFFFF"/>
                  </a:solidFill>
                </a14:hiddenFill>
              </a:ext>
            </a:extLst>
          </p:spPr>
        </p:pic>
        <p:pic>
          <p:nvPicPr>
            <p:cNvPr id="51" name="Picture 7" descr="P:\02_Gemeinsamer Ordner\Arbeitsorganisation\01_Vorlagen\05_Presentation_Load\exercise-pixabay.png">
              <a:extLst>
                <a:ext uri="{FF2B5EF4-FFF2-40B4-BE49-F238E27FC236}">
                  <a16:creationId xmlns:a16="http://schemas.microsoft.com/office/drawing/2014/main" id="{001241C6-F52F-43CE-8F74-598DA1D0A361}"/>
                </a:ext>
              </a:extLst>
            </p:cNvPr>
            <p:cNvPicPr>
              <a:picLocks noChangeAspect="1" noChangeArrowheads="1"/>
            </p:cNvPicPr>
            <p:nvPr/>
          </p:nvPicPr>
          <p:blipFill>
            <a:blip r:embed="rId6" cstate="print">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262979" y="1527084"/>
              <a:ext cx="808535" cy="1058205"/>
            </a:xfrm>
            <a:prstGeom prst="rect">
              <a:avLst/>
            </a:prstGeom>
            <a:noFill/>
            <a:extLst>
              <a:ext uri="{909E8E84-426E-40DD-AFC4-6F175D3DCCD1}">
                <a14:hiddenFill xmlns:a14="http://schemas.microsoft.com/office/drawing/2010/main">
                  <a:solidFill>
                    <a:srgbClr val="FFFFFF"/>
                  </a:solidFill>
                </a14:hiddenFill>
              </a:ext>
            </a:extLst>
          </p:spPr>
        </p:pic>
        <p:pic>
          <p:nvPicPr>
            <p:cNvPr id="52" name="Picture 8" descr="P:\02_Gemeinsamer Ordner\Arbeitsorganisation\01_Vorlagen\05_Presentation_Load\board-2025608_640.png">
              <a:extLst>
                <a:ext uri="{FF2B5EF4-FFF2-40B4-BE49-F238E27FC236}">
                  <a16:creationId xmlns:a16="http://schemas.microsoft.com/office/drawing/2014/main" id="{C1F7BFD5-4E76-49A4-8A37-132C07356CCC}"/>
                </a:ext>
              </a:extLst>
            </p:cNvPr>
            <p:cNvPicPr>
              <a:picLocks noChangeAspect="1" noChangeArrowheads="1"/>
            </p:cNvPicPr>
            <p:nvPr/>
          </p:nvPicPr>
          <p:blipFill>
            <a:blip r:embed="rId7" cstate="print">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rot="1484003">
              <a:off x="9476749" y="1679705"/>
              <a:ext cx="771442" cy="816071"/>
            </a:xfrm>
            <a:prstGeom prst="rect">
              <a:avLst/>
            </a:prstGeom>
            <a:noFill/>
            <a:extLst>
              <a:ext uri="{909E8E84-426E-40DD-AFC4-6F175D3DCCD1}">
                <a14:hiddenFill xmlns:a14="http://schemas.microsoft.com/office/drawing/2010/main">
                  <a:solidFill>
                    <a:srgbClr val="FFFFFF"/>
                  </a:solidFill>
                </a14:hiddenFill>
              </a:ext>
            </a:extLst>
          </p:spPr>
        </p:pic>
        <p:pic>
          <p:nvPicPr>
            <p:cNvPr id="53" name="Picture 9" descr="P:\02_Gemeinsamer Ordner\Arbeitsorganisation\01_Vorlagen\05_Presentation_Load\pixabay-preisschild.png">
              <a:extLst>
                <a:ext uri="{FF2B5EF4-FFF2-40B4-BE49-F238E27FC236}">
                  <a16:creationId xmlns:a16="http://schemas.microsoft.com/office/drawing/2014/main" id="{07E5BA5F-902F-4746-8AAA-BC369797F775}"/>
                </a:ext>
              </a:extLst>
            </p:cNvPr>
            <p:cNvPicPr>
              <a:picLocks noChangeAspect="1" noChangeArrowheads="1"/>
            </p:cNvPicPr>
            <p:nvPr/>
          </p:nvPicPr>
          <p:blipFill>
            <a:blip r:embed="rId8" cstate="print">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rot="19893463">
              <a:off x="9467451" y="5230264"/>
              <a:ext cx="695185" cy="658253"/>
            </a:xfrm>
            <a:prstGeom prst="rect">
              <a:avLst/>
            </a:prstGeom>
            <a:noFill/>
            <a:extLst>
              <a:ext uri="{909E8E84-426E-40DD-AFC4-6F175D3DCCD1}">
                <a14:hiddenFill xmlns:a14="http://schemas.microsoft.com/office/drawing/2010/main">
                  <a:solidFill>
                    <a:srgbClr val="FFFFFF"/>
                  </a:solidFill>
                </a14:hiddenFill>
              </a:ext>
            </a:extLst>
          </p:spPr>
        </p:pic>
        <p:sp>
          <p:nvSpPr>
            <p:cNvPr id="54" name="Textfeld 53">
              <a:extLst>
                <a:ext uri="{FF2B5EF4-FFF2-40B4-BE49-F238E27FC236}">
                  <a16:creationId xmlns:a16="http://schemas.microsoft.com/office/drawing/2014/main" id="{BD62D234-48E6-4424-B131-5065979DC28D}"/>
                </a:ext>
              </a:extLst>
            </p:cNvPr>
            <p:cNvSpPr txBox="1"/>
            <p:nvPr/>
          </p:nvSpPr>
          <p:spPr>
            <a:xfrm rot="1015715">
              <a:off x="9483182" y="5440452"/>
              <a:ext cx="621902" cy="276999"/>
            </a:xfrm>
            <a:prstGeom prst="rect">
              <a:avLst/>
            </a:prstGeom>
            <a:noFill/>
          </p:spPr>
          <p:txBody>
            <a:bodyPr wrap="none" rtlCol="0">
              <a:spAutoFit/>
            </a:bodyPr>
            <a:lstStyle/>
            <a:p>
              <a:r>
                <a:rPr lang="de-DE" sz="1200" dirty="0">
                  <a:solidFill>
                    <a:srgbClr val="FFC000"/>
                  </a:solidFill>
                  <a:latin typeface="Segoe UI" panose="020B0502040204020203" pitchFamily="34" charset="0"/>
                  <a:ea typeface="Segoe UI" panose="020B0502040204020203" pitchFamily="34" charset="0"/>
                  <a:cs typeface="Segoe UI" panose="020B0502040204020203" pitchFamily="34" charset="0"/>
                </a:rPr>
                <a:t>Sports</a:t>
              </a:r>
            </a:p>
          </p:txBody>
        </p:sp>
      </p:grpSp>
      <p:grpSp>
        <p:nvGrpSpPr>
          <p:cNvPr id="76" name="Gruppieren 75">
            <a:extLst>
              <a:ext uri="{FF2B5EF4-FFF2-40B4-BE49-F238E27FC236}">
                <a16:creationId xmlns:a16="http://schemas.microsoft.com/office/drawing/2014/main" id="{BAA586A4-BA81-430C-83E8-63FBF390B923}"/>
              </a:ext>
            </a:extLst>
          </p:cNvPr>
          <p:cNvGrpSpPr/>
          <p:nvPr/>
        </p:nvGrpSpPr>
        <p:grpSpPr>
          <a:xfrm>
            <a:off x="783776" y="1834590"/>
            <a:ext cx="4874023" cy="4060376"/>
            <a:chOff x="783776" y="1804206"/>
            <a:chExt cx="4874023" cy="4060376"/>
          </a:xfrm>
        </p:grpSpPr>
        <p:sp>
          <p:nvSpPr>
            <p:cNvPr id="77" name="Textfeld 76">
              <a:extLst>
                <a:ext uri="{FF2B5EF4-FFF2-40B4-BE49-F238E27FC236}">
                  <a16:creationId xmlns:a16="http://schemas.microsoft.com/office/drawing/2014/main" id="{532C7EE5-E558-47D6-AB60-90BB3E9925C3}"/>
                </a:ext>
              </a:extLst>
            </p:cNvPr>
            <p:cNvSpPr txBox="1"/>
            <p:nvPr/>
          </p:nvSpPr>
          <p:spPr bwMode="gray">
            <a:xfrm>
              <a:off x="1206826" y="2172526"/>
              <a:ext cx="2013735" cy="3548457"/>
            </a:xfrm>
            <a:prstGeom prst="rect">
              <a:avLst/>
            </a:prstGeom>
            <a:noFill/>
          </p:spPr>
          <p:txBody>
            <a:bodyPr vert="wordArtVert" wrap="square" lIns="72000" tIns="0" rIns="108000" bIns="72000" rtlCol="0" anchor="t" anchorCtr="0">
              <a:noAutofit/>
            </a:bodyPr>
            <a:lstStyle>
              <a:defPPr>
                <a:defRPr lang="de-DE"/>
              </a:defPPr>
              <a:lvl1pPr lvl="0" algn="ctr">
                <a:spcAft>
                  <a:spcPts val="600"/>
                </a:spcAft>
                <a:defRPr sz="1200">
                  <a:solidFill>
                    <a:prstClr val="black"/>
                  </a:solidFill>
                </a:defRPr>
              </a:lvl1pPr>
            </a:lstStyle>
            <a:p>
              <a:pPr algn="l"/>
              <a:r>
                <a:rPr lang="en-US" sz="1100" b="1" dirty="0">
                  <a:solidFill>
                    <a:schemeClr val="accent1">
                      <a:lumMod val="40000"/>
                      <a:lumOff val="60000"/>
                    </a:schemeClr>
                  </a:solidFill>
                  <a:latin typeface="Segoe UI" panose="020B0502040204020203" pitchFamily="34" charset="0"/>
                  <a:ea typeface="Segoe UI" panose="020B0502040204020203" pitchFamily="34" charset="0"/>
                  <a:cs typeface="Segoe UI" panose="020B0502040204020203" pitchFamily="34" charset="0"/>
                </a:rPr>
                <a:t>10001</a:t>
              </a:r>
            </a:p>
            <a:p>
              <a:pPr algn="l"/>
              <a:r>
                <a:rPr lang="en-US" sz="1100" b="1" dirty="0">
                  <a:solidFill>
                    <a:schemeClr val="accent1">
                      <a:lumMod val="40000"/>
                      <a:lumOff val="60000"/>
                    </a:schemeClr>
                  </a:solidFill>
                  <a:latin typeface="Segoe UI" panose="020B0502040204020203" pitchFamily="34" charset="0"/>
                  <a:ea typeface="Segoe UI" panose="020B0502040204020203" pitchFamily="34" charset="0"/>
                  <a:cs typeface="Segoe UI" panose="020B0502040204020203" pitchFamily="34" charset="0"/>
                </a:rPr>
                <a:t>110100</a:t>
              </a:r>
            </a:p>
            <a:p>
              <a:pPr algn="l"/>
              <a:endParaRPr lang="en-US" sz="1100" b="1" dirty="0">
                <a:solidFill>
                  <a:schemeClr val="accent1">
                    <a:lumMod val="40000"/>
                    <a:lumOff val="60000"/>
                  </a:schemeClr>
                </a:solidFill>
                <a:latin typeface="Segoe UI" panose="020B0502040204020203" pitchFamily="34" charset="0"/>
                <a:ea typeface="Segoe UI" panose="020B0502040204020203" pitchFamily="34" charset="0"/>
                <a:cs typeface="Segoe UI" panose="020B0502040204020203" pitchFamily="34" charset="0"/>
              </a:endParaRPr>
            </a:p>
            <a:p>
              <a:pPr algn="l"/>
              <a:r>
                <a:rPr lang="en-US" sz="1100" b="1" dirty="0">
                  <a:solidFill>
                    <a:schemeClr val="accent1">
                      <a:lumMod val="40000"/>
                      <a:lumOff val="60000"/>
                    </a:schemeClr>
                  </a:solidFill>
                  <a:latin typeface="Segoe UI" panose="020B0502040204020203" pitchFamily="34" charset="0"/>
                  <a:ea typeface="Segoe UI" panose="020B0502040204020203" pitchFamily="34" charset="0"/>
                  <a:cs typeface="Segoe UI" panose="020B0502040204020203" pitchFamily="34" charset="0"/>
                </a:rPr>
                <a:t>110100</a:t>
              </a:r>
            </a:p>
            <a:p>
              <a:pPr algn="l"/>
              <a:r>
                <a:rPr lang="en-US" sz="1100" b="1" dirty="0">
                  <a:solidFill>
                    <a:schemeClr val="accent1">
                      <a:lumMod val="40000"/>
                      <a:lumOff val="60000"/>
                    </a:schemeClr>
                  </a:solidFill>
                  <a:latin typeface="Segoe UI" panose="020B0502040204020203" pitchFamily="34" charset="0"/>
                  <a:ea typeface="Segoe UI" panose="020B0502040204020203" pitchFamily="34" charset="0"/>
                  <a:cs typeface="Segoe UI" panose="020B0502040204020203" pitchFamily="34" charset="0"/>
                </a:rPr>
                <a:t>11011101010110111001001000010</a:t>
              </a:r>
            </a:p>
            <a:p>
              <a:pPr algn="l"/>
              <a:r>
                <a:rPr lang="en-US" sz="1100" b="1" dirty="0">
                  <a:solidFill>
                    <a:schemeClr val="accent1">
                      <a:lumMod val="40000"/>
                      <a:lumOff val="60000"/>
                    </a:schemeClr>
                  </a:solidFill>
                  <a:latin typeface="Segoe UI" panose="020B0502040204020203" pitchFamily="34" charset="0"/>
                  <a:ea typeface="Segoe UI" panose="020B0502040204020203" pitchFamily="34" charset="0"/>
                  <a:cs typeface="Segoe UI" panose="020B0502040204020203" pitchFamily="34" charset="0"/>
                </a:rPr>
                <a:t>00001</a:t>
              </a:r>
            </a:p>
            <a:p>
              <a:pPr algn="l"/>
              <a:endParaRPr lang="en-US" sz="1100" b="1" dirty="0">
                <a:solidFill>
                  <a:schemeClr val="accent1">
                    <a:lumMod val="40000"/>
                    <a:lumOff val="60000"/>
                  </a:schemeClr>
                </a:solidFill>
                <a:latin typeface="Segoe UI" panose="020B0502040204020203" pitchFamily="34" charset="0"/>
                <a:ea typeface="Segoe UI" panose="020B0502040204020203" pitchFamily="34" charset="0"/>
                <a:cs typeface="Segoe UI" panose="020B0502040204020203" pitchFamily="34" charset="0"/>
              </a:endParaRPr>
            </a:p>
            <a:p>
              <a:pPr algn="l"/>
              <a:endParaRPr lang="en-US" sz="1100" b="1" dirty="0">
                <a:solidFill>
                  <a:schemeClr val="accent1">
                    <a:lumMod val="40000"/>
                    <a:lumOff val="60000"/>
                  </a:schemeClr>
                </a:solidFill>
                <a:latin typeface="Segoe UI" panose="020B0502040204020203" pitchFamily="34" charset="0"/>
                <a:ea typeface="Segoe UI" panose="020B0502040204020203" pitchFamily="34" charset="0"/>
                <a:cs typeface="Segoe UI" panose="020B0502040204020203" pitchFamily="34" charset="0"/>
              </a:endParaRPr>
            </a:p>
          </p:txBody>
        </p:sp>
        <p:grpSp>
          <p:nvGrpSpPr>
            <p:cNvPr id="78" name="Gruppieren 77">
              <a:extLst>
                <a:ext uri="{FF2B5EF4-FFF2-40B4-BE49-F238E27FC236}">
                  <a16:creationId xmlns:a16="http://schemas.microsoft.com/office/drawing/2014/main" id="{FAE5221B-2EAB-46A3-A29E-87799C1F6188}"/>
                </a:ext>
              </a:extLst>
            </p:cNvPr>
            <p:cNvGrpSpPr/>
            <p:nvPr/>
          </p:nvGrpSpPr>
          <p:grpSpPr>
            <a:xfrm>
              <a:off x="2849379" y="4165355"/>
              <a:ext cx="2217872" cy="1699227"/>
              <a:chOff x="7664822" y="3737872"/>
              <a:chExt cx="2374919" cy="1819550"/>
            </a:xfrm>
          </p:grpSpPr>
          <p:sp>
            <p:nvSpPr>
              <p:cNvPr id="121" name="Trapezoid 120">
                <a:extLst>
                  <a:ext uri="{FF2B5EF4-FFF2-40B4-BE49-F238E27FC236}">
                    <a16:creationId xmlns:a16="http://schemas.microsoft.com/office/drawing/2014/main" id="{91A40689-0D62-40EA-B78F-E3618E6DC08B}"/>
                  </a:ext>
                </a:extLst>
              </p:cNvPr>
              <p:cNvSpPr/>
              <p:nvPr/>
            </p:nvSpPr>
            <p:spPr>
              <a:xfrm>
                <a:off x="8211838" y="3983831"/>
                <a:ext cx="1313895" cy="224187"/>
              </a:xfrm>
              <a:prstGeom prst="trapezoid">
                <a:avLst>
                  <a:gd name="adj" fmla="val 117659"/>
                </a:avLst>
              </a:prstGeom>
              <a:solidFill>
                <a:srgbClr val="6A8B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latin typeface="Segoe UI" panose="020B0502040204020203" pitchFamily="34" charset="0"/>
                  <a:ea typeface="Segoe UI" panose="020B0502040204020203" pitchFamily="34" charset="0"/>
                  <a:cs typeface="Segoe UI" panose="020B0502040204020203" pitchFamily="34" charset="0"/>
                </a:endParaRPr>
              </a:p>
            </p:txBody>
          </p:sp>
          <p:grpSp>
            <p:nvGrpSpPr>
              <p:cNvPr id="122" name="Gruppieren 121">
                <a:extLst>
                  <a:ext uri="{FF2B5EF4-FFF2-40B4-BE49-F238E27FC236}">
                    <a16:creationId xmlns:a16="http://schemas.microsoft.com/office/drawing/2014/main" id="{3B162C07-AEA8-4934-80AB-2831DEA07C25}"/>
                  </a:ext>
                </a:extLst>
              </p:cNvPr>
              <p:cNvGrpSpPr/>
              <p:nvPr/>
            </p:nvGrpSpPr>
            <p:grpSpPr>
              <a:xfrm>
                <a:off x="7664822" y="3756269"/>
                <a:ext cx="736690" cy="385280"/>
                <a:chOff x="7664822" y="3756269"/>
                <a:chExt cx="736690" cy="385280"/>
              </a:xfrm>
              <a:solidFill>
                <a:schemeClr val="accent6">
                  <a:lumMod val="60000"/>
                  <a:lumOff val="40000"/>
                </a:schemeClr>
              </a:solidFill>
            </p:grpSpPr>
            <p:sp>
              <p:nvSpPr>
                <p:cNvPr id="135" name="Trapezoid 134">
                  <a:extLst>
                    <a:ext uri="{FF2B5EF4-FFF2-40B4-BE49-F238E27FC236}">
                      <a16:creationId xmlns:a16="http://schemas.microsoft.com/office/drawing/2014/main" id="{FDDED530-2F16-4798-A1E6-7B74F7951CB0}"/>
                    </a:ext>
                  </a:extLst>
                </p:cNvPr>
                <p:cNvSpPr/>
                <p:nvPr/>
              </p:nvSpPr>
              <p:spPr>
                <a:xfrm rot="2591534">
                  <a:off x="7664822" y="3788210"/>
                  <a:ext cx="692785" cy="224187"/>
                </a:xfrm>
                <a:prstGeom prst="trapezoid">
                  <a:avLst>
                    <a:gd name="adj" fmla="val 117659"/>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latin typeface="Segoe UI" panose="020B0502040204020203" pitchFamily="34" charset="0"/>
                    <a:ea typeface="Segoe UI" panose="020B0502040204020203" pitchFamily="34" charset="0"/>
                    <a:cs typeface="Segoe UI" panose="020B0502040204020203" pitchFamily="34" charset="0"/>
                  </a:endParaRPr>
                </a:p>
              </p:txBody>
            </p:sp>
            <p:sp>
              <p:nvSpPr>
                <p:cNvPr id="136" name="Gleichschenkliges Dreieck 135">
                  <a:extLst>
                    <a:ext uri="{FF2B5EF4-FFF2-40B4-BE49-F238E27FC236}">
                      <a16:creationId xmlns:a16="http://schemas.microsoft.com/office/drawing/2014/main" id="{100E200D-B57A-4BA5-94D0-6287C3B0C7DC}"/>
                    </a:ext>
                  </a:extLst>
                </p:cNvPr>
                <p:cNvSpPr/>
                <p:nvPr/>
              </p:nvSpPr>
              <p:spPr>
                <a:xfrm rot="19167005">
                  <a:off x="8041512" y="3817549"/>
                  <a:ext cx="360000" cy="324000"/>
                </a:xfrm>
                <a:prstGeom prst="triangl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latin typeface="Segoe UI" panose="020B0502040204020203" pitchFamily="34" charset="0"/>
                    <a:ea typeface="Segoe UI" panose="020B0502040204020203" pitchFamily="34" charset="0"/>
                    <a:cs typeface="Segoe UI" panose="020B0502040204020203" pitchFamily="34" charset="0"/>
                  </a:endParaRPr>
                </a:p>
              </p:txBody>
            </p:sp>
            <p:sp>
              <p:nvSpPr>
                <p:cNvPr id="137" name="Trapezoid 136">
                  <a:extLst>
                    <a:ext uri="{FF2B5EF4-FFF2-40B4-BE49-F238E27FC236}">
                      <a16:creationId xmlns:a16="http://schemas.microsoft.com/office/drawing/2014/main" id="{38C7865A-7C46-4BA5-9D5A-1C18E9A64A10}"/>
                    </a:ext>
                  </a:extLst>
                </p:cNvPr>
                <p:cNvSpPr/>
                <p:nvPr/>
              </p:nvSpPr>
              <p:spPr>
                <a:xfrm rot="13742715">
                  <a:off x="8137846" y="3835848"/>
                  <a:ext cx="302271" cy="183836"/>
                </a:xfrm>
                <a:prstGeom prst="trapezoid">
                  <a:avLst>
                    <a:gd name="adj" fmla="val 3556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latin typeface="Segoe UI" panose="020B0502040204020203" pitchFamily="34" charset="0"/>
                    <a:ea typeface="Segoe UI" panose="020B0502040204020203" pitchFamily="34" charset="0"/>
                    <a:cs typeface="Segoe UI" panose="020B0502040204020203" pitchFamily="34" charset="0"/>
                  </a:endParaRPr>
                </a:p>
              </p:txBody>
            </p:sp>
            <p:sp>
              <p:nvSpPr>
                <p:cNvPr id="138" name="Gleichschenkliges Dreieck 137">
                  <a:extLst>
                    <a:ext uri="{FF2B5EF4-FFF2-40B4-BE49-F238E27FC236}">
                      <a16:creationId xmlns:a16="http://schemas.microsoft.com/office/drawing/2014/main" id="{70294122-5876-4B58-ABFA-0FF23B04D96D}"/>
                    </a:ext>
                  </a:extLst>
                </p:cNvPr>
                <p:cNvSpPr/>
                <p:nvPr/>
              </p:nvSpPr>
              <p:spPr>
                <a:xfrm rot="10800000">
                  <a:off x="7920037" y="3761092"/>
                  <a:ext cx="343077" cy="139209"/>
                </a:xfrm>
                <a:prstGeom prst="triangl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latin typeface="Segoe UI" panose="020B0502040204020203" pitchFamily="34" charset="0"/>
                    <a:ea typeface="Segoe UI" panose="020B0502040204020203" pitchFamily="34" charset="0"/>
                    <a:cs typeface="Segoe UI" panose="020B0502040204020203" pitchFamily="34" charset="0"/>
                  </a:endParaRPr>
                </a:p>
              </p:txBody>
            </p:sp>
            <p:sp>
              <p:nvSpPr>
                <p:cNvPr id="139" name="Gleichschenkliges Dreieck 138">
                  <a:extLst>
                    <a:ext uri="{FF2B5EF4-FFF2-40B4-BE49-F238E27FC236}">
                      <a16:creationId xmlns:a16="http://schemas.microsoft.com/office/drawing/2014/main" id="{A0CDD745-D65F-4F61-8836-835D96D6B584}"/>
                    </a:ext>
                  </a:extLst>
                </p:cNvPr>
                <p:cNvSpPr/>
                <p:nvPr/>
              </p:nvSpPr>
              <p:spPr>
                <a:xfrm rot="2521615">
                  <a:off x="8158145" y="3756269"/>
                  <a:ext cx="76200" cy="148853"/>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latin typeface="Segoe UI" panose="020B0502040204020203" pitchFamily="34" charset="0"/>
                    <a:ea typeface="Segoe UI" panose="020B0502040204020203" pitchFamily="34" charset="0"/>
                    <a:cs typeface="Segoe UI" panose="020B0502040204020203" pitchFamily="34" charset="0"/>
                  </a:endParaRPr>
                </a:p>
              </p:txBody>
            </p:sp>
          </p:grpSp>
          <p:sp>
            <p:nvSpPr>
              <p:cNvPr id="123" name="Rechteck 122">
                <a:extLst>
                  <a:ext uri="{FF2B5EF4-FFF2-40B4-BE49-F238E27FC236}">
                    <a16:creationId xmlns:a16="http://schemas.microsoft.com/office/drawing/2014/main" id="{F91C737A-8CFB-487D-B4EB-C946CA74BA3C}"/>
                  </a:ext>
                </a:extLst>
              </p:cNvPr>
              <p:cNvSpPr/>
              <p:nvPr/>
            </p:nvSpPr>
            <p:spPr>
              <a:xfrm>
                <a:off x="8196245" y="4219663"/>
                <a:ext cx="1329488" cy="1337759"/>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latin typeface="Segoe UI" panose="020B0502040204020203" pitchFamily="34" charset="0"/>
                  <a:ea typeface="Segoe UI" panose="020B0502040204020203" pitchFamily="34" charset="0"/>
                  <a:cs typeface="Segoe UI" panose="020B0502040204020203" pitchFamily="34" charset="0"/>
                </a:endParaRPr>
              </a:p>
            </p:txBody>
          </p:sp>
          <p:grpSp>
            <p:nvGrpSpPr>
              <p:cNvPr id="124" name="Gruppieren 123">
                <a:extLst>
                  <a:ext uri="{FF2B5EF4-FFF2-40B4-BE49-F238E27FC236}">
                    <a16:creationId xmlns:a16="http://schemas.microsoft.com/office/drawing/2014/main" id="{1AD7F191-D84A-4838-8593-BE040AED9958}"/>
                  </a:ext>
                </a:extLst>
              </p:cNvPr>
              <p:cNvGrpSpPr/>
              <p:nvPr/>
            </p:nvGrpSpPr>
            <p:grpSpPr>
              <a:xfrm>
                <a:off x="8558209" y="4429119"/>
                <a:ext cx="593074" cy="204794"/>
                <a:chOff x="8558209" y="4429119"/>
                <a:chExt cx="593074" cy="142876"/>
              </a:xfrm>
            </p:grpSpPr>
            <p:sp>
              <p:nvSpPr>
                <p:cNvPr id="132" name="Ellipse 131">
                  <a:extLst>
                    <a:ext uri="{FF2B5EF4-FFF2-40B4-BE49-F238E27FC236}">
                      <a16:creationId xmlns:a16="http://schemas.microsoft.com/office/drawing/2014/main" id="{87EA55BC-DA7C-404D-8CFE-6FA8F124DC13}"/>
                    </a:ext>
                  </a:extLst>
                </p:cNvPr>
                <p:cNvSpPr/>
                <p:nvPr/>
              </p:nvSpPr>
              <p:spPr>
                <a:xfrm>
                  <a:off x="8558209" y="4429120"/>
                  <a:ext cx="150162" cy="142875"/>
                </a:xfrm>
                <a:prstGeom prst="ellipse">
                  <a:avLst/>
                </a:prstGeom>
                <a:solidFill>
                  <a:srgbClr val="6A8B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latin typeface="Segoe UI" panose="020B0502040204020203" pitchFamily="34" charset="0"/>
                    <a:ea typeface="Segoe UI" panose="020B0502040204020203" pitchFamily="34" charset="0"/>
                    <a:cs typeface="Segoe UI" panose="020B0502040204020203" pitchFamily="34" charset="0"/>
                  </a:endParaRPr>
                </a:p>
              </p:txBody>
            </p:sp>
            <p:sp>
              <p:nvSpPr>
                <p:cNvPr id="133" name="Ellipse 132">
                  <a:extLst>
                    <a:ext uri="{FF2B5EF4-FFF2-40B4-BE49-F238E27FC236}">
                      <a16:creationId xmlns:a16="http://schemas.microsoft.com/office/drawing/2014/main" id="{D15A963C-5E24-4751-B6AB-C39AB28568FB}"/>
                    </a:ext>
                  </a:extLst>
                </p:cNvPr>
                <p:cNvSpPr/>
                <p:nvPr/>
              </p:nvSpPr>
              <p:spPr>
                <a:xfrm>
                  <a:off x="9001121" y="4429119"/>
                  <a:ext cx="150162" cy="142875"/>
                </a:xfrm>
                <a:prstGeom prst="ellipse">
                  <a:avLst/>
                </a:prstGeom>
                <a:solidFill>
                  <a:srgbClr val="6A8B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latin typeface="Segoe UI" panose="020B0502040204020203" pitchFamily="34" charset="0"/>
                    <a:ea typeface="Segoe UI" panose="020B0502040204020203" pitchFamily="34" charset="0"/>
                    <a:cs typeface="Segoe UI" panose="020B0502040204020203" pitchFamily="34" charset="0"/>
                  </a:endParaRPr>
                </a:p>
              </p:txBody>
            </p:sp>
            <p:sp>
              <p:nvSpPr>
                <p:cNvPr id="134" name="Rechteck 133">
                  <a:extLst>
                    <a:ext uri="{FF2B5EF4-FFF2-40B4-BE49-F238E27FC236}">
                      <a16:creationId xmlns:a16="http://schemas.microsoft.com/office/drawing/2014/main" id="{19763094-C6F3-4C20-BEAE-1FA338EA316C}"/>
                    </a:ext>
                  </a:extLst>
                </p:cNvPr>
                <p:cNvSpPr/>
                <p:nvPr/>
              </p:nvSpPr>
              <p:spPr>
                <a:xfrm>
                  <a:off x="8633290" y="4429119"/>
                  <a:ext cx="442912" cy="142875"/>
                </a:xfrm>
                <a:prstGeom prst="rect">
                  <a:avLst/>
                </a:prstGeom>
                <a:solidFill>
                  <a:srgbClr val="6A8B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latin typeface="Segoe UI" panose="020B0502040204020203" pitchFamily="34" charset="0"/>
                    <a:ea typeface="Segoe UI" panose="020B0502040204020203" pitchFamily="34" charset="0"/>
                    <a:cs typeface="Segoe UI" panose="020B0502040204020203" pitchFamily="34" charset="0"/>
                  </a:endParaRPr>
                </a:p>
              </p:txBody>
            </p:sp>
          </p:grpSp>
          <p:sp>
            <p:nvSpPr>
              <p:cNvPr id="125" name="Textfeld 124">
                <a:extLst>
                  <a:ext uri="{FF2B5EF4-FFF2-40B4-BE49-F238E27FC236}">
                    <a16:creationId xmlns:a16="http://schemas.microsoft.com/office/drawing/2014/main" id="{F371EED0-3D99-4A7D-98E8-B859A5B60C8C}"/>
                  </a:ext>
                </a:extLst>
              </p:cNvPr>
              <p:cNvSpPr txBox="1"/>
              <p:nvPr/>
            </p:nvSpPr>
            <p:spPr>
              <a:xfrm>
                <a:off x="8444866" y="4791079"/>
                <a:ext cx="875338" cy="494355"/>
              </a:xfrm>
              <a:prstGeom prst="rect">
                <a:avLst/>
              </a:prstGeom>
              <a:noFill/>
            </p:spPr>
            <p:txBody>
              <a:bodyPr wrap="square" rtlCol="0">
                <a:spAutoFit/>
              </a:bodyPr>
              <a:lstStyle/>
              <a:p>
                <a:r>
                  <a:rPr lang="de-DE" sz="2400" dirty="0">
                    <a:solidFill>
                      <a:schemeClr val="tx2">
                        <a:lumMod val="20000"/>
                        <a:lumOff val="80000"/>
                      </a:schemeClr>
                    </a:solidFill>
                    <a:latin typeface="Segoe UI" panose="020B0502040204020203" pitchFamily="34" charset="0"/>
                    <a:ea typeface="Segoe UI" panose="020B0502040204020203" pitchFamily="34" charset="0"/>
                    <a:cs typeface="Segoe UI" panose="020B0502040204020203" pitchFamily="34" charset="0"/>
                  </a:rPr>
                  <a:t>GDP</a:t>
                </a:r>
              </a:p>
            </p:txBody>
          </p:sp>
          <p:grpSp>
            <p:nvGrpSpPr>
              <p:cNvPr id="126" name="Gruppieren 125">
                <a:extLst>
                  <a:ext uri="{FF2B5EF4-FFF2-40B4-BE49-F238E27FC236}">
                    <a16:creationId xmlns:a16="http://schemas.microsoft.com/office/drawing/2014/main" id="{8F1D8523-1B55-4734-874F-23186681C339}"/>
                  </a:ext>
                </a:extLst>
              </p:cNvPr>
              <p:cNvGrpSpPr/>
              <p:nvPr/>
            </p:nvGrpSpPr>
            <p:grpSpPr>
              <a:xfrm>
                <a:off x="9264039" y="3737872"/>
                <a:ext cx="775702" cy="473414"/>
                <a:chOff x="9264039" y="3737872"/>
                <a:chExt cx="775702" cy="473414"/>
              </a:xfrm>
            </p:grpSpPr>
            <p:sp>
              <p:nvSpPr>
                <p:cNvPr id="127" name="Trapezoid 126">
                  <a:extLst>
                    <a:ext uri="{FF2B5EF4-FFF2-40B4-BE49-F238E27FC236}">
                      <a16:creationId xmlns:a16="http://schemas.microsoft.com/office/drawing/2014/main" id="{CCA44C5E-E2E0-4E54-8CA4-202B3B8B8C9D}"/>
                    </a:ext>
                  </a:extLst>
                </p:cNvPr>
                <p:cNvSpPr/>
                <p:nvPr/>
              </p:nvSpPr>
              <p:spPr>
                <a:xfrm rot="19070632">
                  <a:off x="9348436" y="3737872"/>
                  <a:ext cx="691305" cy="290281"/>
                </a:xfrm>
                <a:prstGeom prst="trapezoid">
                  <a:avLst>
                    <a:gd name="adj" fmla="val 113218"/>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latin typeface="Segoe UI" panose="020B0502040204020203" pitchFamily="34" charset="0"/>
                    <a:ea typeface="Segoe UI" panose="020B0502040204020203" pitchFamily="34" charset="0"/>
                    <a:cs typeface="Segoe UI" panose="020B0502040204020203" pitchFamily="34" charset="0"/>
                  </a:endParaRPr>
                </a:p>
              </p:txBody>
            </p:sp>
            <p:grpSp>
              <p:nvGrpSpPr>
                <p:cNvPr id="128" name="Gruppieren 127">
                  <a:extLst>
                    <a:ext uri="{FF2B5EF4-FFF2-40B4-BE49-F238E27FC236}">
                      <a16:creationId xmlns:a16="http://schemas.microsoft.com/office/drawing/2014/main" id="{FD734646-14CC-4326-9158-514F4F56B8A1}"/>
                    </a:ext>
                  </a:extLst>
                </p:cNvPr>
                <p:cNvGrpSpPr/>
                <p:nvPr/>
              </p:nvGrpSpPr>
              <p:grpSpPr>
                <a:xfrm>
                  <a:off x="9264039" y="3849777"/>
                  <a:ext cx="457408" cy="361509"/>
                  <a:chOff x="9264039" y="3849777"/>
                  <a:chExt cx="457408" cy="361509"/>
                </a:xfrm>
              </p:grpSpPr>
              <p:sp>
                <p:nvSpPr>
                  <p:cNvPr id="129" name="Trapezoid 128">
                    <a:extLst>
                      <a:ext uri="{FF2B5EF4-FFF2-40B4-BE49-F238E27FC236}">
                        <a16:creationId xmlns:a16="http://schemas.microsoft.com/office/drawing/2014/main" id="{BC53B01F-BC8B-43D0-99C3-9F980C3551AA}"/>
                      </a:ext>
                    </a:extLst>
                  </p:cNvPr>
                  <p:cNvSpPr/>
                  <p:nvPr/>
                </p:nvSpPr>
                <p:spPr>
                  <a:xfrm rot="2316778">
                    <a:off x="9264039" y="3927714"/>
                    <a:ext cx="380659" cy="191456"/>
                  </a:xfrm>
                  <a:prstGeom prst="trapezoid">
                    <a:avLst>
                      <a:gd name="adj" fmla="val 117659"/>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latin typeface="Segoe UI" panose="020B0502040204020203" pitchFamily="34" charset="0"/>
                      <a:ea typeface="Segoe UI" panose="020B0502040204020203" pitchFamily="34" charset="0"/>
                      <a:cs typeface="Segoe UI" panose="020B0502040204020203" pitchFamily="34" charset="0"/>
                    </a:endParaRPr>
                  </a:p>
                </p:txBody>
              </p:sp>
              <p:sp>
                <p:nvSpPr>
                  <p:cNvPr id="130" name="Gleichschenkliges Dreieck 129">
                    <a:extLst>
                      <a:ext uri="{FF2B5EF4-FFF2-40B4-BE49-F238E27FC236}">
                        <a16:creationId xmlns:a16="http://schemas.microsoft.com/office/drawing/2014/main" id="{B2B5906E-635A-4AC3-9168-2F0C965EE40D}"/>
                      </a:ext>
                    </a:extLst>
                  </p:cNvPr>
                  <p:cNvSpPr/>
                  <p:nvPr/>
                </p:nvSpPr>
                <p:spPr>
                  <a:xfrm rot="8949821">
                    <a:off x="9291524" y="3849777"/>
                    <a:ext cx="429923" cy="276696"/>
                  </a:xfrm>
                  <a:prstGeom prst="triangl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latin typeface="Segoe UI" panose="020B0502040204020203" pitchFamily="34" charset="0"/>
                      <a:ea typeface="Segoe UI" panose="020B0502040204020203" pitchFamily="34" charset="0"/>
                      <a:cs typeface="Segoe UI" panose="020B0502040204020203" pitchFamily="34" charset="0"/>
                    </a:endParaRPr>
                  </a:p>
                </p:txBody>
              </p:sp>
              <p:sp>
                <p:nvSpPr>
                  <p:cNvPr id="131" name="Gleichschenkliges Dreieck 130">
                    <a:extLst>
                      <a:ext uri="{FF2B5EF4-FFF2-40B4-BE49-F238E27FC236}">
                        <a16:creationId xmlns:a16="http://schemas.microsoft.com/office/drawing/2014/main" id="{119F9E9E-656A-4A45-B09F-2E88AE851FCD}"/>
                      </a:ext>
                    </a:extLst>
                  </p:cNvPr>
                  <p:cNvSpPr/>
                  <p:nvPr/>
                </p:nvSpPr>
                <p:spPr>
                  <a:xfrm rot="11054865">
                    <a:off x="9466566" y="3875724"/>
                    <a:ext cx="167222" cy="335562"/>
                  </a:xfrm>
                  <a:prstGeom prst="triangl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latin typeface="Segoe UI" panose="020B0502040204020203" pitchFamily="34" charset="0"/>
                      <a:ea typeface="Segoe UI" panose="020B0502040204020203" pitchFamily="34" charset="0"/>
                      <a:cs typeface="Segoe UI" panose="020B0502040204020203" pitchFamily="34" charset="0"/>
                    </a:endParaRPr>
                  </a:p>
                </p:txBody>
              </p:sp>
            </p:grpSp>
          </p:grpSp>
        </p:grpSp>
        <p:sp>
          <p:nvSpPr>
            <p:cNvPr id="79" name="Freeform 18">
              <a:extLst>
                <a:ext uri="{FF2B5EF4-FFF2-40B4-BE49-F238E27FC236}">
                  <a16:creationId xmlns:a16="http://schemas.microsoft.com/office/drawing/2014/main" id="{001E4BDB-5517-4E30-A118-09BC70B2FF55}"/>
                </a:ext>
              </a:extLst>
            </p:cNvPr>
            <p:cNvSpPr>
              <a:spLocks noEditPoints="1"/>
            </p:cNvSpPr>
            <p:nvPr/>
          </p:nvSpPr>
          <p:spPr bwMode="gray">
            <a:xfrm>
              <a:off x="5247553" y="2852752"/>
              <a:ext cx="410246" cy="680382"/>
            </a:xfrm>
            <a:custGeom>
              <a:avLst/>
              <a:gdLst/>
              <a:ahLst/>
              <a:cxnLst>
                <a:cxn ang="0">
                  <a:pos x="688" y="656"/>
                </a:cxn>
                <a:cxn ang="0">
                  <a:pos x="621" y="526"/>
                </a:cxn>
                <a:cxn ang="0">
                  <a:pos x="699" y="330"/>
                </a:cxn>
                <a:cxn ang="0">
                  <a:pos x="712" y="269"/>
                </a:cxn>
                <a:cxn ang="0">
                  <a:pos x="680" y="254"/>
                </a:cxn>
                <a:cxn ang="0">
                  <a:pos x="656" y="298"/>
                </a:cxn>
                <a:cxn ang="0">
                  <a:pos x="603" y="267"/>
                </a:cxn>
                <a:cxn ang="0">
                  <a:pos x="591" y="190"/>
                </a:cxn>
                <a:cxn ang="0">
                  <a:pos x="604" y="188"/>
                </a:cxn>
                <a:cxn ang="0">
                  <a:pos x="633" y="144"/>
                </a:cxn>
                <a:cxn ang="0">
                  <a:pos x="628" y="138"/>
                </a:cxn>
                <a:cxn ang="0">
                  <a:pos x="627" y="121"/>
                </a:cxn>
                <a:cxn ang="0">
                  <a:pos x="612" y="82"/>
                </a:cxn>
                <a:cxn ang="0">
                  <a:pos x="547" y="1"/>
                </a:cxn>
                <a:cxn ang="0">
                  <a:pos x="444" y="78"/>
                </a:cxn>
                <a:cxn ang="0">
                  <a:pos x="480" y="185"/>
                </a:cxn>
                <a:cxn ang="0">
                  <a:pos x="387" y="278"/>
                </a:cxn>
                <a:cxn ang="0">
                  <a:pos x="313" y="383"/>
                </a:cxn>
                <a:cxn ang="0">
                  <a:pos x="297" y="633"/>
                </a:cxn>
                <a:cxn ang="0">
                  <a:pos x="315" y="677"/>
                </a:cxn>
                <a:cxn ang="0">
                  <a:pos x="338" y="700"/>
                </a:cxn>
                <a:cxn ang="0">
                  <a:pos x="347" y="741"/>
                </a:cxn>
                <a:cxn ang="0">
                  <a:pos x="306" y="961"/>
                </a:cxn>
                <a:cxn ang="0">
                  <a:pos x="242" y="1002"/>
                </a:cxn>
                <a:cxn ang="0">
                  <a:pos x="77" y="1179"/>
                </a:cxn>
                <a:cxn ang="0">
                  <a:pos x="10" y="1201"/>
                </a:cxn>
                <a:cxn ang="0">
                  <a:pos x="42" y="1314"/>
                </a:cxn>
                <a:cxn ang="0">
                  <a:pos x="118" y="1357"/>
                </a:cxn>
                <a:cxn ang="0">
                  <a:pos x="118" y="1262"/>
                </a:cxn>
                <a:cxn ang="0">
                  <a:pos x="129" y="1226"/>
                </a:cxn>
                <a:cxn ang="0">
                  <a:pos x="286" y="1057"/>
                </a:cxn>
                <a:cxn ang="0">
                  <a:pos x="367" y="1004"/>
                </a:cxn>
                <a:cxn ang="0">
                  <a:pos x="418" y="943"/>
                </a:cxn>
                <a:cxn ang="0">
                  <a:pos x="501" y="818"/>
                </a:cxn>
                <a:cxn ang="0">
                  <a:pos x="531" y="781"/>
                </a:cxn>
                <a:cxn ang="0">
                  <a:pos x="579" y="777"/>
                </a:cxn>
                <a:cxn ang="0">
                  <a:pos x="660" y="881"/>
                </a:cxn>
                <a:cxn ang="0">
                  <a:pos x="541" y="1041"/>
                </a:cxn>
                <a:cxn ang="0">
                  <a:pos x="569" y="1135"/>
                </a:cxn>
                <a:cxn ang="0">
                  <a:pos x="674" y="1190"/>
                </a:cxn>
                <a:cxn ang="0">
                  <a:pos x="654" y="1094"/>
                </a:cxn>
                <a:cxn ang="0">
                  <a:pos x="650" y="1063"/>
                </a:cxn>
                <a:cxn ang="0">
                  <a:pos x="790" y="838"/>
                </a:cxn>
                <a:cxn ang="0">
                  <a:pos x="803" y="725"/>
                </a:cxn>
                <a:cxn ang="0">
                  <a:pos x="362" y="606"/>
                </a:cxn>
                <a:cxn ang="0">
                  <a:pos x="351" y="619"/>
                </a:cxn>
                <a:cxn ang="0">
                  <a:pos x="354" y="523"/>
                </a:cxn>
                <a:cxn ang="0">
                  <a:pos x="390" y="394"/>
                </a:cxn>
                <a:cxn ang="0">
                  <a:pos x="415" y="545"/>
                </a:cxn>
              </a:cxnLst>
              <a:rect l="0" t="0" r="r" b="b"/>
              <a:pathLst>
                <a:path w="837" h="1386">
                  <a:moveTo>
                    <a:pt x="803" y="725"/>
                  </a:moveTo>
                  <a:cubicBezTo>
                    <a:pt x="768" y="706"/>
                    <a:pt x="688" y="656"/>
                    <a:pt x="688" y="656"/>
                  </a:cubicBezTo>
                  <a:cubicBezTo>
                    <a:pt x="688" y="656"/>
                    <a:pt x="607" y="617"/>
                    <a:pt x="593" y="614"/>
                  </a:cubicBezTo>
                  <a:cubicBezTo>
                    <a:pt x="580" y="611"/>
                    <a:pt x="612" y="533"/>
                    <a:pt x="621" y="526"/>
                  </a:cubicBezTo>
                  <a:cubicBezTo>
                    <a:pt x="630" y="518"/>
                    <a:pt x="670" y="460"/>
                    <a:pt x="673" y="439"/>
                  </a:cubicBezTo>
                  <a:cubicBezTo>
                    <a:pt x="677" y="418"/>
                    <a:pt x="699" y="330"/>
                    <a:pt x="699" y="330"/>
                  </a:cubicBezTo>
                  <a:cubicBezTo>
                    <a:pt x="699" y="330"/>
                    <a:pt x="711" y="316"/>
                    <a:pt x="712" y="304"/>
                  </a:cubicBezTo>
                  <a:cubicBezTo>
                    <a:pt x="713" y="292"/>
                    <a:pt x="722" y="281"/>
                    <a:pt x="712" y="269"/>
                  </a:cubicBezTo>
                  <a:cubicBezTo>
                    <a:pt x="705" y="261"/>
                    <a:pt x="707" y="251"/>
                    <a:pt x="697" y="257"/>
                  </a:cubicBezTo>
                  <a:cubicBezTo>
                    <a:pt x="694" y="259"/>
                    <a:pt x="692" y="245"/>
                    <a:pt x="680" y="254"/>
                  </a:cubicBezTo>
                  <a:cubicBezTo>
                    <a:pt x="678" y="255"/>
                    <a:pt x="675" y="244"/>
                    <a:pt x="664" y="258"/>
                  </a:cubicBezTo>
                  <a:cubicBezTo>
                    <a:pt x="649" y="276"/>
                    <a:pt x="650" y="282"/>
                    <a:pt x="656" y="298"/>
                  </a:cubicBezTo>
                  <a:cubicBezTo>
                    <a:pt x="662" y="313"/>
                    <a:pt x="672" y="319"/>
                    <a:pt x="631" y="397"/>
                  </a:cubicBezTo>
                  <a:cubicBezTo>
                    <a:pt x="631" y="397"/>
                    <a:pt x="630" y="318"/>
                    <a:pt x="603" y="267"/>
                  </a:cubicBezTo>
                  <a:cubicBezTo>
                    <a:pt x="577" y="218"/>
                    <a:pt x="583" y="213"/>
                    <a:pt x="583" y="213"/>
                  </a:cubicBezTo>
                  <a:cubicBezTo>
                    <a:pt x="591" y="190"/>
                    <a:pt x="591" y="190"/>
                    <a:pt x="591" y="190"/>
                  </a:cubicBezTo>
                  <a:cubicBezTo>
                    <a:pt x="591" y="190"/>
                    <a:pt x="593" y="189"/>
                    <a:pt x="595" y="189"/>
                  </a:cubicBezTo>
                  <a:cubicBezTo>
                    <a:pt x="599" y="189"/>
                    <a:pt x="602" y="189"/>
                    <a:pt x="604" y="188"/>
                  </a:cubicBezTo>
                  <a:cubicBezTo>
                    <a:pt x="613" y="185"/>
                    <a:pt x="639" y="181"/>
                    <a:pt x="627" y="157"/>
                  </a:cubicBezTo>
                  <a:cubicBezTo>
                    <a:pt x="627" y="157"/>
                    <a:pt x="634" y="148"/>
                    <a:pt x="633" y="144"/>
                  </a:cubicBezTo>
                  <a:cubicBezTo>
                    <a:pt x="632" y="142"/>
                    <a:pt x="630" y="141"/>
                    <a:pt x="628" y="141"/>
                  </a:cubicBezTo>
                  <a:cubicBezTo>
                    <a:pt x="628" y="140"/>
                    <a:pt x="628" y="139"/>
                    <a:pt x="628" y="138"/>
                  </a:cubicBezTo>
                  <a:cubicBezTo>
                    <a:pt x="630" y="136"/>
                    <a:pt x="632" y="133"/>
                    <a:pt x="631" y="132"/>
                  </a:cubicBezTo>
                  <a:cubicBezTo>
                    <a:pt x="630" y="129"/>
                    <a:pt x="627" y="121"/>
                    <a:pt x="627" y="121"/>
                  </a:cubicBezTo>
                  <a:cubicBezTo>
                    <a:pt x="627" y="121"/>
                    <a:pt x="638" y="112"/>
                    <a:pt x="631" y="104"/>
                  </a:cubicBezTo>
                  <a:cubicBezTo>
                    <a:pt x="623" y="97"/>
                    <a:pt x="610" y="93"/>
                    <a:pt x="612" y="82"/>
                  </a:cubicBezTo>
                  <a:cubicBezTo>
                    <a:pt x="613" y="71"/>
                    <a:pt x="618" y="51"/>
                    <a:pt x="605" y="36"/>
                  </a:cubicBezTo>
                  <a:cubicBezTo>
                    <a:pt x="592" y="21"/>
                    <a:pt x="591" y="2"/>
                    <a:pt x="547" y="1"/>
                  </a:cubicBezTo>
                  <a:cubicBezTo>
                    <a:pt x="507" y="0"/>
                    <a:pt x="473" y="7"/>
                    <a:pt x="455" y="43"/>
                  </a:cubicBezTo>
                  <a:cubicBezTo>
                    <a:pt x="445" y="59"/>
                    <a:pt x="443" y="75"/>
                    <a:pt x="444" y="78"/>
                  </a:cubicBezTo>
                  <a:cubicBezTo>
                    <a:pt x="444" y="78"/>
                    <a:pt x="436" y="139"/>
                    <a:pt x="478" y="168"/>
                  </a:cubicBezTo>
                  <a:cubicBezTo>
                    <a:pt x="478" y="168"/>
                    <a:pt x="494" y="182"/>
                    <a:pt x="480" y="185"/>
                  </a:cubicBezTo>
                  <a:cubicBezTo>
                    <a:pt x="465" y="189"/>
                    <a:pt x="440" y="217"/>
                    <a:pt x="429" y="235"/>
                  </a:cubicBezTo>
                  <a:cubicBezTo>
                    <a:pt x="417" y="253"/>
                    <a:pt x="411" y="255"/>
                    <a:pt x="387" y="278"/>
                  </a:cubicBezTo>
                  <a:cubicBezTo>
                    <a:pt x="363" y="302"/>
                    <a:pt x="344" y="343"/>
                    <a:pt x="333" y="353"/>
                  </a:cubicBezTo>
                  <a:cubicBezTo>
                    <a:pt x="322" y="362"/>
                    <a:pt x="315" y="361"/>
                    <a:pt x="313" y="383"/>
                  </a:cubicBezTo>
                  <a:cubicBezTo>
                    <a:pt x="310" y="405"/>
                    <a:pt x="289" y="429"/>
                    <a:pt x="295" y="510"/>
                  </a:cubicBezTo>
                  <a:cubicBezTo>
                    <a:pt x="300" y="592"/>
                    <a:pt x="298" y="622"/>
                    <a:pt x="297" y="633"/>
                  </a:cubicBezTo>
                  <a:cubicBezTo>
                    <a:pt x="296" y="643"/>
                    <a:pt x="300" y="658"/>
                    <a:pt x="303" y="666"/>
                  </a:cubicBezTo>
                  <a:cubicBezTo>
                    <a:pt x="306" y="674"/>
                    <a:pt x="315" y="677"/>
                    <a:pt x="315" y="677"/>
                  </a:cubicBezTo>
                  <a:cubicBezTo>
                    <a:pt x="315" y="677"/>
                    <a:pt x="323" y="680"/>
                    <a:pt x="324" y="697"/>
                  </a:cubicBezTo>
                  <a:cubicBezTo>
                    <a:pt x="324" y="697"/>
                    <a:pt x="333" y="706"/>
                    <a:pt x="338" y="700"/>
                  </a:cubicBezTo>
                  <a:cubicBezTo>
                    <a:pt x="338" y="700"/>
                    <a:pt x="343" y="708"/>
                    <a:pt x="351" y="707"/>
                  </a:cubicBezTo>
                  <a:cubicBezTo>
                    <a:pt x="349" y="719"/>
                    <a:pt x="347" y="732"/>
                    <a:pt x="347" y="741"/>
                  </a:cubicBezTo>
                  <a:cubicBezTo>
                    <a:pt x="348" y="768"/>
                    <a:pt x="347" y="846"/>
                    <a:pt x="343" y="863"/>
                  </a:cubicBezTo>
                  <a:cubicBezTo>
                    <a:pt x="339" y="880"/>
                    <a:pt x="349" y="907"/>
                    <a:pt x="306" y="961"/>
                  </a:cubicBezTo>
                  <a:cubicBezTo>
                    <a:pt x="306" y="961"/>
                    <a:pt x="305" y="962"/>
                    <a:pt x="305" y="963"/>
                  </a:cubicBezTo>
                  <a:cubicBezTo>
                    <a:pt x="289" y="971"/>
                    <a:pt x="265" y="985"/>
                    <a:pt x="242" y="1002"/>
                  </a:cubicBezTo>
                  <a:cubicBezTo>
                    <a:pt x="204" y="1029"/>
                    <a:pt x="182" y="1047"/>
                    <a:pt x="146" y="1099"/>
                  </a:cubicBezTo>
                  <a:cubicBezTo>
                    <a:pt x="110" y="1151"/>
                    <a:pt x="82" y="1179"/>
                    <a:pt x="77" y="1179"/>
                  </a:cubicBezTo>
                  <a:cubicBezTo>
                    <a:pt x="72" y="1179"/>
                    <a:pt x="79" y="1171"/>
                    <a:pt x="48" y="1183"/>
                  </a:cubicBezTo>
                  <a:cubicBezTo>
                    <a:pt x="16" y="1196"/>
                    <a:pt x="14" y="1201"/>
                    <a:pt x="10" y="1201"/>
                  </a:cubicBezTo>
                  <a:cubicBezTo>
                    <a:pt x="6" y="1201"/>
                    <a:pt x="0" y="1202"/>
                    <a:pt x="3" y="1215"/>
                  </a:cubicBezTo>
                  <a:cubicBezTo>
                    <a:pt x="7" y="1228"/>
                    <a:pt x="31" y="1291"/>
                    <a:pt x="42" y="1314"/>
                  </a:cubicBezTo>
                  <a:cubicBezTo>
                    <a:pt x="53" y="1337"/>
                    <a:pt x="81" y="1386"/>
                    <a:pt x="100" y="1386"/>
                  </a:cubicBezTo>
                  <a:cubicBezTo>
                    <a:pt x="120" y="1385"/>
                    <a:pt x="119" y="1370"/>
                    <a:pt x="118" y="1357"/>
                  </a:cubicBezTo>
                  <a:cubicBezTo>
                    <a:pt x="118" y="1344"/>
                    <a:pt x="111" y="1331"/>
                    <a:pt x="112" y="1327"/>
                  </a:cubicBezTo>
                  <a:cubicBezTo>
                    <a:pt x="114" y="1323"/>
                    <a:pt x="113" y="1270"/>
                    <a:pt x="118" y="1262"/>
                  </a:cubicBezTo>
                  <a:cubicBezTo>
                    <a:pt x="123" y="1254"/>
                    <a:pt x="141" y="1247"/>
                    <a:pt x="135" y="1235"/>
                  </a:cubicBezTo>
                  <a:cubicBezTo>
                    <a:pt x="130" y="1223"/>
                    <a:pt x="129" y="1226"/>
                    <a:pt x="129" y="1226"/>
                  </a:cubicBezTo>
                  <a:cubicBezTo>
                    <a:pt x="129" y="1226"/>
                    <a:pt x="144" y="1187"/>
                    <a:pt x="158" y="1179"/>
                  </a:cubicBezTo>
                  <a:cubicBezTo>
                    <a:pt x="173" y="1170"/>
                    <a:pt x="271" y="1085"/>
                    <a:pt x="286" y="1057"/>
                  </a:cubicBezTo>
                  <a:cubicBezTo>
                    <a:pt x="301" y="1030"/>
                    <a:pt x="330" y="1035"/>
                    <a:pt x="341" y="1026"/>
                  </a:cubicBezTo>
                  <a:cubicBezTo>
                    <a:pt x="352" y="1016"/>
                    <a:pt x="367" y="1004"/>
                    <a:pt x="367" y="1004"/>
                  </a:cubicBezTo>
                  <a:cubicBezTo>
                    <a:pt x="367" y="1004"/>
                    <a:pt x="388" y="990"/>
                    <a:pt x="403" y="966"/>
                  </a:cubicBezTo>
                  <a:cubicBezTo>
                    <a:pt x="408" y="960"/>
                    <a:pt x="414" y="952"/>
                    <a:pt x="418" y="943"/>
                  </a:cubicBezTo>
                  <a:cubicBezTo>
                    <a:pt x="441" y="898"/>
                    <a:pt x="477" y="841"/>
                    <a:pt x="477" y="841"/>
                  </a:cubicBezTo>
                  <a:cubicBezTo>
                    <a:pt x="501" y="818"/>
                    <a:pt x="501" y="818"/>
                    <a:pt x="501" y="818"/>
                  </a:cubicBezTo>
                  <a:cubicBezTo>
                    <a:pt x="508" y="795"/>
                    <a:pt x="508" y="795"/>
                    <a:pt x="508" y="795"/>
                  </a:cubicBezTo>
                  <a:cubicBezTo>
                    <a:pt x="508" y="795"/>
                    <a:pt x="516" y="770"/>
                    <a:pt x="531" y="781"/>
                  </a:cubicBezTo>
                  <a:cubicBezTo>
                    <a:pt x="547" y="792"/>
                    <a:pt x="554" y="799"/>
                    <a:pt x="554" y="799"/>
                  </a:cubicBezTo>
                  <a:cubicBezTo>
                    <a:pt x="554" y="799"/>
                    <a:pt x="569" y="777"/>
                    <a:pt x="579" y="777"/>
                  </a:cubicBezTo>
                  <a:cubicBezTo>
                    <a:pt x="589" y="776"/>
                    <a:pt x="668" y="772"/>
                    <a:pt x="701" y="789"/>
                  </a:cubicBezTo>
                  <a:cubicBezTo>
                    <a:pt x="701" y="789"/>
                    <a:pt x="666" y="845"/>
                    <a:pt x="660" y="881"/>
                  </a:cubicBezTo>
                  <a:cubicBezTo>
                    <a:pt x="653" y="916"/>
                    <a:pt x="611" y="1008"/>
                    <a:pt x="602" y="1010"/>
                  </a:cubicBezTo>
                  <a:cubicBezTo>
                    <a:pt x="594" y="1012"/>
                    <a:pt x="568" y="1015"/>
                    <a:pt x="541" y="1041"/>
                  </a:cubicBezTo>
                  <a:cubicBezTo>
                    <a:pt x="541" y="1041"/>
                    <a:pt x="528" y="1038"/>
                    <a:pt x="528" y="1052"/>
                  </a:cubicBezTo>
                  <a:cubicBezTo>
                    <a:pt x="527" y="1067"/>
                    <a:pt x="561" y="1115"/>
                    <a:pt x="569" y="1135"/>
                  </a:cubicBezTo>
                  <a:cubicBezTo>
                    <a:pt x="577" y="1156"/>
                    <a:pt x="619" y="1219"/>
                    <a:pt x="653" y="1220"/>
                  </a:cubicBezTo>
                  <a:cubicBezTo>
                    <a:pt x="687" y="1221"/>
                    <a:pt x="677" y="1205"/>
                    <a:pt x="674" y="1190"/>
                  </a:cubicBezTo>
                  <a:cubicBezTo>
                    <a:pt x="671" y="1176"/>
                    <a:pt x="664" y="1162"/>
                    <a:pt x="664" y="1162"/>
                  </a:cubicBezTo>
                  <a:cubicBezTo>
                    <a:pt x="664" y="1162"/>
                    <a:pt x="654" y="1108"/>
                    <a:pt x="654" y="1094"/>
                  </a:cubicBezTo>
                  <a:cubicBezTo>
                    <a:pt x="655" y="1079"/>
                    <a:pt x="674" y="1062"/>
                    <a:pt x="660" y="1062"/>
                  </a:cubicBezTo>
                  <a:cubicBezTo>
                    <a:pt x="654" y="1062"/>
                    <a:pt x="651" y="1063"/>
                    <a:pt x="650" y="1063"/>
                  </a:cubicBezTo>
                  <a:cubicBezTo>
                    <a:pt x="654" y="1052"/>
                    <a:pt x="671" y="1003"/>
                    <a:pt x="693" y="982"/>
                  </a:cubicBezTo>
                  <a:cubicBezTo>
                    <a:pt x="719" y="957"/>
                    <a:pt x="783" y="864"/>
                    <a:pt x="790" y="838"/>
                  </a:cubicBezTo>
                  <a:cubicBezTo>
                    <a:pt x="796" y="812"/>
                    <a:pt x="825" y="799"/>
                    <a:pt x="823" y="772"/>
                  </a:cubicBezTo>
                  <a:cubicBezTo>
                    <a:pt x="820" y="745"/>
                    <a:pt x="837" y="743"/>
                    <a:pt x="803" y="725"/>
                  </a:cubicBezTo>
                  <a:close/>
                  <a:moveTo>
                    <a:pt x="415" y="545"/>
                  </a:moveTo>
                  <a:cubicBezTo>
                    <a:pt x="386" y="590"/>
                    <a:pt x="369" y="590"/>
                    <a:pt x="362" y="606"/>
                  </a:cubicBezTo>
                  <a:cubicBezTo>
                    <a:pt x="360" y="610"/>
                    <a:pt x="359" y="616"/>
                    <a:pt x="359" y="622"/>
                  </a:cubicBezTo>
                  <a:cubicBezTo>
                    <a:pt x="357" y="621"/>
                    <a:pt x="354" y="620"/>
                    <a:pt x="351" y="619"/>
                  </a:cubicBezTo>
                  <a:cubicBezTo>
                    <a:pt x="351" y="619"/>
                    <a:pt x="341" y="618"/>
                    <a:pt x="346" y="586"/>
                  </a:cubicBezTo>
                  <a:cubicBezTo>
                    <a:pt x="351" y="553"/>
                    <a:pt x="354" y="528"/>
                    <a:pt x="354" y="523"/>
                  </a:cubicBezTo>
                  <a:cubicBezTo>
                    <a:pt x="355" y="518"/>
                    <a:pt x="375" y="462"/>
                    <a:pt x="377" y="444"/>
                  </a:cubicBezTo>
                  <a:cubicBezTo>
                    <a:pt x="380" y="426"/>
                    <a:pt x="380" y="398"/>
                    <a:pt x="390" y="394"/>
                  </a:cubicBezTo>
                  <a:cubicBezTo>
                    <a:pt x="400" y="390"/>
                    <a:pt x="426" y="379"/>
                    <a:pt x="426" y="379"/>
                  </a:cubicBezTo>
                  <a:cubicBezTo>
                    <a:pt x="426" y="379"/>
                    <a:pt x="444" y="500"/>
                    <a:pt x="415" y="545"/>
                  </a:cubicBezTo>
                  <a:close/>
                </a:path>
              </a:pathLst>
            </a:custGeom>
            <a:solidFill>
              <a:srgbClr val="6A8BAD"/>
            </a:solidFill>
            <a:ln w="9525">
              <a:noFill/>
              <a:round/>
              <a:headEnd/>
              <a:tailEnd/>
            </a:ln>
          </p:spPr>
          <p:txBody>
            <a:bodyPr vert="horz" wrap="square" lIns="91440" tIns="45720" rIns="91440" bIns="45720" numCol="1" anchor="t" anchorCtr="0" compatLnSpc="1">
              <a:prstTxWarp prst="textNoShape">
                <a:avLst/>
              </a:prstTxWarp>
            </a:bodyPr>
            <a:lstStyle/>
            <a:p>
              <a:endParaRPr lang="en-US">
                <a:latin typeface="Segoe UI" panose="020B0502040204020203" pitchFamily="34" charset="0"/>
                <a:ea typeface="Segoe UI" panose="020B0502040204020203" pitchFamily="34" charset="0"/>
                <a:cs typeface="Segoe UI" panose="020B0502040204020203" pitchFamily="34" charset="0"/>
              </a:endParaRPr>
            </a:p>
          </p:txBody>
        </p:sp>
        <p:sp>
          <p:nvSpPr>
            <p:cNvPr id="80" name="Freeform 69">
              <a:extLst>
                <a:ext uri="{FF2B5EF4-FFF2-40B4-BE49-F238E27FC236}">
                  <a16:creationId xmlns:a16="http://schemas.microsoft.com/office/drawing/2014/main" id="{C5EFF0AD-92E7-4FEE-8297-E344FD20305A}"/>
                </a:ext>
              </a:extLst>
            </p:cNvPr>
            <p:cNvSpPr>
              <a:spLocks noChangeAspect="1"/>
            </p:cNvSpPr>
            <p:nvPr/>
          </p:nvSpPr>
          <p:spPr bwMode="auto">
            <a:xfrm rot="21211759">
              <a:off x="2100955" y="3901615"/>
              <a:ext cx="1432118" cy="1627809"/>
            </a:xfrm>
            <a:custGeom>
              <a:avLst/>
              <a:gdLst>
                <a:gd name="T0" fmla="*/ 260 w 409"/>
                <a:gd name="T1" fmla="*/ 95 h 465"/>
                <a:gd name="T2" fmla="*/ 105 w 409"/>
                <a:gd name="T3" fmla="*/ 267 h 465"/>
                <a:gd name="T4" fmla="*/ 176 w 409"/>
                <a:gd name="T5" fmla="*/ 317 h 465"/>
                <a:gd name="T6" fmla="*/ 116 w 409"/>
                <a:gd name="T7" fmla="*/ 362 h 465"/>
                <a:gd name="T8" fmla="*/ 125 w 409"/>
                <a:gd name="T9" fmla="*/ 451 h 465"/>
                <a:gd name="T10" fmla="*/ 10 w 409"/>
                <a:gd name="T11" fmla="*/ 370 h 465"/>
                <a:gd name="T12" fmla="*/ 73 w 409"/>
                <a:gd name="T13" fmla="*/ 244 h 465"/>
                <a:gd name="T14" fmla="*/ 87 w 409"/>
                <a:gd name="T15" fmla="*/ 254 h 465"/>
                <a:gd name="T16" fmla="*/ 223 w 409"/>
                <a:gd name="T17" fmla="*/ 65 h 465"/>
                <a:gd name="T18" fmla="*/ 212 w 409"/>
                <a:gd name="T19" fmla="*/ 28 h 465"/>
                <a:gd name="T20" fmla="*/ 248 w 409"/>
                <a:gd name="T21" fmla="*/ 30 h 465"/>
                <a:gd name="T22" fmla="*/ 262 w 409"/>
                <a:gd name="T23" fmla="*/ 9 h 465"/>
                <a:gd name="T24" fmla="*/ 267 w 409"/>
                <a:gd name="T25" fmla="*/ 13 h 465"/>
                <a:gd name="T26" fmla="*/ 287 w 409"/>
                <a:gd name="T27" fmla="*/ 0 h 465"/>
                <a:gd name="T28" fmla="*/ 312 w 409"/>
                <a:gd name="T29" fmla="*/ 32 h 465"/>
                <a:gd name="T30" fmla="*/ 302 w 409"/>
                <a:gd name="T31" fmla="*/ 39 h 465"/>
                <a:gd name="T32" fmla="*/ 307 w 409"/>
                <a:gd name="T33" fmla="*/ 44 h 465"/>
                <a:gd name="T34" fmla="*/ 291 w 409"/>
                <a:gd name="T35" fmla="*/ 62 h 465"/>
                <a:gd name="T36" fmla="*/ 409 w 409"/>
                <a:gd name="T37" fmla="*/ 156 h 465"/>
                <a:gd name="T38" fmla="*/ 409 w 409"/>
                <a:gd name="T39" fmla="*/ 220 h 465"/>
                <a:gd name="T40" fmla="*/ 260 w 409"/>
                <a:gd name="T41" fmla="*/ 95 h 4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9" h="465">
                  <a:moveTo>
                    <a:pt x="260" y="95"/>
                  </a:moveTo>
                  <a:cubicBezTo>
                    <a:pt x="206" y="155"/>
                    <a:pt x="123" y="245"/>
                    <a:pt x="105" y="267"/>
                  </a:cubicBezTo>
                  <a:cubicBezTo>
                    <a:pt x="130" y="286"/>
                    <a:pt x="165" y="310"/>
                    <a:pt x="176" y="317"/>
                  </a:cubicBezTo>
                  <a:cubicBezTo>
                    <a:pt x="176" y="317"/>
                    <a:pt x="136" y="328"/>
                    <a:pt x="116" y="362"/>
                  </a:cubicBezTo>
                  <a:cubicBezTo>
                    <a:pt x="90" y="415"/>
                    <a:pt x="112" y="441"/>
                    <a:pt x="125" y="451"/>
                  </a:cubicBezTo>
                  <a:cubicBezTo>
                    <a:pt x="37" y="465"/>
                    <a:pt x="13" y="396"/>
                    <a:pt x="10" y="370"/>
                  </a:cubicBezTo>
                  <a:cubicBezTo>
                    <a:pt x="0" y="284"/>
                    <a:pt x="63" y="255"/>
                    <a:pt x="73" y="244"/>
                  </a:cubicBezTo>
                  <a:cubicBezTo>
                    <a:pt x="73" y="244"/>
                    <a:pt x="79" y="248"/>
                    <a:pt x="87" y="254"/>
                  </a:cubicBezTo>
                  <a:cubicBezTo>
                    <a:pt x="101" y="238"/>
                    <a:pt x="176" y="132"/>
                    <a:pt x="223" y="65"/>
                  </a:cubicBezTo>
                  <a:cubicBezTo>
                    <a:pt x="206" y="48"/>
                    <a:pt x="208" y="35"/>
                    <a:pt x="212" y="28"/>
                  </a:cubicBezTo>
                  <a:cubicBezTo>
                    <a:pt x="220" y="16"/>
                    <a:pt x="234" y="20"/>
                    <a:pt x="248" y="30"/>
                  </a:cubicBezTo>
                  <a:cubicBezTo>
                    <a:pt x="257" y="17"/>
                    <a:pt x="262" y="9"/>
                    <a:pt x="262" y="9"/>
                  </a:cubicBezTo>
                  <a:cubicBezTo>
                    <a:pt x="264" y="11"/>
                    <a:pt x="266" y="12"/>
                    <a:pt x="267" y="13"/>
                  </a:cubicBezTo>
                  <a:cubicBezTo>
                    <a:pt x="274" y="9"/>
                    <a:pt x="284" y="2"/>
                    <a:pt x="287" y="0"/>
                  </a:cubicBezTo>
                  <a:cubicBezTo>
                    <a:pt x="287" y="0"/>
                    <a:pt x="287" y="0"/>
                    <a:pt x="312" y="32"/>
                  </a:cubicBezTo>
                  <a:cubicBezTo>
                    <a:pt x="312" y="32"/>
                    <a:pt x="312" y="32"/>
                    <a:pt x="302" y="39"/>
                  </a:cubicBezTo>
                  <a:cubicBezTo>
                    <a:pt x="305" y="42"/>
                    <a:pt x="307" y="44"/>
                    <a:pt x="307" y="44"/>
                  </a:cubicBezTo>
                  <a:cubicBezTo>
                    <a:pt x="304" y="46"/>
                    <a:pt x="299" y="53"/>
                    <a:pt x="291" y="62"/>
                  </a:cubicBezTo>
                  <a:cubicBezTo>
                    <a:pt x="317" y="82"/>
                    <a:pt x="395" y="148"/>
                    <a:pt x="409" y="156"/>
                  </a:cubicBezTo>
                  <a:cubicBezTo>
                    <a:pt x="409" y="156"/>
                    <a:pt x="409" y="199"/>
                    <a:pt x="409" y="220"/>
                  </a:cubicBezTo>
                  <a:lnTo>
                    <a:pt x="260" y="95"/>
                  </a:lnTo>
                  <a:close/>
                </a:path>
              </a:pathLst>
            </a:custGeom>
            <a:solidFill>
              <a:srgbClr val="6A8BAD"/>
            </a:solidFill>
            <a:ln>
              <a:noFill/>
            </a:ln>
          </p:spPr>
          <p:txBody>
            <a:bodyPr vert="horz" wrap="square" lIns="91440" tIns="45720" rIns="91440" bIns="45720" numCol="1" anchor="t" anchorCtr="0" compatLnSpc="1">
              <a:prstTxWarp prst="textNoShape">
                <a:avLst/>
              </a:prstTxWarp>
            </a:bodyPr>
            <a:lstStyle/>
            <a:p>
              <a:endParaRPr lang="de-DE">
                <a:latin typeface="Segoe UI" panose="020B0502040204020203" pitchFamily="34" charset="0"/>
                <a:ea typeface="Segoe UI" panose="020B0502040204020203" pitchFamily="34" charset="0"/>
                <a:cs typeface="Segoe UI" panose="020B0502040204020203" pitchFamily="34" charset="0"/>
              </a:endParaRPr>
            </a:p>
          </p:txBody>
        </p:sp>
        <p:sp>
          <p:nvSpPr>
            <p:cNvPr id="81" name="Freeform 51">
              <a:extLst>
                <a:ext uri="{FF2B5EF4-FFF2-40B4-BE49-F238E27FC236}">
                  <a16:creationId xmlns:a16="http://schemas.microsoft.com/office/drawing/2014/main" id="{18AADD58-DE48-4D53-B6B5-9670FFA9ED7E}"/>
                </a:ext>
              </a:extLst>
            </p:cNvPr>
            <p:cNvSpPr>
              <a:spLocks noChangeAspect="1" noEditPoints="1"/>
            </p:cNvSpPr>
            <p:nvPr/>
          </p:nvSpPr>
          <p:spPr bwMode="auto">
            <a:xfrm rot="5854865">
              <a:off x="4317772" y="3654689"/>
              <a:ext cx="790210" cy="790210"/>
            </a:xfrm>
            <a:custGeom>
              <a:avLst/>
              <a:gdLst>
                <a:gd name="T0" fmla="*/ 499 w 528"/>
                <a:gd name="T1" fmla="*/ 396 h 528"/>
                <a:gd name="T2" fmla="*/ 263 w 528"/>
                <a:gd name="T3" fmla="*/ 160 h 528"/>
                <a:gd name="T4" fmla="*/ 228 w 528"/>
                <a:gd name="T5" fmla="*/ 47 h 528"/>
                <a:gd name="T6" fmla="*/ 88 w 528"/>
                <a:gd name="T7" fmla="*/ 19 h 528"/>
                <a:gd name="T8" fmla="*/ 168 w 528"/>
                <a:gd name="T9" fmla="*/ 99 h 528"/>
                <a:gd name="T10" fmla="*/ 99 w 528"/>
                <a:gd name="T11" fmla="*/ 167 h 528"/>
                <a:gd name="T12" fmla="*/ 19 w 528"/>
                <a:gd name="T13" fmla="*/ 87 h 528"/>
                <a:gd name="T14" fmla="*/ 47 w 528"/>
                <a:gd name="T15" fmla="*/ 228 h 528"/>
                <a:gd name="T16" fmla="*/ 160 w 528"/>
                <a:gd name="T17" fmla="*/ 263 h 528"/>
                <a:gd name="T18" fmla="*/ 396 w 528"/>
                <a:gd name="T19" fmla="*/ 499 h 528"/>
                <a:gd name="T20" fmla="*/ 499 w 528"/>
                <a:gd name="T21" fmla="*/ 499 h 528"/>
                <a:gd name="T22" fmla="*/ 499 w 528"/>
                <a:gd name="T23" fmla="*/ 396 h 528"/>
                <a:gd name="T24" fmla="*/ 470 w 528"/>
                <a:gd name="T25" fmla="*/ 470 h 528"/>
                <a:gd name="T26" fmla="*/ 425 w 528"/>
                <a:gd name="T27" fmla="*/ 470 h 528"/>
                <a:gd name="T28" fmla="*/ 425 w 528"/>
                <a:gd name="T29" fmla="*/ 425 h 528"/>
                <a:gd name="T30" fmla="*/ 470 w 528"/>
                <a:gd name="T31" fmla="*/ 425 h 528"/>
                <a:gd name="T32" fmla="*/ 470 w 528"/>
                <a:gd name="T33" fmla="*/ 47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8" h="528">
                  <a:moveTo>
                    <a:pt x="499" y="396"/>
                  </a:moveTo>
                  <a:cubicBezTo>
                    <a:pt x="263" y="160"/>
                    <a:pt x="263" y="160"/>
                    <a:pt x="263" y="160"/>
                  </a:cubicBezTo>
                  <a:cubicBezTo>
                    <a:pt x="271" y="119"/>
                    <a:pt x="259" y="78"/>
                    <a:pt x="228" y="47"/>
                  </a:cubicBezTo>
                  <a:cubicBezTo>
                    <a:pt x="191" y="7"/>
                    <a:pt x="134" y="0"/>
                    <a:pt x="88" y="19"/>
                  </a:cubicBezTo>
                  <a:cubicBezTo>
                    <a:pt x="168" y="99"/>
                    <a:pt x="168" y="99"/>
                    <a:pt x="168" y="99"/>
                  </a:cubicBezTo>
                  <a:cubicBezTo>
                    <a:pt x="99" y="167"/>
                    <a:pt x="99" y="167"/>
                    <a:pt x="99" y="167"/>
                  </a:cubicBezTo>
                  <a:cubicBezTo>
                    <a:pt x="19" y="87"/>
                    <a:pt x="19" y="87"/>
                    <a:pt x="19" y="87"/>
                  </a:cubicBezTo>
                  <a:cubicBezTo>
                    <a:pt x="0" y="134"/>
                    <a:pt x="10" y="189"/>
                    <a:pt x="47" y="228"/>
                  </a:cubicBezTo>
                  <a:cubicBezTo>
                    <a:pt x="78" y="257"/>
                    <a:pt x="119" y="269"/>
                    <a:pt x="160" y="263"/>
                  </a:cubicBezTo>
                  <a:cubicBezTo>
                    <a:pt x="396" y="499"/>
                    <a:pt x="396" y="499"/>
                    <a:pt x="396" y="499"/>
                  </a:cubicBezTo>
                  <a:cubicBezTo>
                    <a:pt x="425" y="528"/>
                    <a:pt x="472" y="528"/>
                    <a:pt x="499" y="499"/>
                  </a:cubicBezTo>
                  <a:cubicBezTo>
                    <a:pt x="528" y="470"/>
                    <a:pt x="528" y="425"/>
                    <a:pt x="499" y="396"/>
                  </a:cubicBezTo>
                  <a:close/>
                  <a:moveTo>
                    <a:pt x="470" y="470"/>
                  </a:moveTo>
                  <a:cubicBezTo>
                    <a:pt x="457" y="484"/>
                    <a:pt x="436" y="484"/>
                    <a:pt x="425" y="470"/>
                  </a:cubicBezTo>
                  <a:cubicBezTo>
                    <a:pt x="411" y="458"/>
                    <a:pt x="411" y="437"/>
                    <a:pt x="425" y="425"/>
                  </a:cubicBezTo>
                  <a:cubicBezTo>
                    <a:pt x="436" y="411"/>
                    <a:pt x="457" y="411"/>
                    <a:pt x="470" y="425"/>
                  </a:cubicBezTo>
                  <a:cubicBezTo>
                    <a:pt x="482" y="437"/>
                    <a:pt x="482" y="458"/>
                    <a:pt x="470" y="470"/>
                  </a:cubicBezTo>
                  <a:close/>
                </a:path>
              </a:pathLst>
            </a:custGeom>
            <a:solidFill>
              <a:srgbClr val="6A8BAD"/>
            </a:solidFill>
            <a:ln w="11113" cap="flat">
              <a:noFill/>
              <a:prstDash val="solid"/>
              <a:round/>
              <a:headEnd/>
              <a:tailEnd/>
            </a:ln>
          </p:spPr>
          <p:txBody>
            <a:bodyPr vert="horz" wrap="square" lIns="91440" tIns="45720" rIns="91440" bIns="45720" numCol="1" anchor="t" anchorCtr="0" compatLnSpc="1">
              <a:prstTxWarp prst="textNoShape">
                <a:avLst/>
              </a:prstTxWarp>
            </a:bodyPr>
            <a:lstStyle/>
            <a:p>
              <a:endParaRPr lang="de-DE">
                <a:latin typeface="Segoe UI" panose="020B0502040204020203" pitchFamily="34" charset="0"/>
                <a:ea typeface="Segoe UI" panose="020B0502040204020203" pitchFamily="34" charset="0"/>
                <a:cs typeface="Segoe UI" panose="020B0502040204020203" pitchFamily="34" charset="0"/>
              </a:endParaRPr>
            </a:p>
          </p:txBody>
        </p:sp>
        <p:sp>
          <p:nvSpPr>
            <p:cNvPr id="82" name="Freeform 52">
              <a:extLst>
                <a:ext uri="{FF2B5EF4-FFF2-40B4-BE49-F238E27FC236}">
                  <a16:creationId xmlns:a16="http://schemas.microsoft.com/office/drawing/2014/main" id="{26C83D3D-230D-428A-8F24-F51FC7EEE77C}"/>
                </a:ext>
              </a:extLst>
            </p:cNvPr>
            <p:cNvSpPr>
              <a:spLocks noChangeAspect="1" noEditPoints="1"/>
            </p:cNvSpPr>
            <p:nvPr/>
          </p:nvSpPr>
          <p:spPr bwMode="auto">
            <a:xfrm rot="18826021">
              <a:off x="3429183" y="3046125"/>
              <a:ext cx="765370" cy="768014"/>
            </a:xfrm>
            <a:custGeom>
              <a:avLst/>
              <a:gdLst>
                <a:gd name="T0" fmla="*/ 457 w 490"/>
                <a:gd name="T1" fmla="*/ 34 h 492"/>
                <a:gd name="T2" fmla="*/ 366 w 490"/>
                <a:gd name="T3" fmla="*/ 22 h 492"/>
                <a:gd name="T4" fmla="*/ 175 w 490"/>
                <a:gd name="T5" fmla="*/ 214 h 492"/>
                <a:gd name="T6" fmla="*/ 174 w 490"/>
                <a:gd name="T7" fmla="*/ 289 h 492"/>
                <a:gd name="T8" fmla="*/ 64 w 490"/>
                <a:gd name="T9" fmla="*/ 399 h 492"/>
                <a:gd name="T10" fmla="*/ 54 w 490"/>
                <a:gd name="T11" fmla="*/ 389 h 492"/>
                <a:gd name="T12" fmla="*/ 0 w 490"/>
                <a:gd name="T13" fmla="*/ 463 h 492"/>
                <a:gd name="T14" fmla="*/ 30 w 490"/>
                <a:gd name="T15" fmla="*/ 492 h 492"/>
                <a:gd name="T16" fmla="*/ 102 w 490"/>
                <a:gd name="T17" fmla="*/ 438 h 492"/>
                <a:gd name="T18" fmla="*/ 95 w 490"/>
                <a:gd name="T19" fmla="*/ 428 h 492"/>
                <a:gd name="T20" fmla="*/ 202 w 490"/>
                <a:gd name="T21" fmla="*/ 318 h 492"/>
                <a:gd name="T22" fmla="*/ 278 w 490"/>
                <a:gd name="T23" fmla="*/ 318 h 492"/>
                <a:gd name="T24" fmla="*/ 469 w 490"/>
                <a:gd name="T25" fmla="*/ 128 h 492"/>
                <a:gd name="T26" fmla="*/ 457 w 490"/>
                <a:gd name="T27" fmla="*/ 34 h 492"/>
                <a:gd name="T28" fmla="*/ 235 w 490"/>
                <a:gd name="T29" fmla="*/ 223 h 492"/>
                <a:gd name="T30" fmla="*/ 198 w 490"/>
                <a:gd name="T31" fmla="*/ 247 h 492"/>
                <a:gd name="T32" fmla="*/ 221 w 490"/>
                <a:gd name="T33" fmla="*/ 211 h 492"/>
                <a:gd name="T34" fmla="*/ 366 w 490"/>
                <a:gd name="T35" fmla="*/ 66 h 492"/>
                <a:gd name="T36" fmla="*/ 402 w 490"/>
                <a:gd name="T37" fmla="*/ 43 h 492"/>
                <a:gd name="T38" fmla="*/ 378 w 490"/>
                <a:gd name="T39" fmla="*/ 80 h 492"/>
                <a:gd name="T40" fmla="*/ 235 w 490"/>
                <a:gd name="T41" fmla="*/ 223 h 492"/>
                <a:gd name="T42" fmla="*/ 427 w 490"/>
                <a:gd name="T43" fmla="*/ 126 h 492"/>
                <a:gd name="T44" fmla="*/ 283 w 490"/>
                <a:gd name="T45" fmla="*/ 272 h 492"/>
                <a:gd name="T46" fmla="*/ 246 w 490"/>
                <a:gd name="T47" fmla="*/ 295 h 492"/>
                <a:gd name="T48" fmla="*/ 270 w 490"/>
                <a:gd name="T49" fmla="*/ 258 h 492"/>
                <a:gd name="T50" fmla="*/ 413 w 490"/>
                <a:gd name="T51" fmla="*/ 115 h 492"/>
                <a:gd name="T52" fmla="*/ 450 w 490"/>
                <a:gd name="T53" fmla="*/ 91 h 492"/>
                <a:gd name="T54" fmla="*/ 427 w 490"/>
                <a:gd name="T55" fmla="*/ 126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90" h="492">
                  <a:moveTo>
                    <a:pt x="457" y="34"/>
                  </a:moveTo>
                  <a:cubicBezTo>
                    <a:pt x="428" y="6"/>
                    <a:pt x="387" y="0"/>
                    <a:pt x="366" y="22"/>
                  </a:cubicBezTo>
                  <a:cubicBezTo>
                    <a:pt x="366" y="22"/>
                    <a:pt x="366" y="22"/>
                    <a:pt x="175" y="214"/>
                  </a:cubicBezTo>
                  <a:cubicBezTo>
                    <a:pt x="158" y="231"/>
                    <a:pt x="158" y="262"/>
                    <a:pt x="174" y="289"/>
                  </a:cubicBezTo>
                  <a:cubicBezTo>
                    <a:pt x="64" y="399"/>
                    <a:pt x="64" y="399"/>
                    <a:pt x="64" y="399"/>
                  </a:cubicBezTo>
                  <a:cubicBezTo>
                    <a:pt x="54" y="389"/>
                    <a:pt x="54" y="389"/>
                    <a:pt x="54" y="389"/>
                  </a:cubicBezTo>
                  <a:cubicBezTo>
                    <a:pt x="0" y="463"/>
                    <a:pt x="0" y="463"/>
                    <a:pt x="0" y="463"/>
                  </a:cubicBezTo>
                  <a:cubicBezTo>
                    <a:pt x="30" y="492"/>
                    <a:pt x="30" y="492"/>
                    <a:pt x="30" y="492"/>
                  </a:cubicBezTo>
                  <a:cubicBezTo>
                    <a:pt x="102" y="438"/>
                    <a:pt x="102" y="438"/>
                    <a:pt x="102" y="438"/>
                  </a:cubicBezTo>
                  <a:cubicBezTo>
                    <a:pt x="95" y="428"/>
                    <a:pt x="95" y="428"/>
                    <a:pt x="95" y="428"/>
                  </a:cubicBezTo>
                  <a:cubicBezTo>
                    <a:pt x="202" y="318"/>
                    <a:pt x="202" y="318"/>
                    <a:pt x="202" y="318"/>
                  </a:cubicBezTo>
                  <a:cubicBezTo>
                    <a:pt x="229" y="336"/>
                    <a:pt x="260" y="336"/>
                    <a:pt x="278" y="318"/>
                  </a:cubicBezTo>
                  <a:cubicBezTo>
                    <a:pt x="469" y="128"/>
                    <a:pt x="469" y="128"/>
                    <a:pt x="469" y="128"/>
                  </a:cubicBezTo>
                  <a:cubicBezTo>
                    <a:pt x="490" y="104"/>
                    <a:pt x="484" y="63"/>
                    <a:pt x="457" y="34"/>
                  </a:cubicBezTo>
                  <a:close/>
                  <a:moveTo>
                    <a:pt x="235" y="223"/>
                  </a:moveTo>
                  <a:cubicBezTo>
                    <a:pt x="219" y="241"/>
                    <a:pt x="202" y="250"/>
                    <a:pt x="198" y="247"/>
                  </a:cubicBezTo>
                  <a:cubicBezTo>
                    <a:pt x="194" y="245"/>
                    <a:pt x="206" y="227"/>
                    <a:pt x="221" y="211"/>
                  </a:cubicBezTo>
                  <a:cubicBezTo>
                    <a:pt x="366" y="66"/>
                    <a:pt x="366" y="66"/>
                    <a:pt x="366" y="66"/>
                  </a:cubicBezTo>
                  <a:cubicBezTo>
                    <a:pt x="382" y="51"/>
                    <a:pt x="400" y="39"/>
                    <a:pt x="402" y="43"/>
                  </a:cubicBezTo>
                  <a:cubicBezTo>
                    <a:pt x="406" y="47"/>
                    <a:pt x="396" y="64"/>
                    <a:pt x="378" y="80"/>
                  </a:cubicBezTo>
                  <a:lnTo>
                    <a:pt x="235" y="223"/>
                  </a:lnTo>
                  <a:close/>
                  <a:moveTo>
                    <a:pt x="427" y="126"/>
                  </a:moveTo>
                  <a:cubicBezTo>
                    <a:pt x="283" y="272"/>
                    <a:pt x="283" y="272"/>
                    <a:pt x="283" y="272"/>
                  </a:cubicBezTo>
                  <a:cubicBezTo>
                    <a:pt x="266" y="287"/>
                    <a:pt x="250" y="299"/>
                    <a:pt x="246" y="295"/>
                  </a:cubicBezTo>
                  <a:cubicBezTo>
                    <a:pt x="242" y="291"/>
                    <a:pt x="252" y="275"/>
                    <a:pt x="270" y="258"/>
                  </a:cubicBezTo>
                  <a:cubicBezTo>
                    <a:pt x="413" y="115"/>
                    <a:pt x="413" y="115"/>
                    <a:pt x="413" y="115"/>
                  </a:cubicBezTo>
                  <a:cubicBezTo>
                    <a:pt x="431" y="97"/>
                    <a:pt x="446" y="87"/>
                    <a:pt x="450" y="91"/>
                  </a:cubicBezTo>
                  <a:cubicBezTo>
                    <a:pt x="454" y="95"/>
                    <a:pt x="442" y="111"/>
                    <a:pt x="427" y="126"/>
                  </a:cubicBezTo>
                  <a:close/>
                </a:path>
              </a:pathLst>
            </a:custGeom>
            <a:solidFill>
              <a:srgbClr val="6A8BAD"/>
            </a:solidFill>
            <a:ln w="11113" cap="flat">
              <a:noFill/>
              <a:prstDash val="solid"/>
              <a:round/>
              <a:headEnd/>
              <a:tailEnd/>
            </a:ln>
          </p:spPr>
          <p:txBody>
            <a:bodyPr vert="horz" wrap="square" lIns="91440" tIns="45720" rIns="91440" bIns="45720" numCol="1" anchor="t" anchorCtr="0" compatLnSpc="1">
              <a:prstTxWarp prst="textNoShape">
                <a:avLst/>
              </a:prstTxWarp>
            </a:bodyPr>
            <a:lstStyle/>
            <a:p>
              <a:endParaRPr lang="de-DE">
                <a:latin typeface="Segoe UI" panose="020B0502040204020203" pitchFamily="34" charset="0"/>
                <a:ea typeface="Segoe UI" panose="020B0502040204020203" pitchFamily="34" charset="0"/>
                <a:cs typeface="Segoe UI" panose="020B0502040204020203" pitchFamily="34" charset="0"/>
              </a:endParaRPr>
            </a:p>
          </p:txBody>
        </p:sp>
        <p:grpSp>
          <p:nvGrpSpPr>
            <p:cNvPr id="83" name="Gruppieren 82">
              <a:extLst>
                <a:ext uri="{FF2B5EF4-FFF2-40B4-BE49-F238E27FC236}">
                  <a16:creationId xmlns:a16="http://schemas.microsoft.com/office/drawing/2014/main" id="{3FF9F122-253C-4A29-8CC1-775323E69DEC}"/>
                </a:ext>
              </a:extLst>
            </p:cNvPr>
            <p:cNvGrpSpPr>
              <a:grpSpLocks noChangeAspect="1"/>
            </p:cNvGrpSpPr>
            <p:nvPr/>
          </p:nvGrpSpPr>
          <p:grpSpPr>
            <a:xfrm rot="20453705">
              <a:off x="2802639" y="2291779"/>
              <a:ext cx="420370" cy="528217"/>
              <a:chOff x="2807713" y="1661903"/>
              <a:chExt cx="450136" cy="565620"/>
            </a:xfrm>
            <a:solidFill>
              <a:schemeClr val="accent6">
                <a:lumMod val="50000"/>
              </a:schemeClr>
            </a:solidFill>
          </p:grpSpPr>
          <p:sp>
            <p:nvSpPr>
              <p:cNvPr id="119" name="Freeform 21">
                <a:extLst>
                  <a:ext uri="{FF2B5EF4-FFF2-40B4-BE49-F238E27FC236}">
                    <a16:creationId xmlns:a16="http://schemas.microsoft.com/office/drawing/2014/main" id="{1D874F10-522E-4AF8-923F-CCF52D107152}"/>
                  </a:ext>
                </a:extLst>
              </p:cNvPr>
              <p:cNvSpPr>
                <a:spLocks/>
              </p:cNvSpPr>
              <p:nvPr/>
            </p:nvSpPr>
            <p:spPr bwMode="auto">
              <a:xfrm>
                <a:off x="2807713" y="1850724"/>
                <a:ext cx="450136" cy="376799"/>
              </a:xfrm>
              <a:custGeom>
                <a:avLst/>
                <a:gdLst>
                  <a:gd name="T0" fmla="*/ 210 w 226"/>
                  <a:gd name="T1" fmla="*/ 0 h 189"/>
                  <a:gd name="T2" fmla="*/ 190 w 226"/>
                  <a:gd name="T3" fmla="*/ 0 h 189"/>
                  <a:gd name="T4" fmla="*/ 190 w 226"/>
                  <a:gd name="T5" fmla="*/ 20 h 189"/>
                  <a:gd name="T6" fmla="*/ 190 w 226"/>
                  <a:gd name="T7" fmla="*/ 45 h 189"/>
                  <a:gd name="T8" fmla="*/ 113 w 226"/>
                  <a:gd name="T9" fmla="*/ 122 h 189"/>
                  <a:gd name="T10" fmla="*/ 35 w 226"/>
                  <a:gd name="T11" fmla="*/ 45 h 189"/>
                  <a:gd name="T12" fmla="*/ 35 w 226"/>
                  <a:gd name="T13" fmla="*/ 20 h 189"/>
                  <a:gd name="T14" fmla="*/ 35 w 226"/>
                  <a:gd name="T15" fmla="*/ 0 h 189"/>
                  <a:gd name="T16" fmla="*/ 16 w 226"/>
                  <a:gd name="T17" fmla="*/ 0 h 189"/>
                  <a:gd name="T18" fmla="*/ 0 w 226"/>
                  <a:gd name="T19" fmla="*/ 0 h 189"/>
                  <a:gd name="T20" fmla="*/ 0 w 226"/>
                  <a:gd name="T21" fmla="*/ 13 h 189"/>
                  <a:gd name="T22" fmla="*/ 16 w 226"/>
                  <a:gd name="T23" fmla="*/ 20 h 189"/>
                  <a:gd name="T24" fmla="*/ 16 w 226"/>
                  <a:gd name="T25" fmla="*/ 49 h 189"/>
                  <a:gd name="T26" fmla="*/ 101 w 226"/>
                  <a:gd name="T27" fmla="*/ 145 h 189"/>
                  <a:gd name="T28" fmla="*/ 101 w 226"/>
                  <a:gd name="T29" fmla="*/ 171 h 189"/>
                  <a:gd name="T30" fmla="*/ 87 w 226"/>
                  <a:gd name="T31" fmla="*/ 176 h 189"/>
                  <a:gd name="T32" fmla="*/ 87 w 226"/>
                  <a:gd name="T33" fmla="*/ 189 h 189"/>
                  <a:gd name="T34" fmla="*/ 101 w 226"/>
                  <a:gd name="T35" fmla="*/ 189 h 189"/>
                  <a:gd name="T36" fmla="*/ 113 w 226"/>
                  <a:gd name="T37" fmla="*/ 189 h 189"/>
                  <a:gd name="T38" fmla="*/ 125 w 226"/>
                  <a:gd name="T39" fmla="*/ 189 h 189"/>
                  <a:gd name="T40" fmla="*/ 138 w 226"/>
                  <a:gd name="T41" fmla="*/ 189 h 189"/>
                  <a:gd name="T42" fmla="*/ 138 w 226"/>
                  <a:gd name="T43" fmla="*/ 176 h 189"/>
                  <a:gd name="T44" fmla="*/ 125 w 226"/>
                  <a:gd name="T45" fmla="*/ 171 h 189"/>
                  <a:gd name="T46" fmla="*/ 125 w 226"/>
                  <a:gd name="T47" fmla="*/ 145 h 189"/>
                  <a:gd name="T48" fmla="*/ 210 w 226"/>
                  <a:gd name="T49" fmla="*/ 49 h 189"/>
                  <a:gd name="T50" fmla="*/ 210 w 226"/>
                  <a:gd name="T51" fmla="*/ 20 h 189"/>
                  <a:gd name="T52" fmla="*/ 226 w 226"/>
                  <a:gd name="T53" fmla="*/ 13 h 189"/>
                  <a:gd name="T54" fmla="*/ 226 w 226"/>
                  <a:gd name="T55" fmla="*/ 0 h 189"/>
                  <a:gd name="T56" fmla="*/ 210 w 226"/>
                  <a:gd name="T57" fmla="*/ 0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26" h="189">
                    <a:moveTo>
                      <a:pt x="210" y="0"/>
                    </a:moveTo>
                    <a:cubicBezTo>
                      <a:pt x="190" y="0"/>
                      <a:pt x="190" y="0"/>
                      <a:pt x="190" y="0"/>
                    </a:cubicBezTo>
                    <a:cubicBezTo>
                      <a:pt x="190" y="20"/>
                      <a:pt x="190" y="20"/>
                      <a:pt x="190" y="20"/>
                    </a:cubicBezTo>
                    <a:cubicBezTo>
                      <a:pt x="190" y="45"/>
                      <a:pt x="190" y="45"/>
                      <a:pt x="190" y="45"/>
                    </a:cubicBezTo>
                    <a:cubicBezTo>
                      <a:pt x="190" y="88"/>
                      <a:pt x="155" y="122"/>
                      <a:pt x="113" y="122"/>
                    </a:cubicBezTo>
                    <a:cubicBezTo>
                      <a:pt x="70" y="122"/>
                      <a:pt x="35" y="88"/>
                      <a:pt x="35" y="45"/>
                    </a:cubicBezTo>
                    <a:cubicBezTo>
                      <a:pt x="35" y="20"/>
                      <a:pt x="35" y="20"/>
                      <a:pt x="35" y="20"/>
                    </a:cubicBezTo>
                    <a:cubicBezTo>
                      <a:pt x="35" y="0"/>
                      <a:pt x="35" y="0"/>
                      <a:pt x="35" y="0"/>
                    </a:cubicBezTo>
                    <a:cubicBezTo>
                      <a:pt x="16" y="0"/>
                      <a:pt x="16" y="0"/>
                      <a:pt x="16" y="0"/>
                    </a:cubicBezTo>
                    <a:cubicBezTo>
                      <a:pt x="0" y="0"/>
                      <a:pt x="0" y="0"/>
                      <a:pt x="0" y="0"/>
                    </a:cubicBezTo>
                    <a:cubicBezTo>
                      <a:pt x="0" y="13"/>
                      <a:pt x="0" y="13"/>
                      <a:pt x="0" y="13"/>
                    </a:cubicBezTo>
                    <a:cubicBezTo>
                      <a:pt x="16" y="20"/>
                      <a:pt x="16" y="20"/>
                      <a:pt x="16" y="20"/>
                    </a:cubicBezTo>
                    <a:cubicBezTo>
                      <a:pt x="16" y="49"/>
                      <a:pt x="16" y="49"/>
                      <a:pt x="16" y="49"/>
                    </a:cubicBezTo>
                    <a:cubicBezTo>
                      <a:pt x="16" y="98"/>
                      <a:pt x="53" y="139"/>
                      <a:pt x="101" y="145"/>
                    </a:cubicBezTo>
                    <a:cubicBezTo>
                      <a:pt x="101" y="171"/>
                      <a:pt x="101" y="171"/>
                      <a:pt x="101" y="171"/>
                    </a:cubicBezTo>
                    <a:cubicBezTo>
                      <a:pt x="87" y="176"/>
                      <a:pt x="87" y="176"/>
                      <a:pt x="87" y="176"/>
                    </a:cubicBezTo>
                    <a:cubicBezTo>
                      <a:pt x="87" y="189"/>
                      <a:pt x="87" y="189"/>
                      <a:pt x="87" y="189"/>
                    </a:cubicBezTo>
                    <a:cubicBezTo>
                      <a:pt x="101" y="189"/>
                      <a:pt x="101" y="189"/>
                      <a:pt x="101" y="189"/>
                    </a:cubicBezTo>
                    <a:cubicBezTo>
                      <a:pt x="113" y="189"/>
                      <a:pt x="113" y="189"/>
                      <a:pt x="113" y="189"/>
                    </a:cubicBezTo>
                    <a:cubicBezTo>
                      <a:pt x="125" y="189"/>
                      <a:pt x="125" y="189"/>
                      <a:pt x="125" y="189"/>
                    </a:cubicBezTo>
                    <a:cubicBezTo>
                      <a:pt x="138" y="189"/>
                      <a:pt x="138" y="189"/>
                      <a:pt x="138" y="189"/>
                    </a:cubicBezTo>
                    <a:cubicBezTo>
                      <a:pt x="138" y="176"/>
                      <a:pt x="138" y="176"/>
                      <a:pt x="138" y="176"/>
                    </a:cubicBezTo>
                    <a:cubicBezTo>
                      <a:pt x="125" y="171"/>
                      <a:pt x="125" y="171"/>
                      <a:pt x="125" y="171"/>
                    </a:cubicBezTo>
                    <a:cubicBezTo>
                      <a:pt x="125" y="145"/>
                      <a:pt x="125" y="145"/>
                      <a:pt x="125" y="145"/>
                    </a:cubicBezTo>
                    <a:cubicBezTo>
                      <a:pt x="173" y="139"/>
                      <a:pt x="210" y="98"/>
                      <a:pt x="210" y="49"/>
                    </a:cubicBezTo>
                    <a:cubicBezTo>
                      <a:pt x="210" y="20"/>
                      <a:pt x="210" y="20"/>
                      <a:pt x="210" y="20"/>
                    </a:cubicBezTo>
                    <a:cubicBezTo>
                      <a:pt x="226" y="13"/>
                      <a:pt x="226" y="13"/>
                      <a:pt x="226" y="13"/>
                    </a:cubicBezTo>
                    <a:cubicBezTo>
                      <a:pt x="226" y="0"/>
                      <a:pt x="226" y="0"/>
                      <a:pt x="226" y="0"/>
                    </a:cubicBezTo>
                    <a:lnTo>
                      <a:pt x="210" y="0"/>
                    </a:lnTo>
                    <a:close/>
                  </a:path>
                </a:pathLst>
              </a:custGeom>
              <a:solidFill>
                <a:srgbClr val="6A8BAD"/>
              </a:solidFill>
              <a:ln w="12700">
                <a:noFill/>
                <a:round/>
                <a:headEnd/>
                <a:tailEnd/>
              </a:ln>
              <a:effectLst/>
            </p:spPr>
            <p:txBody>
              <a:bodyPr rtlCol="0" anchor="ctr"/>
              <a:lstStyle/>
              <a:p>
                <a:pPr algn="ctr"/>
                <a:endParaRPr lang="de-DE">
                  <a:latin typeface="Segoe UI" panose="020B0502040204020203" pitchFamily="34" charset="0"/>
                  <a:ea typeface="Segoe UI" panose="020B0502040204020203" pitchFamily="34" charset="0"/>
                  <a:cs typeface="Segoe UI" panose="020B0502040204020203" pitchFamily="34" charset="0"/>
                </a:endParaRPr>
              </a:p>
            </p:txBody>
          </p:sp>
          <p:sp>
            <p:nvSpPr>
              <p:cNvPr id="120" name="Freeform 22">
                <a:extLst>
                  <a:ext uri="{FF2B5EF4-FFF2-40B4-BE49-F238E27FC236}">
                    <a16:creationId xmlns:a16="http://schemas.microsoft.com/office/drawing/2014/main" id="{3008D67E-D16C-431F-B43D-BBA73F6FC117}"/>
                  </a:ext>
                </a:extLst>
              </p:cNvPr>
              <p:cNvSpPr>
                <a:spLocks/>
              </p:cNvSpPr>
              <p:nvPr/>
            </p:nvSpPr>
            <p:spPr bwMode="auto">
              <a:xfrm>
                <a:off x="2923198" y="1661903"/>
                <a:ext cx="219167" cy="396187"/>
              </a:xfrm>
              <a:custGeom>
                <a:avLst/>
                <a:gdLst>
                  <a:gd name="T0" fmla="*/ 110 w 110"/>
                  <a:gd name="T1" fmla="*/ 144 h 199"/>
                  <a:gd name="T2" fmla="*/ 55 w 110"/>
                  <a:gd name="T3" fmla="*/ 199 h 199"/>
                  <a:gd name="T4" fmla="*/ 55 w 110"/>
                  <a:gd name="T5" fmla="*/ 199 h 199"/>
                  <a:gd name="T6" fmla="*/ 0 w 110"/>
                  <a:gd name="T7" fmla="*/ 144 h 199"/>
                  <a:gd name="T8" fmla="*/ 0 w 110"/>
                  <a:gd name="T9" fmla="*/ 55 h 199"/>
                  <a:gd name="T10" fmla="*/ 55 w 110"/>
                  <a:gd name="T11" fmla="*/ 0 h 199"/>
                  <a:gd name="T12" fmla="*/ 55 w 110"/>
                  <a:gd name="T13" fmla="*/ 0 h 199"/>
                  <a:gd name="T14" fmla="*/ 110 w 110"/>
                  <a:gd name="T15" fmla="*/ 55 h 199"/>
                  <a:gd name="T16" fmla="*/ 110 w 110"/>
                  <a:gd name="T17" fmla="*/ 144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 h="199">
                    <a:moveTo>
                      <a:pt x="110" y="144"/>
                    </a:moveTo>
                    <a:cubicBezTo>
                      <a:pt x="110" y="174"/>
                      <a:pt x="85" y="199"/>
                      <a:pt x="55" y="199"/>
                    </a:cubicBezTo>
                    <a:cubicBezTo>
                      <a:pt x="55" y="199"/>
                      <a:pt x="55" y="199"/>
                      <a:pt x="55" y="199"/>
                    </a:cubicBezTo>
                    <a:cubicBezTo>
                      <a:pt x="25" y="199"/>
                      <a:pt x="0" y="174"/>
                      <a:pt x="0" y="144"/>
                    </a:cubicBezTo>
                    <a:cubicBezTo>
                      <a:pt x="0" y="55"/>
                      <a:pt x="0" y="55"/>
                      <a:pt x="0" y="55"/>
                    </a:cubicBezTo>
                    <a:cubicBezTo>
                      <a:pt x="0" y="25"/>
                      <a:pt x="25" y="0"/>
                      <a:pt x="55" y="0"/>
                    </a:cubicBezTo>
                    <a:cubicBezTo>
                      <a:pt x="55" y="0"/>
                      <a:pt x="55" y="0"/>
                      <a:pt x="55" y="0"/>
                    </a:cubicBezTo>
                    <a:cubicBezTo>
                      <a:pt x="85" y="0"/>
                      <a:pt x="110" y="25"/>
                      <a:pt x="110" y="55"/>
                    </a:cubicBezTo>
                    <a:lnTo>
                      <a:pt x="110" y="144"/>
                    </a:lnTo>
                    <a:close/>
                  </a:path>
                </a:pathLst>
              </a:custGeom>
              <a:solidFill>
                <a:srgbClr val="6A8BAD"/>
              </a:solidFill>
              <a:ln w="12700">
                <a:noFill/>
                <a:round/>
                <a:headEnd/>
                <a:tailEnd/>
              </a:ln>
              <a:effectLst/>
            </p:spPr>
            <p:txBody>
              <a:bodyPr rtlCol="0" anchor="ctr"/>
              <a:lstStyle/>
              <a:p>
                <a:pPr algn="ctr"/>
                <a:endParaRPr lang="de-DE">
                  <a:latin typeface="Segoe UI" panose="020B0502040204020203" pitchFamily="34" charset="0"/>
                  <a:ea typeface="Segoe UI" panose="020B0502040204020203" pitchFamily="34" charset="0"/>
                  <a:cs typeface="Segoe UI" panose="020B0502040204020203" pitchFamily="34" charset="0"/>
                </a:endParaRPr>
              </a:p>
            </p:txBody>
          </p:sp>
        </p:grpSp>
        <p:grpSp>
          <p:nvGrpSpPr>
            <p:cNvPr id="84" name="Gruppieren 83">
              <a:extLst>
                <a:ext uri="{FF2B5EF4-FFF2-40B4-BE49-F238E27FC236}">
                  <a16:creationId xmlns:a16="http://schemas.microsoft.com/office/drawing/2014/main" id="{46092AE0-BB6F-4158-ACD6-72AB82E17A79}"/>
                </a:ext>
              </a:extLst>
            </p:cNvPr>
            <p:cNvGrpSpPr>
              <a:grpSpLocks noChangeAspect="1"/>
            </p:cNvGrpSpPr>
            <p:nvPr/>
          </p:nvGrpSpPr>
          <p:grpSpPr>
            <a:xfrm rot="1211097">
              <a:off x="3965266" y="2842917"/>
              <a:ext cx="712796" cy="641079"/>
              <a:chOff x="522982" y="4988036"/>
              <a:chExt cx="885930" cy="796794"/>
            </a:xfrm>
          </p:grpSpPr>
          <p:sp>
            <p:nvSpPr>
              <p:cNvPr id="116" name="Freeform 8">
                <a:extLst>
                  <a:ext uri="{FF2B5EF4-FFF2-40B4-BE49-F238E27FC236}">
                    <a16:creationId xmlns:a16="http://schemas.microsoft.com/office/drawing/2014/main" id="{509E5C78-A568-4CD5-B47C-A9F26AD2E9CB}"/>
                  </a:ext>
                </a:extLst>
              </p:cNvPr>
              <p:cNvSpPr>
                <a:spLocks/>
              </p:cNvSpPr>
              <p:nvPr/>
            </p:nvSpPr>
            <p:spPr bwMode="auto">
              <a:xfrm>
                <a:off x="704353" y="5722047"/>
                <a:ext cx="517761" cy="62783"/>
              </a:xfrm>
              <a:custGeom>
                <a:avLst/>
                <a:gdLst>
                  <a:gd name="T0" fmla="*/ 283 w 283"/>
                  <a:gd name="T1" fmla="*/ 17 h 34"/>
                  <a:gd name="T2" fmla="*/ 267 w 283"/>
                  <a:gd name="T3" fmla="*/ 34 h 34"/>
                  <a:gd name="T4" fmla="*/ 17 w 283"/>
                  <a:gd name="T5" fmla="*/ 34 h 34"/>
                  <a:gd name="T6" fmla="*/ 0 w 283"/>
                  <a:gd name="T7" fmla="*/ 17 h 34"/>
                  <a:gd name="T8" fmla="*/ 0 w 283"/>
                  <a:gd name="T9" fmla="*/ 17 h 34"/>
                  <a:gd name="T10" fmla="*/ 17 w 283"/>
                  <a:gd name="T11" fmla="*/ 0 h 34"/>
                  <a:gd name="T12" fmla="*/ 267 w 283"/>
                  <a:gd name="T13" fmla="*/ 0 h 34"/>
                  <a:gd name="T14" fmla="*/ 283 w 283"/>
                  <a:gd name="T15" fmla="*/ 17 h 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3" h="34">
                    <a:moveTo>
                      <a:pt x="283" y="17"/>
                    </a:moveTo>
                    <a:cubicBezTo>
                      <a:pt x="283" y="27"/>
                      <a:pt x="276" y="34"/>
                      <a:pt x="267" y="34"/>
                    </a:cubicBezTo>
                    <a:cubicBezTo>
                      <a:pt x="17" y="34"/>
                      <a:pt x="17" y="34"/>
                      <a:pt x="17" y="34"/>
                    </a:cubicBezTo>
                    <a:cubicBezTo>
                      <a:pt x="8" y="34"/>
                      <a:pt x="0" y="27"/>
                      <a:pt x="0" y="17"/>
                    </a:cubicBezTo>
                    <a:cubicBezTo>
                      <a:pt x="0" y="17"/>
                      <a:pt x="0" y="17"/>
                      <a:pt x="0" y="17"/>
                    </a:cubicBezTo>
                    <a:cubicBezTo>
                      <a:pt x="0" y="8"/>
                      <a:pt x="8" y="0"/>
                      <a:pt x="17" y="0"/>
                    </a:cubicBezTo>
                    <a:cubicBezTo>
                      <a:pt x="267" y="0"/>
                      <a:pt x="267" y="0"/>
                      <a:pt x="267" y="0"/>
                    </a:cubicBezTo>
                    <a:cubicBezTo>
                      <a:pt x="276" y="0"/>
                      <a:pt x="283" y="8"/>
                      <a:pt x="283" y="17"/>
                    </a:cubicBezTo>
                    <a:close/>
                  </a:path>
                </a:pathLst>
              </a:custGeom>
              <a:solidFill>
                <a:srgbClr val="6A8BAD"/>
              </a:solidFill>
              <a:ln w="127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de-DE">
                  <a:latin typeface="Segoe UI" panose="020B0502040204020203" pitchFamily="34" charset="0"/>
                  <a:ea typeface="Segoe UI" panose="020B0502040204020203" pitchFamily="34" charset="0"/>
                  <a:cs typeface="Segoe UI" panose="020B0502040204020203" pitchFamily="34" charset="0"/>
                </a:endParaRPr>
              </a:p>
            </p:txBody>
          </p:sp>
          <p:sp>
            <p:nvSpPr>
              <p:cNvPr id="117" name="Freeform 9">
                <a:extLst>
                  <a:ext uri="{FF2B5EF4-FFF2-40B4-BE49-F238E27FC236}">
                    <a16:creationId xmlns:a16="http://schemas.microsoft.com/office/drawing/2014/main" id="{679EBCFF-77E4-474E-95A2-078D7CB8A434}"/>
                  </a:ext>
                </a:extLst>
              </p:cNvPr>
              <p:cNvSpPr>
                <a:spLocks/>
              </p:cNvSpPr>
              <p:nvPr/>
            </p:nvSpPr>
            <p:spPr bwMode="auto">
              <a:xfrm>
                <a:off x="522982" y="4988036"/>
                <a:ext cx="885930" cy="719285"/>
              </a:xfrm>
              <a:custGeom>
                <a:avLst/>
                <a:gdLst>
                  <a:gd name="T0" fmla="*/ 440 w 484"/>
                  <a:gd name="T1" fmla="*/ 0 h 393"/>
                  <a:gd name="T2" fmla="*/ 44 w 484"/>
                  <a:gd name="T3" fmla="*/ 0 h 393"/>
                  <a:gd name="T4" fmla="*/ 0 w 484"/>
                  <a:gd name="T5" fmla="*/ 48 h 393"/>
                  <a:gd name="T6" fmla="*/ 0 w 484"/>
                  <a:gd name="T7" fmla="*/ 321 h 393"/>
                  <a:gd name="T8" fmla="*/ 44 w 484"/>
                  <a:gd name="T9" fmla="*/ 361 h 393"/>
                  <a:gd name="T10" fmla="*/ 164 w 484"/>
                  <a:gd name="T11" fmla="*/ 361 h 393"/>
                  <a:gd name="T12" fmla="*/ 164 w 484"/>
                  <a:gd name="T13" fmla="*/ 393 h 393"/>
                  <a:gd name="T14" fmla="*/ 313 w 484"/>
                  <a:gd name="T15" fmla="*/ 393 h 393"/>
                  <a:gd name="T16" fmla="*/ 313 w 484"/>
                  <a:gd name="T17" fmla="*/ 361 h 393"/>
                  <a:gd name="T18" fmla="*/ 440 w 484"/>
                  <a:gd name="T19" fmla="*/ 361 h 393"/>
                  <a:gd name="T20" fmla="*/ 484 w 484"/>
                  <a:gd name="T21" fmla="*/ 317 h 393"/>
                  <a:gd name="T22" fmla="*/ 484 w 484"/>
                  <a:gd name="T23" fmla="*/ 44 h 393"/>
                  <a:gd name="T24" fmla="*/ 440 w 484"/>
                  <a:gd name="T25" fmla="*/ 0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84" h="393">
                    <a:moveTo>
                      <a:pt x="440" y="0"/>
                    </a:moveTo>
                    <a:cubicBezTo>
                      <a:pt x="44" y="0"/>
                      <a:pt x="44" y="0"/>
                      <a:pt x="44" y="0"/>
                    </a:cubicBezTo>
                    <a:cubicBezTo>
                      <a:pt x="18" y="0"/>
                      <a:pt x="0" y="17"/>
                      <a:pt x="0" y="48"/>
                    </a:cubicBezTo>
                    <a:cubicBezTo>
                      <a:pt x="0" y="321"/>
                      <a:pt x="0" y="321"/>
                      <a:pt x="0" y="321"/>
                    </a:cubicBezTo>
                    <a:cubicBezTo>
                      <a:pt x="0" y="344"/>
                      <a:pt x="18" y="361"/>
                      <a:pt x="44" y="361"/>
                    </a:cubicBezTo>
                    <a:cubicBezTo>
                      <a:pt x="164" y="361"/>
                      <a:pt x="164" y="361"/>
                      <a:pt x="164" y="361"/>
                    </a:cubicBezTo>
                    <a:cubicBezTo>
                      <a:pt x="164" y="393"/>
                      <a:pt x="164" y="393"/>
                      <a:pt x="164" y="393"/>
                    </a:cubicBezTo>
                    <a:cubicBezTo>
                      <a:pt x="313" y="393"/>
                      <a:pt x="313" y="393"/>
                      <a:pt x="313" y="393"/>
                    </a:cubicBezTo>
                    <a:cubicBezTo>
                      <a:pt x="313" y="361"/>
                      <a:pt x="313" y="361"/>
                      <a:pt x="313" y="361"/>
                    </a:cubicBezTo>
                    <a:cubicBezTo>
                      <a:pt x="440" y="361"/>
                      <a:pt x="440" y="361"/>
                      <a:pt x="440" y="361"/>
                    </a:cubicBezTo>
                    <a:cubicBezTo>
                      <a:pt x="467" y="361"/>
                      <a:pt x="484" y="344"/>
                      <a:pt x="484" y="317"/>
                    </a:cubicBezTo>
                    <a:cubicBezTo>
                      <a:pt x="484" y="44"/>
                      <a:pt x="484" y="44"/>
                      <a:pt x="484" y="44"/>
                    </a:cubicBezTo>
                    <a:cubicBezTo>
                      <a:pt x="484" y="17"/>
                      <a:pt x="467" y="0"/>
                      <a:pt x="440" y="0"/>
                    </a:cubicBezTo>
                    <a:close/>
                  </a:path>
                </a:pathLst>
              </a:custGeom>
              <a:solidFill>
                <a:srgbClr val="6A8BAD"/>
              </a:solidFill>
              <a:ln w="127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de-DE">
                  <a:latin typeface="Segoe UI" panose="020B0502040204020203" pitchFamily="34" charset="0"/>
                  <a:ea typeface="Segoe UI" panose="020B0502040204020203" pitchFamily="34" charset="0"/>
                  <a:cs typeface="Segoe UI" panose="020B0502040204020203" pitchFamily="34" charset="0"/>
                </a:endParaRPr>
              </a:p>
            </p:txBody>
          </p:sp>
          <p:sp>
            <p:nvSpPr>
              <p:cNvPr id="118" name="Freeform 7">
                <a:extLst>
                  <a:ext uri="{FF2B5EF4-FFF2-40B4-BE49-F238E27FC236}">
                    <a16:creationId xmlns:a16="http://schemas.microsoft.com/office/drawing/2014/main" id="{1F6A36FF-62EA-4A16-8510-F1C88DD04919}"/>
                  </a:ext>
                </a:extLst>
              </p:cNvPr>
              <p:cNvSpPr>
                <a:spLocks/>
              </p:cNvSpPr>
              <p:nvPr/>
            </p:nvSpPr>
            <p:spPr bwMode="auto">
              <a:xfrm>
                <a:off x="566387" y="5035316"/>
                <a:ext cx="796794" cy="562716"/>
              </a:xfrm>
              <a:custGeom>
                <a:avLst/>
                <a:gdLst>
                  <a:gd name="T0" fmla="*/ 435 w 435"/>
                  <a:gd name="T1" fmla="*/ 269 h 307"/>
                  <a:gd name="T2" fmla="*/ 393 w 435"/>
                  <a:gd name="T3" fmla="*/ 307 h 307"/>
                  <a:gd name="T4" fmla="*/ 46 w 435"/>
                  <a:gd name="T5" fmla="*/ 307 h 307"/>
                  <a:gd name="T6" fmla="*/ 0 w 435"/>
                  <a:gd name="T7" fmla="*/ 269 h 307"/>
                  <a:gd name="T8" fmla="*/ 4 w 435"/>
                  <a:gd name="T9" fmla="*/ 38 h 307"/>
                  <a:gd name="T10" fmla="*/ 46 w 435"/>
                  <a:gd name="T11" fmla="*/ 0 h 307"/>
                  <a:gd name="T12" fmla="*/ 393 w 435"/>
                  <a:gd name="T13" fmla="*/ 0 h 307"/>
                  <a:gd name="T14" fmla="*/ 435 w 435"/>
                  <a:gd name="T15" fmla="*/ 38 h 307"/>
                  <a:gd name="T16" fmla="*/ 435 w 435"/>
                  <a:gd name="T17" fmla="*/ 269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5" h="307">
                    <a:moveTo>
                      <a:pt x="435" y="269"/>
                    </a:moveTo>
                    <a:cubicBezTo>
                      <a:pt x="435" y="295"/>
                      <a:pt x="421" y="307"/>
                      <a:pt x="393" y="307"/>
                    </a:cubicBezTo>
                    <a:cubicBezTo>
                      <a:pt x="46" y="307"/>
                      <a:pt x="46" y="307"/>
                      <a:pt x="46" y="307"/>
                    </a:cubicBezTo>
                    <a:cubicBezTo>
                      <a:pt x="18" y="307"/>
                      <a:pt x="0" y="295"/>
                      <a:pt x="0" y="269"/>
                    </a:cubicBezTo>
                    <a:cubicBezTo>
                      <a:pt x="4" y="38"/>
                      <a:pt x="4" y="38"/>
                      <a:pt x="4" y="38"/>
                    </a:cubicBezTo>
                    <a:cubicBezTo>
                      <a:pt x="4" y="13"/>
                      <a:pt x="18" y="0"/>
                      <a:pt x="46" y="0"/>
                    </a:cubicBezTo>
                    <a:cubicBezTo>
                      <a:pt x="393" y="0"/>
                      <a:pt x="393" y="0"/>
                      <a:pt x="393" y="0"/>
                    </a:cubicBezTo>
                    <a:cubicBezTo>
                      <a:pt x="421" y="0"/>
                      <a:pt x="435" y="13"/>
                      <a:pt x="435" y="38"/>
                    </a:cubicBezTo>
                    <a:lnTo>
                      <a:pt x="435" y="269"/>
                    </a:lnTo>
                    <a:close/>
                  </a:path>
                </a:pathLst>
              </a:custGeom>
              <a:solidFill>
                <a:schemeClr val="accent1">
                  <a:lumMod val="20000"/>
                  <a:lumOff val="80000"/>
                </a:schemeClr>
              </a:solidFill>
              <a:ln>
                <a:noFill/>
              </a:ln>
            </p:spPr>
            <p:txBody>
              <a:bodyPr/>
              <a:lstStyle/>
              <a:p>
                <a:endParaRPr lang="de-DE">
                  <a:latin typeface="Segoe UI" panose="020B0502040204020203" pitchFamily="34" charset="0"/>
                  <a:ea typeface="Segoe UI" panose="020B0502040204020203" pitchFamily="34" charset="0"/>
                  <a:cs typeface="Segoe UI" panose="020B0502040204020203" pitchFamily="34" charset="0"/>
                </a:endParaRPr>
              </a:p>
            </p:txBody>
          </p:sp>
        </p:grpSp>
        <p:grpSp>
          <p:nvGrpSpPr>
            <p:cNvPr id="85" name="Group 2596">
              <a:extLst>
                <a:ext uri="{FF2B5EF4-FFF2-40B4-BE49-F238E27FC236}">
                  <a16:creationId xmlns:a16="http://schemas.microsoft.com/office/drawing/2014/main" id="{36FDA788-0581-4145-BEAB-8E6A612CA08C}"/>
                </a:ext>
              </a:extLst>
            </p:cNvPr>
            <p:cNvGrpSpPr>
              <a:grpSpLocks noChangeAspect="1"/>
            </p:cNvGrpSpPr>
            <p:nvPr/>
          </p:nvGrpSpPr>
          <p:grpSpPr bwMode="auto">
            <a:xfrm rot="20776533">
              <a:off x="2217050" y="2872961"/>
              <a:ext cx="868310" cy="831236"/>
              <a:chOff x="-827" y="1657"/>
              <a:chExt cx="279" cy="267"/>
            </a:xfrm>
            <a:solidFill>
              <a:schemeClr val="accent6">
                <a:lumMod val="50000"/>
              </a:schemeClr>
            </a:solidFill>
          </p:grpSpPr>
          <p:sp>
            <p:nvSpPr>
              <p:cNvPr id="107" name="Freeform 2598">
                <a:extLst>
                  <a:ext uri="{FF2B5EF4-FFF2-40B4-BE49-F238E27FC236}">
                    <a16:creationId xmlns:a16="http://schemas.microsoft.com/office/drawing/2014/main" id="{A6FA0BC5-944C-4311-A09B-BE3E2820686E}"/>
                  </a:ext>
                </a:extLst>
              </p:cNvPr>
              <p:cNvSpPr>
                <a:spLocks noChangeAspect="1"/>
              </p:cNvSpPr>
              <p:nvPr/>
            </p:nvSpPr>
            <p:spPr bwMode="auto">
              <a:xfrm>
                <a:off x="-749" y="1766"/>
                <a:ext cx="24" cy="19"/>
              </a:xfrm>
              <a:custGeom>
                <a:avLst/>
                <a:gdLst>
                  <a:gd name="T0" fmla="*/ 3 w 24"/>
                  <a:gd name="T1" fmla="*/ 19 h 19"/>
                  <a:gd name="T2" fmla="*/ 24 w 24"/>
                  <a:gd name="T3" fmla="*/ 19 h 19"/>
                  <a:gd name="T4" fmla="*/ 24 w 24"/>
                  <a:gd name="T5" fmla="*/ 0 h 19"/>
                  <a:gd name="T6" fmla="*/ 0 w 24"/>
                  <a:gd name="T7" fmla="*/ 0 h 19"/>
                  <a:gd name="T8" fmla="*/ 3 w 24"/>
                  <a:gd name="T9" fmla="*/ 19 h 1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 h="19">
                    <a:moveTo>
                      <a:pt x="3" y="19"/>
                    </a:moveTo>
                    <a:lnTo>
                      <a:pt x="24" y="19"/>
                    </a:lnTo>
                    <a:lnTo>
                      <a:pt x="24" y="0"/>
                    </a:lnTo>
                    <a:lnTo>
                      <a:pt x="0" y="0"/>
                    </a:lnTo>
                    <a:lnTo>
                      <a:pt x="3" y="19"/>
                    </a:lnTo>
                    <a:close/>
                  </a:path>
                </a:pathLst>
              </a:custGeom>
              <a:solidFill>
                <a:srgbClr val="6A8BA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DE">
                  <a:latin typeface="Segoe UI" panose="020B0502040204020203" pitchFamily="34" charset="0"/>
                  <a:ea typeface="Segoe UI" panose="020B0502040204020203" pitchFamily="34" charset="0"/>
                  <a:cs typeface="Segoe UI" panose="020B0502040204020203" pitchFamily="34" charset="0"/>
                </a:endParaRPr>
              </a:p>
            </p:txBody>
          </p:sp>
          <p:sp>
            <p:nvSpPr>
              <p:cNvPr id="108" name="Freeform 2599">
                <a:extLst>
                  <a:ext uri="{FF2B5EF4-FFF2-40B4-BE49-F238E27FC236}">
                    <a16:creationId xmlns:a16="http://schemas.microsoft.com/office/drawing/2014/main" id="{8BF90795-0C9A-4E78-A041-4681AA703A57}"/>
                  </a:ext>
                </a:extLst>
              </p:cNvPr>
              <p:cNvSpPr>
                <a:spLocks noChangeAspect="1"/>
              </p:cNvSpPr>
              <p:nvPr/>
            </p:nvSpPr>
            <p:spPr bwMode="auto">
              <a:xfrm>
                <a:off x="-780" y="1766"/>
                <a:ext cx="26" cy="19"/>
              </a:xfrm>
              <a:custGeom>
                <a:avLst/>
                <a:gdLst>
                  <a:gd name="T0" fmla="*/ 0 w 26"/>
                  <a:gd name="T1" fmla="*/ 0 h 19"/>
                  <a:gd name="T2" fmla="*/ 5 w 26"/>
                  <a:gd name="T3" fmla="*/ 19 h 19"/>
                  <a:gd name="T4" fmla="*/ 26 w 26"/>
                  <a:gd name="T5" fmla="*/ 19 h 19"/>
                  <a:gd name="T6" fmla="*/ 24 w 26"/>
                  <a:gd name="T7" fmla="*/ 0 h 19"/>
                  <a:gd name="T8" fmla="*/ 0 w 26"/>
                  <a:gd name="T9" fmla="*/ 0 h 1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 h="19">
                    <a:moveTo>
                      <a:pt x="0" y="0"/>
                    </a:moveTo>
                    <a:lnTo>
                      <a:pt x="5" y="19"/>
                    </a:lnTo>
                    <a:lnTo>
                      <a:pt x="26" y="19"/>
                    </a:lnTo>
                    <a:lnTo>
                      <a:pt x="24" y="0"/>
                    </a:lnTo>
                    <a:lnTo>
                      <a:pt x="0" y="0"/>
                    </a:lnTo>
                    <a:close/>
                  </a:path>
                </a:pathLst>
              </a:custGeom>
              <a:solidFill>
                <a:srgbClr val="6A8BA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DE">
                  <a:latin typeface="Segoe UI" panose="020B0502040204020203" pitchFamily="34" charset="0"/>
                  <a:ea typeface="Segoe UI" panose="020B0502040204020203" pitchFamily="34" charset="0"/>
                  <a:cs typeface="Segoe UI" panose="020B0502040204020203" pitchFamily="34" charset="0"/>
                </a:endParaRPr>
              </a:p>
            </p:txBody>
          </p:sp>
          <p:sp>
            <p:nvSpPr>
              <p:cNvPr id="109" name="Freeform 2600">
                <a:extLst>
                  <a:ext uri="{FF2B5EF4-FFF2-40B4-BE49-F238E27FC236}">
                    <a16:creationId xmlns:a16="http://schemas.microsoft.com/office/drawing/2014/main" id="{3BFEECCB-6ABD-4F7C-A4CE-DB5BE3EBC64D}"/>
                  </a:ext>
                </a:extLst>
              </p:cNvPr>
              <p:cNvSpPr>
                <a:spLocks noChangeAspect="1"/>
              </p:cNvSpPr>
              <p:nvPr/>
            </p:nvSpPr>
            <p:spPr bwMode="auto">
              <a:xfrm>
                <a:off x="-784" y="1744"/>
                <a:ext cx="28" cy="15"/>
              </a:xfrm>
              <a:custGeom>
                <a:avLst/>
                <a:gdLst>
                  <a:gd name="T0" fmla="*/ 26 w 28"/>
                  <a:gd name="T1" fmla="*/ 0 h 15"/>
                  <a:gd name="T2" fmla="*/ 0 w 28"/>
                  <a:gd name="T3" fmla="*/ 0 h 15"/>
                  <a:gd name="T4" fmla="*/ 2 w 28"/>
                  <a:gd name="T5" fmla="*/ 15 h 15"/>
                  <a:gd name="T6" fmla="*/ 28 w 28"/>
                  <a:gd name="T7" fmla="*/ 15 h 15"/>
                  <a:gd name="T8" fmla="*/ 26 w 28"/>
                  <a:gd name="T9" fmla="*/ 0 h 1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 h="15">
                    <a:moveTo>
                      <a:pt x="26" y="0"/>
                    </a:moveTo>
                    <a:lnTo>
                      <a:pt x="0" y="0"/>
                    </a:lnTo>
                    <a:lnTo>
                      <a:pt x="2" y="15"/>
                    </a:lnTo>
                    <a:lnTo>
                      <a:pt x="28" y="15"/>
                    </a:lnTo>
                    <a:lnTo>
                      <a:pt x="26" y="0"/>
                    </a:lnTo>
                    <a:close/>
                  </a:path>
                </a:pathLst>
              </a:custGeom>
              <a:solidFill>
                <a:srgbClr val="6A8BA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DE">
                  <a:latin typeface="Segoe UI" panose="020B0502040204020203" pitchFamily="34" charset="0"/>
                  <a:ea typeface="Segoe UI" panose="020B0502040204020203" pitchFamily="34" charset="0"/>
                  <a:cs typeface="Segoe UI" panose="020B0502040204020203" pitchFamily="34" charset="0"/>
                </a:endParaRPr>
              </a:p>
            </p:txBody>
          </p:sp>
          <p:sp>
            <p:nvSpPr>
              <p:cNvPr id="110" name="Freeform 2601">
                <a:extLst>
                  <a:ext uri="{FF2B5EF4-FFF2-40B4-BE49-F238E27FC236}">
                    <a16:creationId xmlns:a16="http://schemas.microsoft.com/office/drawing/2014/main" id="{8A15EA46-FC23-4397-B325-81D7BA766B76}"/>
                  </a:ext>
                </a:extLst>
              </p:cNvPr>
              <p:cNvSpPr>
                <a:spLocks noChangeAspect="1"/>
              </p:cNvSpPr>
              <p:nvPr/>
            </p:nvSpPr>
            <p:spPr bwMode="auto">
              <a:xfrm>
                <a:off x="-751" y="1744"/>
                <a:ext cx="26" cy="15"/>
              </a:xfrm>
              <a:custGeom>
                <a:avLst/>
                <a:gdLst>
                  <a:gd name="T0" fmla="*/ 2 w 26"/>
                  <a:gd name="T1" fmla="*/ 15 h 15"/>
                  <a:gd name="T2" fmla="*/ 26 w 26"/>
                  <a:gd name="T3" fmla="*/ 15 h 15"/>
                  <a:gd name="T4" fmla="*/ 26 w 26"/>
                  <a:gd name="T5" fmla="*/ 0 h 15"/>
                  <a:gd name="T6" fmla="*/ 0 w 26"/>
                  <a:gd name="T7" fmla="*/ 0 h 15"/>
                  <a:gd name="T8" fmla="*/ 2 w 26"/>
                  <a:gd name="T9" fmla="*/ 15 h 1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 h="15">
                    <a:moveTo>
                      <a:pt x="2" y="15"/>
                    </a:moveTo>
                    <a:lnTo>
                      <a:pt x="26" y="15"/>
                    </a:lnTo>
                    <a:lnTo>
                      <a:pt x="26" y="0"/>
                    </a:lnTo>
                    <a:lnTo>
                      <a:pt x="0" y="0"/>
                    </a:lnTo>
                    <a:lnTo>
                      <a:pt x="2" y="15"/>
                    </a:lnTo>
                    <a:close/>
                  </a:path>
                </a:pathLst>
              </a:custGeom>
              <a:solidFill>
                <a:srgbClr val="6A8BA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DE">
                  <a:latin typeface="Segoe UI" panose="020B0502040204020203" pitchFamily="34" charset="0"/>
                  <a:ea typeface="Segoe UI" panose="020B0502040204020203" pitchFamily="34" charset="0"/>
                  <a:cs typeface="Segoe UI" panose="020B0502040204020203" pitchFamily="34" charset="0"/>
                </a:endParaRPr>
              </a:p>
            </p:txBody>
          </p:sp>
          <p:sp>
            <p:nvSpPr>
              <p:cNvPr id="111" name="Freeform 2602">
                <a:extLst>
                  <a:ext uri="{FF2B5EF4-FFF2-40B4-BE49-F238E27FC236}">
                    <a16:creationId xmlns:a16="http://schemas.microsoft.com/office/drawing/2014/main" id="{8E375F68-E646-402C-BD72-8622BBA1A4F0}"/>
                  </a:ext>
                </a:extLst>
              </p:cNvPr>
              <p:cNvSpPr>
                <a:spLocks noChangeAspect="1"/>
              </p:cNvSpPr>
              <p:nvPr/>
            </p:nvSpPr>
            <p:spPr bwMode="auto">
              <a:xfrm>
                <a:off x="-718" y="1766"/>
                <a:ext cx="23" cy="19"/>
              </a:xfrm>
              <a:custGeom>
                <a:avLst/>
                <a:gdLst>
                  <a:gd name="T0" fmla="*/ 0 w 23"/>
                  <a:gd name="T1" fmla="*/ 19 h 19"/>
                  <a:gd name="T2" fmla="*/ 21 w 23"/>
                  <a:gd name="T3" fmla="*/ 19 h 19"/>
                  <a:gd name="T4" fmla="*/ 23 w 23"/>
                  <a:gd name="T5" fmla="*/ 0 h 19"/>
                  <a:gd name="T6" fmla="*/ 0 w 23"/>
                  <a:gd name="T7" fmla="*/ 0 h 19"/>
                  <a:gd name="T8" fmla="*/ 0 w 23"/>
                  <a:gd name="T9" fmla="*/ 19 h 1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 h="19">
                    <a:moveTo>
                      <a:pt x="0" y="19"/>
                    </a:moveTo>
                    <a:lnTo>
                      <a:pt x="21" y="19"/>
                    </a:lnTo>
                    <a:lnTo>
                      <a:pt x="23" y="0"/>
                    </a:lnTo>
                    <a:lnTo>
                      <a:pt x="0" y="0"/>
                    </a:lnTo>
                    <a:lnTo>
                      <a:pt x="0" y="19"/>
                    </a:lnTo>
                    <a:close/>
                  </a:path>
                </a:pathLst>
              </a:custGeom>
              <a:solidFill>
                <a:srgbClr val="6A8BA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DE">
                  <a:latin typeface="Segoe UI" panose="020B0502040204020203" pitchFamily="34" charset="0"/>
                  <a:ea typeface="Segoe UI" panose="020B0502040204020203" pitchFamily="34" charset="0"/>
                  <a:cs typeface="Segoe UI" panose="020B0502040204020203" pitchFamily="34" charset="0"/>
                </a:endParaRPr>
              </a:p>
            </p:txBody>
          </p:sp>
          <p:sp>
            <p:nvSpPr>
              <p:cNvPr id="112" name="Freeform 2603">
                <a:extLst>
                  <a:ext uri="{FF2B5EF4-FFF2-40B4-BE49-F238E27FC236}">
                    <a16:creationId xmlns:a16="http://schemas.microsoft.com/office/drawing/2014/main" id="{0849C8A4-19CF-4003-9F71-2AC8E85E06FC}"/>
                  </a:ext>
                </a:extLst>
              </p:cNvPr>
              <p:cNvSpPr>
                <a:spLocks noChangeAspect="1" noEditPoints="1"/>
              </p:cNvSpPr>
              <p:nvPr/>
            </p:nvSpPr>
            <p:spPr bwMode="auto">
              <a:xfrm>
                <a:off x="-827" y="1657"/>
                <a:ext cx="279" cy="267"/>
              </a:xfrm>
              <a:custGeom>
                <a:avLst/>
                <a:gdLst>
                  <a:gd name="T0" fmla="*/ 203 w 118"/>
                  <a:gd name="T1" fmla="*/ 0 h 113"/>
                  <a:gd name="T2" fmla="*/ 203 w 118"/>
                  <a:gd name="T3" fmla="*/ 26 h 113"/>
                  <a:gd name="T4" fmla="*/ 199 w 118"/>
                  <a:gd name="T5" fmla="*/ 59 h 113"/>
                  <a:gd name="T6" fmla="*/ 45 w 118"/>
                  <a:gd name="T7" fmla="*/ 163 h 113"/>
                  <a:gd name="T8" fmla="*/ 154 w 118"/>
                  <a:gd name="T9" fmla="*/ 206 h 113"/>
                  <a:gd name="T10" fmla="*/ 19 w 118"/>
                  <a:gd name="T11" fmla="*/ 217 h 113"/>
                  <a:gd name="T12" fmla="*/ 45 w 118"/>
                  <a:gd name="T13" fmla="*/ 229 h 113"/>
                  <a:gd name="T14" fmla="*/ 59 w 118"/>
                  <a:gd name="T15" fmla="*/ 267 h 113"/>
                  <a:gd name="T16" fmla="*/ 73 w 118"/>
                  <a:gd name="T17" fmla="*/ 229 h 113"/>
                  <a:gd name="T18" fmla="*/ 128 w 118"/>
                  <a:gd name="T19" fmla="*/ 246 h 113"/>
                  <a:gd name="T20" fmla="*/ 170 w 118"/>
                  <a:gd name="T21" fmla="*/ 246 h 113"/>
                  <a:gd name="T22" fmla="*/ 163 w 118"/>
                  <a:gd name="T23" fmla="*/ 229 h 113"/>
                  <a:gd name="T24" fmla="*/ 234 w 118"/>
                  <a:gd name="T25" fmla="*/ 26 h 113"/>
                  <a:gd name="T26" fmla="*/ 279 w 118"/>
                  <a:gd name="T27" fmla="*/ 12 h 113"/>
                  <a:gd name="T28" fmla="*/ 59 w 118"/>
                  <a:gd name="T29" fmla="*/ 255 h 113"/>
                  <a:gd name="T30" fmla="*/ 59 w 118"/>
                  <a:gd name="T31" fmla="*/ 236 h 113"/>
                  <a:gd name="T32" fmla="*/ 59 w 118"/>
                  <a:gd name="T33" fmla="*/ 255 h 113"/>
                  <a:gd name="T34" fmla="*/ 140 w 118"/>
                  <a:gd name="T35" fmla="*/ 246 h 113"/>
                  <a:gd name="T36" fmla="*/ 158 w 118"/>
                  <a:gd name="T37" fmla="*/ 246 h 113"/>
                  <a:gd name="T38" fmla="*/ 161 w 118"/>
                  <a:gd name="T39" fmla="*/ 144 h 113"/>
                  <a:gd name="T40" fmla="*/ 156 w 118"/>
                  <a:gd name="T41" fmla="*/ 135 h 113"/>
                  <a:gd name="T42" fmla="*/ 135 w 118"/>
                  <a:gd name="T43" fmla="*/ 144 h 113"/>
                  <a:gd name="T44" fmla="*/ 130 w 118"/>
                  <a:gd name="T45" fmla="*/ 135 h 113"/>
                  <a:gd name="T46" fmla="*/ 109 w 118"/>
                  <a:gd name="T47" fmla="*/ 144 h 113"/>
                  <a:gd name="T48" fmla="*/ 102 w 118"/>
                  <a:gd name="T49" fmla="*/ 135 h 113"/>
                  <a:gd name="T50" fmla="*/ 83 w 118"/>
                  <a:gd name="T51" fmla="*/ 144 h 113"/>
                  <a:gd name="T52" fmla="*/ 76 w 118"/>
                  <a:gd name="T53" fmla="*/ 135 h 113"/>
                  <a:gd name="T54" fmla="*/ 57 w 118"/>
                  <a:gd name="T55" fmla="*/ 144 h 113"/>
                  <a:gd name="T56" fmla="*/ 31 w 118"/>
                  <a:gd name="T57" fmla="*/ 71 h 113"/>
                  <a:gd name="T58" fmla="*/ 40 w 118"/>
                  <a:gd name="T59" fmla="*/ 80 h 113"/>
                  <a:gd name="T60" fmla="*/ 66 w 118"/>
                  <a:gd name="T61" fmla="*/ 71 h 113"/>
                  <a:gd name="T62" fmla="*/ 73 w 118"/>
                  <a:gd name="T63" fmla="*/ 80 h 113"/>
                  <a:gd name="T64" fmla="*/ 102 w 118"/>
                  <a:gd name="T65" fmla="*/ 71 h 113"/>
                  <a:gd name="T66" fmla="*/ 109 w 118"/>
                  <a:gd name="T67" fmla="*/ 80 h 113"/>
                  <a:gd name="T68" fmla="*/ 137 w 118"/>
                  <a:gd name="T69" fmla="*/ 71 h 113"/>
                  <a:gd name="T70" fmla="*/ 144 w 118"/>
                  <a:gd name="T71" fmla="*/ 80 h 113"/>
                  <a:gd name="T72" fmla="*/ 173 w 118"/>
                  <a:gd name="T73" fmla="*/ 71 h 113"/>
                  <a:gd name="T74" fmla="*/ 161 w 118"/>
                  <a:gd name="T75" fmla="*/ 144 h 11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18" h="113">
                    <a:moveTo>
                      <a:pt x="113" y="0"/>
                    </a:moveTo>
                    <a:cubicBezTo>
                      <a:pt x="86" y="0"/>
                      <a:pt x="86" y="0"/>
                      <a:pt x="86" y="0"/>
                    </a:cubicBezTo>
                    <a:cubicBezTo>
                      <a:pt x="83" y="0"/>
                      <a:pt x="81" y="2"/>
                      <a:pt x="81" y="5"/>
                    </a:cubicBezTo>
                    <a:cubicBezTo>
                      <a:pt x="81" y="8"/>
                      <a:pt x="83" y="11"/>
                      <a:pt x="86" y="11"/>
                    </a:cubicBezTo>
                    <a:cubicBezTo>
                      <a:pt x="89" y="11"/>
                      <a:pt x="89" y="11"/>
                      <a:pt x="89" y="11"/>
                    </a:cubicBezTo>
                    <a:cubicBezTo>
                      <a:pt x="84" y="25"/>
                      <a:pt x="84" y="25"/>
                      <a:pt x="84" y="25"/>
                    </a:cubicBezTo>
                    <a:cubicBezTo>
                      <a:pt x="0" y="25"/>
                      <a:pt x="0" y="25"/>
                      <a:pt x="0" y="25"/>
                    </a:cubicBezTo>
                    <a:cubicBezTo>
                      <a:pt x="19" y="69"/>
                      <a:pt x="19" y="69"/>
                      <a:pt x="19" y="69"/>
                    </a:cubicBezTo>
                    <a:cubicBezTo>
                      <a:pt x="71" y="69"/>
                      <a:pt x="71" y="69"/>
                      <a:pt x="71" y="69"/>
                    </a:cubicBezTo>
                    <a:cubicBezTo>
                      <a:pt x="65" y="87"/>
                      <a:pt x="65" y="87"/>
                      <a:pt x="65" y="87"/>
                    </a:cubicBezTo>
                    <a:cubicBezTo>
                      <a:pt x="13" y="87"/>
                      <a:pt x="13" y="87"/>
                      <a:pt x="13" y="87"/>
                    </a:cubicBezTo>
                    <a:cubicBezTo>
                      <a:pt x="10" y="87"/>
                      <a:pt x="8" y="89"/>
                      <a:pt x="8" y="92"/>
                    </a:cubicBezTo>
                    <a:cubicBezTo>
                      <a:pt x="8" y="95"/>
                      <a:pt x="10" y="97"/>
                      <a:pt x="13" y="97"/>
                    </a:cubicBezTo>
                    <a:cubicBezTo>
                      <a:pt x="19" y="97"/>
                      <a:pt x="19" y="97"/>
                      <a:pt x="19" y="97"/>
                    </a:cubicBezTo>
                    <a:cubicBezTo>
                      <a:pt x="17" y="99"/>
                      <a:pt x="16" y="101"/>
                      <a:pt x="16" y="104"/>
                    </a:cubicBezTo>
                    <a:cubicBezTo>
                      <a:pt x="16" y="109"/>
                      <a:pt x="20" y="113"/>
                      <a:pt x="25" y="113"/>
                    </a:cubicBezTo>
                    <a:cubicBezTo>
                      <a:pt x="30" y="113"/>
                      <a:pt x="34" y="109"/>
                      <a:pt x="34" y="104"/>
                    </a:cubicBezTo>
                    <a:cubicBezTo>
                      <a:pt x="34" y="101"/>
                      <a:pt x="33" y="99"/>
                      <a:pt x="31" y="97"/>
                    </a:cubicBezTo>
                    <a:cubicBezTo>
                      <a:pt x="57" y="97"/>
                      <a:pt x="57" y="97"/>
                      <a:pt x="57" y="97"/>
                    </a:cubicBezTo>
                    <a:cubicBezTo>
                      <a:pt x="55" y="99"/>
                      <a:pt x="54" y="101"/>
                      <a:pt x="54" y="104"/>
                    </a:cubicBezTo>
                    <a:cubicBezTo>
                      <a:pt x="54" y="109"/>
                      <a:pt x="58" y="113"/>
                      <a:pt x="63" y="113"/>
                    </a:cubicBezTo>
                    <a:cubicBezTo>
                      <a:pt x="68" y="113"/>
                      <a:pt x="72" y="109"/>
                      <a:pt x="72" y="104"/>
                    </a:cubicBezTo>
                    <a:cubicBezTo>
                      <a:pt x="72" y="101"/>
                      <a:pt x="70" y="99"/>
                      <a:pt x="68" y="97"/>
                    </a:cubicBezTo>
                    <a:cubicBezTo>
                      <a:pt x="69" y="97"/>
                      <a:pt x="69" y="97"/>
                      <a:pt x="69" y="97"/>
                    </a:cubicBezTo>
                    <a:cubicBezTo>
                      <a:pt x="72" y="97"/>
                      <a:pt x="74" y="95"/>
                      <a:pt x="74" y="92"/>
                    </a:cubicBezTo>
                    <a:cubicBezTo>
                      <a:pt x="99" y="11"/>
                      <a:pt x="99" y="11"/>
                      <a:pt x="99" y="11"/>
                    </a:cubicBezTo>
                    <a:cubicBezTo>
                      <a:pt x="113" y="11"/>
                      <a:pt x="113" y="11"/>
                      <a:pt x="113" y="11"/>
                    </a:cubicBezTo>
                    <a:cubicBezTo>
                      <a:pt x="116" y="11"/>
                      <a:pt x="118" y="8"/>
                      <a:pt x="118" y="5"/>
                    </a:cubicBezTo>
                    <a:cubicBezTo>
                      <a:pt x="118" y="2"/>
                      <a:pt x="116" y="0"/>
                      <a:pt x="113" y="0"/>
                    </a:cubicBezTo>
                    <a:close/>
                    <a:moveTo>
                      <a:pt x="25" y="108"/>
                    </a:moveTo>
                    <a:cubicBezTo>
                      <a:pt x="23" y="108"/>
                      <a:pt x="21" y="106"/>
                      <a:pt x="21" y="104"/>
                    </a:cubicBezTo>
                    <a:cubicBezTo>
                      <a:pt x="21" y="102"/>
                      <a:pt x="23" y="100"/>
                      <a:pt x="25" y="100"/>
                    </a:cubicBezTo>
                    <a:cubicBezTo>
                      <a:pt x="27" y="100"/>
                      <a:pt x="29" y="102"/>
                      <a:pt x="29" y="104"/>
                    </a:cubicBezTo>
                    <a:cubicBezTo>
                      <a:pt x="29" y="106"/>
                      <a:pt x="27" y="108"/>
                      <a:pt x="25" y="108"/>
                    </a:cubicBezTo>
                    <a:close/>
                    <a:moveTo>
                      <a:pt x="63" y="108"/>
                    </a:moveTo>
                    <a:cubicBezTo>
                      <a:pt x="60" y="108"/>
                      <a:pt x="59" y="106"/>
                      <a:pt x="59" y="104"/>
                    </a:cubicBezTo>
                    <a:cubicBezTo>
                      <a:pt x="59" y="102"/>
                      <a:pt x="60" y="100"/>
                      <a:pt x="63" y="100"/>
                    </a:cubicBezTo>
                    <a:cubicBezTo>
                      <a:pt x="65" y="100"/>
                      <a:pt x="67" y="102"/>
                      <a:pt x="67" y="104"/>
                    </a:cubicBezTo>
                    <a:cubicBezTo>
                      <a:pt x="67" y="106"/>
                      <a:pt x="65" y="108"/>
                      <a:pt x="63" y="108"/>
                    </a:cubicBezTo>
                    <a:close/>
                    <a:moveTo>
                      <a:pt x="68" y="61"/>
                    </a:moveTo>
                    <a:cubicBezTo>
                      <a:pt x="65" y="61"/>
                      <a:pt x="65" y="61"/>
                      <a:pt x="65" y="61"/>
                    </a:cubicBezTo>
                    <a:cubicBezTo>
                      <a:pt x="66" y="57"/>
                      <a:pt x="66" y="57"/>
                      <a:pt x="66" y="57"/>
                    </a:cubicBezTo>
                    <a:cubicBezTo>
                      <a:pt x="58" y="57"/>
                      <a:pt x="58" y="57"/>
                      <a:pt x="58" y="57"/>
                    </a:cubicBezTo>
                    <a:cubicBezTo>
                      <a:pt x="57" y="61"/>
                      <a:pt x="57" y="61"/>
                      <a:pt x="57" y="61"/>
                    </a:cubicBezTo>
                    <a:cubicBezTo>
                      <a:pt x="54" y="61"/>
                      <a:pt x="54" y="61"/>
                      <a:pt x="54" y="61"/>
                    </a:cubicBezTo>
                    <a:cubicBezTo>
                      <a:pt x="55" y="57"/>
                      <a:pt x="55" y="57"/>
                      <a:pt x="55" y="57"/>
                    </a:cubicBezTo>
                    <a:cubicBezTo>
                      <a:pt x="46" y="57"/>
                      <a:pt x="46" y="57"/>
                      <a:pt x="46" y="57"/>
                    </a:cubicBezTo>
                    <a:cubicBezTo>
                      <a:pt x="46" y="61"/>
                      <a:pt x="46" y="61"/>
                      <a:pt x="46" y="61"/>
                    </a:cubicBezTo>
                    <a:cubicBezTo>
                      <a:pt x="43" y="61"/>
                      <a:pt x="43" y="61"/>
                      <a:pt x="43" y="61"/>
                    </a:cubicBezTo>
                    <a:cubicBezTo>
                      <a:pt x="43" y="57"/>
                      <a:pt x="43" y="57"/>
                      <a:pt x="43" y="57"/>
                    </a:cubicBezTo>
                    <a:cubicBezTo>
                      <a:pt x="35" y="57"/>
                      <a:pt x="35" y="57"/>
                      <a:pt x="35" y="57"/>
                    </a:cubicBezTo>
                    <a:cubicBezTo>
                      <a:pt x="35" y="61"/>
                      <a:pt x="35" y="61"/>
                      <a:pt x="35" y="61"/>
                    </a:cubicBezTo>
                    <a:cubicBezTo>
                      <a:pt x="32" y="61"/>
                      <a:pt x="32" y="61"/>
                      <a:pt x="32" y="61"/>
                    </a:cubicBezTo>
                    <a:cubicBezTo>
                      <a:pt x="32" y="57"/>
                      <a:pt x="32" y="57"/>
                      <a:pt x="32" y="57"/>
                    </a:cubicBezTo>
                    <a:cubicBezTo>
                      <a:pt x="23" y="57"/>
                      <a:pt x="23" y="57"/>
                      <a:pt x="23" y="57"/>
                    </a:cubicBezTo>
                    <a:cubicBezTo>
                      <a:pt x="24" y="61"/>
                      <a:pt x="24" y="61"/>
                      <a:pt x="24" y="61"/>
                    </a:cubicBezTo>
                    <a:cubicBezTo>
                      <a:pt x="21" y="61"/>
                      <a:pt x="21" y="61"/>
                      <a:pt x="21" y="61"/>
                    </a:cubicBezTo>
                    <a:cubicBezTo>
                      <a:pt x="13" y="30"/>
                      <a:pt x="13" y="30"/>
                      <a:pt x="13" y="30"/>
                    </a:cubicBezTo>
                    <a:cubicBezTo>
                      <a:pt x="16" y="30"/>
                      <a:pt x="16" y="30"/>
                      <a:pt x="16" y="30"/>
                    </a:cubicBezTo>
                    <a:cubicBezTo>
                      <a:pt x="17" y="34"/>
                      <a:pt x="17" y="34"/>
                      <a:pt x="17" y="34"/>
                    </a:cubicBezTo>
                    <a:cubicBezTo>
                      <a:pt x="29" y="34"/>
                      <a:pt x="29" y="34"/>
                      <a:pt x="29" y="34"/>
                    </a:cubicBezTo>
                    <a:cubicBezTo>
                      <a:pt x="28" y="30"/>
                      <a:pt x="28" y="30"/>
                      <a:pt x="28" y="30"/>
                    </a:cubicBezTo>
                    <a:cubicBezTo>
                      <a:pt x="31" y="30"/>
                      <a:pt x="31" y="30"/>
                      <a:pt x="31" y="30"/>
                    </a:cubicBezTo>
                    <a:cubicBezTo>
                      <a:pt x="31" y="34"/>
                      <a:pt x="31" y="34"/>
                      <a:pt x="31" y="34"/>
                    </a:cubicBezTo>
                    <a:cubicBezTo>
                      <a:pt x="43" y="34"/>
                      <a:pt x="43" y="34"/>
                      <a:pt x="43" y="34"/>
                    </a:cubicBezTo>
                    <a:cubicBezTo>
                      <a:pt x="43" y="30"/>
                      <a:pt x="43" y="30"/>
                      <a:pt x="43" y="30"/>
                    </a:cubicBezTo>
                    <a:cubicBezTo>
                      <a:pt x="46" y="30"/>
                      <a:pt x="46" y="30"/>
                      <a:pt x="46" y="30"/>
                    </a:cubicBezTo>
                    <a:cubicBezTo>
                      <a:pt x="46" y="34"/>
                      <a:pt x="46" y="34"/>
                      <a:pt x="46" y="34"/>
                    </a:cubicBezTo>
                    <a:cubicBezTo>
                      <a:pt x="58" y="34"/>
                      <a:pt x="58" y="34"/>
                      <a:pt x="58" y="34"/>
                    </a:cubicBezTo>
                    <a:cubicBezTo>
                      <a:pt x="58" y="30"/>
                      <a:pt x="58" y="30"/>
                      <a:pt x="58" y="30"/>
                    </a:cubicBezTo>
                    <a:cubicBezTo>
                      <a:pt x="61" y="30"/>
                      <a:pt x="61" y="30"/>
                      <a:pt x="61" y="30"/>
                    </a:cubicBezTo>
                    <a:cubicBezTo>
                      <a:pt x="61" y="34"/>
                      <a:pt x="61" y="34"/>
                      <a:pt x="61" y="34"/>
                    </a:cubicBezTo>
                    <a:cubicBezTo>
                      <a:pt x="72" y="34"/>
                      <a:pt x="72" y="34"/>
                      <a:pt x="72" y="34"/>
                    </a:cubicBezTo>
                    <a:cubicBezTo>
                      <a:pt x="73" y="30"/>
                      <a:pt x="73" y="30"/>
                      <a:pt x="73" y="30"/>
                    </a:cubicBezTo>
                    <a:cubicBezTo>
                      <a:pt x="76" y="30"/>
                      <a:pt x="76" y="30"/>
                      <a:pt x="76" y="30"/>
                    </a:cubicBezTo>
                    <a:lnTo>
                      <a:pt x="68" y="61"/>
                    </a:lnTo>
                    <a:close/>
                  </a:path>
                </a:pathLst>
              </a:custGeom>
              <a:solidFill>
                <a:srgbClr val="6A8BA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DE">
                  <a:latin typeface="Segoe UI" panose="020B0502040204020203" pitchFamily="34" charset="0"/>
                  <a:ea typeface="Segoe UI" panose="020B0502040204020203" pitchFamily="34" charset="0"/>
                  <a:cs typeface="Segoe UI" panose="020B0502040204020203" pitchFamily="34" charset="0"/>
                </a:endParaRPr>
              </a:p>
            </p:txBody>
          </p:sp>
          <p:sp>
            <p:nvSpPr>
              <p:cNvPr id="113" name="Freeform 2604">
                <a:extLst>
                  <a:ext uri="{FF2B5EF4-FFF2-40B4-BE49-F238E27FC236}">
                    <a16:creationId xmlns:a16="http://schemas.microsoft.com/office/drawing/2014/main" id="{7B1853A5-756E-4864-AB2A-86F90AC2035A}"/>
                  </a:ext>
                </a:extLst>
              </p:cNvPr>
              <p:cNvSpPr>
                <a:spLocks noChangeAspect="1"/>
              </p:cNvSpPr>
              <p:nvPr/>
            </p:nvSpPr>
            <p:spPr bwMode="auto">
              <a:xfrm>
                <a:off x="-687" y="1744"/>
                <a:ext cx="28" cy="15"/>
              </a:xfrm>
              <a:custGeom>
                <a:avLst/>
                <a:gdLst>
                  <a:gd name="T0" fmla="*/ 0 w 28"/>
                  <a:gd name="T1" fmla="*/ 15 h 15"/>
                  <a:gd name="T2" fmla="*/ 26 w 28"/>
                  <a:gd name="T3" fmla="*/ 15 h 15"/>
                  <a:gd name="T4" fmla="*/ 28 w 28"/>
                  <a:gd name="T5" fmla="*/ 0 h 15"/>
                  <a:gd name="T6" fmla="*/ 2 w 28"/>
                  <a:gd name="T7" fmla="*/ 0 h 15"/>
                  <a:gd name="T8" fmla="*/ 0 w 28"/>
                  <a:gd name="T9" fmla="*/ 15 h 1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 h="15">
                    <a:moveTo>
                      <a:pt x="0" y="15"/>
                    </a:moveTo>
                    <a:lnTo>
                      <a:pt x="26" y="15"/>
                    </a:lnTo>
                    <a:lnTo>
                      <a:pt x="28" y="0"/>
                    </a:lnTo>
                    <a:lnTo>
                      <a:pt x="2" y="0"/>
                    </a:lnTo>
                    <a:lnTo>
                      <a:pt x="0" y="15"/>
                    </a:lnTo>
                    <a:close/>
                  </a:path>
                </a:pathLst>
              </a:custGeom>
              <a:solidFill>
                <a:srgbClr val="6A8BA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DE">
                  <a:latin typeface="Segoe UI" panose="020B0502040204020203" pitchFamily="34" charset="0"/>
                  <a:ea typeface="Segoe UI" panose="020B0502040204020203" pitchFamily="34" charset="0"/>
                  <a:cs typeface="Segoe UI" panose="020B0502040204020203" pitchFamily="34" charset="0"/>
                </a:endParaRPr>
              </a:p>
            </p:txBody>
          </p:sp>
          <p:sp>
            <p:nvSpPr>
              <p:cNvPr id="114" name="Freeform 2605">
                <a:extLst>
                  <a:ext uri="{FF2B5EF4-FFF2-40B4-BE49-F238E27FC236}">
                    <a16:creationId xmlns:a16="http://schemas.microsoft.com/office/drawing/2014/main" id="{C5C02EFD-F0F2-4C9A-9E5A-2061E222BF1C}"/>
                  </a:ext>
                </a:extLst>
              </p:cNvPr>
              <p:cNvSpPr>
                <a:spLocks noChangeAspect="1"/>
              </p:cNvSpPr>
              <p:nvPr/>
            </p:nvSpPr>
            <p:spPr bwMode="auto">
              <a:xfrm>
                <a:off x="-690" y="1766"/>
                <a:ext cx="26" cy="19"/>
              </a:xfrm>
              <a:custGeom>
                <a:avLst/>
                <a:gdLst>
                  <a:gd name="T0" fmla="*/ 0 w 26"/>
                  <a:gd name="T1" fmla="*/ 19 h 19"/>
                  <a:gd name="T2" fmla="*/ 21 w 26"/>
                  <a:gd name="T3" fmla="*/ 19 h 19"/>
                  <a:gd name="T4" fmla="*/ 26 w 26"/>
                  <a:gd name="T5" fmla="*/ 0 h 19"/>
                  <a:gd name="T6" fmla="*/ 3 w 26"/>
                  <a:gd name="T7" fmla="*/ 0 h 19"/>
                  <a:gd name="T8" fmla="*/ 0 w 26"/>
                  <a:gd name="T9" fmla="*/ 19 h 1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 h="19">
                    <a:moveTo>
                      <a:pt x="0" y="19"/>
                    </a:moveTo>
                    <a:lnTo>
                      <a:pt x="21" y="19"/>
                    </a:lnTo>
                    <a:lnTo>
                      <a:pt x="26" y="0"/>
                    </a:lnTo>
                    <a:lnTo>
                      <a:pt x="3" y="0"/>
                    </a:lnTo>
                    <a:lnTo>
                      <a:pt x="0" y="19"/>
                    </a:lnTo>
                    <a:close/>
                  </a:path>
                </a:pathLst>
              </a:custGeom>
              <a:solidFill>
                <a:srgbClr val="6A8BA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DE">
                  <a:latin typeface="Segoe UI" panose="020B0502040204020203" pitchFamily="34" charset="0"/>
                  <a:ea typeface="Segoe UI" panose="020B0502040204020203" pitchFamily="34" charset="0"/>
                  <a:cs typeface="Segoe UI" panose="020B0502040204020203" pitchFamily="34" charset="0"/>
                </a:endParaRPr>
              </a:p>
            </p:txBody>
          </p:sp>
          <p:sp>
            <p:nvSpPr>
              <p:cNvPr id="115" name="Rectangle 2606">
                <a:extLst>
                  <a:ext uri="{FF2B5EF4-FFF2-40B4-BE49-F238E27FC236}">
                    <a16:creationId xmlns:a16="http://schemas.microsoft.com/office/drawing/2014/main" id="{1E921CC0-90C4-47A6-81C2-84C1CF0B8B51}"/>
                  </a:ext>
                </a:extLst>
              </p:cNvPr>
              <p:cNvSpPr>
                <a:spLocks noChangeAspect="1" noChangeArrowheads="1"/>
              </p:cNvSpPr>
              <p:nvPr/>
            </p:nvSpPr>
            <p:spPr bwMode="auto">
              <a:xfrm>
                <a:off x="-718" y="1744"/>
                <a:ext cx="26" cy="15"/>
              </a:xfrm>
              <a:prstGeom prst="rect">
                <a:avLst/>
              </a:prstGeom>
              <a:solidFill>
                <a:srgbClr val="6A8BA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algn="ctr" eaLnBrk="0" fontAlgn="base" hangingPunct="0">
                  <a:spcBef>
                    <a:spcPct val="0"/>
                  </a:spcBef>
                  <a:spcAft>
                    <a:spcPct val="0"/>
                  </a:spcAft>
                  <a:defRPr>
                    <a:solidFill>
                      <a:schemeClr val="tx1"/>
                    </a:solidFill>
                    <a:latin typeface="Arial" charset="0"/>
                    <a:cs typeface="Arial" charset="0"/>
                  </a:defRPr>
                </a:lvl6pPr>
                <a:lvl7pPr marL="2971800" indent="-228600" algn="ctr" eaLnBrk="0" fontAlgn="base" hangingPunct="0">
                  <a:spcBef>
                    <a:spcPct val="0"/>
                  </a:spcBef>
                  <a:spcAft>
                    <a:spcPct val="0"/>
                  </a:spcAft>
                  <a:defRPr>
                    <a:solidFill>
                      <a:schemeClr val="tx1"/>
                    </a:solidFill>
                    <a:latin typeface="Arial" charset="0"/>
                    <a:cs typeface="Arial" charset="0"/>
                  </a:defRPr>
                </a:lvl7pPr>
                <a:lvl8pPr marL="3429000" indent="-228600" algn="ctr" eaLnBrk="0" fontAlgn="base" hangingPunct="0">
                  <a:spcBef>
                    <a:spcPct val="0"/>
                  </a:spcBef>
                  <a:spcAft>
                    <a:spcPct val="0"/>
                  </a:spcAft>
                  <a:defRPr>
                    <a:solidFill>
                      <a:schemeClr val="tx1"/>
                    </a:solidFill>
                    <a:latin typeface="Arial" charset="0"/>
                    <a:cs typeface="Arial" charset="0"/>
                  </a:defRPr>
                </a:lvl8pPr>
                <a:lvl9pPr marL="3886200" indent="-228600" algn="ctr" eaLnBrk="0" fontAlgn="base" hangingPunct="0">
                  <a:spcBef>
                    <a:spcPct val="0"/>
                  </a:spcBef>
                  <a:spcAft>
                    <a:spcPct val="0"/>
                  </a:spcAft>
                  <a:defRPr>
                    <a:solidFill>
                      <a:schemeClr val="tx1"/>
                    </a:solidFill>
                    <a:latin typeface="Arial" charset="0"/>
                    <a:cs typeface="Arial" charset="0"/>
                  </a:defRPr>
                </a:lvl9pPr>
              </a:lstStyle>
              <a:p>
                <a:endParaRPr lang="de-DE" altLang="de-DE">
                  <a:latin typeface="Segoe UI" panose="020B0502040204020203" pitchFamily="34" charset="0"/>
                  <a:ea typeface="Segoe UI" panose="020B0502040204020203" pitchFamily="34" charset="0"/>
                  <a:cs typeface="Segoe UI" panose="020B0502040204020203" pitchFamily="34" charset="0"/>
                </a:endParaRPr>
              </a:p>
            </p:txBody>
          </p:sp>
        </p:grpSp>
        <p:sp>
          <p:nvSpPr>
            <p:cNvPr id="86" name="Freeform 822">
              <a:extLst>
                <a:ext uri="{FF2B5EF4-FFF2-40B4-BE49-F238E27FC236}">
                  <a16:creationId xmlns:a16="http://schemas.microsoft.com/office/drawing/2014/main" id="{A99DA363-46D9-427D-908F-FAB8FD4A9C29}"/>
                </a:ext>
              </a:extLst>
            </p:cNvPr>
            <p:cNvSpPr>
              <a:spLocks noChangeAspect="1" noEditPoints="1"/>
            </p:cNvSpPr>
            <p:nvPr/>
          </p:nvSpPr>
          <p:spPr bwMode="auto">
            <a:xfrm rot="786952">
              <a:off x="3977689" y="1909442"/>
              <a:ext cx="455135" cy="486267"/>
            </a:xfrm>
            <a:custGeom>
              <a:avLst/>
              <a:gdLst>
                <a:gd name="T0" fmla="*/ 295 w 307"/>
                <a:gd name="T1" fmla="*/ 316 h 328"/>
                <a:gd name="T2" fmla="*/ 295 w 307"/>
                <a:gd name="T3" fmla="*/ 21 h 328"/>
                <a:gd name="T4" fmla="*/ 163 w 307"/>
                <a:gd name="T5" fmla="*/ 21 h 328"/>
                <a:gd name="T6" fmla="*/ 163 w 307"/>
                <a:gd name="T7" fmla="*/ 0 h 328"/>
                <a:gd name="T8" fmla="*/ 61 w 307"/>
                <a:gd name="T9" fmla="*/ 0 h 328"/>
                <a:gd name="T10" fmla="*/ 61 w 307"/>
                <a:gd name="T11" fmla="*/ 21 h 328"/>
                <a:gd name="T12" fmla="*/ 14 w 307"/>
                <a:gd name="T13" fmla="*/ 21 h 328"/>
                <a:gd name="T14" fmla="*/ 14 w 307"/>
                <a:gd name="T15" fmla="*/ 316 h 328"/>
                <a:gd name="T16" fmla="*/ 0 w 307"/>
                <a:gd name="T17" fmla="*/ 316 h 328"/>
                <a:gd name="T18" fmla="*/ 0 w 307"/>
                <a:gd name="T19" fmla="*/ 328 h 328"/>
                <a:gd name="T20" fmla="*/ 307 w 307"/>
                <a:gd name="T21" fmla="*/ 328 h 328"/>
                <a:gd name="T22" fmla="*/ 307 w 307"/>
                <a:gd name="T23" fmla="*/ 316 h 328"/>
                <a:gd name="T24" fmla="*/ 295 w 307"/>
                <a:gd name="T25" fmla="*/ 316 h 328"/>
                <a:gd name="T26" fmla="*/ 94 w 307"/>
                <a:gd name="T27" fmla="*/ 295 h 328"/>
                <a:gd name="T28" fmla="*/ 49 w 307"/>
                <a:gd name="T29" fmla="*/ 295 h 328"/>
                <a:gd name="T30" fmla="*/ 49 w 307"/>
                <a:gd name="T31" fmla="*/ 243 h 328"/>
                <a:gd name="T32" fmla="*/ 94 w 307"/>
                <a:gd name="T33" fmla="*/ 243 h 328"/>
                <a:gd name="T34" fmla="*/ 94 w 307"/>
                <a:gd name="T35" fmla="*/ 295 h 328"/>
                <a:gd name="T36" fmla="*/ 94 w 307"/>
                <a:gd name="T37" fmla="*/ 212 h 328"/>
                <a:gd name="T38" fmla="*/ 49 w 307"/>
                <a:gd name="T39" fmla="*/ 212 h 328"/>
                <a:gd name="T40" fmla="*/ 49 w 307"/>
                <a:gd name="T41" fmla="*/ 158 h 328"/>
                <a:gd name="T42" fmla="*/ 94 w 307"/>
                <a:gd name="T43" fmla="*/ 158 h 328"/>
                <a:gd name="T44" fmla="*/ 94 w 307"/>
                <a:gd name="T45" fmla="*/ 212 h 328"/>
                <a:gd name="T46" fmla="*/ 94 w 307"/>
                <a:gd name="T47" fmla="*/ 127 h 328"/>
                <a:gd name="T48" fmla="*/ 49 w 307"/>
                <a:gd name="T49" fmla="*/ 127 h 328"/>
                <a:gd name="T50" fmla="*/ 49 w 307"/>
                <a:gd name="T51" fmla="*/ 75 h 328"/>
                <a:gd name="T52" fmla="*/ 94 w 307"/>
                <a:gd name="T53" fmla="*/ 75 h 328"/>
                <a:gd name="T54" fmla="*/ 94 w 307"/>
                <a:gd name="T55" fmla="*/ 127 h 328"/>
                <a:gd name="T56" fmla="*/ 174 w 307"/>
                <a:gd name="T57" fmla="*/ 316 h 328"/>
                <a:gd name="T58" fmla="*/ 132 w 307"/>
                <a:gd name="T59" fmla="*/ 316 h 328"/>
                <a:gd name="T60" fmla="*/ 132 w 307"/>
                <a:gd name="T61" fmla="*/ 243 h 328"/>
                <a:gd name="T62" fmla="*/ 174 w 307"/>
                <a:gd name="T63" fmla="*/ 243 h 328"/>
                <a:gd name="T64" fmla="*/ 174 w 307"/>
                <a:gd name="T65" fmla="*/ 316 h 328"/>
                <a:gd name="T66" fmla="*/ 174 w 307"/>
                <a:gd name="T67" fmla="*/ 212 h 328"/>
                <a:gd name="T68" fmla="*/ 132 w 307"/>
                <a:gd name="T69" fmla="*/ 212 h 328"/>
                <a:gd name="T70" fmla="*/ 132 w 307"/>
                <a:gd name="T71" fmla="*/ 158 h 328"/>
                <a:gd name="T72" fmla="*/ 174 w 307"/>
                <a:gd name="T73" fmla="*/ 158 h 328"/>
                <a:gd name="T74" fmla="*/ 174 w 307"/>
                <a:gd name="T75" fmla="*/ 212 h 328"/>
                <a:gd name="T76" fmla="*/ 174 w 307"/>
                <a:gd name="T77" fmla="*/ 127 h 328"/>
                <a:gd name="T78" fmla="*/ 132 w 307"/>
                <a:gd name="T79" fmla="*/ 127 h 328"/>
                <a:gd name="T80" fmla="*/ 132 w 307"/>
                <a:gd name="T81" fmla="*/ 75 h 328"/>
                <a:gd name="T82" fmla="*/ 174 w 307"/>
                <a:gd name="T83" fmla="*/ 75 h 328"/>
                <a:gd name="T84" fmla="*/ 174 w 307"/>
                <a:gd name="T85" fmla="*/ 127 h 328"/>
                <a:gd name="T86" fmla="*/ 257 w 307"/>
                <a:gd name="T87" fmla="*/ 295 h 328"/>
                <a:gd name="T88" fmla="*/ 212 w 307"/>
                <a:gd name="T89" fmla="*/ 295 h 328"/>
                <a:gd name="T90" fmla="*/ 212 w 307"/>
                <a:gd name="T91" fmla="*/ 243 h 328"/>
                <a:gd name="T92" fmla="*/ 257 w 307"/>
                <a:gd name="T93" fmla="*/ 243 h 328"/>
                <a:gd name="T94" fmla="*/ 257 w 307"/>
                <a:gd name="T95" fmla="*/ 295 h 328"/>
                <a:gd name="T96" fmla="*/ 257 w 307"/>
                <a:gd name="T97" fmla="*/ 212 h 328"/>
                <a:gd name="T98" fmla="*/ 212 w 307"/>
                <a:gd name="T99" fmla="*/ 212 h 328"/>
                <a:gd name="T100" fmla="*/ 212 w 307"/>
                <a:gd name="T101" fmla="*/ 158 h 328"/>
                <a:gd name="T102" fmla="*/ 257 w 307"/>
                <a:gd name="T103" fmla="*/ 158 h 328"/>
                <a:gd name="T104" fmla="*/ 257 w 307"/>
                <a:gd name="T105" fmla="*/ 212 h 328"/>
                <a:gd name="T106" fmla="*/ 257 w 307"/>
                <a:gd name="T107" fmla="*/ 127 h 328"/>
                <a:gd name="T108" fmla="*/ 212 w 307"/>
                <a:gd name="T109" fmla="*/ 127 h 328"/>
                <a:gd name="T110" fmla="*/ 212 w 307"/>
                <a:gd name="T111" fmla="*/ 75 h 328"/>
                <a:gd name="T112" fmla="*/ 257 w 307"/>
                <a:gd name="T113" fmla="*/ 75 h 328"/>
                <a:gd name="T114" fmla="*/ 257 w 307"/>
                <a:gd name="T115" fmla="*/ 127 h 32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307" h="328">
                  <a:moveTo>
                    <a:pt x="295" y="316"/>
                  </a:moveTo>
                  <a:lnTo>
                    <a:pt x="295" y="21"/>
                  </a:lnTo>
                  <a:lnTo>
                    <a:pt x="163" y="21"/>
                  </a:lnTo>
                  <a:lnTo>
                    <a:pt x="163" y="0"/>
                  </a:lnTo>
                  <a:lnTo>
                    <a:pt x="61" y="0"/>
                  </a:lnTo>
                  <a:lnTo>
                    <a:pt x="61" y="21"/>
                  </a:lnTo>
                  <a:lnTo>
                    <a:pt x="14" y="21"/>
                  </a:lnTo>
                  <a:lnTo>
                    <a:pt x="14" y="316"/>
                  </a:lnTo>
                  <a:lnTo>
                    <a:pt x="0" y="316"/>
                  </a:lnTo>
                  <a:lnTo>
                    <a:pt x="0" y="328"/>
                  </a:lnTo>
                  <a:lnTo>
                    <a:pt x="307" y="328"/>
                  </a:lnTo>
                  <a:lnTo>
                    <a:pt x="307" y="316"/>
                  </a:lnTo>
                  <a:lnTo>
                    <a:pt x="295" y="316"/>
                  </a:lnTo>
                  <a:close/>
                  <a:moveTo>
                    <a:pt x="94" y="295"/>
                  </a:moveTo>
                  <a:lnTo>
                    <a:pt x="49" y="295"/>
                  </a:lnTo>
                  <a:lnTo>
                    <a:pt x="49" y="243"/>
                  </a:lnTo>
                  <a:lnTo>
                    <a:pt x="94" y="243"/>
                  </a:lnTo>
                  <a:lnTo>
                    <a:pt x="94" y="295"/>
                  </a:lnTo>
                  <a:close/>
                  <a:moveTo>
                    <a:pt x="94" y="212"/>
                  </a:moveTo>
                  <a:lnTo>
                    <a:pt x="49" y="212"/>
                  </a:lnTo>
                  <a:lnTo>
                    <a:pt x="49" y="158"/>
                  </a:lnTo>
                  <a:lnTo>
                    <a:pt x="94" y="158"/>
                  </a:lnTo>
                  <a:lnTo>
                    <a:pt x="94" y="212"/>
                  </a:lnTo>
                  <a:close/>
                  <a:moveTo>
                    <a:pt x="94" y="127"/>
                  </a:moveTo>
                  <a:lnTo>
                    <a:pt x="49" y="127"/>
                  </a:lnTo>
                  <a:lnTo>
                    <a:pt x="49" y="75"/>
                  </a:lnTo>
                  <a:lnTo>
                    <a:pt x="94" y="75"/>
                  </a:lnTo>
                  <a:lnTo>
                    <a:pt x="94" y="127"/>
                  </a:lnTo>
                  <a:close/>
                  <a:moveTo>
                    <a:pt x="174" y="316"/>
                  </a:moveTo>
                  <a:lnTo>
                    <a:pt x="132" y="316"/>
                  </a:lnTo>
                  <a:lnTo>
                    <a:pt x="132" y="243"/>
                  </a:lnTo>
                  <a:lnTo>
                    <a:pt x="174" y="243"/>
                  </a:lnTo>
                  <a:lnTo>
                    <a:pt x="174" y="316"/>
                  </a:lnTo>
                  <a:close/>
                  <a:moveTo>
                    <a:pt x="174" y="212"/>
                  </a:moveTo>
                  <a:lnTo>
                    <a:pt x="132" y="212"/>
                  </a:lnTo>
                  <a:lnTo>
                    <a:pt x="132" y="158"/>
                  </a:lnTo>
                  <a:lnTo>
                    <a:pt x="174" y="158"/>
                  </a:lnTo>
                  <a:lnTo>
                    <a:pt x="174" y="212"/>
                  </a:lnTo>
                  <a:close/>
                  <a:moveTo>
                    <a:pt x="174" y="127"/>
                  </a:moveTo>
                  <a:lnTo>
                    <a:pt x="132" y="127"/>
                  </a:lnTo>
                  <a:lnTo>
                    <a:pt x="132" y="75"/>
                  </a:lnTo>
                  <a:lnTo>
                    <a:pt x="174" y="75"/>
                  </a:lnTo>
                  <a:lnTo>
                    <a:pt x="174" y="127"/>
                  </a:lnTo>
                  <a:close/>
                  <a:moveTo>
                    <a:pt x="257" y="295"/>
                  </a:moveTo>
                  <a:lnTo>
                    <a:pt x="212" y="295"/>
                  </a:lnTo>
                  <a:lnTo>
                    <a:pt x="212" y="243"/>
                  </a:lnTo>
                  <a:lnTo>
                    <a:pt x="257" y="243"/>
                  </a:lnTo>
                  <a:lnTo>
                    <a:pt x="257" y="295"/>
                  </a:lnTo>
                  <a:close/>
                  <a:moveTo>
                    <a:pt x="257" y="212"/>
                  </a:moveTo>
                  <a:lnTo>
                    <a:pt x="212" y="212"/>
                  </a:lnTo>
                  <a:lnTo>
                    <a:pt x="212" y="158"/>
                  </a:lnTo>
                  <a:lnTo>
                    <a:pt x="257" y="158"/>
                  </a:lnTo>
                  <a:lnTo>
                    <a:pt x="257" y="212"/>
                  </a:lnTo>
                  <a:close/>
                  <a:moveTo>
                    <a:pt x="257" y="127"/>
                  </a:moveTo>
                  <a:lnTo>
                    <a:pt x="212" y="127"/>
                  </a:lnTo>
                  <a:lnTo>
                    <a:pt x="212" y="75"/>
                  </a:lnTo>
                  <a:lnTo>
                    <a:pt x="257" y="75"/>
                  </a:lnTo>
                  <a:lnTo>
                    <a:pt x="257" y="127"/>
                  </a:lnTo>
                  <a:close/>
                </a:path>
              </a:pathLst>
            </a:custGeom>
            <a:solidFill>
              <a:srgbClr val="6A8BAD"/>
            </a:solidFill>
            <a:ln>
              <a:noFill/>
            </a:ln>
          </p:spPr>
          <p:txBody>
            <a:bodyPr/>
            <a:lstStyle/>
            <a:p>
              <a:endParaRPr lang="de-DE">
                <a:latin typeface="Segoe UI" panose="020B0502040204020203" pitchFamily="34" charset="0"/>
                <a:ea typeface="Segoe UI" panose="020B0502040204020203" pitchFamily="34" charset="0"/>
                <a:cs typeface="Segoe UI" panose="020B0502040204020203" pitchFamily="34" charset="0"/>
              </a:endParaRPr>
            </a:p>
          </p:txBody>
        </p:sp>
        <p:sp>
          <p:nvSpPr>
            <p:cNvPr id="87" name="Freeform 58">
              <a:extLst>
                <a:ext uri="{FF2B5EF4-FFF2-40B4-BE49-F238E27FC236}">
                  <a16:creationId xmlns:a16="http://schemas.microsoft.com/office/drawing/2014/main" id="{34B963BF-8B1A-4873-B9C5-223E340A7630}"/>
                </a:ext>
              </a:extLst>
            </p:cNvPr>
            <p:cNvSpPr>
              <a:spLocks/>
            </p:cNvSpPr>
            <p:nvPr/>
          </p:nvSpPr>
          <p:spPr bwMode="auto">
            <a:xfrm rot="20243194">
              <a:off x="1894589" y="2500934"/>
              <a:ext cx="821117" cy="527136"/>
            </a:xfrm>
            <a:custGeom>
              <a:avLst/>
              <a:gdLst>
                <a:gd name="T0" fmla="*/ 47 w 789"/>
                <a:gd name="T1" fmla="*/ 196 h 506"/>
                <a:gd name="T2" fmla="*/ 146 w 789"/>
                <a:gd name="T3" fmla="*/ 234 h 506"/>
                <a:gd name="T4" fmla="*/ 244 w 789"/>
                <a:gd name="T5" fmla="*/ 277 h 506"/>
                <a:gd name="T6" fmla="*/ 583 w 789"/>
                <a:gd name="T7" fmla="*/ 242 h 506"/>
                <a:gd name="T8" fmla="*/ 661 w 789"/>
                <a:gd name="T9" fmla="*/ 167 h 506"/>
                <a:gd name="T10" fmla="*/ 680 w 789"/>
                <a:gd name="T11" fmla="*/ 76 h 506"/>
                <a:gd name="T12" fmla="*/ 700 w 789"/>
                <a:gd name="T13" fmla="*/ 33 h 506"/>
                <a:gd name="T14" fmla="*/ 737 w 789"/>
                <a:gd name="T15" fmla="*/ 0 h 506"/>
                <a:gd name="T16" fmla="*/ 773 w 789"/>
                <a:gd name="T17" fmla="*/ 13 h 506"/>
                <a:gd name="T18" fmla="*/ 767 w 789"/>
                <a:gd name="T19" fmla="*/ 85 h 506"/>
                <a:gd name="T20" fmla="*/ 755 w 789"/>
                <a:gd name="T21" fmla="*/ 96 h 506"/>
                <a:gd name="T22" fmla="*/ 754 w 789"/>
                <a:gd name="T23" fmla="*/ 187 h 506"/>
                <a:gd name="T24" fmla="*/ 727 w 789"/>
                <a:gd name="T25" fmla="*/ 357 h 506"/>
                <a:gd name="T26" fmla="*/ 405 w 789"/>
                <a:gd name="T27" fmla="*/ 506 h 506"/>
                <a:gd name="T28" fmla="*/ 61 w 789"/>
                <a:gd name="T29" fmla="*/ 372 h 506"/>
                <a:gd name="T30" fmla="*/ 5 w 789"/>
                <a:gd name="T31" fmla="*/ 253 h 506"/>
                <a:gd name="T32" fmla="*/ 9 w 789"/>
                <a:gd name="T33" fmla="*/ 220 h 506"/>
                <a:gd name="T34" fmla="*/ 23 w 789"/>
                <a:gd name="T35" fmla="*/ 208 h 506"/>
                <a:gd name="T36" fmla="*/ 35 w 789"/>
                <a:gd name="T37" fmla="*/ 198 h 506"/>
                <a:gd name="T38" fmla="*/ 47 w 789"/>
                <a:gd name="T39" fmla="*/ 196 h 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9" h="506">
                  <a:moveTo>
                    <a:pt x="47" y="196"/>
                  </a:moveTo>
                  <a:cubicBezTo>
                    <a:pt x="85" y="208"/>
                    <a:pt x="122" y="226"/>
                    <a:pt x="146" y="234"/>
                  </a:cubicBezTo>
                  <a:cubicBezTo>
                    <a:pt x="171" y="242"/>
                    <a:pt x="213" y="259"/>
                    <a:pt x="244" y="277"/>
                  </a:cubicBezTo>
                  <a:cubicBezTo>
                    <a:pt x="275" y="296"/>
                    <a:pt x="423" y="352"/>
                    <a:pt x="583" y="242"/>
                  </a:cubicBezTo>
                  <a:cubicBezTo>
                    <a:pt x="604" y="222"/>
                    <a:pt x="661" y="167"/>
                    <a:pt x="661" y="167"/>
                  </a:cubicBezTo>
                  <a:cubicBezTo>
                    <a:pt x="669" y="156"/>
                    <a:pt x="688" y="127"/>
                    <a:pt x="680" y="76"/>
                  </a:cubicBezTo>
                  <a:cubicBezTo>
                    <a:pt x="694" y="44"/>
                    <a:pt x="700" y="33"/>
                    <a:pt x="700" y="33"/>
                  </a:cubicBezTo>
                  <a:cubicBezTo>
                    <a:pt x="737" y="0"/>
                    <a:pt x="737" y="0"/>
                    <a:pt x="737" y="0"/>
                  </a:cubicBezTo>
                  <a:cubicBezTo>
                    <a:pt x="773" y="13"/>
                    <a:pt x="773" y="13"/>
                    <a:pt x="773" y="13"/>
                  </a:cubicBezTo>
                  <a:cubicBezTo>
                    <a:pt x="767" y="85"/>
                    <a:pt x="767" y="85"/>
                    <a:pt x="767" y="85"/>
                  </a:cubicBezTo>
                  <a:cubicBezTo>
                    <a:pt x="755" y="96"/>
                    <a:pt x="755" y="96"/>
                    <a:pt x="755" y="96"/>
                  </a:cubicBezTo>
                  <a:cubicBezTo>
                    <a:pt x="751" y="106"/>
                    <a:pt x="737" y="136"/>
                    <a:pt x="754" y="187"/>
                  </a:cubicBezTo>
                  <a:cubicBezTo>
                    <a:pt x="772" y="237"/>
                    <a:pt x="789" y="280"/>
                    <a:pt x="727" y="357"/>
                  </a:cubicBezTo>
                  <a:cubicBezTo>
                    <a:pt x="665" y="420"/>
                    <a:pt x="581" y="500"/>
                    <a:pt x="405" y="506"/>
                  </a:cubicBezTo>
                  <a:cubicBezTo>
                    <a:pt x="295" y="496"/>
                    <a:pt x="193" y="496"/>
                    <a:pt x="61" y="372"/>
                  </a:cubicBezTo>
                  <a:cubicBezTo>
                    <a:pt x="46" y="352"/>
                    <a:pt x="10" y="275"/>
                    <a:pt x="5" y="253"/>
                  </a:cubicBezTo>
                  <a:cubicBezTo>
                    <a:pt x="0" y="230"/>
                    <a:pt x="9" y="220"/>
                    <a:pt x="9" y="220"/>
                  </a:cubicBezTo>
                  <a:cubicBezTo>
                    <a:pt x="23" y="208"/>
                    <a:pt x="23" y="208"/>
                    <a:pt x="23" y="208"/>
                  </a:cubicBezTo>
                  <a:cubicBezTo>
                    <a:pt x="23" y="208"/>
                    <a:pt x="23" y="201"/>
                    <a:pt x="35" y="198"/>
                  </a:cubicBezTo>
                  <a:cubicBezTo>
                    <a:pt x="47" y="196"/>
                    <a:pt x="47" y="196"/>
                    <a:pt x="47" y="196"/>
                  </a:cubicBezTo>
                  <a:close/>
                </a:path>
              </a:pathLst>
            </a:custGeom>
            <a:solidFill>
              <a:srgbClr val="6A8BAD"/>
            </a:solidFill>
            <a:ln w="6350" cap="flat">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prstClr val="black"/>
                </a:solidFill>
                <a:effectLst/>
                <a:uLnTx/>
                <a:uFillTx/>
                <a:latin typeface="Segoe UI" panose="020B0502040204020203" pitchFamily="34" charset="0"/>
                <a:ea typeface="Segoe UI" panose="020B0502040204020203" pitchFamily="34" charset="0"/>
                <a:cs typeface="Segoe UI" panose="020B0502040204020203" pitchFamily="34" charset="0"/>
              </a:endParaRPr>
            </a:p>
          </p:txBody>
        </p:sp>
        <p:sp>
          <p:nvSpPr>
            <p:cNvPr id="88" name="Freeform 8">
              <a:extLst>
                <a:ext uri="{FF2B5EF4-FFF2-40B4-BE49-F238E27FC236}">
                  <a16:creationId xmlns:a16="http://schemas.microsoft.com/office/drawing/2014/main" id="{D2251F97-99B2-4798-96A5-313332BB7E52}"/>
                </a:ext>
              </a:extLst>
            </p:cNvPr>
            <p:cNvSpPr>
              <a:spLocks noChangeAspect="1" noEditPoints="1"/>
            </p:cNvSpPr>
            <p:nvPr/>
          </p:nvSpPr>
          <p:spPr bwMode="auto">
            <a:xfrm rot="977809">
              <a:off x="3232766" y="1804206"/>
              <a:ext cx="370668" cy="713788"/>
            </a:xfrm>
            <a:custGeom>
              <a:avLst/>
              <a:gdLst>
                <a:gd name="T0" fmla="*/ 90 w 141"/>
                <a:gd name="T1" fmla="*/ 127 h 271"/>
                <a:gd name="T2" fmla="*/ 86 w 141"/>
                <a:gd name="T3" fmla="*/ 99 h 271"/>
                <a:gd name="T4" fmla="*/ 103 w 141"/>
                <a:gd name="T5" fmla="*/ 4 h 271"/>
                <a:gd name="T6" fmla="*/ 73 w 141"/>
                <a:gd name="T7" fmla="*/ 81 h 271"/>
                <a:gd name="T8" fmla="*/ 28 w 141"/>
                <a:gd name="T9" fmla="*/ 138 h 271"/>
                <a:gd name="T10" fmla="*/ 88 w 141"/>
                <a:gd name="T11" fmla="*/ 226 h 271"/>
                <a:gd name="T12" fmla="*/ 60 w 141"/>
                <a:gd name="T13" fmla="*/ 252 h 271"/>
                <a:gd name="T14" fmla="*/ 61 w 141"/>
                <a:gd name="T15" fmla="*/ 233 h 271"/>
                <a:gd name="T16" fmla="*/ 35 w 141"/>
                <a:gd name="T17" fmla="*/ 247 h 271"/>
                <a:gd name="T18" fmla="*/ 75 w 141"/>
                <a:gd name="T19" fmla="*/ 267 h 271"/>
                <a:gd name="T20" fmla="*/ 102 w 141"/>
                <a:gd name="T21" fmla="*/ 225 h 271"/>
                <a:gd name="T22" fmla="*/ 136 w 141"/>
                <a:gd name="T23" fmla="*/ 175 h 271"/>
                <a:gd name="T24" fmla="*/ 90 w 141"/>
                <a:gd name="T25" fmla="*/ 127 h 271"/>
                <a:gd name="T26" fmla="*/ 96 w 141"/>
                <a:gd name="T27" fmla="*/ 21 h 271"/>
                <a:gd name="T28" fmla="*/ 85 w 141"/>
                <a:gd name="T29" fmla="*/ 69 h 271"/>
                <a:gd name="T30" fmla="*/ 96 w 141"/>
                <a:gd name="T31" fmla="*/ 21 h 271"/>
                <a:gd name="T32" fmla="*/ 47 w 141"/>
                <a:gd name="T33" fmla="*/ 191 h 271"/>
                <a:gd name="T34" fmla="*/ 76 w 141"/>
                <a:gd name="T35" fmla="*/ 107 h 271"/>
                <a:gd name="T36" fmla="*/ 79 w 141"/>
                <a:gd name="T37" fmla="*/ 128 h 271"/>
                <a:gd name="T38" fmla="*/ 57 w 141"/>
                <a:gd name="T39" fmla="*/ 147 h 271"/>
                <a:gd name="T40" fmla="*/ 61 w 141"/>
                <a:gd name="T41" fmla="*/ 197 h 271"/>
                <a:gd name="T42" fmla="*/ 65 w 141"/>
                <a:gd name="T43" fmla="*/ 189 h 271"/>
                <a:gd name="T44" fmla="*/ 80 w 141"/>
                <a:gd name="T45" fmla="*/ 142 h 271"/>
                <a:gd name="T46" fmla="*/ 87 w 141"/>
                <a:gd name="T47" fmla="*/ 207 h 271"/>
                <a:gd name="T48" fmla="*/ 47 w 141"/>
                <a:gd name="T49" fmla="*/ 191 h 271"/>
                <a:gd name="T50" fmla="*/ 100 w 141"/>
                <a:gd name="T51" fmla="*/ 203 h 271"/>
                <a:gd name="T52" fmla="*/ 92 w 141"/>
                <a:gd name="T53" fmla="*/ 140 h 271"/>
                <a:gd name="T54" fmla="*/ 115 w 141"/>
                <a:gd name="T55" fmla="*/ 164 h 271"/>
                <a:gd name="T56" fmla="*/ 100 w 141"/>
                <a:gd name="T57" fmla="*/ 203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41" h="271">
                  <a:moveTo>
                    <a:pt x="90" y="127"/>
                  </a:moveTo>
                  <a:cubicBezTo>
                    <a:pt x="90" y="127"/>
                    <a:pt x="87" y="108"/>
                    <a:pt x="86" y="99"/>
                  </a:cubicBezTo>
                  <a:cubicBezTo>
                    <a:pt x="141" y="38"/>
                    <a:pt x="116" y="8"/>
                    <a:pt x="103" y="4"/>
                  </a:cubicBezTo>
                  <a:cubicBezTo>
                    <a:pt x="64" y="0"/>
                    <a:pt x="72" y="78"/>
                    <a:pt x="73" y="81"/>
                  </a:cubicBezTo>
                  <a:cubicBezTo>
                    <a:pt x="73" y="81"/>
                    <a:pt x="34" y="120"/>
                    <a:pt x="28" y="138"/>
                  </a:cubicBezTo>
                  <a:cubicBezTo>
                    <a:pt x="0" y="212"/>
                    <a:pt x="66" y="228"/>
                    <a:pt x="88" y="226"/>
                  </a:cubicBezTo>
                  <a:cubicBezTo>
                    <a:pt x="84" y="250"/>
                    <a:pt x="66" y="252"/>
                    <a:pt x="60" y="252"/>
                  </a:cubicBezTo>
                  <a:cubicBezTo>
                    <a:pt x="70" y="243"/>
                    <a:pt x="63" y="237"/>
                    <a:pt x="61" y="233"/>
                  </a:cubicBezTo>
                  <a:cubicBezTo>
                    <a:pt x="44" y="217"/>
                    <a:pt x="33" y="237"/>
                    <a:pt x="35" y="247"/>
                  </a:cubicBezTo>
                  <a:cubicBezTo>
                    <a:pt x="36" y="269"/>
                    <a:pt x="67" y="271"/>
                    <a:pt x="75" y="267"/>
                  </a:cubicBezTo>
                  <a:cubicBezTo>
                    <a:pt x="102" y="258"/>
                    <a:pt x="102" y="232"/>
                    <a:pt x="102" y="225"/>
                  </a:cubicBezTo>
                  <a:cubicBezTo>
                    <a:pt x="129" y="218"/>
                    <a:pt x="136" y="191"/>
                    <a:pt x="136" y="175"/>
                  </a:cubicBezTo>
                  <a:cubicBezTo>
                    <a:pt x="133" y="129"/>
                    <a:pt x="98" y="127"/>
                    <a:pt x="90" y="127"/>
                  </a:cubicBezTo>
                  <a:close/>
                  <a:moveTo>
                    <a:pt x="96" y="21"/>
                  </a:moveTo>
                  <a:cubicBezTo>
                    <a:pt x="109" y="24"/>
                    <a:pt x="85" y="75"/>
                    <a:pt x="85" y="69"/>
                  </a:cubicBezTo>
                  <a:cubicBezTo>
                    <a:pt x="85" y="16"/>
                    <a:pt x="92" y="22"/>
                    <a:pt x="96" y="21"/>
                  </a:cubicBezTo>
                  <a:close/>
                  <a:moveTo>
                    <a:pt x="47" y="191"/>
                  </a:moveTo>
                  <a:cubicBezTo>
                    <a:pt x="16" y="147"/>
                    <a:pt x="76" y="107"/>
                    <a:pt x="76" y="107"/>
                  </a:cubicBezTo>
                  <a:cubicBezTo>
                    <a:pt x="76" y="107"/>
                    <a:pt x="79" y="126"/>
                    <a:pt x="79" y="128"/>
                  </a:cubicBezTo>
                  <a:cubicBezTo>
                    <a:pt x="73" y="130"/>
                    <a:pt x="63" y="137"/>
                    <a:pt x="57" y="147"/>
                  </a:cubicBezTo>
                  <a:cubicBezTo>
                    <a:pt x="44" y="171"/>
                    <a:pt x="54" y="194"/>
                    <a:pt x="61" y="197"/>
                  </a:cubicBezTo>
                  <a:cubicBezTo>
                    <a:pt x="67" y="200"/>
                    <a:pt x="68" y="194"/>
                    <a:pt x="65" y="189"/>
                  </a:cubicBezTo>
                  <a:cubicBezTo>
                    <a:pt x="51" y="149"/>
                    <a:pt x="80" y="142"/>
                    <a:pt x="80" y="142"/>
                  </a:cubicBezTo>
                  <a:cubicBezTo>
                    <a:pt x="80" y="142"/>
                    <a:pt x="86" y="200"/>
                    <a:pt x="87" y="207"/>
                  </a:cubicBezTo>
                  <a:cubicBezTo>
                    <a:pt x="67" y="211"/>
                    <a:pt x="52" y="196"/>
                    <a:pt x="47" y="191"/>
                  </a:cubicBezTo>
                  <a:close/>
                  <a:moveTo>
                    <a:pt x="100" y="203"/>
                  </a:moveTo>
                  <a:cubicBezTo>
                    <a:pt x="99" y="198"/>
                    <a:pt x="92" y="140"/>
                    <a:pt x="92" y="140"/>
                  </a:cubicBezTo>
                  <a:cubicBezTo>
                    <a:pt x="92" y="140"/>
                    <a:pt x="112" y="139"/>
                    <a:pt x="115" y="164"/>
                  </a:cubicBezTo>
                  <a:cubicBezTo>
                    <a:pt x="119" y="189"/>
                    <a:pt x="108" y="198"/>
                    <a:pt x="100" y="203"/>
                  </a:cubicBezTo>
                  <a:close/>
                </a:path>
              </a:pathLst>
            </a:custGeom>
            <a:solidFill>
              <a:srgbClr val="6A8BAD"/>
            </a:solidFill>
            <a:ln>
              <a:noFill/>
            </a:ln>
          </p:spPr>
          <p:txBody>
            <a:bodyPr vert="horz" wrap="square" lIns="91440" tIns="45720" rIns="91440" bIns="45720" numCol="1" anchor="t" anchorCtr="0" compatLnSpc="1">
              <a:prstTxWarp prst="textNoShape">
                <a:avLst/>
              </a:prstTxWarp>
            </a:bodyPr>
            <a:lstStyle/>
            <a:p>
              <a:endParaRPr lang="de-DE">
                <a:latin typeface="Segoe UI" panose="020B0502040204020203" pitchFamily="34" charset="0"/>
                <a:ea typeface="Segoe UI" panose="020B0502040204020203" pitchFamily="34" charset="0"/>
                <a:cs typeface="Segoe UI" panose="020B0502040204020203" pitchFamily="34" charset="0"/>
              </a:endParaRPr>
            </a:p>
          </p:txBody>
        </p:sp>
        <p:sp>
          <p:nvSpPr>
            <p:cNvPr id="89" name="Freeform 11">
              <a:extLst>
                <a:ext uri="{FF2B5EF4-FFF2-40B4-BE49-F238E27FC236}">
                  <a16:creationId xmlns:a16="http://schemas.microsoft.com/office/drawing/2014/main" id="{D2D06A26-1F4C-47C1-9CFB-FEE30BFFEB49}"/>
                </a:ext>
              </a:extLst>
            </p:cNvPr>
            <p:cNvSpPr>
              <a:spLocks noChangeAspect="1"/>
            </p:cNvSpPr>
            <p:nvPr/>
          </p:nvSpPr>
          <p:spPr bwMode="auto">
            <a:xfrm>
              <a:off x="3376698" y="2202442"/>
              <a:ext cx="855793" cy="841693"/>
            </a:xfrm>
            <a:custGeom>
              <a:avLst/>
              <a:gdLst>
                <a:gd name="T0" fmla="*/ 754 w 848"/>
                <a:gd name="T1" fmla="*/ 377 h 834"/>
                <a:gd name="T2" fmla="*/ 587 w 848"/>
                <a:gd name="T3" fmla="*/ 372 h 834"/>
                <a:gd name="T4" fmla="*/ 532 w 848"/>
                <a:gd name="T5" fmla="*/ 312 h 834"/>
                <a:gd name="T6" fmla="*/ 560 w 848"/>
                <a:gd name="T7" fmla="*/ 282 h 834"/>
                <a:gd name="T8" fmla="*/ 507 w 848"/>
                <a:gd name="T9" fmla="*/ 277 h 834"/>
                <a:gd name="T10" fmla="*/ 427 w 848"/>
                <a:gd name="T11" fmla="*/ 199 h 834"/>
                <a:gd name="T12" fmla="*/ 455 w 848"/>
                <a:gd name="T13" fmla="*/ 162 h 834"/>
                <a:gd name="T14" fmla="*/ 397 w 848"/>
                <a:gd name="T15" fmla="*/ 162 h 834"/>
                <a:gd name="T16" fmla="*/ 232 w 848"/>
                <a:gd name="T17" fmla="*/ 37 h 834"/>
                <a:gd name="T18" fmla="*/ 400 w 848"/>
                <a:gd name="T19" fmla="*/ 370 h 834"/>
                <a:gd name="T20" fmla="*/ 112 w 848"/>
                <a:gd name="T21" fmla="*/ 377 h 834"/>
                <a:gd name="T22" fmla="*/ 22 w 848"/>
                <a:gd name="T23" fmla="*/ 297 h 834"/>
                <a:gd name="T24" fmla="*/ 12 w 848"/>
                <a:gd name="T25" fmla="*/ 320 h 834"/>
                <a:gd name="T26" fmla="*/ 45 w 848"/>
                <a:gd name="T27" fmla="*/ 397 h 834"/>
                <a:gd name="T28" fmla="*/ 10 w 848"/>
                <a:gd name="T29" fmla="*/ 417 h 834"/>
                <a:gd name="T30" fmla="*/ 9 w 848"/>
                <a:gd name="T31" fmla="*/ 417 h 834"/>
                <a:gd name="T32" fmla="*/ 10 w 848"/>
                <a:gd name="T33" fmla="*/ 417 h 834"/>
                <a:gd name="T34" fmla="*/ 45 w 848"/>
                <a:gd name="T35" fmla="*/ 438 h 834"/>
                <a:gd name="T36" fmla="*/ 12 w 848"/>
                <a:gd name="T37" fmla="*/ 515 h 834"/>
                <a:gd name="T38" fmla="*/ 20 w 848"/>
                <a:gd name="T39" fmla="*/ 537 h 834"/>
                <a:gd name="T40" fmla="*/ 112 w 848"/>
                <a:gd name="T41" fmla="*/ 459 h 834"/>
                <a:gd name="T42" fmla="*/ 400 w 848"/>
                <a:gd name="T43" fmla="*/ 467 h 834"/>
                <a:gd name="T44" fmla="*/ 229 w 848"/>
                <a:gd name="T45" fmla="*/ 798 h 834"/>
                <a:gd name="T46" fmla="*/ 395 w 848"/>
                <a:gd name="T47" fmla="*/ 675 h 834"/>
                <a:gd name="T48" fmla="*/ 453 w 848"/>
                <a:gd name="T49" fmla="*/ 675 h 834"/>
                <a:gd name="T50" fmla="*/ 425 w 848"/>
                <a:gd name="T51" fmla="*/ 638 h 834"/>
                <a:gd name="T52" fmla="*/ 505 w 848"/>
                <a:gd name="T53" fmla="*/ 560 h 834"/>
                <a:gd name="T54" fmla="*/ 558 w 848"/>
                <a:gd name="T55" fmla="*/ 557 h 834"/>
                <a:gd name="T56" fmla="*/ 532 w 848"/>
                <a:gd name="T57" fmla="*/ 525 h 834"/>
                <a:gd name="T58" fmla="*/ 587 w 848"/>
                <a:gd name="T59" fmla="*/ 465 h 834"/>
                <a:gd name="T60" fmla="*/ 754 w 848"/>
                <a:gd name="T61" fmla="*/ 463 h 834"/>
                <a:gd name="T62" fmla="*/ 848 w 848"/>
                <a:gd name="T63" fmla="*/ 420 h 834"/>
                <a:gd name="T64" fmla="*/ 754 w 848"/>
                <a:gd name="T65" fmla="*/ 377 h 8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48" h="834">
                  <a:moveTo>
                    <a:pt x="754" y="377"/>
                  </a:moveTo>
                  <a:cubicBezTo>
                    <a:pt x="673" y="374"/>
                    <a:pt x="587" y="372"/>
                    <a:pt x="587" y="372"/>
                  </a:cubicBezTo>
                  <a:cubicBezTo>
                    <a:pt x="532" y="312"/>
                    <a:pt x="532" y="312"/>
                    <a:pt x="532" y="312"/>
                  </a:cubicBezTo>
                  <a:cubicBezTo>
                    <a:pt x="532" y="312"/>
                    <a:pt x="557" y="302"/>
                    <a:pt x="560" y="282"/>
                  </a:cubicBezTo>
                  <a:cubicBezTo>
                    <a:pt x="564" y="262"/>
                    <a:pt x="511" y="277"/>
                    <a:pt x="507" y="277"/>
                  </a:cubicBezTo>
                  <a:cubicBezTo>
                    <a:pt x="503" y="277"/>
                    <a:pt x="427" y="199"/>
                    <a:pt x="427" y="199"/>
                  </a:cubicBezTo>
                  <a:cubicBezTo>
                    <a:pt x="427" y="199"/>
                    <a:pt x="457" y="186"/>
                    <a:pt x="455" y="162"/>
                  </a:cubicBezTo>
                  <a:cubicBezTo>
                    <a:pt x="455" y="162"/>
                    <a:pt x="428" y="152"/>
                    <a:pt x="397" y="162"/>
                  </a:cubicBezTo>
                  <a:cubicBezTo>
                    <a:pt x="397" y="162"/>
                    <a:pt x="259" y="0"/>
                    <a:pt x="232" y="37"/>
                  </a:cubicBezTo>
                  <a:cubicBezTo>
                    <a:pt x="232" y="37"/>
                    <a:pt x="389" y="262"/>
                    <a:pt x="400" y="370"/>
                  </a:cubicBezTo>
                  <a:cubicBezTo>
                    <a:pt x="112" y="377"/>
                    <a:pt x="112" y="377"/>
                    <a:pt x="112" y="377"/>
                  </a:cubicBezTo>
                  <a:cubicBezTo>
                    <a:pt x="22" y="297"/>
                    <a:pt x="22" y="297"/>
                    <a:pt x="22" y="297"/>
                  </a:cubicBezTo>
                  <a:cubicBezTo>
                    <a:pt x="22" y="297"/>
                    <a:pt x="0" y="292"/>
                    <a:pt x="12" y="320"/>
                  </a:cubicBezTo>
                  <a:cubicBezTo>
                    <a:pt x="24" y="346"/>
                    <a:pt x="45" y="397"/>
                    <a:pt x="45" y="397"/>
                  </a:cubicBezTo>
                  <a:cubicBezTo>
                    <a:pt x="45" y="397"/>
                    <a:pt x="35" y="414"/>
                    <a:pt x="10" y="417"/>
                  </a:cubicBezTo>
                  <a:cubicBezTo>
                    <a:pt x="9" y="417"/>
                    <a:pt x="7" y="417"/>
                    <a:pt x="9" y="417"/>
                  </a:cubicBezTo>
                  <a:cubicBezTo>
                    <a:pt x="7" y="417"/>
                    <a:pt x="9" y="417"/>
                    <a:pt x="10" y="417"/>
                  </a:cubicBezTo>
                  <a:cubicBezTo>
                    <a:pt x="33" y="420"/>
                    <a:pt x="45" y="438"/>
                    <a:pt x="45" y="438"/>
                  </a:cubicBezTo>
                  <a:cubicBezTo>
                    <a:pt x="45" y="438"/>
                    <a:pt x="22" y="487"/>
                    <a:pt x="12" y="515"/>
                  </a:cubicBezTo>
                  <a:cubicBezTo>
                    <a:pt x="0" y="542"/>
                    <a:pt x="20" y="537"/>
                    <a:pt x="20" y="537"/>
                  </a:cubicBezTo>
                  <a:cubicBezTo>
                    <a:pt x="112" y="459"/>
                    <a:pt x="112" y="459"/>
                    <a:pt x="112" y="459"/>
                  </a:cubicBezTo>
                  <a:cubicBezTo>
                    <a:pt x="400" y="467"/>
                    <a:pt x="400" y="467"/>
                    <a:pt x="400" y="467"/>
                  </a:cubicBezTo>
                  <a:cubicBezTo>
                    <a:pt x="387" y="575"/>
                    <a:pt x="229" y="798"/>
                    <a:pt x="229" y="798"/>
                  </a:cubicBezTo>
                  <a:cubicBezTo>
                    <a:pt x="255" y="834"/>
                    <a:pt x="395" y="675"/>
                    <a:pt x="395" y="675"/>
                  </a:cubicBezTo>
                  <a:cubicBezTo>
                    <a:pt x="427" y="685"/>
                    <a:pt x="453" y="675"/>
                    <a:pt x="453" y="675"/>
                  </a:cubicBezTo>
                  <a:cubicBezTo>
                    <a:pt x="455" y="653"/>
                    <a:pt x="425" y="638"/>
                    <a:pt x="425" y="638"/>
                  </a:cubicBezTo>
                  <a:cubicBezTo>
                    <a:pt x="425" y="638"/>
                    <a:pt x="502" y="560"/>
                    <a:pt x="505" y="560"/>
                  </a:cubicBezTo>
                  <a:cubicBezTo>
                    <a:pt x="511" y="560"/>
                    <a:pt x="562" y="576"/>
                    <a:pt x="558" y="557"/>
                  </a:cubicBezTo>
                  <a:cubicBezTo>
                    <a:pt x="556" y="537"/>
                    <a:pt x="532" y="525"/>
                    <a:pt x="532" y="525"/>
                  </a:cubicBezTo>
                  <a:cubicBezTo>
                    <a:pt x="587" y="465"/>
                    <a:pt x="587" y="465"/>
                    <a:pt x="587" y="465"/>
                  </a:cubicBezTo>
                  <a:cubicBezTo>
                    <a:pt x="587" y="465"/>
                    <a:pt x="672" y="465"/>
                    <a:pt x="754" y="463"/>
                  </a:cubicBezTo>
                  <a:cubicBezTo>
                    <a:pt x="833" y="461"/>
                    <a:pt x="848" y="420"/>
                    <a:pt x="848" y="420"/>
                  </a:cubicBezTo>
                  <a:cubicBezTo>
                    <a:pt x="848" y="420"/>
                    <a:pt x="833" y="378"/>
                    <a:pt x="754" y="377"/>
                  </a:cubicBezTo>
                </a:path>
              </a:pathLst>
            </a:custGeom>
            <a:solidFill>
              <a:srgbClr val="6A8BAD"/>
            </a:solidFill>
            <a:ln>
              <a:noFill/>
            </a:ln>
          </p:spPr>
          <p:txBody>
            <a:bodyPr vert="horz" wrap="square" lIns="91440" tIns="45720" rIns="91440" bIns="45720" numCol="1" anchor="t" anchorCtr="0" compatLnSpc="1">
              <a:prstTxWarp prst="textNoShape">
                <a:avLst/>
              </a:prstTxWarp>
            </a:bodyPr>
            <a:lstStyle/>
            <a:p>
              <a:endParaRPr lang="de-DE">
                <a:latin typeface="Segoe UI" panose="020B0502040204020203" pitchFamily="34" charset="0"/>
                <a:ea typeface="Segoe UI" panose="020B0502040204020203" pitchFamily="34" charset="0"/>
                <a:cs typeface="Segoe UI" panose="020B0502040204020203" pitchFamily="34" charset="0"/>
              </a:endParaRPr>
            </a:p>
          </p:txBody>
        </p:sp>
        <p:grpSp>
          <p:nvGrpSpPr>
            <p:cNvPr id="90" name="Gruppieren 89">
              <a:extLst>
                <a:ext uri="{FF2B5EF4-FFF2-40B4-BE49-F238E27FC236}">
                  <a16:creationId xmlns:a16="http://schemas.microsoft.com/office/drawing/2014/main" id="{B5BE2718-751A-4BC6-A457-3B0F60A3BDF4}"/>
                </a:ext>
              </a:extLst>
            </p:cNvPr>
            <p:cNvGrpSpPr>
              <a:grpSpLocks noChangeAspect="1"/>
            </p:cNvGrpSpPr>
            <p:nvPr/>
          </p:nvGrpSpPr>
          <p:grpSpPr>
            <a:xfrm rot="1060576">
              <a:off x="4458499" y="2175813"/>
              <a:ext cx="648734" cy="699773"/>
              <a:chOff x="4708095" y="4032320"/>
              <a:chExt cx="1116760" cy="1204621"/>
            </a:xfrm>
          </p:grpSpPr>
          <p:sp>
            <p:nvSpPr>
              <p:cNvPr id="103" name="Freeform 54">
                <a:extLst>
                  <a:ext uri="{FF2B5EF4-FFF2-40B4-BE49-F238E27FC236}">
                    <a16:creationId xmlns:a16="http://schemas.microsoft.com/office/drawing/2014/main" id="{B7C2C8C6-CE33-4BAD-ABBB-BAE950BDA017}"/>
                  </a:ext>
                </a:extLst>
              </p:cNvPr>
              <p:cNvSpPr>
                <a:spLocks/>
              </p:cNvSpPr>
              <p:nvPr/>
            </p:nvSpPr>
            <p:spPr bwMode="auto">
              <a:xfrm>
                <a:off x="5103600" y="4032320"/>
                <a:ext cx="721255" cy="867674"/>
              </a:xfrm>
              <a:custGeom>
                <a:avLst/>
                <a:gdLst>
                  <a:gd name="T0" fmla="*/ 112 w 169"/>
                  <a:gd name="T1" fmla="*/ 68 h 203"/>
                  <a:gd name="T2" fmla="*/ 112 w 169"/>
                  <a:gd name="T3" fmla="*/ 13 h 203"/>
                  <a:gd name="T4" fmla="*/ 113 w 169"/>
                  <a:gd name="T5" fmla="*/ 13 h 203"/>
                  <a:gd name="T6" fmla="*/ 120 w 169"/>
                  <a:gd name="T7" fmla="*/ 6 h 203"/>
                  <a:gd name="T8" fmla="*/ 113 w 169"/>
                  <a:gd name="T9" fmla="*/ 0 h 203"/>
                  <a:gd name="T10" fmla="*/ 59 w 169"/>
                  <a:gd name="T11" fmla="*/ 0 h 203"/>
                  <a:gd name="T12" fmla="*/ 52 w 169"/>
                  <a:gd name="T13" fmla="*/ 6 h 203"/>
                  <a:gd name="T14" fmla="*/ 59 w 169"/>
                  <a:gd name="T15" fmla="*/ 13 h 203"/>
                  <a:gd name="T16" fmla="*/ 60 w 169"/>
                  <a:gd name="T17" fmla="*/ 13 h 203"/>
                  <a:gd name="T18" fmla="*/ 60 w 169"/>
                  <a:gd name="T19" fmla="*/ 67 h 203"/>
                  <a:gd name="T20" fmla="*/ 30 w 169"/>
                  <a:gd name="T21" fmla="*/ 203 h 203"/>
                  <a:gd name="T22" fmla="*/ 143 w 169"/>
                  <a:gd name="T23" fmla="*/ 203 h 203"/>
                  <a:gd name="T24" fmla="*/ 112 w 169"/>
                  <a:gd name="T25" fmla="*/ 68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9" h="203">
                    <a:moveTo>
                      <a:pt x="112" y="68"/>
                    </a:moveTo>
                    <a:cubicBezTo>
                      <a:pt x="113" y="61"/>
                      <a:pt x="112" y="13"/>
                      <a:pt x="112" y="13"/>
                    </a:cubicBezTo>
                    <a:cubicBezTo>
                      <a:pt x="113" y="13"/>
                      <a:pt x="113" y="13"/>
                      <a:pt x="113" y="13"/>
                    </a:cubicBezTo>
                    <a:cubicBezTo>
                      <a:pt x="117" y="13"/>
                      <a:pt x="120" y="10"/>
                      <a:pt x="120" y="6"/>
                    </a:cubicBezTo>
                    <a:cubicBezTo>
                      <a:pt x="120" y="2"/>
                      <a:pt x="117" y="0"/>
                      <a:pt x="113" y="0"/>
                    </a:cubicBezTo>
                    <a:cubicBezTo>
                      <a:pt x="59" y="0"/>
                      <a:pt x="59" y="0"/>
                      <a:pt x="59" y="0"/>
                    </a:cubicBezTo>
                    <a:cubicBezTo>
                      <a:pt x="55" y="0"/>
                      <a:pt x="52" y="2"/>
                      <a:pt x="52" y="6"/>
                    </a:cubicBezTo>
                    <a:cubicBezTo>
                      <a:pt x="52" y="10"/>
                      <a:pt x="55" y="13"/>
                      <a:pt x="59" y="13"/>
                    </a:cubicBezTo>
                    <a:cubicBezTo>
                      <a:pt x="60" y="13"/>
                      <a:pt x="60" y="13"/>
                      <a:pt x="60" y="13"/>
                    </a:cubicBezTo>
                    <a:cubicBezTo>
                      <a:pt x="60" y="32"/>
                      <a:pt x="60" y="67"/>
                      <a:pt x="60" y="67"/>
                    </a:cubicBezTo>
                    <a:cubicBezTo>
                      <a:pt x="33" y="146"/>
                      <a:pt x="0" y="203"/>
                      <a:pt x="30" y="203"/>
                    </a:cubicBezTo>
                    <a:cubicBezTo>
                      <a:pt x="37" y="203"/>
                      <a:pt x="143" y="203"/>
                      <a:pt x="143" y="203"/>
                    </a:cubicBezTo>
                    <a:cubicBezTo>
                      <a:pt x="169" y="203"/>
                      <a:pt x="141" y="148"/>
                      <a:pt x="112" y="68"/>
                    </a:cubicBezTo>
                    <a:close/>
                  </a:path>
                </a:pathLst>
              </a:custGeom>
              <a:solidFill>
                <a:srgbClr val="6A8BAD"/>
              </a:solidFill>
              <a:ln w="14288"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de-DE">
                  <a:latin typeface="Segoe UI" panose="020B0502040204020203" pitchFamily="34" charset="0"/>
                  <a:ea typeface="Segoe UI" panose="020B0502040204020203" pitchFamily="34" charset="0"/>
                  <a:cs typeface="Segoe UI" panose="020B0502040204020203" pitchFamily="34" charset="0"/>
                </a:endParaRPr>
              </a:p>
            </p:txBody>
          </p:sp>
          <p:sp>
            <p:nvSpPr>
              <p:cNvPr id="104" name="Freeform 30">
                <a:extLst>
                  <a:ext uri="{FF2B5EF4-FFF2-40B4-BE49-F238E27FC236}">
                    <a16:creationId xmlns:a16="http://schemas.microsoft.com/office/drawing/2014/main" id="{BC7FCAA7-C89B-4A23-A7C2-F3C4AF2DD447}"/>
                  </a:ext>
                </a:extLst>
              </p:cNvPr>
              <p:cNvSpPr>
                <a:spLocks/>
              </p:cNvSpPr>
              <p:nvPr/>
            </p:nvSpPr>
            <p:spPr bwMode="auto">
              <a:xfrm>
                <a:off x="4708095" y="4407578"/>
                <a:ext cx="510712" cy="397221"/>
              </a:xfrm>
              <a:custGeom>
                <a:avLst/>
                <a:gdLst>
                  <a:gd name="T0" fmla="*/ 4 w 99"/>
                  <a:gd name="T1" fmla="*/ 28 h 77"/>
                  <a:gd name="T2" fmla="*/ 24 w 99"/>
                  <a:gd name="T3" fmla="*/ 6 h 77"/>
                  <a:gd name="T4" fmla="*/ 43 w 99"/>
                  <a:gd name="T5" fmla="*/ 30 h 77"/>
                  <a:gd name="T6" fmla="*/ 96 w 99"/>
                  <a:gd name="T7" fmla="*/ 70 h 77"/>
                  <a:gd name="T8" fmla="*/ 99 w 99"/>
                  <a:gd name="T9" fmla="*/ 77 h 77"/>
                  <a:gd name="T10" fmla="*/ 47 w 99"/>
                  <a:gd name="T11" fmla="*/ 76 h 77"/>
                  <a:gd name="T12" fmla="*/ 28 w 99"/>
                  <a:gd name="T13" fmla="*/ 46 h 77"/>
                  <a:gd name="T14" fmla="*/ 4 w 99"/>
                  <a:gd name="T15" fmla="*/ 28 h 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 h="77">
                    <a:moveTo>
                      <a:pt x="4" y="28"/>
                    </a:moveTo>
                    <a:cubicBezTo>
                      <a:pt x="12" y="19"/>
                      <a:pt x="24" y="6"/>
                      <a:pt x="24" y="6"/>
                    </a:cubicBezTo>
                    <a:cubicBezTo>
                      <a:pt x="24" y="6"/>
                      <a:pt x="45" y="0"/>
                      <a:pt x="43" y="30"/>
                    </a:cubicBezTo>
                    <a:cubicBezTo>
                      <a:pt x="47" y="33"/>
                      <a:pt x="96" y="70"/>
                      <a:pt x="96" y="70"/>
                    </a:cubicBezTo>
                    <a:cubicBezTo>
                      <a:pt x="99" y="77"/>
                      <a:pt x="99" y="77"/>
                      <a:pt x="99" y="77"/>
                    </a:cubicBezTo>
                    <a:cubicBezTo>
                      <a:pt x="47" y="76"/>
                      <a:pt x="47" y="76"/>
                      <a:pt x="47" y="76"/>
                    </a:cubicBezTo>
                    <a:cubicBezTo>
                      <a:pt x="28" y="46"/>
                      <a:pt x="28" y="46"/>
                      <a:pt x="28" y="46"/>
                    </a:cubicBezTo>
                    <a:cubicBezTo>
                      <a:pt x="0" y="51"/>
                      <a:pt x="4" y="28"/>
                      <a:pt x="4" y="28"/>
                    </a:cubicBezTo>
                    <a:close/>
                  </a:path>
                </a:pathLst>
              </a:custGeom>
              <a:solidFill>
                <a:schemeClr val="accent1">
                  <a:lumMod val="40000"/>
                  <a:lumOff val="60000"/>
                </a:schemeClr>
              </a:solidFill>
              <a:ln w="15875"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de-DE">
                  <a:latin typeface="Segoe UI" panose="020B0502040204020203" pitchFamily="34" charset="0"/>
                  <a:ea typeface="Segoe UI" panose="020B0502040204020203" pitchFamily="34" charset="0"/>
                  <a:cs typeface="Segoe UI" panose="020B0502040204020203" pitchFamily="34" charset="0"/>
                </a:endParaRPr>
              </a:p>
            </p:txBody>
          </p:sp>
          <p:sp>
            <p:nvSpPr>
              <p:cNvPr id="105" name="Freeform 29">
                <a:extLst>
                  <a:ext uri="{FF2B5EF4-FFF2-40B4-BE49-F238E27FC236}">
                    <a16:creationId xmlns:a16="http://schemas.microsoft.com/office/drawing/2014/main" id="{8C04ABE6-A19B-4EC2-883B-F79488737320}"/>
                  </a:ext>
                </a:extLst>
              </p:cNvPr>
              <p:cNvSpPr>
                <a:spLocks/>
              </p:cNvSpPr>
              <p:nvPr/>
            </p:nvSpPr>
            <p:spPr bwMode="auto">
              <a:xfrm>
                <a:off x="4780118" y="4758966"/>
                <a:ext cx="774797" cy="477975"/>
              </a:xfrm>
              <a:custGeom>
                <a:avLst/>
                <a:gdLst>
                  <a:gd name="T0" fmla="*/ 11 w 150"/>
                  <a:gd name="T1" fmla="*/ 0 h 93"/>
                  <a:gd name="T2" fmla="*/ 147 w 150"/>
                  <a:gd name="T3" fmla="*/ 0 h 93"/>
                  <a:gd name="T4" fmla="*/ 119 w 150"/>
                  <a:gd name="T5" fmla="*/ 79 h 93"/>
                  <a:gd name="T6" fmla="*/ 118 w 150"/>
                  <a:gd name="T7" fmla="*/ 93 h 93"/>
                  <a:gd name="T8" fmla="*/ 39 w 150"/>
                  <a:gd name="T9" fmla="*/ 93 h 93"/>
                  <a:gd name="T10" fmla="*/ 39 w 150"/>
                  <a:gd name="T11" fmla="*/ 80 h 93"/>
                  <a:gd name="T12" fmla="*/ 11 w 150"/>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150" h="93">
                    <a:moveTo>
                      <a:pt x="11" y="0"/>
                    </a:moveTo>
                    <a:cubicBezTo>
                      <a:pt x="147" y="0"/>
                      <a:pt x="147" y="0"/>
                      <a:pt x="147" y="0"/>
                    </a:cubicBezTo>
                    <a:cubicBezTo>
                      <a:pt x="147" y="12"/>
                      <a:pt x="150" y="70"/>
                      <a:pt x="119" y="79"/>
                    </a:cubicBezTo>
                    <a:cubicBezTo>
                      <a:pt x="119" y="83"/>
                      <a:pt x="118" y="93"/>
                      <a:pt x="118" y="93"/>
                    </a:cubicBezTo>
                    <a:cubicBezTo>
                      <a:pt x="112" y="93"/>
                      <a:pt x="39" y="93"/>
                      <a:pt x="39" y="93"/>
                    </a:cubicBezTo>
                    <a:cubicBezTo>
                      <a:pt x="39" y="80"/>
                      <a:pt x="39" y="80"/>
                      <a:pt x="39" y="80"/>
                    </a:cubicBezTo>
                    <a:cubicBezTo>
                      <a:pt x="36" y="80"/>
                      <a:pt x="0" y="56"/>
                      <a:pt x="11" y="0"/>
                    </a:cubicBezTo>
                    <a:close/>
                  </a:path>
                </a:pathLst>
              </a:custGeom>
              <a:solidFill>
                <a:srgbClr val="6A8BAD"/>
              </a:solidFill>
              <a:ln>
                <a:noFill/>
              </a:ln>
            </p:spPr>
            <p:txBody>
              <a:bodyPr vert="horz" wrap="square" lIns="91440" tIns="45720" rIns="91440" bIns="45720" numCol="1" anchor="t" anchorCtr="0" compatLnSpc="1">
                <a:prstTxWarp prst="textNoShape">
                  <a:avLst/>
                </a:prstTxWarp>
              </a:bodyPr>
              <a:lstStyle/>
              <a:p>
                <a:endParaRPr lang="de-DE">
                  <a:latin typeface="Segoe UI" panose="020B0502040204020203" pitchFamily="34" charset="0"/>
                  <a:ea typeface="Segoe UI" panose="020B0502040204020203" pitchFamily="34" charset="0"/>
                  <a:cs typeface="Segoe UI" panose="020B0502040204020203" pitchFamily="34" charset="0"/>
                </a:endParaRPr>
              </a:p>
            </p:txBody>
          </p:sp>
          <p:sp>
            <p:nvSpPr>
              <p:cNvPr id="106" name="Freeform 53">
                <a:extLst>
                  <a:ext uri="{FF2B5EF4-FFF2-40B4-BE49-F238E27FC236}">
                    <a16:creationId xmlns:a16="http://schemas.microsoft.com/office/drawing/2014/main" id="{C7562368-9DAA-40D1-9CFB-2CA671C7658C}"/>
                  </a:ext>
                </a:extLst>
              </p:cNvPr>
              <p:cNvSpPr>
                <a:spLocks noEditPoints="1"/>
              </p:cNvSpPr>
              <p:nvPr/>
            </p:nvSpPr>
            <p:spPr bwMode="auto">
              <a:xfrm>
                <a:off x="5402766" y="4341711"/>
                <a:ext cx="122921" cy="379607"/>
              </a:xfrm>
              <a:custGeom>
                <a:avLst/>
                <a:gdLst>
                  <a:gd name="T0" fmla="*/ 29 w 29"/>
                  <a:gd name="T1" fmla="*/ 1 h 89"/>
                  <a:gd name="T2" fmla="*/ 27 w 29"/>
                  <a:gd name="T3" fmla="*/ 2 h 89"/>
                  <a:gd name="T4" fmla="*/ 1 w 29"/>
                  <a:gd name="T5" fmla="*/ 2 h 89"/>
                  <a:gd name="T6" fmla="*/ 0 w 29"/>
                  <a:gd name="T7" fmla="*/ 1 h 89"/>
                  <a:gd name="T8" fmla="*/ 1 w 29"/>
                  <a:gd name="T9" fmla="*/ 0 h 89"/>
                  <a:gd name="T10" fmla="*/ 27 w 29"/>
                  <a:gd name="T11" fmla="*/ 0 h 89"/>
                  <a:gd name="T12" fmla="*/ 29 w 29"/>
                  <a:gd name="T13" fmla="*/ 1 h 89"/>
                  <a:gd name="T14" fmla="*/ 8 w 29"/>
                  <a:gd name="T15" fmla="*/ 15 h 89"/>
                  <a:gd name="T16" fmla="*/ 2 w 29"/>
                  <a:gd name="T17" fmla="*/ 15 h 89"/>
                  <a:gd name="T18" fmla="*/ 1 w 29"/>
                  <a:gd name="T19" fmla="*/ 16 h 89"/>
                  <a:gd name="T20" fmla="*/ 2 w 29"/>
                  <a:gd name="T21" fmla="*/ 17 h 89"/>
                  <a:gd name="T22" fmla="*/ 8 w 29"/>
                  <a:gd name="T23" fmla="*/ 17 h 89"/>
                  <a:gd name="T24" fmla="*/ 9 w 29"/>
                  <a:gd name="T25" fmla="*/ 16 h 89"/>
                  <a:gd name="T26" fmla="*/ 8 w 29"/>
                  <a:gd name="T27" fmla="*/ 15 h 89"/>
                  <a:gd name="T28" fmla="*/ 8 w 29"/>
                  <a:gd name="T29" fmla="*/ 34 h 89"/>
                  <a:gd name="T30" fmla="*/ 2 w 29"/>
                  <a:gd name="T31" fmla="*/ 34 h 89"/>
                  <a:gd name="T32" fmla="*/ 1 w 29"/>
                  <a:gd name="T33" fmla="*/ 35 h 89"/>
                  <a:gd name="T34" fmla="*/ 2 w 29"/>
                  <a:gd name="T35" fmla="*/ 36 h 89"/>
                  <a:gd name="T36" fmla="*/ 8 w 29"/>
                  <a:gd name="T37" fmla="*/ 36 h 89"/>
                  <a:gd name="T38" fmla="*/ 9 w 29"/>
                  <a:gd name="T39" fmla="*/ 35 h 89"/>
                  <a:gd name="T40" fmla="*/ 8 w 29"/>
                  <a:gd name="T41" fmla="*/ 34 h 89"/>
                  <a:gd name="T42" fmla="*/ 8 w 29"/>
                  <a:gd name="T43" fmla="*/ 51 h 89"/>
                  <a:gd name="T44" fmla="*/ 2 w 29"/>
                  <a:gd name="T45" fmla="*/ 51 h 89"/>
                  <a:gd name="T46" fmla="*/ 1 w 29"/>
                  <a:gd name="T47" fmla="*/ 52 h 89"/>
                  <a:gd name="T48" fmla="*/ 2 w 29"/>
                  <a:gd name="T49" fmla="*/ 53 h 89"/>
                  <a:gd name="T50" fmla="*/ 8 w 29"/>
                  <a:gd name="T51" fmla="*/ 53 h 89"/>
                  <a:gd name="T52" fmla="*/ 9 w 29"/>
                  <a:gd name="T53" fmla="*/ 52 h 89"/>
                  <a:gd name="T54" fmla="*/ 8 w 29"/>
                  <a:gd name="T55" fmla="*/ 51 h 89"/>
                  <a:gd name="T56" fmla="*/ 8 w 29"/>
                  <a:gd name="T57" fmla="*/ 69 h 89"/>
                  <a:gd name="T58" fmla="*/ 2 w 29"/>
                  <a:gd name="T59" fmla="*/ 69 h 89"/>
                  <a:gd name="T60" fmla="*/ 1 w 29"/>
                  <a:gd name="T61" fmla="*/ 70 h 89"/>
                  <a:gd name="T62" fmla="*/ 2 w 29"/>
                  <a:gd name="T63" fmla="*/ 71 h 89"/>
                  <a:gd name="T64" fmla="*/ 8 w 29"/>
                  <a:gd name="T65" fmla="*/ 71 h 89"/>
                  <a:gd name="T66" fmla="*/ 9 w 29"/>
                  <a:gd name="T67" fmla="*/ 70 h 89"/>
                  <a:gd name="T68" fmla="*/ 8 w 29"/>
                  <a:gd name="T69" fmla="*/ 69 h 89"/>
                  <a:gd name="T70" fmla="*/ 8 w 29"/>
                  <a:gd name="T71" fmla="*/ 87 h 89"/>
                  <a:gd name="T72" fmla="*/ 2 w 29"/>
                  <a:gd name="T73" fmla="*/ 87 h 89"/>
                  <a:gd name="T74" fmla="*/ 1 w 29"/>
                  <a:gd name="T75" fmla="*/ 88 h 89"/>
                  <a:gd name="T76" fmla="*/ 2 w 29"/>
                  <a:gd name="T77" fmla="*/ 89 h 89"/>
                  <a:gd name="T78" fmla="*/ 8 w 29"/>
                  <a:gd name="T79" fmla="*/ 89 h 89"/>
                  <a:gd name="T80" fmla="*/ 9 w 29"/>
                  <a:gd name="T81" fmla="*/ 88 h 89"/>
                  <a:gd name="T82" fmla="*/ 8 w 29"/>
                  <a:gd name="T83" fmla="*/ 87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9" h="89">
                    <a:moveTo>
                      <a:pt x="29" y="1"/>
                    </a:moveTo>
                    <a:cubicBezTo>
                      <a:pt x="29" y="2"/>
                      <a:pt x="28" y="2"/>
                      <a:pt x="27" y="2"/>
                    </a:cubicBezTo>
                    <a:cubicBezTo>
                      <a:pt x="1" y="2"/>
                      <a:pt x="1" y="2"/>
                      <a:pt x="1" y="2"/>
                    </a:cubicBezTo>
                    <a:cubicBezTo>
                      <a:pt x="1" y="2"/>
                      <a:pt x="0" y="2"/>
                      <a:pt x="0" y="1"/>
                    </a:cubicBezTo>
                    <a:cubicBezTo>
                      <a:pt x="0" y="0"/>
                      <a:pt x="1" y="0"/>
                      <a:pt x="1" y="0"/>
                    </a:cubicBezTo>
                    <a:cubicBezTo>
                      <a:pt x="27" y="0"/>
                      <a:pt x="27" y="0"/>
                      <a:pt x="27" y="0"/>
                    </a:cubicBezTo>
                    <a:cubicBezTo>
                      <a:pt x="28" y="0"/>
                      <a:pt x="29" y="0"/>
                      <a:pt x="29" y="1"/>
                    </a:cubicBezTo>
                    <a:close/>
                    <a:moveTo>
                      <a:pt x="8" y="15"/>
                    </a:moveTo>
                    <a:cubicBezTo>
                      <a:pt x="2" y="15"/>
                      <a:pt x="2" y="15"/>
                      <a:pt x="2" y="15"/>
                    </a:cubicBezTo>
                    <a:cubicBezTo>
                      <a:pt x="1" y="15"/>
                      <a:pt x="1" y="15"/>
                      <a:pt x="1" y="16"/>
                    </a:cubicBezTo>
                    <a:cubicBezTo>
                      <a:pt x="1" y="17"/>
                      <a:pt x="1" y="17"/>
                      <a:pt x="2" y="17"/>
                    </a:cubicBezTo>
                    <a:cubicBezTo>
                      <a:pt x="8" y="17"/>
                      <a:pt x="8" y="17"/>
                      <a:pt x="8" y="17"/>
                    </a:cubicBezTo>
                    <a:cubicBezTo>
                      <a:pt x="9" y="17"/>
                      <a:pt x="9" y="17"/>
                      <a:pt x="9" y="16"/>
                    </a:cubicBezTo>
                    <a:cubicBezTo>
                      <a:pt x="9" y="15"/>
                      <a:pt x="9" y="15"/>
                      <a:pt x="8" y="15"/>
                    </a:cubicBezTo>
                    <a:close/>
                    <a:moveTo>
                      <a:pt x="8" y="34"/>
                    </a:moveTo>
                    <a:cubicBezTo>
                      <a:pt x="2" y="34"/>
                      <a:pt x="2" y="34"/>
                      <a:pt x="2" y="34"/>
                    </a:cubicBezTo>
                    <a:cubicBezTo>
                      <a:pt x="1" y="34"/>
                      <a:pt x="1" y="34"/>
                      <a:pt x="1" y="35"/>
                    </a:cubicBezTo>
                    <a:cubicBezTo>
                      <a:pt x="1" y="35"/>
                      <a:pt x="1" y="36"/>
                      <a:pt x="2" y="36"/>
                    </a:cubicBezTo>
                    <a:cubicBezTo>
                      <a:pt x="8" y="36"/>
                      <a:pt x="8" y="36"/>
                      <a:pt x="8" y="36"/>
                    </a:cubicBezTo>
                    <a:cubicBezTo>
                      <a:pt x="9" y="36"/>
                      <a:pt x="9" y="35"/>
                      <a:pt x="9" y="35"/>
                    </a:cubicBezTo>
                    <a:cubicBezTo>
                      <a:pt x="9" y="34"/>
                      <a:pt x="9" y="34"/>
                      <a:pt x="8" y="34"/>
                    </a:cubicBezTo>
                    <a:close/>
                    <a:moveTo>
                      <a:pt x="8" y="51"/>
                    </a:moveTo>
                    <a:cubicBezTo>
                      <a:pt x="2" y="51"/>
                      <a:pt x="2" y="51"/>
                      <a:pt x="2" y="51"/>
                    </a:cubicBezTo>
                    <a:cubicBezTo>
                      <a:pt x="1" y="51"/>
                      <a:pt x="1" y="51"/>
                      <a:pt x="1" y="52"/>
                    </a:cubicBezTo>
                    <a:cubicBezTo>
                      <a:pt x="1" y="53"/>
                      <a:pt x="1" y="53"/>
                      <a:pt x="2" y="53"/>
                    </a:cubicBezTo>
                    <a:cubicBezTo>
                      <a:pt x="8" y="53"/>
                      <a:pt x="8" y="53"/>
                      <a:pt x="8" y="53"/>
                    </a:cubicBezTo>
                    <a:cubicBezTo>
                      <a:pt x="9" y="53"/>
                      <a:pt x="9" y="53"/>
                      <a:pt x="9" y="52"/>
                    </a:cubicBezTo>
                    <a:cubicBezTo>
                      <a:pt x="9" y="51"/>
                      <a:pt x="9" y="51"/>
                      <a:pt x="8" y="51"/>
                    </a:cubicBezTo>
                    <a:close/>
                    <a:moveTo>
                      <a:pt x="8" y="69"/>
                    </a:moveTo>
                    <a:cubicBezTo>
                      <a:pt x="2" y="69"/>
                      <a:pt x="2" y="69"/>
                      <a:pt x="2" y="69"/>
                    </a:cubicBezTo>
                    <a:cubicBezTo>
                      <a:pt x="1" y="69"/>
                      <a:pt x="1" y="69"/>
                      <a:pt x="1" y="70"/>
                    </a:cubicBezTo>
                    <a:cubicBezTo>
                      <a:pt x="1" y="71"/>
                      <a:pt x="1" y="71"/>
                      <a:pt x="2" y="71"/>
                    </a:cubicBezTo>
                    <a:cubicBezTo>
                      <a:pt x="8" y="71"/>
                      <a:pt x="8" y="71"/>
                      <a:pt x="8" y="71"/>
                    </a:cubicBezTo>
                    <a:cubicBezTo>
                      <a:pt x="9" y="71"/>
                      <a:pt x="9" y="71"/>
                      <a:pt x="9" y="70"/>
                    </a:cubicBezTo>
                    <a:cubicBezTo>
                      <a:pt x="9" y="69"/>
                      <a:pt x="9" y="69"/>
                      <a:pt x="8" y="69"/>
                    </a:cubicBezTo>
                    <a:close/>
                    <a:moveTo>
                      <a:pt x="8" y="87"/>
                    </a:moveTo>
                    <a:cubicBezTo>
                      <a:pt x="2" y="87"/>
                      <a:pt x="2" y="87"/>
                      <a:pt x="2" y="87"/>
                    </a:cubicBezTo>
                    <a:cubicBezTo>
                      <a:pt x="1" y="87"/>
                      <a:pt x="1" y="87"/>
                      <a:pt x="1" y="88"/>
                    </a:cubicBezTo>
                    <a:cubicBezTo>
                      <a:pt x="1" y="89"/>
                      <a:pt x="1" y="89"/>
                      <a:pt x="2" y="89"/>
                    </a:cubicBezTo>
                    <a:cubicBezTo>
                      <a:pt x="8" y="89"/>
                      <a:pt x="8" y="89"/>
                      <a:pt x="8" y="89"/>
                    </a:cubicBezTo>
                    <a:cubicBezTo>
                      <a:pt x="9" y="89"/>
                      <a:pt x="9" y="89"/>
                      <a:pt x="9" y="88"/>
                    </a:cubicBezTo>
                    <a:cubicBezTo>
                      <a:pt x="9" y="87"/>
                      <a:pt x="9" y="87"/>
                      <a:pt x="8" y="87"/>
                    </a:cubicBezTo>
                    <a:close/>
                  </a:path>
                </a:pathLst>
              </a:custGeom>
              <a:noFill/>
              <a:ln w="14288" cap="flat">
                <a:solidFill>
                  <a:schemeClr val="bg1">
                    <a:lumMod val="9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de-DE">
                  <a:latin typeface="Segoe UI" panose="020B0502040204020203" pitchFamily="34" charset="0"/>
                  <a:ea typeface="Segoe UI" panose="020B0502040204020203" pitchFamily="34" charset="0"/>
                  <a:cs typeface="Segoe UI" panose="020B0502040204020203" pitchFamily="34" charset="0"/>
                </a:endParaRPr>
              </a:p>
            </p:txBody>
          </p:sp>
        </p:grpSp>
        <p:grpSp>
          <p:nvGrpSpPr>
            <p:cNvPr id="91" name="Gruppieren 90">
              <a:extLst>
                <a:ext uri="{FF2B5EF4-FFF2-40B4-BE49-F238E27FC236}">
                  <a16:creationId xmlns:a16="http://schemas.microsoft.com/office/drawing/2014/main" id="{5898DBAA-EEC1-4F2D-88AE-1A641CD98462}"/>
                </a:ext>
              </a:extLst>
            </p:cNvPr>
            <p:cNvGrpSpPr>
              <a:grpSpLocks noChangeAspect="1"/>
            </p:cNvGrpSpPr>
            <p:nvPr/>
          </p:nvGrpSpPr>
          <p:grpSpPr>
            <a:xfrm rot="1695268">
              <a:off x="4719117" y="2983489"/>
              <a:ext cx="487414" cy="713513"/>
              <a:chOff x="1594339" y="4676109"/>
              <a:chExt cx="858993" cy="1257457"/>
            </a:xfrm>
            <a:solidFill>
              <a:schemeClr val="accent6">
                <a:lumMod val="50000"/>
              </a:schemeClr>
            </a:solidFill>
          </p:grpSpPr>
          <p:sp>
            <p:nvSpPr>
              <p:cNvPr id="101" name="Freeform 36">
                <a:extLst>
                  <a:ext uri="{FF2B5EF4-FFF2-40B4-BE49-F238E27FC236}">
                    <a16:creationId xmlns:a16="http://schemas.microsoft.com/office/drawing/2014/main" id="{657685B6-6104-40DF-8EAF-8DD8CD1B5E47}"/>
                  </a:ext>
                </a:extLst>
              </p:cNvPr>
              <p:cNvSpPr>
                <a:spLocks noEditPoints="1"/>
              </p:cNvSpPr>
              <p:nvPr/>
            </p:nvSpPr>
            <p:spPr bwMode="auto">
              <a:xfrm>
                <a:off x="1594339" y="5024920"/>
                <a:ext cx="585903" cy="908646"/>
              </a:xfrm>
              <a:custGeom>
                <a:avLst/>
                <a:gdLst>
                  <a:gd name="T0" fmla="*/ 153 w 200"/>
                  <a:gd name="T1" fmla="*/ 6 h 310"/>
                  <a:gd name="T2" fmla="*/ 105 w 200"/>
                  <a:gd name="T3" fmla="*/ 0 h 310"/>
                  <a:gd name="T4" fmla="*/ 105 w 200"/>
                  <a:gd name="T5" fmla="*/ 89 h 310"/>
                  <a:gd name="T6" fmla="*/ 191 w 200"/>
                  <a:gd name="T7" fmla="*/ 93 h 310"/>
                  <a:gd name="T8" fmla="*/ 153 w 200"/>
                  <a:gd name="T9" fmla="*/ 6 h 310"/>
                  <a:gd name="T10" fmla="*/ 193 w 200"/>
                  <a:gd name="T11" fmla="*/ 104 h 310"/>
                  <a:gd name="T12" fmla="*/ 6 w 200"/>
                  <a:gd name="T13" fmla="*/ 104 h 310"/>
                  <a:gd name="T14" fmla="*/ 0 w 200"/>
                  <a:gd name="T15" fmla="*/ 157 h 310"/>
                  <a:gd name="T16" fmla="*/ 100 w 200"/>
                  <a:gd name="T17" fmla="*/ 310 h 310"/>
                  <a:gd name="T18" fmla="*/ 200 w 200"/>
                  <a:gd name="T19" fmla="*/ 157 h 310"/>
                  <a:gd name="T20" fmla="*/ 193 w 200"/>
                  <a:gd name="T21" fmla="*/ 104 h 310"/>
                  <a:gd name="T22" fmla="*/ 95 w 200"/>
                  <a:gd name="T23" fmla="*/ 0 h 310"/>
                  <a:gd name="T24" fmla="*/ 47 w 200"/>
                  <a:gd name="T25" fmla="*/ 6 h 310"/>
                  <a:gd name="T26" fmla="*/ 9 w 200"/>
                  <a:gd name="T27" fmla="*/ 93 h 310"/>
                  <a:gd name="T28" fmla="*/ 95 w 200"/>
                  <a:gd name="T29" fmla="*/ 89 h 310"/>
                  <a:gd name="T30" fmla="*/ 95 w 200"/>
                  <a:gd name="T31" fmla="*/ 0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0" h="310">
                    <a:moveTo>
                      <a:pt x="153" y="6"/>
                    </a:moveTo>
                    <a:cubicBezTo>
                      <a:pt x="145" y="3"/>
                      <a:pt x="125" y="0"/>
                      <a:pt x="105" y="0"/>
                    </a:cubicBezTo>
                    <a:cubicBezTo>
                      <a:pt x="105" y="89"/>
                      <a:pt x="105" y="89"/>
                      <a:pt x="105" y="89"/>
                    </a:cubicBezTo>
                    <a:cubicBezTo>
                      <a:pt x="131" y="89"/>
                      <a:pt x="161" y="90"/>
                      <a:pt x="191" y="93"/>
                    </a:cubicBezTo>
                    <a:cubicBezTo>
                      <a:pt x="181" y="51"/>
                      <a:pt x="165" y="12"/>
                      <a:pt x="153" y="6"/>
                    </a:cubicBezTo>
                    <a:close/>
                    <a:moveTo>
                      <a:pt x="193" y="104"/>
                    </a:moveTo>
                    <a:cubicBezTo>
                      <a:pt x="111" y="95"/>
                      <a:pt x="33" y="101"/>
                      <a:pt x="6" y="104"/>
                    </a:cubicBezTo>
                    <a:cubicBezTo>
                      <a:pt x="3" y="122"/>
                      <a:pt x="0" y="141"/>
                      <a:pt x="0" y="157"/>
                    </a:cubicBezTo>
                    <a:cubicBezTo>
                      <a:pt x="0" y="267"/>
                      <a:pt x="45" y="310"/>
                      <a:pt x="100" y="310"/>
                    </a:cubicBezTo>
                    <a:cubicBezTo>
                      <a:pt x="155" y="310"/>
                      <a:pt x="200" y="267"/>
                      <a:pt x="200" y="157"/>
                    </a:cubicBezTo>
                    <a:cubicBezTo>
                      <a:pt x="200" y="141"/>
                      <a:pt x="197" y="122"/>
                      <a:pt x="193" y="104"/>
                    </a:cubicBezTo>
                    <a:close/>
                    <a:moveTo>
                      <a:pt x="95" y="0"/>
                    </a:moveTo>
                    <a:cubicBezTo>
                      <a:pt x="75" y="0"/>
                      <a:pt x="55" y="3"/>
                      <a:pt x="47" y="6"/>
                    </a:cubicBezTo>
                    <a:cubicBezTo>
                      <a:pt x="35" y="12"/>
                      <a:pt x="19" y="51"/>
                      <a:pt x="9" y="93"/>
                    </a:cubicBezTo>
                    <a:cubicBezTo>
                      <a:pt x="25" y="91"/>
                      <a:pt x="57" y="89"/>
                      <a:pt x="95" y="89"/>
                    </a:cubicBezTo>
                    <a:cubicBezTo>
                      <a:pt x="95" y="0"/>
                      <a:pt x="95" y="0"/>
                      <a:pt x="95" y="0"/>
                    </a:cubicBezTo>
                    <a:close/>
                  </a:path>
                </a:pathLst>
              </a:custGeom>
              <a:solidFill>
                <a:srgbClr val="6A8BA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a:latin typeface="Segoe UI" panose="020B0502040204020203" pitchFamily="34" charset="0"/>
                  <a:ea typeface="Segoe UI" panose="020B0502040204020203" pitchFamily="34" charset="0"/>
                  <a:cs typeface="Segoe UI" panose="020B0502040204020203" pitchFamily="34" charset="0"/>
                </a:endParaRPr>
              </a:p>
            </p:txBody>
          </p:sp>
          <p:sp>
            <p:nvSpPr>
              <p:cNvPr id="102" name="Freeform 37">
                <a:extLst>
                  <a:ext uri="{FF2B5EF4-FFF2-40B4-BE49-F238E27FC236}">
                    <a16:creationId xmlns:a16="http://schemas.microsoft.com/office/drawing/2014/main" id="{B4F0D192-03DD-4DC7-A8AB-725688074518}"/>
                  </a:ext>
                </a:extLst>
              </p:cNvPr>
              <p:cNvSpPr>
                <a:spLocks/>
              </p:cNvSpPr>
              <p:nvPr/>
            </p:nvSpPr>
            <p:spPr bwMode="auto">
              <a:xfrm>
                <a:off x="1857499" y="4676109"/>
                <a:ext cx="595833" cy="415842"/>
              </a:xfrm>
              <a:custGeom>
                <a:avLst/>
                <a:gdLst>
                  <a:gd name="T0" fmla="*/ 27 w 203"/>
                  <a:gd name="T1" fmla="*/ 9 h 142"/>
                  <a:gd name="T2" fmla="*/ 3 w 203"/>
                  <a:gd name="T3" fmla="*/ 52 h 142"/>
                  <a:gd name="T4" fmla="*/ 0 w 203"/>
                  <a:gd name="T5" fmla="*/ 96 h 142"/>
                  <a:gd name="T6" fmla="*/ 0 w 203"/>
                  <a:gd name="T7" fmla="*/ 108 h 142"/>
                  <a:gd name="T8" fmla="*/ 10 w 203"/>
                  <a:gd name="T9" fmla="*/ 108 h 142"/>
                  <a:gd name="T10" fmla="*/ 10 w 203"/>
                  <a:gd name="T11" fmla="*/ 96 h 142"/>
                  <a:gd name="T12" fmla="*/ 12 w 203"/>
                  <a:gd name="T13" fmla="*/ 54 h 142"/>
                  <a:gd name="T14" fmla="*/ 32 w 203"/>
                  <a:gd name="T15" fmla="*/ 17 h 142"/>
                  <a:gd name="T16" fmla="*/ 70 w 203"/>
                  <a:gd name="T17" fmla="*/ 23 h 142"/>
                  <a:gd name="T18" fmla="*/ 83 w 203"/>
                  <a:gd name="T19" fmla="*/ 67 h 142"/>
                  <a:gd name="T20" fmla="*/ 92 w 203"/>
                  <a:gd name="T21" fmla="*/ 118 h 142"/>
                  <a:gd name="T22" fmla="*/ 145 w 203"/>
                  <a:gd name="T23" fmla="*/ 139 h 142"/>
                  <a:gd name="T24" fmla="*/ 193 w 203"/>
                  <a:gd name="T25" fmla="*/ 109 h 142"/>
                  <a:gd name="T26" fmla="*/ 203 w 203"/>
                  <a:gd name="T27" fmla="*/ 50 h 142"/>
                  <a:gd name="T28" fmla="*/ 193 w 203"/>
                  <a:gd name="T29" fmla="*/ 50 h 142"/>
                  <a:gd name="T30" fmla="*/ 184 w 203"/>
                  <a:gd name="T31" fmla="*/ 105 h 142"/>
                  <a:gd name="T32" fmla="*/ 144 w 203"/>
                  <a:gd name="T33" fmla="*/ 129 h 142"/>
                  <a:gd name="T34" fmla="*/ 100 w 203"/>
                  <a:gd name="T35" fmla="*/ 113 h 142"/>
                  <a:gd name="T36" fmla="*/ 93 w 203"/>
                  <a:gd name="T37" fmla="*/ 67 h 142"/>
                  <a:gd name="T38" fmla="*/ 77 w 203"/>
                  <a:gd name="T39" fmla="*/ 16 h 142"/>
                  <a:gd name="T40" fmla="*/ 27 w 203"/>
                  <a:gd name="T41" fmla="*/ 9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03" h="142">
                    <a:moveTo>
                      <a:pt x="27" y="9"/>
                    </a:moveTo>
                    <a:cubicBezTo>
                      <a:pt x="14" y="17"/>
                      <a:pt x="5" y="37"/>
                      <a:pt x="3" y="52"/>
                    </a:cubicBezTo>
                    <a:cubicBezTo>
                      <a:pt x="0" y="67"/>
                      <a:pt x="0" y="82"/>
                      <a:pt x="0" y="96"/>
                    </a:cubicBezTo>
                    <a:cubicBezTo>
                      <a:pt x="0" y="108"/>
                      <a:pt x="0" y="108"/>
                      <a:pt x="0" y="108"/>
                    </a:cubicBezTo>
                    <a:cubicBezTo>
                      <a:pt x="10" y="108"/>
                      <a:pt x="10" y="108"/>
                      <a:pt x="10" y="108"/>
                    </a:cubicBezTo>
                    <a:cubicBezTo>
                      <a:pt x="10" y="96"/>
                      <a:pt x="10" y="96"/>
                      <a:pt x="10" y="96"/>
                    </a:cubicBezTo>
                    <a:cubicBezTo>
                      <a:pt x="10" y="82"/>
                      <a:pt x="10" y="68"/>
                      <a:pt x="12" y="54"/>
                    </a:cubicBezTo>
                    <a:cubicBezTo>
                      <a:pt x="14" y="41"/>
                      <a:pt x="21" y="24"/>
                      <a:pt x="32" y="17"/>
                    </a:cubicBezTo>
                    <a:cubicBezTo>
                      <a:pt x="44" y="10"/>
                      <a:pt x="61" y="13"/>
                      <a:pt x="70" y="23"/>
                    </a:cubicBezTo>
                    <a:cubicBezTo>
                      <a:pt x="82" y="35"/>
                      <a:pt x="83" y="54"/>
                      <a:pt x="83" y="67"/>
                    </a:cubicBezTo>
                    <a:cubicBezTo>
                      <a:pt x="83" y="84"/>
                      <a:pt x="83" y="103"/>
                      <a:pt x="92" y="118"/>
                    </a:cubicBezTo>
                    <a:cubicBezTo>
                      <a:pt x="102" y="134"/>
                      <a:pt x="121" y="142"/>
                      <a:pt x="145" y="139"/>
                    </a:cubicBezTo>
                    <a:cubicBezTo>
                      <a:pt x="167" y="136"/>
                      <a:pt x="185" y="125"/>
                      <a:pt x="193" y="109"/>
                    </a:cubicBezTo>
                    <a:cubicBezTo>
                      <a:pt x="202" y="91"/>
                      <a:pt x="202" y="70"/>
                      <a:pt x="203" y="50"/>
                    </a:cubicBezTo>
                    <a:cubicBezTo>
                      <a:pt x="193" y="50"/>
                      <a:pt x="193" y="50"/>
                      <a:pt x="193" y="50"/>
                    </a:cubicBezTo>
                    <a:cubicBezTo>
                      <a:pt x="193" y="69"/>
                      <a:pt x="192" y="89"/>
                      <a:pt x="184" y="105"/>
                    </a:cubicBezTo>
                    <a:cubicBezTo>
                      <a:pt x="177" y="118"/>
                      <a:pt x="162" y="127"/>
                      <a:pt x="144" y="129"/>
                    </a:cubicBezTo>
                    <a:cubicBezTo>
                      <a:pt x="136" y="130"/>
                      <a:pt x="111" y="132"/>
                      <a:pt x="100" y="113"/>
                    </a:cubicBezTo>
                    <a:cubicBezTo>
                      <a:pt x="93" y="100"/>
                      <a:pt x="93" y="83"/>
                      <a:pt x="93" y="67"/>
                    </a:cubicBezTo>
                    <a:cubicBezTo>
                      <a:pt x="93" y="52"/>
                      <a:pt x="91" y="31"/>
                      <a:pt x="77" y="16"/>
                    </a:cubicBezTo>
                    <a:cubicBezTo>
                      <a:pt x="65" y="3"/>
                      <a:pt x="43" y="0"/>
                      <a:pt x="27" y="9"/>
                    </a:cubicBezTo>
                  </a:path>
                </a:pathLst>
              </a:custGeom>
              <a:solidFill>
                <a:srgbClr val="6A8BA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a:latin typeface="Segoe UI" panose="020B0502040204020203" pitchFamily="34" charset="0"/>
                  <a:ea typeface="Segoe UI" panose="020B0502040204020203" pitchFamily="34" charset="0"/>
                  <a:cs typeface="Segoe UI" panose="020B0502040204020203" pitchFamily="34" charset="0"/>
                </a:endParaRPr>
              </a:p>
            </p:txBody>
          </p:sp>
        </p:grpSp>
        <p:sp>
          <p:nvSpPr>
            <p:cNvPr id="92" name="Freeform 31">
              <a:extLst>
                <a:ext uri="{FF2B5EF4-FFF2-40B4-BE49-F238E27FC236}">
                  <a16:creationId xmlns:a16="http://schemas.microsoft.com/office/drawing/2014/main" id="{435A8F12-DC85-4F74-ADF4-D398A67A93D0}"/>
                </a:ext>
              </a:extLst>
            </p:cNvPr>
            <p:cNvSpPr>
              <a:spLocks noChangeAspect="1" noEditPoints="1"/>
            </p:cNvSpPr>
            <p:nvPr/>
          </p:nvSpPr>
          <p:spPr bwMode="auto">
            <a:xfrm rot="5400000">
              <a:off x="1352258" y="1656111"/>
              <a:ext cx="557827" cy="1694792"/>
            </a:xfrm>
            <a:custGeom>
              <a:avLst/>
              <a:gdLst>
                <a:gd name="T0" fmla="*/ 18 w 188"/>
                <a:gd name="T1" fmla="*/ 53 h 572"/>
                <a:gd name="T2" fmla="*/ 22 w 188"/>
                <a:gd name="T3" fmla="*/ 57 h 572"/>
                <a:gd name="T4" fmla="*/ 0 w 188"/>
                <a:gd name="T5" fmla="*/ 294 h 572"/>
                <a:gd name="T6" fmla="*/ 7 w 188"/>
                <a:gd name="T7" fmla="*/ 408 h 572"/>
                <a:gd name="T8" fmla="*/ 11 w 188"/>
                <a:gd name="T9" fmla="*/ 411 h 572"/>
                <a:gd name="T10" fmla="*/ 26 w 188"/>
                <a:gd name="T11" fmla="*/ 411 h 572"/>
                <a:gd name="T12" fmla="*/ 26 w 188"/>
                <a:gd name="T13" fmla="*/ 290 h 572"/>
                <a:gd name="T14" fmla="*/ 39 w 188"/>
                <a:gd name="T15" fmla="*/ 23 h 572"/>
                <a:gd name="T16" fmla="*/ 33 w 188"/>
                <a:gd name="T17" fmla="*/ 0 h 572"/>
                <a:gd name="T18" fmla="*/ 36 w 188"/>
                <a:gd name="T19" fmla="*/ 4 h 572"/>
                <a:gd name="T20" fmla="*/ 22 w 188"/>
                <a:gd name="T21" fmla="*/ 422 h 572"/>
                <a:gd name="T22" fmla="*/ 26 w 188"/>
                <a:gd name="T23" fmla="*/ 418 h 572"/>
                <a:gd name="T24" fmla="*/ 39 w 188"/>
                <a:gd name="T25" fmla="*/ 242 h 572"/>
                <a:gd name="T26" fmla="*/ 45 w 188"/>
                <a:gd name="T27" fmla="*/ 475 h 572"/>
                <a:gd name="T28" fmla="*/ 50 w 188"/>
                <a:gd name="T29" fmla="*/ 252 h 572"/>
                <a:gd name="T30" fmla="*/ 61 w 188"/>
                <a:gd name="T31" fmla="*/ 433 h 572"/>
                <a:gd name="T32" fmla="*/ 75 w 188"/>
                <a:gd name="T33" fmla="*/ 267 h 572"/>
                <a:gd name="T34" fmla="*/ 87 w 188"/>
                <a:gd name="T35" fmla="*/ 469 h 572"/>
                <a:gd name="T36" fmla="*/ 50 w 188"/>
                <a:gd name="T37" fmla="*/ 6 h 572"/>
                <a:gd name="T38" fmla="*/ 54 w 188"/>
                <a:gd name="T39" fmla="*/ 10 h 572"/>
                <a:gd name="T40" fmla="*/ 57 w 188"/>
                <a:gd name="T41" fmla="*/ 52 h 572"/>
                <a:gd name="T42" fmla="*/ 61 w 188"/>
                <a:gd name="T43" fmla="*/ 49 h 572"/>
                <a:gd name="T44" fmla="*/ 61 w 188"/>
                <a:gd name="T45" fmla="*/ 257 h 572"/>
                <a:gd name="T46" fmla="*/ 73 w 188"/>
                <a:gd name="T47" fmla="*/ 472 h 572"/>
                <a:gd name="T48" fmla="*/ 76 w 188"/>
                <a:gd name="T49" fmla="*/ 52 h 572"/>
                <a:gd name="T50" fmla="*/ 87 w 188"/>
                <a:gd name="T51" fmla="*/ 15 h 572"/>
                <a:gd name="T52" fmla="*/ 91 w 188"/>
                <a:gd name="T53" fmla="*/ 19 h 572"/>
                <a:gd name="T54" fmla="*/ 41 w 188"/>
                <a:gd name="T55" fmla="*/ 478 h 572"/>
                <a:gd name="T56" fmla="*/ 45 w 188"/>
                <a:gd name="T57" fmla="*/ 474 h 572"/>
                <a:gd name="T58" fmla="*/ 61 w 188"/>
                <a:gd name="T59" fmla="*/ 438 h 572"/>
                <a:gd name="T60" fmla="*/ 73 w 188"/>
                <a:gd name="T61" fmla="*/ 470 h 572"/>
                <a:gd name="T62" fmla="*/ 76 w 188"/>
                <a:gd name="T63" fmla="*/ 474 h 572"/>
                <a:gd name="T64" fmla="*/ 130 w 188"/>
                <a:gd name="T65" fmla="*/ 526 h 572"/>
                <a:gd name="T66" fmla="*/ 134 w 188"/>
                <a:gd name="T67" fmla="*/ 522 h 572"/>
                <a:gd name="T68" fmla="*/ 97 w 188"/>
                <a:gd name="T69" fmla="*/ 272 h 572"/>
                <a:gd name="T70" fmla="*/ 151 w 188"/>
                <a:gd name="T71" fmla="*/ 546 h 572"/>
                <a:gd name="T72" fmla="*/ 117 w 188"/>
                <a:gd name="T73" fmla="*/ 70 h 572"/>
                <a:gd name="T74" fmla="*/ 105 w 188"/>
                <a:gd name="T75" fmla="*/ 280 h 572"/>
                <a:gd name="T76" fmla="*/ 159 w 188"/>
                <a:gd name="T77" fmla="*/ 566 h 572"/>
                <a:gd name="T78" fmla="*/ 134 w 188"/>
                <a:gd name="T79" fmla="*/ 379 h 572"/>
                <a:gd name="T80" fmla="*/ 105 w 188"/>
                <a:gd name="T81" fmla="*/ 46 h 572"/>
                <a:gd name="T82" fmla="*/ 108 w 188"/>
                <a:gd name="T83" fmla="*/ 50 h 572"/>
                <a:gd name="T84" fmla="*/ 114 w 188"/>
                <a:gd name="T85" fmla="*/ 19 h 572"/>
                <a:gd name="T86" fmla="*/ 117 w 188"/>
                <a:gd name="T87" fmla="*/ 15 h 572"/>
                <a:gd name="T88" fmla="*/ 157 w 188"/>
                <a:gd name="T89" fmla="*/ 145 h 572"/>
                <a:gd name="T90" fmla="*/ 155 w 188"/>
                <a:gd name="T91" fmla="*/ 449 h 572"/>
                <a:gd name="T92" fmla="*/ 159 w 188"/>
                <a:gd name="T93" fmla="*/ 452 h 572"/>
                <a:gd name="T94" fmla="*/ 144 w 188"/>
                <a:gd name="T95" fmla="*/ 550 h 572"/>
                <a:gd name="T96" fmla="*/ 142 w 188"/>
                <a:gd name="T97" fmla="*/ 555 h 572"/>
                <a:gd name="T98" fmla="*/ 157 w 188"/>
                <a:gd name="T99" fmla="*/ 565 h 572"/>
                <a:gd name="T100" fmla="*/ 183 w 188"/>
                <a:gd name="T101" fmla="*/ 491 h 572"/>
                <a:gd name="T102" fmla="*/ 185 w 188"/>
                <a:gd name="T103" fmla="*/ 485 h 572"/>
                <a:gd name="T104" fmla="*/ 188 w 188"/>
                <a:gd name="T105" fmla="*/ 489 h 572"/>
                <a:gd name="T106" fmla="*/ 169 w 188"/>
                <a:gd name="T107" fmla="*/ 539 h 572"/>
                <a:gd name="T108" fmla="*/ 173 w 188"/>
                <a:gd name="T109" fmla="*/ 535 h 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8" h="572">
                  <a:moveTo>
                    <a:pt x="26" y="53"/>
                  </a:moveTo>
                  <a:cubicBezTo>
                    <a:pt x="26" y="55"/>
                    <a:pt x="24" y="57"/>
                    <a:pt x="22" y="57"/>
                  </a:cubicBezTo>
                  <a:cubicBezTo>
                    <a:pt x="20" y="57"/>
                    <a:pt x="18" y="55"/>
                    <a:pt x="18" y="53"/>
                  </a:cubicBezTo>
                  <a:cubicBezTo>
                    <a:pt x="18" y="51"/>
                    <a:pt x="20" y="50"/>
                    <a:pt x="22" y="50"/>
                  </a:cubicBezTo>
                  <a:cubicBezTo>
                    <a:pt x="24" y="50"/>
                    <a:pt x="26" y="51"/>
                    <a:pt x="26" y="53"/>
                  </a:cubicBezTo>
                  <a:close/>
                  <a:moveTo>
                    <a:pt x="22" y="57"/>
                  </a:moveTo>
                  <a:cubicBezTo>
                    <a:pt x="22" y="68"/>
                    <a:pt x="22" y="210"/>
                    <a:pt x="22" y="210"/>
                  </a:cubicBezTo>
                  <a:cubicBezTo>
                    <a:pt x="0" y="231"/>
                    <a:pt x="0" y="231"/>
                    <a:pt x="0" y="231"/>
                  </a:cubicBezTo>
                  <a:cubicBezTo>
                    <a:pt x="0" y="241"/>
                    <a:pt x="0" y="294"/>
                    <a:pt x="0" y="294"/>
                  </a:cubicBezTo>
                  <a:cubicBezTo>
                    <a:pt x="7" y="303"/>
                    <a:pt x="7" y="303"/>
                    <a:pt x="7" y="303"/>
                  </a:cubicBezTo>
                  <a:cubicBezTo>
                    <a:pt x="7" y="408"/>
                    <a:pt x="7" y="408"/>
                    <a:pt x="7" y="408"/>
                  </a:cubicBezTo>
                  <a:moveTo>
                    <a:pt x="7" y="408"/>
                  </a:moveTo>
                  <a:cubicBezTo>
                    <a:pt x="5" y="408"/>
                    <a:pt x="4" y="409"/>
                    <a:pt x="4" y="411"/>
                  </a:cubicBezTo>
                  <a:cubicBezTo>
                    <a:pt x="4" y="413"/>
                    <a:pt x="5" y="415"/>
                    <a:pt x="7" y="415"/>
                  </a:cubicBezTo>
                  <a:cubicBezTo>
                    <a:pt x="9" y="415"/>
                    <a:pt x="11" y="413"/>
                    <a:pt x="11" y="411"/>
                  </a:cubicBezTo>
                  <a:cubicBezTo>
                    <a:pt x="11" y="409"/>
                    <a:pt x="9" y="408"/>
                    <a:pt x="7" y="408"/>
                  </a:cubicBezTo>
                  <a:close/>
                  <a:moveTo>
                    <a:pt x="26" y="420"/>
                  </a:moveTo>
                  <a:cubicBezTo>
                    <a:pt x="26" y="411"/>
                    <a:pt x="26" y="411"/>
                    <a:pt x="26" y="411"/>
                  </a:cubicBezTo>
                  <a:cubicBezTo>
                    <a:pt x="15" y="404"/>
                    <a:pt x="15" y="404"/>
                    <a:pt x="15" y="404"/>
                  </a:cubicBezTo>
                  <a:cubicBezTo>
                    <a:pt x="15" y="300"/>
                    <a:pt x="15" y="300"/>
                    <a:pt x="15" y="300"/>
                  </a:cubicBezTo>
                  <a:cubicBezTo>
                    <a:pt x="26" y="290"/>
                    <a:pt x="26" y="290"/>
                    <a:pt x="26" y="290"/>
                  </a:cubicBezTo>
                  <a:cubicBezTo>
                    <a:pt x="26" y="236"/>
                    <a:pt x="26" y="236"/>
                    <a:pt x="26" y="236"/>
                  </a:cubicBezTo>
                  <a:cubicBezTo>
                    <a:pt x="39" y="224"/>
                    <a:pt x="39" y="224"/>
                    <a:pt x="39" y="224"/>
                  </a:cubicBezTo>
                  <a:cubicBezTo>
                    <a:pt x="39" y="23"/>
                    <a:pt x="39" y="23"/>
                    <a:pt x="39" y="23"/>
                  </a:cubicBezTo>
                  <a:cubicBezTo>
                    <a:pt x="32" y="17"/>
                    <a:pt x="32" y="17"/>
                    <a:pt x="32" y="17"/>
                  </a:cubicBezTo>
                  <a:cubicBezTo>
                    <a:pt x="32" y="8"/>
                    <a:pt x="32" y="8"/>
                    <a:pt x="32" y="8"/>
                  </a:cubicBezTo>
                  <a:moveTo>
                    <a:pt x="33" y="0"/>
                  </a:moveTo>
                  <a:cubicBezTo>
                    <a:pt x="31" y="0"/>
                    <a:pt x="29" y="2"/>
                    <a:pt x="29" y="4"/>
                  </a:cubicBezTo>
                  <a:cubicBezTo>
                    <a:pt x="29" y="6"/>
                    <a:pt x="31" y="8"/>
                    <a:pt x="33" y="8"/>
                  </a:cubicBezTo>
                  <a:cubicBezTo>
                    <a:pt x="35" y="8"/>
                    <a:pt x="36" y="6"/>
                    <a:pt x="36" y="4"/>
                  </a:cubicBezTo>
                  <a:cubicBezTo>
                    <a:pt x="36" y="2"/>
                    <a:pt x="35" y="0"/>
                    <a:pt x="33" y="0"/>
                  </a:cubicBezTo>
                  <a:close/>
                  <a:moveTo>
                    <a:pt x="26" y="418"/>
                  </a:moveTo>
                  <a:cubicBezTo>
                    <a:pt x="24" y="418"/>
                    <a:pt x="22" y="420"/>
                    <a:pt x="22" y="422"/>
                  </a:cubicBezTo>
                  <a:cubicBezTo>
                    <a:pt x="22" y="424"/>
                    <a:pt x="24" y="426"/>
                    <a:pt x="26" y="426"/>
                  </a:cubicBezTo>
                  <a:cubicBezTo>
                    <a:pt x="28" y="426"/>
                    <a:pt x="29" y="424"/>
                    <a:pt x="29" y="422"/>
                  </a:cubicBezTo>
                  <a:cubicBezTo>
                    <a:pt x="29" y="420"/>
                    <a:pt x="28" y="418"/>
                    <a:pt x="26" y="418"/>
                  </a:cubicBezTo>
                  <a:close/>
                  <a:moveTo>
                    <a:pt x="50" y="12"/>
                  </a:moveTo>
                  <a:cubicBezTo>
                    <a:pt x="50" y="232"/>
                    <a:pt x="50" y="232"/>
                    <a:pt x="50" y="232"/>
                  </a:cubicBezTo>
                  <a:cubicBezTo>
                    <a:pt x="39" y="242"/>
                    <a:pt x="39" y="242"/>
                    <a:pt x="39" y="242"/>
                  </a:cubicBezTo>
                  <a:cubicBezTo>
                    <a:pt x="39" y="377"/>
                    <a:pt x="39" y="377"/>
                    <a:pt x="39" y="377"/>
                  </a:cubicBezTo>
                  <a:cubicBezTo>
                    <a:pt x="45" y="386"/>
                    <a:pt x="45" y="386"/>
                    <a:pt x="45" y="386"/>
                  </a:cubicBezTo>
                  <a:cubicBezTo>
                    <a:pt x="45" y="475"/>
                    <a:pt x="45" y="475"/>
                    <a:pt x="45" y="475"/>
                  </a:cubicBezTo>
                  <a:moveTo>
                    <a:pt x="61" y="53"/>
                  </a:moveTo>
                  <a:cubicBezTo>
                    <a:pt x="61" y="241"/>
                    <a:pt x="61" y="241"/>
                    <a:pt x="61" y="241"/>
                  </a:cubicBezTo>
                  <a:cubicBezTo>
                    <a:pt x="50" y="252"/>
                    <a:pt x="50" y="252"/>
                    <a:pt x="50" y="252"/>
                  </a:cubicBezTo>
                  <a:cubicBezTo>
                    <a:pt x="50" y="370"/>
                    <a:pt x="50" y="370"/>
                    <a:pt x="50" y="370"/>
                  </a:cubicBezTo>
                  <a:cubicBezTo>
                    <a:pt x="61" y="380"/>
                    <a:pt x="61" y="380"/>
                    <a:pt x="61" y="380"/>
                  </a:cubicBezTo>
                  <a:cubicBezTo>
                    <a:pt x="61" y="433"/>
                    <a:pt x="61" y="433"/>
                    <a:pt x="61" y="433"/>
                  </a:cubicBezTo>
                  <a:moveTo>
                    <a:pt x="87" y="21"/>
                  </a:moveTo>
                  <a:cubicBezTo>
                    <a:pt x="87" y="252"/>
                    <a:pt x="87" y="252"/>
                    <a:pt x="87" y="252"/>
                  </a:cubicBezTo>
                  <a:cubicBezTo>
                    <a:pt x="75" y="267"/>
                    <a:pt x="75" y="267"/>
                    <a:pt x="75" y="267"/>
                  </a:cubicBezTo>
                  <a:cubicBezTo>
                    <a:pt x="75" y="359"/>
                    <a:pt x="75" y="359"/>
                    <a:pt x="75" y="359"/>
                  </a:cubicBezTo>
                  <a:cubicBezTo>
                    <a:pt x="87" y="369"/>
                    <a:pt x="87" y="369"/>
                    <a:pt x="87" y="369"/>
                  </a:cubicBezTo>
                  <a:cubicBezTo>
                    <a:pt x="87" y="469"/>
                    <a:pt x="87" y="469"/>
                    <a:pt x="87" y="469"/>
                  </a:cubicBezTo>
                  <a:cubicBezTo>
                    <a:pt x="134" y="517"/>
                    <a:pt x="134" y="517"/>
                    <a:pt x="134" y="517"/>
                  </a:cubicBezTo>
                  <a:cubicBezTo>
                    <a:pt x="134" y="524"/>
                    <a:pt x="134" y="524"/>
                    <a:pt x="134" y="524"/>
                  </a:cubicBezTo>
                  <a:moveTo>
                    <a:pt x="50" y="6"/>
                  </a:moveTo>
                  <a:cubicBezTo>
                    <a:pt x="48" y="6"/>
                    <a:pt x="46" y="8"/>
                    <a:pt x="46" y="10"/>
                  </a:cubicBezTo>
                  <a:cubicBezTo>
                    <a:pt x="46" y="12"/>
                    <a:pt x="48" y="13"/>
                    <a:pt x="50" y="13"/>
                  </a:cubicBezTo>
                  <a:cubicBezTo>
                    <a:pt x="52" y="13"/>
                    <a:pt x="54" y="12"/>
                    <a:pt x="54" y="10"/>
                  </a:cubicBezTo>
                  <a:cubicBezTo>
                    <a:pt x="54" y="8"/>
                    <a:pt x="52" y="6"/>
                    <a:pt x="50" y="6"/>
                  </a:cubicBezTo>
                  <a:close/>
                  <a:moveTo>
                    <a:pt x="61" y="49"/>
                  </a:moveTo>
                  <a:cubicBezTo>
                    <a:pt x="59" y="49"/>
                    <a:pt x="57" y="50"/>
                    <a:pt x="57" y="52"/>
                  </a:cubicBezTo>
                  <a:cubicBezTo>
                    <a:pt x="57" y="54"/>
                    <a:pt x="59" y="56"/>
                    <a:pt x="61" y="56"/>
                  </a:cubicBezTo>
                  <a:cubicBezTo>
                    <a:pt x="63" y="56"/>
                    <a:pt x="64" y="54"/>
                    <a:pt x="64" y="52"/>
                  </a:cubicBezTo>
                  <a:cubicBezTo>
                    <a:pt x="64" y="50"/>
                    <a:pt x="63" y="49"/>
                    <a:pt x="61" y="49"/>
                  </a:cubicBezTo>
                  <a:close/>
                  <a:moveTo>
                    <a:pt x="76" y="51"/>
                  </a:moveTo>
                  <a:cubicBezTo>
                    <a:pt x="76" y="243"/>
                    <a:pt x="76" y="243"/>
                    <a:pt x="76" y="243"/>
                  </a:cubicBezTo>
                  <a:cubicBezTo>
                    <a:pt x="72" y="247"/>
                    <a:pt x="61" y="257"/>
                    <a:pt x="61" y="257"/>
                  </a:cubicBezTo>
                  <a:cubicBezTo>
                    <a:pt x="61" y="364"/>
                    <a:pt x="61" y="364"/>
                    <a:pt x="61" y="364"/>
                  </a:cubicBezTo>
                  <a:cubicBezTo>
                    <a:pt x="73" y="377"/>
                    <a:pt x="73" y="377"/>
                    <a:pt x="73" y="377"/>
                  </a:cubicBezTo>
                  <a:cubicBezTo>
                    <a:pt x="73" y="472"/>
                    <a:pt x="73" y="472"/>
                    <a:pt x="73" y="472"/>
                  </a:cubicBezTo>
                  <a:moveTo>
                    <a:pt x="76" y="45"/>
                  </a:moveTo>
                  <a:cubicBezTo>
                    <a:pt x="74" y="45"/>
                    <a:pt x="73" y="47"/>
                    <a:pt x="73" y="49"/>
                  </a:cubicBezTo>
                  <a:cubicBezTo>
                    <a:pt x="73" y="51"/>
                    <a:pt x="74" y="52"/>
                    <a:pt x="76" y="52"/>
                  </a:cubicBezTo>
                  <a:cubicBezTo>
                    <a:pt x="78" y="52"/>
                    <a:pt x="80" y="51"/>
                    <a:pt x="80" y="49"/>
                  </a:cubicBezTo>
                  <a:cubicBezTo>
                    <a:pt x="80" y="47"/>
                    <a:pt x="78" y="45"/>
                    <a:pt x="76" y="45"/>
                  </a:cubicBezTo>
                  <a:close/>
                  <a:moveTo>
                    <a:pt x="87" y="15"/>
                  </a:moveTo>
                  <a:cubicBezTo>
                    <a:pt x="85" y="15"/>
                    <a:pt x="84" y="17"/>
                    <a:pt x="84" y="19"/>
                  </a:cubicBezTo>
                  <a:cubicBezTo>
                    <a:pt x="84" y="21"/>
                    <a:pt x="85" y="22"/>
                    <a:pt x="87" y="22"/>
                  </a:cubicBezTo>
                  <a:cubicBezTo>
                    <a:pt x="89" y="22"/>
                    <a:pt x="91" y="21"/>
                    <a:pt x="91" y="19"/>
                  </a:cubicBezTo>
                  <a:cubicBezTo>
                    <a:pt x="91" y="17"/>
                    <a:pt x="89" y="15"/>
                    <a:pt x="87" y="15"/>
                  </a:cubicBezTo>
                  <a:close/>
                  <a:moveTo>
                    <a:pt x="45" y="474"/>
                  </a:moveTo>
                  <a:cubicBezTo>
                    <a:pt x="43" y="474"/>
                    <a:pt x="41" y="476"/>
                    <a:pt x="41" y="478"/>
                  </a:cubicBezTo>
                  <a:cubicBezTo>
                    <a:pt x="41" y="480"/>
                    <a:pt x="43" y="481"/>
                    <a:pt x="45" y="481"/>
                  </a:cubicBezTo>
                  <a:cubicBezTo>
                    <a:pt x="47" y="481"/>
                    <a:pt x="48" y="480"/>
                    <a:pt x="48" y="478"/>
                  </a:cubicBezTo>
                  <a:cubicBezTo>
                    <a:pt x="48" y="476"/>
                    <a:pt x="47" y="474"/>
                    <a:pt x="45" y="474"/>
                  </a:cubicBezTo>
                  <a:close/>
                  <a:moveTo>
                    <a:pt x="61" y="431"/>
                  </a:moveTo>
                  <a:cubicBezTo>
                    <a:pt x="59" y="431"/>
                    <a:pt x="57" y="432"/>
                    <a:pt x="57" y="434"/>
                  </a:cubicBezTo>
                  <a:cubicBezTo>
                    <a:pt x="57" y="436"/>
                    <a:pt x="59" y="438"/>
                    <a:pt x="61" y="438"/>
                  </a:cubicBezTo>
                  <a:cubicBezTo>
                    <a:pt x="63" y="438"/>
                    <a:pt x="64" y="436"/>
                    <a:pt x="64" y="434"/>
                  </a:cubicBezTo>
                  <a:cubicBezTo>
                    <a:pt x="64" y="432"/>
                    <a:pt x="63" y="431"/>
                    <a:pt x="61" y="431"/>
                  </a:cubicBezTo>
                  <a:close/>
                  <a:moveTo>
                    <a:pt x="73" y="470"/>
                  </a:moveTo>
                  <a:cubicBezTo>
                    <a:pt x="71" y="470"/>
                    <a:pt x="69" y="472"/>
                    <a:pt x="69" y="474"/>
                  </a:cubicBezTo>
                  <a:cubicBezTo>
                    <a:pt x="69" y="476"/>
                    <a:pt x="71" y="478"/>
                    <a:pt x="73" y="478"/>
                  </a:cubicBezTo>
                  <a:cubicBezTo>
                    <a:pt x="75" y="478"/>
                    <a:pt x="76" y="476"/>
                    <a:pt x="76" y="474"/>
                  </a:cubicBezTo>
                  <a:cubicBezTo>
                    <a:pt x="76" y="472"/>
                    <a:pt x="75" y="470"/>
                    <a:pt x="73" y="470"/>
                  </a:cubicBezTo>
                  <a:close/>
                  <a:moveTo>
                    <a:pt x="134" y="522"/>
                  </a:moveTo>
                  <a:cubicBezTo>
                    <a:pt x="132" y="522"/>
                    <a:pt x="130" y="524"/>
                    <a:pt x="130" y="526"/>
                  </a:cubicBezTo>
                  <a:cubicBezTo>
                    <a:pt x="130" y="528"/>
                    <a:pt x="132" y="530"/>
                    <a:pt x="134" y="530"/>
                  </a:cubicBezTo>
                  <a:cubicBezTo>
                    <a:pt x="136" y="530"/>
                    <a:pt x="138" y="528"/>
                    <a:pt x="138" y="526"/>
                  </a:cubicBezTo>
                  <a:cubicBezTo>
                    <a:pt x="138" y="524"/>
                    <a:pt x="136" y="522"/>
                    <a:pt x="134" y="522"/>
                  </a:cubicBezTo>
                  <a:close/>
                  <a:moveTo>
                    <a:pt x="105" y="52"/>
                  </a:moveTo>
                  <a:cubicBezTo>
                    <a:pt x="105" y="267"/>
                    <a:pt x="105" y="267"/>
                    <a:pt x="105" y="267"/>
                  </a:cubicBezTo>
                  <a:cubicBezTo>
                    <a:pt x="97" y="272"/>
                    <a:pt x="97" y="272"/>
                    <a:pt x="97" y="272"/>
                  </a:cubicBezTo>
                  <a:cubicBezTo>
                    <a:pt x="97" y="438"/>
                    <a:pt x="97" y="438"/>
                    <a:pt x="97" y="438"/>
                  </a:cubicBezTo>
                  <a:cubicBezTo>
                    <a:pt x="151" y="489"/>
                    <a:pt x="151" y="489"/>
                    <a:pt x="151" y="489"/>
                  </a:cubicBezTo>
                  <a:cubicBezTo>
                    <a:pt x="151" y="546"/>
                    <a:pt x="151" y="546"/>
                    <a:pt x="151" y="546"/>
                  </a:cubicBezTo>
                  <a:cubicBezTo>
                    <a:pt x="142" y="551"/>
                    <a:pt x="142" y="551"/>
                    <a:pt x="142" y="551"/>
                  </a:cubicBezTo>
                  <a:moveTo>
                    <a:pt x="117" y="21"/>
                  </a:moveTo>
                  <a:cubicBezTo>
                    <a:pt x="117" y="70"/>
                    <a:pt x="117" y="70"/>
                    <a:pt x="117" y="70"/>
                  </a:cubicBezTo>
                  <a:cubicBezTo>
                    <a:pt x="113" y="75"/>
                    <a:pt x="113" y="75"/>
                    <a:pt x="113" y="75"/>
                  </a:cubicBezTo>
                  <a:cubicBezTo>
                    <a:pt x="113" y="272"/>
                    <a:pt x="113" y="272"/>
                    <a:pt x="113" y="272"/>
                  </a:cubicBezTo>
                  <a:cubicBezTo>
                    <a:pt x="105" y="280"/>
                    <a:pt x="105" y="280"/>
                    <a:pt x="105" y="280"/>
                  </a:cubicBezTo>
                  <a:cubicBezTo>
                    <a:pt x="105" y="434"/>
                    <a:pt x="105" y="434"/>
                    <a:pt x="105" y="434"/>
                  </a:cubicBezTo>
                  <a:cubicBezTo>
                    <a:pt x="159" y="485"/>
                    <a:pt x="159" y="485"/>
                    <a:pt x="159" y="485"/>
                  </a:cubicBezTo>
                  <a:cubicBezTo>
                    <a:pt x="159" y="566"/>
                    <a:pt x="159" y="566"/>
                    <a:pt x="159" y="566"/>
                  </a:cubicBezTo>
                  <a:moveTo>
                    <a:pt x="155" y="143"/>
                  </a:moveTo>
                  <a:cubicBezTo>
                    <a:pt x="134" y="164"/>
                    <a:pt x="134" y="164"/>
                    <a:pt x="134" y="164"/>
                  </a:cubicBezTo>
                  <a:cubicBezTo>
                    <a:pt x="134" y="379"/>
                    <a:pt x="134" y="379"/>
                    <a:pt x="134" y="379"/>
                  </a:cubicBezTo>
                  <a:cubicBezTo>
                    <a:pt x="155" y="403"/>
                    <a:pt x="155" y="403"/>
                    <a:pt x="155" y="403"/>
                  </a:cubicBezTo>
                  <a:cubicBezTo>
                    <a:pt x="155" y="449"/>
                    <a:pt x="155" y="449"/>
                    <a:pt x="155" y="449"/>
                  </a:cubicBezTo>
                  <a:moveTo>
                    <a:pt x="105" y="46"/>
                  </a:moveTo>
                  <a:cubicBezTo>
                    <a:pt x="103" y="46"/>
                    <a:pt x="101" y="48"/>
                    <a:pt x="101" y="50"/>
                  </a:cubicBezTo>
                  <a:cubicBezTo>
                    <a:pt x="101" y="52"/>
                    <a:pt x="103" y="53"/>
                    <a:pt x="105" y="53"/>
                  </a:cubicBezTo>
                  <a:cubicBezTo>
                    <a:pt x="107" y="53"/>
                    <a:pt x="108" y="52"/>
                    <a:pt x="108" y="50"/>
                  </a:cubicBezTo>
                  <a:cubicBezTo>
                    <a:pt x="108" y="48"/>
                    <a:pt x="107" y="46"/>
                    <a:pt x="105" y="46"/>
                  </a:cubicBezTo>
                  <a:close/>
                  <a:moveTo>
                    <a:pt x="117" y="15"/>
                  </a:moveTo>
                  <a:cubicBezTo>
                    <a:pt x="115" y="15"/>
                    <a:pt x="114" y="17"/>
                    <a:pt x="114" y="19"/>
                  </a:cubicBezTo>
                  <a:cubicBezTo>
                    <a:pt x="114" y="21"/>
                    <a:pt x="115" y="22"/>
                    <a:pt x="117" y="22"/>
                  </a:cubicBezTo>
                  <a:cubicBezTo>
                    <a:pt x="119" y="22"/>
                    <a:pt x="121" y="21"/>
                    <a:pt x="121" y="19"/>
                  </a:cubicBezTo>
                  <a:cubicBezTo>
                    <a:pt x="121" y="17"/>
                    <a:pt x="119" y="15"/>
                    <a:pt x="117" y="15"/>
                  </a:cubicBezTo>
                  <a:close/>
                  <a:moveTo>
                    <a:pt x="157" y="137"/>
                  </a:moveTo>
                  <a:cubicBezTo>
                    <a:pt x="155" y="137"/>
                    <a:pt x="154" y="139"/>
                    <a:pt x="154" y="141"/>
                  </a:cubicBezTo>
                  <a:cubicBezTo>
                    <a:pt x="154" y="143"/>
                    <a:pt x="155" y="145"/>
                    <a:pt x="157" y="145"/>
                  </a:cubicBezTo>
                  <a:cubicBezTo>
                    <a:pt x="159" y="145"/>
                    <a:pt x="161" y="143"/>
                    <a:pt x="161" y="141"/>
                  </a:cubicBezTo>
                  <a:cubicBezTo>
                    <a:pt x="161" y="139"/>
                    <a:pt x="159" y="137"/>
                    <a:pt x="157" y="137"/>
                  </a:cubicBezTo>
                  <a:close/>
                  <a:moveTo>
                    <a:pt x="155" y="449"/>
                  </a:moveTo>
                  <a:cubicBezTo>
                    <a:pt x="153" y="449"/>
                    <a:pt x="152" y="450"/>
                    <a:pt x="152" y="452"/>
                  </a:cubicBezTo>
                  <a:cubicBezTo>
                    <a:pt x="152" y="454"/>
                    <a:pt x="153" y="456"/>
                    <a:pt x="155" y="456"/>
                  </a:cubicBezTo>
                  <a:cubicBezTo>
                    <a:pt x="157" y="456"/>
                    <a:pt x="159" y="454"/>
                    <a:pt x="159" y="452"/>
                  </a:cubicBezTo>
                  <a:cubicBezTo>
                    <a:pt x="159" y="450"/>
                    <a:pt x="157" y="449"/>
                    <a:pt x="155" y="449"/>
                  </a:cubicBezTo>
                  <a:close/>
                  <a:moveTo>
                    <a:pt x="142" y="555"/>
                  </a:moveTo>
                  <a:cubicBezTo>
                    <a:pt x="143" y="554"/>
                    <a:pt x="144" y="552"/>
                    <a:pt x="144" y="550"/>
                  </a:cubicBezTo>
                  <a:cubicBezTo>
                    <a:pt x="143" y="548"/>
                    <a:pt x="141" y="547"/>
                    <a:pt x="139" y="548"/>
                  </a:cubicBezTo>
                  <a:cubicBezTo>
                    <a:pt x="137" y="549"/>
                    <a:pt x="136" y="551"/>
                    <a:pt x="137" y="553"/>
                  </a:cubicBezTo>
                  <a:cubicBezTo>
                    <a:pt x="138" y="555"/>
                    <a:pt x="140" y="556"/>
                    <a:pt x="142" y="555"/>
                  </a:cubicBezTo>
                  <a:close/>
                  <a:moveTo>
                    <a:pt x="160" y="572"/>
                  </a:moveTo>
                  <a:cubicBezTo>
                    <a:pt x="162" y="571"/>
                    <a:pt x="163" y="569"/>
                    <a:pt x="162" y="567"/>
                  </a:cubicBezTo>
                  <a:cubicBezTo>
                    <a:pt x="161" y="565"/>
                    <a:pt x="159" y="564"/>
                    <a:pt x="157" y="565"/>
                  </a:cubicBezTo>
                  <a:cubicBezTo>
                    <a:pt x="156" y="566"/>
                    <a:pt x="155" y="568"/>
                    <a:pt x="155" y="570"/>
                  </a:cubicBezTo>
                  <a:cubicBezTo>
                    <a:pt x="156" y="572"/>
                    <a:pt x="158" y="572"/>
                    <a:pt x="160" y="572"/>
                  </a:cubicBezTo>
                  <a:close/>
                  <a:moveTo>
                    <a:pt x="183" y="491"/>
                  </a:moveTo>
                  <a:cubicBezTo>
                    <a:pt x="173" y="499"/>
                    <a:pt x="173" y="499"/>
                    <a:pt x="173" y="499"/>
                  </a:cubicBezTo>
                  <a:cubicBezTo>
                    <a:pt x="173" y="536"/>
                    <a:pt x="173" y="536"/>
                    <a:pt x="173" y="536"/>
                  </a:cubicBezTo>
                  <a:moveTo>
                    <a:pt x="185" y="485"/>
                  </a:moveTo>
                  <a:cubicBezTo>
                    <a:pt x="183" y="485"/>
                    <a:pt x="181" y="487"/>
                    <a:pt x="181" y="489"/>
                  </a:cubicBezTo>
                  <a:cubicBezTo>
                    <a:pt x="181" y="491"/>
                    <a:pt x="183" y="492"/>
                    <a:pt x="185" y="492"/>
                  </a:cubicBezTo>
                  <a:cubicBezTo>
                    <a:pt x="187" y="492"/>
                    <a:pt x="188" y="491"/>
                    <a:pt x="188" y="489"/>
                  </a:cubicBezTo>
                  <a:cubicBezTo>
                    <a:pt x="188" y="487"/>
                    <a:pt x="187" y="485"/>
                    <a:pt x="185" y="485"/>
                  </a:cubicBezTo>
                  <a:close/>
                  <a:moveTo>
                    <a:pt x="173" y="535"/>
                  </a:moveTo>
                  <a:cubicBezTo>
                    <a:pt x="171" y="535"/>
                    <a:pt x="169" y="537"/>
                    <a:pt x="169" y="539"/>
                  </a:cubicBezTo>
                  <a:cubicBezTo>
                    <a:pt x="169" y="541"/>
                    <a:pt x="171" y="542"/>
                    <a:pt x="173" y="542"/>
                  </a:cubicBezTo>
                  <a:cubicBezTo>
                    <a:pt x="175" y="542"/>
                    <a:pt x="176" y="541"/>
                    <a:pt x="176" y="539"/>
                  </a:cubicBezTo>
                  <a:cubicBezTo>
                    <a:pt x="176" y="537"/>
                    <a:pt x="175" y="535"/>
                    <a:pt x="173" y="535"/>
                  </a:cubicBezTo>
                  <a:close/>
                </a:path>
              </a:pathLst>
            </a:custGeom>
            <a:solidFill>
              <a:srgbClr val="FFFFFF"/>
            </a:solidFill>
            <a:ln w="14288" cap="flat">
              <a:solidFill>
                <a:srgbClr val="6A8BAD"/>
              </a:solidFill>
              <a:prstDash val="solid"/>
              <a:miter lim="800000"/>
              <a:headEnd/>
              <a:tailEnd/>
            </a:ln>
            <a:extLst/>
          </p:spPr>
          <p:txBody>
            <a:bodyPr vert="horz" wrap="square" lIns="91440" tIns="45720" rIns="91440" bIns="45720" numCol="1" anchor="t" anchorCtr="0" compatLnSpc="1">
              <a:prstTxWarp prst="textNoShape">
                <a:avLst/>
              </a:prstTxWarp>
            </a:bodyPr>
            <a:lstStyle/>
            <a:p>
              <a:endParaRPr lang="de-DE">
                <a:latin typeface="Segoe UI" panose="020B0502040204020203" pitchFamily="34" charset="0"/>
                <a:ea typeface="Segoe UI" panose="020B0502040204020203" pitchFamily="34" charset="0"/>
                <a:cs typeface="Segoe UI" panose="020B0502040204020203" pitchFamily="34" charset="0"/>
              </a:endParaRPr>
            </a:p>
          </p:txBody>
        </p:sp>
        <p:grpSp>
          <p:nvGrpSpPr>
            <p:cNvPr id="93" name="Gruppieren 92">
              <a:extLst>
                <a:ext uri="{FF2B5EF4-FFF2-40B4-BE49-F238E27FC236}">
                  <a16:creationId xmlns:a16="http://schemas.microsoft.com/office/drawing/2014/main" id="{18EE6898-70A6-4CA9-AC0A-56D4E3C93517}"/>
                </a:ext>
              </a:extLst>
            </p:cNvPr>
            <p:cNvGrpSpPr>
              <a:grpSpLocks noChangeAspect="1"/>
            </p:cNvGrpSpPr>
            <p:nvPr/>
          </p:nvGrpSpPr>
          <p:grpSpPr>
            <a:xfrm rot="21003020">
              <a:off x="3188366" y="2854996"/>
              <a:ext cx="575299" cy="1605848"/>
              <a:chOff x="5161722" y="1099772"/>
              <a:chExt cx="984848" cy="2749033"/>
            </a:xfrm>
          </p:grpSpPr>
          <p:sp>
            <p:nvSpPr>
              <p:cNvPr id="99" name="Freeform 7">
                <a:extLst>
                  <a:ext uri="{FF2B5EF4-FFF2-40B4-BE49-F238E27FC236}">
                    <a16:creationId xmlns:a16="http://schemas.microsoft.com/office/drawing/2014/main" id="{A03326CC-1E0A-4BF0-A3B9-0F6270DA6A98}"/>
                  </a:ext>
                </a:extLst>
              </p:cNvPr>
              <p:cNvSpPr>
                <a:spLocks/>
              </p:cNvSpPr>
              <p:nvPr/>
            </p:nvSpPr>
            <p:spPr bwMode="auto">
              <a:xfrm>
                <a:off x="5161722" y="1099772"/>
                <a:ext cx="984848" cy="2749033"/>
              </a:xfrm>
              <a:custGeom>
                <a:avLst/>
                <a:gdLst>
                  <a:gd name="T0" fmla="*/ 7 w 464"/>
                  <a:gd name="T1" fmla="*/ 1165 h 1295"/>
                  <a:gd name="T2" fmla="*/ 3 w 464"/>
                  <a:gd name="T3" fmla="*/ 881 h 1295"/>
                  <a:gd name="T4" fmla="*/ 40 w 464"/>
                  <a:gd name="T5" fmla="*/ 690 h 1295"/>
                  <a:gd name="T6" fmla="*/ 71 w 464"/>
                  <a:gd name="T7" fmla="*/ 616 h 1295"/>
                  <a:gd name="T8" fmla="*/ 82 w 464"/>
                  <a:gd name="T9" fmla="*/ 611 h 1295"/>
                  <a:gd name="T10" fmla="*/ 82 w 464"/>
                  <a:gd name="T11" fmla="*/ 594 h 1295"/>
                  <a:gd name="T12" fmla="*/ 71 w 464"/>
                  <a:gd name="T13" fmla="*/ 583 h 1295"/>
                  <a:gd name="T14" fmla="*/ 62 w 464"/>
                  <a:gd name="T15" fmla="*/ 538 h 1295"/>
                  <a:gd name="T16" fmla="*/ 55 w 464"/>
                  <a:gd name="T17" fmla="*/ 503 h 1295"/>
                  <a:gd name="T18" fmla="*/ 38 w 464"/>
                  <a:gd name="T19" fmla="*/ 457 h 1295"/>
                  <a:gd name="T20" fmla="*/ 2 w 464"/>
                  <a:gd name="T21" fmla="*/ 336 h 1295"/>
                  <a:gd name="T22" fmla="*/ 36 w 464"/>
                  <a:gd name="T23" fmla="*/ 286 h 1295"/>
                  <a:gd name="T24" fmla="*/ 58 w 464"/>
                  <a:gd name="T25" fmla="*/ 286 h 1295"/>
                  <a:gd name="T26" fmla="*/ 69 w 464"/>
                  <a:gd name="T27" fmla="*/ 279 h 1295"/>
                  <a:gd name="T28" fmla="*/ 97 w 464"/>
                  <a:gd name="T29" fmla="*/ 259 h 1295"/>
                  <a:gd name="T30" fmla="*/ 93 w 464"/>
                  <a:gd name="T31" fmla="*/ 233 h 1295"/>
                  <a:gd name="T32" fmla="*/ 112 w 464"/>
                  <a:gd name="T33" fmla="*/ 228 h 1295"/>
                  <a:gd name="T34" fmla="*/ 121 w 464"/>
                  <a:gd name="T35" fmla="*/ 206 h 1295"/>
                  <a:gd name="T36" fmla="*/ 93 w 464"/>
                  <a:gd name="T37" fmla="*/ 189 h 1295"/>
                  <a:gd name="T38" fmla="*/ 84 w 464"/>
                  <a:gd name="T39" fmla="*/ 145 h 1295"/>
                  <a:gd name="T40" fmla="*/ 84 w 464"/>
                  <a:gd name="T41" fmla="*/ 110 h 1295"/>
                  <a:gd name="T42" fmla="*/ 79 w 464"/>
                  <a:gd name="T43" fmla="*/ 83 h 1295"/>
                  <a:gd name="T44" fmla="*/ 82 w 464"/>
                  <a:gd name="T45" fmla="*/ 53 h 1295"/>
                  <a:gd name="T46" fmla="*/ 130 w 464"/>
                  <a:gd name="T47" fmla="*/ 20 h 1295"/>
                  <a:gd name="T48" fmla="*/ 189 w 464"/>
                  <a:gd name="T49" fmla="*/ 4 h 1295"/>
                  <a:gd name="T50" fmla="*/ 229 w 464"/>
                  <a:gd name="T51" fmla="*/ 7 h 1295"/>
                  <a:gd name="T52" fmla="*/ 251 w 464"/>
                  <a:gd name="T53" fmla="*/ 22 h 1295"/>
                  <a:gd name="T54" fmla="*/ 260 w 464"/>
                  <a:gd name="T55" fmla="*/ 53 h 1295"/>
                  <a:gd name="T56" fmla="*/ 275 w 464"/>
                  <a:gd name="T57" fmla="*/ 110 h 1295"/>
                  <a:gd name="T58" fmla="*/ 271 w 464"/>
                  <a:gd name="T59" fmla="*/ 130 h 1295"/>
                  <a:gd name="T60" fmla="*/ 271 w 464"/>
                  <a:gd name="T61" fmla="*/ 143 h 1295"/>
                  <a:gd name="T62" fmla="*/ 266 w 464"/>
                  <a:gd name="T63" fmla="*/ 191 h 1295"/>
                  <a:gd name="T64" fmla="*/ 262 w 464"/>
                  <a:gd name="T65" fmla="*/ 200 h 1295"/>
                  <a:gd name="T66" fmla="*/ 257 w 464"/>
                  <a:gd name="T67" fmla="*/ 209 h 1295"/>
                  <a:gd name="T68" fmla="*/ 251 w 464"/>
                  <a:gd name="T69" fmla="*/ 220 h 1295"/>
                  <a:gd name="T70" fmla="*/ 255 w 464"/>
                  <a:gd name="T71" fmla="*/ 229 h 1295"/>
                  <a:gd name="T72" fmla="*/ 247 w 464"/>
                  <a:gd name="T73" fmla="*/ 242 h 1295"/>
                  <a:gd name="T74" fmla="*/ 253 w 464"/>
                  <a:gd name="T75" fmla="*/ 261 h 1295"/>
                  <a:gd name="T76" fmla="*/ 257 w 464"/>
                  <a:gd name="T77" fmla="*/ 283 h 1295"/>
                  <a:gd name="T78" fmla="*/ 255 w 464"/>
                  <a:gd name="T79" fmla="*/ 305 h 1295"/>
                  <a:gd name="T80" fmla="*/ 295 w 464"/>
                  <a:gd name="T81" fmla="*/ 312 h 1295"/>
                  <a:gd name="T82" fmla="*/ 326 w 464"/>
                  <a:gd name="T83" fmla="*/ 339 h 1295"/>
                  <a:gd name="T84" fmla="*/ 414 w 464"/>
                  <a:gd name="T85" fmla="*/ 536 h 1295"/>
                  <a:gd name="T86" fmla="*/ 429 w 464"/>
                  <a:gd name="T87" fmla="*/ 594 h 1295"/>
                  <a:gd name="T88" fmla="*/ 409 w 464"/>
                  <a:gd name="T89" fmla="*/ 618 h 1295"/>
                  <a:gd name="T90" fmla="*/ 372 w 464"/>
                  <a:gd name="T91" fmla="*/ 611 h 1295"/>
                  <a:gd name="T92" fmla="*/ 323 w 464"/>
                  <a:gd name="T93" fmla="*/ 611 h 1295"/>
                  <a:gd name="T94" fmla="*/ 319 w 464"/>
                  <a:gd name="T95" fmla="*/ 626 h 1295"/>
                  <a:gd name="T96" fmla="*/ 321 w 464"/>
                  <a:gd name="T97" fmla="*/ 631 h 1295"/>
                  <a:gd name="T98" fmla="*/ 317 w 464"/>
                  <a:gd name="T99" fmla="*/ 653 h 1295"/>
                  <a:gd name="T100" fmla="*/ 334 w 464"/>
                  <a:gd name="T101" fmla="*/ 761 h 1295"/>
                  <a:gd name="T102" fmla="*/ 343 w 464"/>
                  <a:gd name="T103" fmla="*/ 813 h 1295"/>
                  <a:gd name="T104" fmla="*/ 357 w 464"/>
                  <a:gd name="T105" fmla="*/ 866 h 1295"/>
                  <a:gd name="T106" fmla="*/ 370 w 464"/>
                  <a:gd name="T107" fmla="*/ 910 h 1295"/>
                  <a:gd name="T108" fmla="*/ 394 w 464"/>
                  <a:gd name="T109" fmla="*/ 970 h 1295"/>
                  <a:gd name="T110" fmla="*/ 414 w 464"/>
                  <a:gd name="T111" fmla="*/ 1040 h 1295"/>
                  <a:gd name="T112" fmla="*/ 449 w 464"/>
                  <a:gd name="T113" fmla="*/ 1196 h 1295"/>
                  <a:gd name="T114" fmla="*/ 464 w 464"/>
                  <a:gd name="T115" fmla="*/ 1246 h 1295"/>
                  <a:gd name="T116" fmla="*/ 363 w 464"/>
                  <a:gd name="T117" fmla="*/ 1295 h 1295"/>
                  <a:gd name="T118" fmla="*/ 75 w 464"/>
                  <a:gd name="T119" fmla="*/ 1295 h 1295"/>
                  <a:gd name="T120" fmla="*/ 7 w 464"/>
                  <a:gd name="T121" fmla="*/ 1165 h 1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64" h="1295">
                    <a:moveTo>
                      <a:pt x="7" y="1165"/>
                    </a:moveTo>
                    <a:cubicBezTo>
                      <a:pt x="3" y="881"/>
                      <a:pt x="3" y="881"/>
                      <a:pt x="3" y="881"/>
                    </a:cubicBezTo>
                    <a:cubicBezTo>
                      <a:pt x="3" y="881"/>
                      <a:pt x="25" y="715"/>
                      <a:pt x="40" y="690"/>
                    </a:cubicBezTo>
                    <a:cubicBezTo>
                      <a:pt x="55" y="664"/>
                      <a:pt x="71" y="616"/>
                      <a:pt x="71" y="616"/>
                    </a:cubicBezTo>
                    <a:cubicBezTo>
                      <a:pt x="82" y="611"/>
                      <a:pt x="82" y="611"/>
                      <a:pt x="82" y="611"/>
                    </a:cubicBezTo>
                    <a:cubicBezTo>
                      <a:pt x="82" y="594"/>
                      <a:pt x="82" y="594"/>
                      <a:pt x="82" y="594"/>
                    </a:cubicBezTo>
                    <a:cubicBezTo>
                      <a:pt x="71" y="583"/>
                      <a:pt x="71" y="583"/>
                      <a:pt x="71" y="583"/>
                    </a:cubicBezTo>
                    <a:cubicBezTo>
                      <a:pt x="62" y="538"/>
                      <a:pt x="62" y="538"/>
                      <a:pt x="62" y="538"/>
                    </a:cubicBezTo>
                    <a:cubicBezTo>
                      <a:pt x="55" y="503"/>
                      <a:pt x="55" y="503"/>
                      <a:pt x="55" y="503"/>
                    </a:cubicBezTo>
                    <a:cubicBezTo>
                      <a:pt x="38" y="457"/>
                      <a:pt x="38" y="457"/>
                      <a:pt x="38" y="457"/>
                    </a:cubicBezTo>
                    <a:cubicBezTo>
                      <a:pt x="38" y="457"/>
                      <a:pt x="0" y="345"/>
                      <a:pt x="2" y="336"/>
                    </a:cubicBezTo>
                    <a:cubicBezTo>
                      <a:pt x="3" y="327"/>
                      <a:pt x="0" y="312"/>
                      <a:pt x="36" y="286"/>
                    </a:cubicBezTo>
                    <a:cubicBezTo>
                      <a:pt x="51" y="286"/>
                      <a:pt x="58" y="286"/>
                      <a:pt x="58" y="286"/>
                    </a:cubicBezTo>
                    <a:cubicBezTo>
                      <a:pt x="69" y="279"/>
                      <a:pt x="69" y="279"/>
                      <a:pt x="69" y="279"/>
                    </a:cubicBezTo>
                    <a:cubicBezTo>
                      <a:pt x="97" y="259"/>
                      <a:pt x="97" y="259"/>
                      <a:pt x="97" y="259"/>
                    </a:cubicBezTo>
                    <a:cubicBezTo>
                      <a:pt x="97" y="259"/>
                      <a:pt x="84" y="237"/>
                      <a:pt x="93" y="233"/>
                    </a:cubicBezTo>
                    <a:cubicBezTo>
                      <a:pt x="102" y="229"/>
                      <a:pt x="112" y="228"/>
                      <a:pt x="112" y="228"/>
                    </a:cubicBezTo>
                    <a:cubicBezTo>
                      <a:pt x="121" y="206"/>
                      <a:pt x="121" y="206"/>
                      <a:pt x="121" y="206"/>
                    </a:cubicBezTo>
                    <a:cubicBezTo>
                      <a:pt x="121" y="206"/>
                      <a:pt x="101" y="196"/>
                      <a:pt x="93" y="189"/>
                    </a:cubicBezTo>
                    <a:cubicBezTo>
                      <a:pt x="86" y="182"/>
                      <a:pt x="84" y="145"/>
                      <a:pt x="84" y="145"/>
                    </a:cubicBezTo>
                    <a:cubicBezTo>
                      <a:pt x="84" y="110"/>
                      <a:pt x="84" y="110"/>
                      <a:pt x="84" y="110"/>
                    </a:cubicBezTo>
                    <a:cubicBezTo>
                      <a:pt x="84" y="110"/>
                      <a:pt x="69" y="88"/>
                      <a:pt x="79" y="83"/>
                    </a:cubicBezTo>
                    <a:cubicBezTo>
                      <a:pt x="88" y="77"/>
                      <a:pt x="60" y="75"/>
                      <a:pt x="82" y="53"/>
                    </a:cubicBezTo>
                    <a:cubicBezTo>
                      <a:pt x="104" y="31"/>
                      <a:pt x="124" y="24"/>
                      <a:pt x="130" y="20"/>
                    </a:cubicBezTo>
                    <a:cubicBezTo>
                      <a:pt x="135" y="17"/>
                      <a:pt x="181" y="2"/>
                      <a:pt x="189" y="4"/>
                    </a:cubicBezTo>
                    <a:cubicBezTo>
                      <a:pt x="196" y="6"/>
                      <a:pt x="225" y="0"/>
                      <a:pt x="229" y="7"/>
                    </a:cubicBezTo>
                    <a:cubicBezTo>
                      <a:pt x="233" y="15"/>
                      <a:pt x="251" y="22"/>
                      <a:pt x="251" y="22"/>
                    </a:cubicBezTo>
                    <a:cubicBezTo>
                      <a:pt x="260" y="53"/>
                      <a:pt x="260" y="53"/>
                      <a:pt x="260" y="53"/>
                    </a:cubicBezTo>
                    <a:cubicBezTo>
                      <a:pt x="275" y="110"/>
                      <a:pt x="275" y="110"/>
                      <a:pt x="275" y="110"/>
                    </a:cubicBezTo>
                    <a:cubicBezTo>
                      <a:pt x="271" y="130"/>
                      <a:pt x="271" y="130"/>
                      <a:pt x="271" y="130"/>
                    </a:cubicBezTo>
                    <a:cubicBezTo>
                      <a:pt x="271" y="143"/>
                      <a:pt x="271" y="143"/>
                      <a:pt x="271" y="143"/>
                    </a:cubicBezTo>
                    <a:cubicBezTo>
                      <a:pt x="271" y="143"/>
                      <a:pt x="293" y="163"/>
                      <a:pt x="266" y="191"/>
                    </a:cubicBezTo>
                    <a:cubicBezTo>
                      <a:pt x="269" y="206"/>
                      <a:pt x="262" y="200"/>
                      <a:pt x="262" y="200"/>
                    </a:cubicBezTo>
                    <a:cubicBezTo>
                      <a:pt x="257" y="209"/>
                      <a:pt x="257" y="209"/>
                      <a:pt x="257" y="209"/>
                    </a:cubicBezTo>
                    <a:cubicBezTo>
                      <a:pt x="251" y="220"/>
                      <a:pt x="251" y="220"/>
                      <a:pt x="251" y="220"/>
                    </a:cubicBezTo>
                    <a:cubicBezTo>
                      <a:pt x="251" y="220"/>
                      <a:pt x="257" y="224"/>
                      <a:pt x="255" y="229"/>
                    </a:cubicBezTo>
                    <a:cubicBezTo>
                      <a:pt x="253" y="235"/>
                      <a:pt x="247" y="242"/>
                      <a:pt x="247" y="242"/>
                    </a:cubicBezTo>
                    <a:cubicBezTo>
                      <a:pt x="253" y="261"/>
                      <a:pt x="253" y="261"/>
                      <a:pt x="253" y="261"/>
                    </a:cubicBezTo>
                    <a:cubicBezTo>
                      <a:pt x="253" y="261"/>
                      <a:pt x="255" y="270"/>
                      <a:pt x="257" y="283"/>
                    </a:cubicBezTo>
                    <a:cubicBezTo>
                      <a:pt x="258" y="295"/>
                      <a:pt x="255" y="305"/>
                      <a:pt x="255" y="305"/>
                    </a:cubicBezTo>
                    <a:cubicBezTo>
                      <a:pt x="295" y="312"/>
                      <a:pt x="295" y="312"/>
                      <a:pt x="295" y="312"/>
                    </a:cubicBezTo>
                    <a:cubicBezTo>
                      <a:pt x="295" y="312"/>
                      <a:pt x="317" y="323"/>
                      <a:pt x="326" y="339"/>
                    </a:cubicBezTo>
                    <a:cubicBezTo>
                      <a:pt x="335" y="356"/>
                      <a:pt x="416" y="545"/>
                      <a:pt x="414" y="536"/>
                    </a:cubicBezTo>
                    <a:cubicBezTo>
                      <a:pt x="412" y="527"/>
                      <a:pt x="437" y="580"/>
                      <a:pt x="429" y="594"/>
                    </a:cubicBezTo>
                    <a:cubicBezTo>
                      <a:pt x="422" y="609"/>
                      <a:pt x="416" y="616"/>
                      <a:pt x="409" y="618"/>
                    </a:cubicBezTo>
                    <a:cubicBezTo>
                      <a:pt x="401" y="620"/>
                      <a:pt x="383" y="611"/>
                      <a:pt x="372" y="611"/>
                    </a:cubicBezTo>
                    <a:cubicBezTo>
                      <a:pt x="361" y="611"/>
                      <a:pt x="323" y="611"/>
                      <a:pt x="323" y="611"/>
                    </a:cubicBezTo>
                    <a:cubicBezTo>
                      <a:pt x="319" y="626"/>
                      <a:pt x="319" y="626"/>
                      <a:pt x="319" y="626"/>
                    </a:cubicBezTo>
                    <a:cubicBezTo>
                      <a:pt x="321" y="631"/>
                      <a:pt x="321" y="631"/>
                      <a:pt x="321" y="631"/>
                    </a:cubicBezTo>
                    <a:cubicBezTo>
                      <a:pt x="317" y="653"/>
                      <a:pt x="317" y="653"/>
                      <a:pt x="317" y="653"/>
                    </a:cubicBezTo>
                    <a:cubicBezTo>
                      <a:pt x="334" y="761"/>
                      <a:pt x="334" y="761"/>
                      <a:pt x="334" y="761"/>
                    </a:cubicBezTo>
                    <a:cubicBezTo>
                      <a:pt x="343" y="813"/>
                      <a:pt x="343" y="813"/>
                      <a:pt x="343" y="813"/>
                    </a:cubicBezTo>
                    <a:cubicBezTo>
                      <a:pt x="357" y="866"/>
                      <a:pt x="357" y="866"/>
                      <a:pt x="357" y="866"/>
                    </a:cubicBezTo>
                    <a:cubicBezTo>
                      <a:pt x="370" y="910"/>
                      <a:pt x="370" y="910"/>
                      <a:pt x="370" y="910"/>
                    </a:cubicBezTo>
                    <a:cubicBezTo>
                      <a:pt x="394" y="970"/>
                      <a:pt x="394" y="970"/>
                      <a:pt x="394" y="970"/>
                    </a:cubicBezTo>
                    <a:cubicBezTo>
                      <a:pt x="394" y="970"/>
                      <a:pt x="416" y="1035"/>
                      <a:pt x="414" y="1040"/>
                    </a:cubicBezTo>
                    <a:cubicBezTo>
                      <a:pt x="412" y="1046"/>
                      <a:pt x="449" y="1196"/>
                      <a:pt x="449" y="1196"/>
                    </a:cubicBezTo>
                    <a:cubicBezTo>
                      <a:pt x="464" y="1246"/>
                      <a:pt x="464" y="1246"/>
                      <a:pt x="464" y="1246"/>
                    </a:cubicBezTo>
                    <a:cubicBezTo>
                      <a:pt x="363" y="1295"/>
                      <a:pt x="363" y="1295"/>
                      <a:pt x="363" y="1295"/>
                    </a:cubicBezTo>
                    <a:cubicBezTo>
                      <a:pt x="75" y="1295"/>
                      <a:pt x="75" y="1295"/>
                      <a:pt x="75" y="1295"/>
                    </a:cubicBezTo>
                    <a:lnTo>
                      <a:pt x="7" y="1165"/>
                    </a:lnTo>
                    <a:close/>
                  </a:path>
                </a:pathLst>
              </a:custGeom>
              <a:solidFill>
                <a:srgbClr val="6A8BA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DE">
                  <a:latin typeface="Segoe UI" panose="020B0502040204020203" pitchFamily="34" charset="0"/>
                  <a:ea typeface="Segoe UI" panose="020B0502040204020203" pitchFamily="34" charset="0"/>
                  <a:cs typeface="Segoe UI" panose="020B0502040204020203" pitchFamily="34" charset="0"/>
                </a:endParaRPr>
              </a:p>
            </p:txBody>
          </p:sp>
          <p:sp>
            <p:nvSpPr>
              <p:cNvPr id="100" name="Freeform 14">
                <a:extLst>
                  <a:ext uri="{FF2B5EF4-FFF2-40B4-BE49-F238E27FC236}">
                    <a16:creationId xmlns:a16="http://schemas.microsoft.com/office/drawing/2014/main" id="{2C3937AF-DF22-45B3-A984-45525A181201}"/>
                  </a:ext>
                </a:extLst>
              </p:cNvPr>
              <p:cNvSpPr>
                <a:spLocks/>
              </p:cNvSpPr>
              <p:nvPr/>
            </p:nvSpPr>
            <p:spPr bwMode="auto">
              <a:xfrm>
                <a:off x="5413072" y="1317576"/>
                <a:ext cx="179510" cy="159827"/>
              </a:xfrm>
              <a:custGeom>
                <a:avLst/>
                <a:gdLst>
                  <a:gd name="T0" fmla="*/ 75 w 84"/>
                  <a:gd name="T1" fmla="*/ 38 h 75"/>
                  <a:gd name="T2" fmla="*/ 30 w 84"/>
                  <a:gd name="T3" fmla="*/ 9 h 75"/>
                  <a:gd name="T4" fmla="*/ 7 w 84"/>
                  <a:gd name="T5" fmla="*/ 14 h 75"/>
                  <a:gd name="T6" fmla="*/ 1 w 84"/>
                  <a:gd name="T7" fmla="*/ 37 h 75"/>
                  <a:gd name="T8" fmla="*/ 11 w 84"/>
                  <a:gd name="T9" fmla="*/ 48 h 75"/>
                  <a:gd name="T10" fmla="*/ 30 w 84"/>
                  <a:gd name="T11" fmla="*/ 62 h 75"/>
                  <a:gd name="T12" fmla="*/ 49 w 84"/>
                  <a:gd name="T13" fmla="*/ 75 h 75"/>
                  <a:gd name="T14" fmla="*/ 54 w 84"/>
                  <a:gd name="T15" fmla="*/ 71 h 75"/>
                  <a:gd name="T16" fmla="*/ 61 w 84"/>
                  <a:gd name="T17" fmla="*/ 49 h 75"/>
                  <a:gd name="T18" fmla="*/ 67 w 84"/>
                  <a:gd name="T19" fmla="*/ 42 h 75"/>
                  <a:gd name="T20" fmla="*/ 74 w 84"/>
                  <a:gd name="T21" fmla="*/ 48 h 75"/>
                  <a:gd name="T22" fmla="*/ 74 w 84"/>
                  <a:gd name="T23" fmla="*/ 58 h 75"/>
                  <a:gd name="T24" fmla="*/ 77 w 84"/>
                  <a:gd name="T25" fmla="*/ 58 h 75"/>
                  <a:gd name="T26" fmla="*/ 84 w 84"/>
                  <a:gd name="T27" fmla="*/ 48 h 75"/>
                  <a:gd name="T28" fmla="*/ 78 w 84"/>
                  <a:gd name="T29" fmla="*/ 43 h 75"/>
                  <a:gd name="T30" fmla="*/ 75 w 84"/>
                  <a:gd name="T31" fmla="*/ 3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4" h="75">
                    <a:moveTo>
                      <a:pt x="75" y="38"/>
                    </a:moveTo>
                    <a:cubicBezTo>
                      <a:pt x="30" y="9"/>
                      <a:pt x="30" y="9"/>
                      <a:pt x="30" y="9"/>
                    </a:cubicBezTo>
                    <a:cubicBezTo>
                      <a:pt x="30" y="9"/>
                      <a:pt x="14" y="0"/>
                      <a:pt x="7" y="14"/>
                    </a:cubicBezTo>
                    <a:cubicBezTo>
                      <a:pt x="0" y="28"/>
                      <a:pt x="0" y="34"/>
                      <a:pt x="1" y="37"/>
                    </a:cubicBezTo>
                    <a:cubicBezTo>
                      <a:pt x="2" y="39"/>
                      <a:pt x="7" y="45"/>
                      <a:pt x="11" y="48"/>
                    </a:cubicBezTo>
                    <a:cubicBezTo>
                      <a:pt x="15" y="51"/>
                      <a:pt x="30" y="62"/>
                      <a:pt x="30" y="62"/>
                    </a:cubicBezTo>
                    <a:cubicBezTo>
                      <a:pt x="49" y="75"/>
                      <a:pt x="49" y="75"/>
                      <a:pt x="49" y="75"/>
                    </a:cubicBezTo>
                    <a:cubicBezTo>
                      <a:pt x="54" y="71"/>
                      <a:pt x="54" y="71"/>
                      <a:pt x="54" y="71"/>
                    </a:cubicBezTo>
                    <a:cubicBezTo>
                      <a:pt x="54" y="71"/>
                      <a:pt x="60" y="51"/>
                      <a:pt x="61" y="49"/>
                    </a:cubicBezTo>
                    <a:cubicBezTo>
                      <a:pt x="61" y="48"/>
                      <a:pt x="64" y="41"/>
                      <a:pt x="67" y="42"/>
                    </a:cubicBezTo>
                    <a:cubicBezTo>
                      <a:pt x="69" y="43"/>
                      <a:pt x="72" y="44"/>
                      <a:pt x="74" y="48"/>
                    </a:cubicBezTo>
                    <a:cubicBezTo>
                      <a:pt x="76" y="52"/>
                      <a:pt x="74" y="58"/>
                      <a:pt x="74" y="58"/>
                    </a:cubicBezTo>
                    <a:cubicBezTo>
                      <a:pt x="77" y="58"/>
                      <a:pt x="77" y="58"/>
                      <a:pt x="77" y="58"/>
                    </a:cubicBezTo>
                    <a:cubicBezTo>
                      <a:pt x="84" y="48"/>
                      <a:pt x="84" y="48"/>
                      <a:pt x="84" y="48"/>
                    </a:cubicBezTo>
                    <a:cubicBezTo>
                      <a:pt x="78" y="43"/>
                      <a:pt x="78" y="43"/>
                      <a:pt x="78" y="43"/>
                    </a:cubicBezTo>
                    <a:lnTo>
                      <a:pt x="75" y="3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DE">
                  <a:latin typeface="Segoe UI" panose="020B0502040204020203" pitchFamily="34" charset="0"/>
                  <a:ea typeface="Segoe UI" panose="020B0502040204020203" pitchFamily="34" charset="0"/>
                  <a:cs typeface="Segoe UI" panose="020B0502040204020203" pitchFamily="34" charset="0"/>
                </a:endParaRPr>
              </a:p>
            </p:txBody>
          </p:sp>
        </p:grpSp>
        <p:grpSp>
          <p:nvGrpSpPr>
            <p:cNvPr id="94" name="Group 500">
              <a:extLst>
                <a:ext uri="{FF2B5EF4-FFF2-40B4-BE49-F238E27FC236}">
                  <a16:creationId xmlns:a16="http://schemas.microsoft.com/office/drawing/2014/main" id="{593E8F27-5DFB-40FF-BFB4-6EB8E9386A34}"/>
                </a:ext>
              </a:extLst>
            </p:cNvPr>
            <p:cNvGrpSpPr>
              <a:grpSpLocks noChangeAspect="1"/>
            </p:cNvGrpSpPr>
            <p:nvPr/>
          </p:nvGrpSpPr>
          <p:grpSpPr bwMode="auto">
            <a:xfrm rot="18154945">
              <a:off x="3650301" y="3753650"/>
              <a:ext cx="1086783" cy="553645"/>
              <a:chOff x="-1039" y="2103"/>
              <a:chExt cx="799" cy="406"/>
            </a:xfrm>
            <a:solidFill>
              <a:schemeClr val="accent6">
                <a:lumMod val="50000"/>
              </a:schemeClr>
            </a:solidFill>
          </p:grpSpPr>
          <p:sp>
            <p:nvSpPr>
              <p:cNvPr id="96" name="Oval 501">
                <a:extLst>
                  <a:ext uri="{FF2B5EF4-FFF2-40B4-BE49-F238E27FC236}">
                    <a16:creationId xmlns:a16="http://schemas.microsoft.com/office/drawing/2014/main" id="{4DC5B26B-2124-49EA-B9F3-411113C51F4E}"/>
                  </a:ext>
                </a:extLst>
              </p:cNvPr>
              <p:cNvSpPr>
                <a:spLocks noChangeAspect="1" noChangeArrowheads="1"/>
              </p:cNvSpPr>
              <p:nvPr/>
            </p:nvSpPr>
            <p:spPr bwMode="auto">
              <a:xfrm>
                <a:off x="-935" y="2360"/>
                <a:ext cx="149" cy="149"/>
              </a:xfrm>
              <a:prstGeom prst="ellipse">
                <a:avLst/>
              </a:prstGeom>
              <a:solidFill>
                <a:srgbClr val="6A8BAD"/>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algn="ctr" eaLnBrk="0" fontAlgn="base" hangingPunct="0">
                  <a:spcBef>
                    <a:spcPct val="0"/>
                  </a:spcBef>
                  <a:spcAft>
                    <a:spcPct val="0"/>
                  </a:spcAft>
                  <a:defRPr>
                    <a:solidFill>
                      <a:schemeClr val="tx1"/>
                    </a:solidFill>
                    <a:latin typeface="Arial" charset="0"/>
                    <a:cs typeface="Arial" charset="0"/>
                  </a:defRPr>
                </a:lvl6pPr>
                <a:lvl7pPr marL="2971800" indent="-228600" algn="ctr" eaLnBrk="0" fontAlgn="base" hangingPunct="0">
                  <a:spcBef>
                    <a:spcPct val="0"/>
                  </a:spcBef>
                  <a:spcAft>
                    <a:spcPct val="0"/>
                  </a:spcAft>
                  <a:defRPr>
                    <a:solidFill>
                      <a:schemeClr val="tx1"/>
                    </a:solidFill>
                    <a:latin typeface="Arial" charset="0"/>
                    <a:cs typeface="Arial" charset="0"/>
                  </a:defRPr>
                </a:lvl7pPr>
                <a:lvl8pPr marL="3429000" indent="-228600" algn="ctr" eaLnBrk="0" fontAlgn="base" hangingPunct="0">
                  <a:spcBef>
                    <a:spcPct val="0"/>
                  </a:spcBef>
                  <a:spcAft>
                    <a:spcPct val="0"/>
                  </a:spcAft>
                  <a:defRPr>
                    <a:solidFill>
                      <a:schemeClr val="tx1"/>
                    </a:solidFill>
                    <a:latin typeface="Arial" charset="0"/>
                    <a:cs typeface="Arial" charset="0"/>
                  </a:defRPr>
                </a:lvl8pPr>
                <a:lvl9pPr marL="3886200" indent="-228600" algn="ctr" eaLnBrk="0" fontAlgn="base" hangingPunct="0">
                  <a:spcBef>
                    <a:spcPct val="0"/>
                  </a:spcBef>
                  <a:spcAft>
                    <a:spcPct val="0"/>
                  </a:spcAft>
                  <a:defRPr>
                    <a:solidFill>
                      <a:schemeClr val="tx1"/>
                    </a:solidFill>
                    <a:latin typeface="Arial" charset="0"/>
                    <a:cs typeface="Arial" charset="0"/>
                  </a:defRPr>
                </a:lvl9pPr>
              </a:lstStyle>
              <a:p>
                <a:endParaRPr lang="de-DE" altLang="de-DE">
                  <a:latin typeface="Segoe UI" panose="020B0502040204020203" pitchFamily="34" charset="0"/>
                  <a:ea typeface="Segoe UI" panose="020B0502040204020203" pitchFamily="34" charset="0"/>
                  <a:cs typeface="Segoe UI" panose="020B0502040204020203" pitchFamily="34" charset="0"/>
                </a:endParaRPr>
              </a:p>
            </p:txBody>
          </p:sp>
          <p:sp>
            <p:nvSpPr>
              <p:cNvPr id="97" name="Oval 502">
                <a:extLst>
                  <a:ext uri="{FF2B5EF4-FFF2-40B4-BE49-F238E27FC236}">
                    <a16:creationId xmlns:a16="http://schemas.microsoft.com/office/drawing/2014/main" id="{343D8269-FD4C-4897-959F-5C8F912EF271}"/>
                  </a:ext>
                </a:extLst>
              </p:cNvPr>
              <p:cNvSpPr>
                <a:spLocks noChangeAspect="1" noChangeArrowheads="1"/>
              </p:cNvSpPr>
              <p:nvPr/>
            </p:nvSpPr>
            <p:spPr bwMode="auto">
              <a:xfrm>
                <a:off x="-476" y="2360"/>
                <a:ext cx="148" cy="149"/>
              </a:xfrm>
              <a:prstGeom prst="ellipse">
                <a:avLst/>
              </a:prstGeom>
              <a:solidFill>
                <a:srgbClr val="6A8BAD"/>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algn="ctr" eaLnBrk="0" fontAlgn="base" hangingPunct="0">
                  <a:spcBef>
                    <a:spcPct val="0"/>
                  </a:spcBef>
                  <a:spcAft>
                    <a:spcPct val="0"/>
                  </a:spcAft>
                  <a:defRPr>
                    <a:solidFill>
                      <a:schemeClr val="tx1"/>
                    </a:solidFill>
                    <a:latin typeface="Arial" charset="0"/>
                    <a:cs typeface="Arial" charset="0"/>
                  </a:defRPr>
                </a:lvl6pPr>
                <a:lvl7pPr marL="2971800" indent="-228600" algn="ctr" eaLnBrk="0" fontAlgn="base" hangingPunct="0">
                  <a:spcBef>
                    <a:spcPct val="0"/>
                  </a:spcBef>
                  <a:spcAft>
                    <a:spcPct val="0"/>
                  </a:spcAft>
                  <a:defRPr>
                    <a:solidFill>
                      <a:schemeClr val="tx1"/>
                    </a:solidFill>
                    <a:latin typeface="Arial" charset="0"/>
                    <a:cs typeface="Arial" charset="0"/>
                  </a:defRPr>
                </a:lvl7pPr>
                <a:lvl8pPr marL="3429000" indent="-228600" algn="ctr" eaLnBrk="0" fontAlgn="base" hangingPunct="0">
                  <a:spcBef>
                    <a:spcPct val="0"/>
                  </a:spcBef>
                  <a:spcAft>
                    <a:spcPct val="0"/>
                  </a:spcAft>
                  <a:defRPr>
                    <a:solidFill>
                      <a:schemeClr val="tx1"/>
                    </a:solidFill>
                    <a:latin typeface="Arial" charset="0"/>
                    <a:cs typeface="Arial" charset="0"/>
                  </a:defRPr>
                </a:lvl8pPr>
                <a:lvl9pPr marL="3886200" indent="-228600" algn="ctr" eaLnBrk="0" fontAlgn="base" hangingPunct="0">
                  <a:spcBef>
                    <a:spcPct val="0"/>
                  </a:spcBef>
                  <a:spcAft>
                    <a:spcPct val="0"/>
                  </a:spcAft>
                  <a:defRPr>
                    <a:solidFill>
                      <a:schemeClr val="tx1"/>
                    </a:solidFill>
                    <a:latin typeface="Arial" charset="0"/>
                    <a:cs typeface="Arial" charset="0"/>
                  </a:defRPr>
                </a:lvl9pPr>
              </a:lstStyle>
              <a:p>
                <a:endParaRPr lang="de-DE" altLang="de-DE">
                  <a:latin typeface="Segoe UI" panose="020B0502040204020203" pitchFamily="34" charset="0"/>
                  <a:ea typeface="Segoe UI" panose="020B0502040204020203" pitchFamily="34" charset="0"/>
                  <a:cs typeface="Segoe UI" panose="020B0502040204020203" pitchFamily="34" charset="0"/>
                </a:endParaRPr>
              </a:p>
            </p:txBody>
          </p:sp>
          <p:sp>
            <p:nvSpPr>
              <p:cNvPr id="98" name="Freeform 503">
                <a:extLst>
                  <a:ext uri="{FF2B5EF4-FFF2-40B4-BE49-F238E27FC236}">
                    <a16:creationId xmlns:a16="http://schemas.microsoft.com/office/drawing/2014/main" id="{86A70CA4-B992-484B-BCAB-F1FFEA2D81BE}"/>
                  </a:ext>
                </a:extLst>
              </p:cNvPr>
              <p:cNvSpPr>
                <a:spLocks noChangeAspect="1" noEditPoints="1"/>
              </p:cNvSpPr>
              <p:nvPr/>
            </p:nvSpPr>
            <p:spPr bwMode="auto">
              <a:xfrm>
                <a:off x="-1039" y="2103"/>
                <a:ext cx="799" cy="335"/>
              </a:xfrm>
              <a:custGeom>
                <a:avLst/>
                <a:gdLst>
                  <a:gd name="T0" fmla="*/ 799 w 338"/>
                  <a:gd name="T1" fmla="*/ 335 h 142"/>
                  <a:gd name="T2" fmla="*/ 799 w 338"/>
                  <a:gd name="T3" fmla="*/ 295 h 142"/>
                  <a:gd name="T4" fmla="*/ 785 w 338"/>
                  <a:gd name="T5" fmla="*/ 295 h 142"/>
                  <a:gd name="T6" fmla="*/ 693 w 338"/>
                  <a:gd name="T7" fmla="*/ 139 h 142"/>
                  <a:gd name="T8" fmla="*/ 577 w 338"/>
                  <a:gd name="T9" fmla="*/ 111 h 142"/>
                  <a:gd name="T10" fmla="*/ 478 w 338"/>
                  <a:gd name="T11" fmla="*/ 0 h 142"/>
                  <a:gd name="T12" fmla="*/ 189 w 338"/>
                  <a:gd name="T13" fmla="*/ 0 h 142"/>
                  <a:gd name="T14" fmla="*/ 17 w 338"/>
                  <a:gd name="T15" fmla="*/ 201 h 142"/>
                  <a:gd name="T16" fmla="*/ 14 w 338"/>
                  <a:gd name="T17" fmla="*/ 295 h 142"/>
                  <a:gd name="T18" fmla="*/ 0 w 338"/>
                  <a:gd name="T19" fmla="*/ 295 h 142"/>
                  <a:gd name="T20" fmla="*/ 0 w 338"/>
                  <a:gd name="T21" fmla="*/ 333 h 142"/>
                  <a:gd name="T22" fmla="*/ 80 w 338"/>
                  <a:gd name="T23" fmla="*/ 333 h 142"/>
                  <a:gd name="T24" fmla="*/ 180 w 338"/>
                  <a:gd name="T25" fmla="*/ 234 h 142"/>
                  <a:gd name="T26" fmla="*/ 279 w 338"/>
                  <a:gd name="T27" fmla="*/ 333 h 142"/>
                  <a:gd name="T28" fmla="*/ 279 w 338"/>
                  <a:gd name="T29" fmla="*/ 333 h 142"/>
                  <a:gd name="T30" fmla="*/ 537 w 338"/>
                  <a:gd name="T31" fmla="*/ 333 h 142"/>
                  <a:gd name="T32" fmla="*/ 537 w 338"/>
                  <a:gd name="T33" fmla="*/ 333 h 142"/>
                  <a:gd name="T34" fmla="*/ 636 w 338"/>
                  <a:gd name="T35" fmla="*/ 234 h 142"/>
                  <a:gd name="T36" fmla="*/ 735 w 338"/>
                  <a:gd name="T37" fmla="*/ 333 h 142"/>
                  <a:gd name="T38" fmla="*/ 735 w 338"/>
                  <a:gd name="T39" fmla="*/ 335 h 142"/>
                  <a:gd name="T40" fmla="*/ 799 w 338"/>
                  <a:gd name="T41" fmla="*/ 335 h 142"/>
                  <a:gd name="T42" fmla="*/ 305 w 338"/>
                  <a:gd name="T43" fmla="*/ 116 h 142"/>
                  <a:gd name="T44" fmla="*/ 83 w 338"/>
                  <a:gd name="T45" fmla="*/ 116 h 142"/>
                  <a:gd name="T46" fmla="*/ 182 w 338"/>
                  <a:gd name="T47" fmla="*/ 24 h 142"/>
                  <a:gd name="T48" fmla="*/ 305 w 338"/>
                  <a:gd name="T49" fmla="*/ 24 h 142"/>
                  <a:gd name="T50" fmla="*/ 305 w 338"/>
                  <a:gd name="T51" fmla="*/ 116 h 142"/>
                  <a:gd name="T52" fmla="*/ 326 w 338"/>
                  <a:gd name="T53" fmla="*/ 116 h 142"/>
                  <a:gd name="T54" fmla="*/ 326 w 338"/>
                  <a:gd name="T55" fmla="*/ 24 h 142"/>
                  <a:gd name="T56" fmla="*/ 473 w 338"/>
                  <a:gd name="T57" fmla="*/ 24 h 142"/>
                  <a:gd name="T58" fmla="*/ 551 w 338"/>
                  <a:gd name="T59" fmla="*/ 116 h 142"/>
                  <a:gd name="T60" fmla="*/ 326 w 338"/>
                  <a:gd name="T61" fmla="*/ 116 h 142"/>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338" h="142">
                    <a:moveTo>
                      <a:pt x="338" y="142"/>
                    </a:moveTo>
                    <a:cubicBezTo>
                      <a:pt x="338" y="125"/>
                      <a:pt x="338" y="125"/>
                      <a:pt x="338" y="125"/>
                    </a:cubicBezTo>
                    <a:cubicBezTo>
                      <a:pt x="332" y="125"/>
                      <a:pt x="332" y="125"/>
                      <a:pt x="332" y="125"/>
                    </a:cubicBezTo>
                    <a:cubicBezTo>
                      <a:pt x="330" y="113"/>
                      <a:pt x="305" y="64"/>
                      <a:pt x="293" y="59"/>
                    </a:cubicBezTo>
                    <a:cubicBezTo>
                      <a:pt x="287" y="56"/>
                      <a:pt x="247" y="51"/>
                      <a:pt x="244" y="47"/>
                    </a:cubicBezTo>
                    <a:cubicBezTo>
                      <a:pt x="220" y="9"/>
                      <a:pt x="202" y="0"/>
                      <a:pt x="202" y="0"/>
                    </a:cubicBezTo>
                    <a:cubicBezTo>
                      <a:pt x="80" y="0"/>
                      <a:pt x="80" y="0"/>
                      <a:pt x="80" y="0"/>
                    </a:cubicBezTo>
                    <a:cubicBezTo>
                      <a:pt x="41" y="0"/>
                      <a:pt x="7" y="85"/>
                      <a:pt x="7" y="85"/>
                    </a:cubicBezTo>
                    <a:cubicBezTo>
                      <a:pt x="6" y="125"/>
                      <a:pt x="6" y="125"/>
                      <a:pt x="6" y="125"/>
                    </a:cubicBezTo>
                    <a:cubicBezTo>
                      <a:pt x="0" y="125"/>
                      <a:pt x="0" y="125"/>
                      <a:pt x="0" y="125"/>
                    </a:cubicBezTo>
                    <a:cubicBezTo>
                      <a:pt x="0" y="141"/>
                      <a:pt x="0" y="141"/>
                      <a:pt x="0" y="141"/>
                    </a:cubicBezTo>
                    <a:cubicBezTo>
                      <a:pt x="34" y="141"/>
                      <a:pt x="34" y="141"/>
                      <a:pt x="34" y="141"/>
                    </a:cubicBezTo>
                    <a:cubicBezTo>
                      <a:pt x="34" y="118"/>
                      <a:pt x="53" y="99"/>
                      <a:pt x="76" y="99"/>
                    </a:cubicBezTo>
                    <a:cubicBezTo>
                      <a:pt x="99" y="99"/>
                      <a:pt x="118" y="118"/>
                      <a:pt x="118" y="141"/>
                    </a:cubicBezTo>
                    <a:cubicBezTo>
                      <a:pt x="118" y="141"/>
                      <a:pt x="118" y="141"/>
                      <a:pt x="118" y="141"/>
                    </a:cubicBezTo>
                    <a:cubicBezTo>
                      <a:pt x="227" y="141"/>
                      <a:pt x="227" y="141"/>
                      <a:pt x="227" y="141"/>
                    </a:cubicBezTo>
                    <a:cubicBezTo>
                      <a:pt x="227" y="141"/>
                      <a:pt x="227" y="141"/>
                      <a:pt x="227" y="141"/>
                    </a:cubicBezTo>
                    <a:cubicBezTo>
                      <a:pt x="227" y="118"/>
                      <a:pt x="246" y="99"/>
                      <a:pt x="269" y="99"/>
                    </a:cubicBezTo>
                    <a:cubicBezTo>
                      <a:pt x="292" y="99"/>
                      <a:pt x="311" y="118"/>
                      <a:pt x="311" y="141"/>
                    </a:cubicBezTo>
                    <a:cubicBezTo>
                      <a:pt x="311" y="141"/>
                      <a:pt x="311" y="141"/>
                      <a:pt x="311" y="142"/>
                    </a:cubicBezTo>
                    <a:lnTo>
                      <a:pt x="338" y="142"/>
                    </a:lnTo>
                    <a:close/>
                    <a:moveTo>
                      <a:pt x="129" y="49"/>
                    </a:moveTo>
                    <a:cubicBezTo>
                      <a:pt x="35" y="49"/>
                      <a:pt x="35" y="49"/>
                      <a:pt x="35" y="49"/>
                    </a:cubicBezTo>
                    <a:cubicBezTo>
                      <a:pt x="58" y="9"/>
                      <a:pt x="77" y="10"/>
                      <a:pt x="77" y="10"/>
                    </a:cubicBezTo>
                    <a:cubicBezTo>
                      <a:pt x="129" y="10"/>
                      <a:pt x="129" y="10"/>
                      <a:pt x="129" y="10"/>
                    </a:cubicBezTo>
                    <a:lnTo>
                      <a:pt x="129" y="49"/>
                    </a:lnTo>
                    <a:close/>
                    <a:moveTo>
                      <a:pt x="138" y="49"/>
                    </a:moveTo>
                    <a:cubicBezTo>
                      <a:pt x="138" y="10"/>
                      <a:pt x="138" y="10"/>
                      <a:pt x="138" y="10"/>
                    </a:cubicBezTo>
                    <a:cubicBezTo>
                      <a:pt x="200" y="10"/>
                      <a:pt x="200" y="10"/>
                      <a:pt x="200" y="10"/>
                    </a:cubicBezTo>
                    <a:cubicBezTo>
                      <a:pt x="200" y="10"/>
                      <a:pt x="229" y="35"/>
                      <a:pt x="233" y="49"/>
                    </a:cubicBezTo>
                    <a:lnTo>
                      <a:pt x="138" y="49"/>
                    </a:lnTo>
                    <a:close/>
                  </a:path>
                </a:pathLst>
              </a:custGeom>
              <a:solidFill>
                <a:srgbClr val="6A8BA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DE">
                  <a:latin typeface="Segoe UI" panose="020B0502040204020203" pitchFamily="34" charset="0"/>
                  <a:ea typeface="Segoe UI" panose="020B0502040204020203" pitchFamily="34" charset="0"/>
                  <a:cs typeface="Segoe UI" panose="020B0502040204020203" pitchFamily="34" charset="0"/>
                </a:endParaRPr>
              </a:p>
            </p:txBody>
          </p:sp>
        </p:grpSp>
        <p:pic>
          <p:nvPicPr>
            <p:cNvPr id="95" name="Picture 4" descr="P:\02_Gemeinsamer Ordner\Arbeitsorganisation\01_Vorlagen\05_Presentation_Load\pixabay-Fußball.png">
              <a:extLst>
                <a:ext uri="{FF2B5EF4-FFF2-40B4-BE49-F238E27FC236}">
                  <a16:creationId xmlns:a16="http://schemas.microsoft.com/office/drawing/2014/main" id="{6AF649EC-F92B-4B81-8297-EA8BDF63A64B}"/>
                </a:ext>
              </a:extLst>
            </p:cNvPr>
            <p:cNvPicPr>
              <a:picLocks noChangeAspect="1" noChangeArrowheads="1"/>
            </p:cNvPicPr>
            <p:nvPr/>
          </p:nvPicPr>
          <p:blipFill>
            <a:blip r:embed="rId3"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296070" y="3825004"/>
              <a:ext cx="364996" cy="375558"/>
            </a:xfrm>
            <a:prstGeom prst="rect">
              <a:avLst/>
            </a:prstGeom>
            <a:noFill/>
            <a:extLst>
              <a:ext uri="{909E8E84-426E-40DD-AFC4-6F175D3DCCD1}">
                <a14:hiddenFill xmlns:a14="http://schemas.microsoft.com/office/drawing/2010/main">
                  <a:solidFill>
                    <a:srgbClr val="FFFFFF"/>
                  </a:solidFill>
                </a14:hiddenFill>
              </a:ext>
            </a:extLst>
          </p:spPr>
        </p:pic>
      </p:grpSp>
      <p:sp>
        <p:nvSpPr>
          <p:cNvPr id="140" name="Textfeld 139">
            <a:extLst>
              <a:ext uri="{FF2B5EF4-FFF2-40B4-BE49-F238E27FC236}">
                <a16:creationId xmlns:a16="http://schemas.microsoft.com/office/drawing/2014/main" id="{11B83614-CA13-4E63-8114-35D8369E9385}"/>
              </a:ext>
            </a:extLst>
          </p:cNvPr>
          <p:cNvSpPr txBox="1"/>
          <p:nvPr/>
        </p:nvSpPr>
        <p:spPr>
          <a:xfrm rot="21071159">
            <a:off x="10794682" y="2837689"/>
            <a:ext cx="1322947" cy="646331"/>
          </a:xfrm>
          <a:prstGeom prst="rect">
            <a:avLst/>
          </a:prstGeom>
          <a:noFill/>
        </p:spPr>
        <p:txBody>
          <a:bodyPr wrap="square" rtlCol="0">
            <a:spAutoFit/>
          </a:bodyPr>
          <a:lstStyle>
            <a:defPPr>
              <a:defRPr lang="de-DE"/>
            </a:defPPr>
            <a:lvl1pPr>
              <a:defRPr sz="7200">
                <a:solidFill>
                  <a:schemeClr val="accent4">
                    <a:lumMod val="60000"/>
                    <a:lumOff val="40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de-DE" sz="3600" b="1" dirty="0">
                <a:solidFill>
                  <a:srgbClr val="FFC000"/>
                </a:solidFill>
                <a:latin typeface="Segoe UI" panose="020B0502040204020203" pitchFamily="34" charset="0"/>
                <a:ea typeface="Segoe UI" panose="020B0502040204020203" pitchFamily="34" charset="0"/>
                <a:cs typeface="Segoe UI" panose="020B0502040204020203" pitchFamily="34" charset="0"/>
              </a:rPr>
              <a:t>2,3%</a:t>
            </a:r>
          </a:p>
        </p:txBody>
      </p:sp>
    </p:spTree>
    <p:extLst>
      <p:ext uri="{BB962C8B-B14F-4D97-AF65-F5344CB8AC3E}">
        <p14:creationId xmlns:p14="http://schemas.microsoft.com/office/powerpoint/2010/main" val="1244905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mph" presetSubtype="0" fill="hold" grpId="0" nodeType="clickEffect">
                                  <p:stCondLst>
                                    <p:cond delay="0"/>
                                  </p:stCondLst>
                                  <p:childTnLst>
                                    <p:animScale>
                                      <p:cBhvr>
                                        <p:cTn id="10" dur="2000" fill="hold"/>
                                        <p:tgtEl>
                                          <p:spTgt spid="140"/>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46D94EA0-56AE-4531-9569-3E1AEB55BB75}"/>
              </a:ext>
            </a:extLst>
          </p:cNvPr>
          <p:cNvSpPr>
            <a:spLocks noGrp="1"/>
          </p:cNvSpPr>
          <p:nvPr>
            <p:ph type="body" sz="quarter" idx="10"/>
          </p:nvPr>
        </p:nvSpPr>
        <p:spPr/>
        <p:txBody>
          <a:bodyPr/>
          <a:lstStyle/>
          <a:p>
            <a:r>
              <a:rPr lang="en-US" sz="2800" cap="all" dirty="0">
                <a:latin typeface="Segoe UI" panose="020B0502040204020203" pitchFamily="34" charset="0"/>
                <a:ea typeface="Segoe UI" panose="020B0502040204020203" pitchFamily="34" charset="0"/>
                <a:cs typeface="Segoe UI" panose="020B0502040204020203" pitchFamily="34" charset="0"/>
              </a:rPr>
              <a:t>Selected key figures of the SSK</a:t>
            </a:r>
          </a:p>
        </p:txBody>
      </p:sp>
      <p:sp>
        <p:nvSpPr>
          <p:cNvPr id="12" name="Textplatzhalter 11">
            <a:extLst>
              <a:ext uri="{FF2B5EF4-FFF2-40B4-BE49-F238E27FC236}">
                <a16:creationId xmlns:a16="http://schemas.microsoft.com/office/drawing/2014/main" id="{B7FF749F-D851-43ED-A6D1-87BF47D7F490}"/>
              </a:ext>
            </a:extLst>
          </p:cNvPr>
          <p:cNvSpPr>
            <a:spLocks noGrp="1"/>
          </p:cNvSpPr>
          <p:nvPr>
            <p:ph type="body" sz="quarter" idx="12"/>
          </p:nvPr>
        </p:nvSpPr>
        <p:spPr/>
        <p:txBody>
          <a:bodyPr/>
          <a:lstStyle/>
          <a:p>
            <a:endParaRPr lang="de-DE"/>
          </a:p>
        </p:txBody>
      </p:sp>
      <p:cxnSp>
        <p:nvCxnSpPr>
          <p:cNvPr id="5" name="Gerader Verbinder 4">
            <a:extLst>
              <a:ext uri="{FF2B5EF4-FFF2-40B4-BE49-F238E27FC236}">
                <a16:creationId xmlns:a16="http://schemas.microsoft.com/office/drawing/2014/main" id="{D73DC8CD-BE68-4243-BE3C-6E64EF705776}"/>
              </a:ext>
            </a:extLst>
          </p:cNvPr>
          <p:cNvCxnSpPr/>
          <p:nvPr/>
        </p:nvCxnSpPr>
        <p:spPr>
          <a:xfrm>
            <a:off x="4479847" y="2650849"/>
            <a:ext cx="3232308" cy="0"/>
          </a:xfrm>
          <a:prstGeom prst="line">
            <a:avLst/>
          </a:prstGeom>
        </p:spPr>
        <p:style>
          <a:lnRef idx="1">
            <a:schemeClr val="dk1"/>
          </a:lnRef>
          <a:fillRef idx="0">
            <a:schemeClr val="dk1"/>
          </a:fillRef>
          <a:effectRef idx="0">
            <a:schemeClr val="dk1"/>
          </a:effectRef>
          <a:fontRef idx="minor">
            <a:schemeClr val="tx1"/>
          </a:fontRef>
        </p:style>
      </p:cxnSp>
      <p:cxnSp>
        <p:nvCxnSpPr>
          <p:cNvPr id="6" name="Gerader Verbinder 5">
            <a:extLst>
              <a:ext uri="{FF2B5EF4-FFF2-40B4-BE49-F238E27FC236}">
                <a16:creationId xmlns:a16="http://schemas.microsoft.com/office/drawing/2014/main" id="{786AED3C-C9BF-4595-B4C0-5D89D006CC8C}"/>
              </a:ext>
            </a:extLst>
          </p:cNvPr>
          <p:cNvCxnSpPr/>
          <p:nvPr/>
        </p:nvCxnSpPr>
        <p:spPr>
          <a:xfrm>
            <a:off x="8443755" y="2650849"/>
            <a:ext cx="3232308" cy="0"/>
          </a:xfrm>
          <a:prstGeom prst="line">
            <a:avLst/>
          </a:prstGeom>
        </p:spPr>
        <p:style>
          <a:lnRef idx="1">
            <a:schemeClr val="dk1"/>
          </a:lnRef>
          <a:fillRef idx="0">
            <a:schemeClr val="dk1"/>
          </a:fillRef>
          <a:effectRef idx="0">
            <a:schemeClr val="dk1"/>
          </a:effectRef>
          <a:fontRef idx="minor">
            <a:schemeClr val="tx1"/>
          </a:fontRef>
        </p:style>
      </p:cxnSp>
      <p:cxnSp>
        <p:nvCxnSpPr>
          <p:cNvPr id="8" name="Gerader Verbinder 7">
            <a:extLst>
              <a:ext uri="{FF2B5EF4-FFF2-40B4-BE49-F238E27FC236}">
                <a16:creationId xmlns:a16="http://schemas.microsoft.com/office/drawing/2014/main" id="{8C83DCC8-4838-4945-967A-DA951CC481AA}"/>
              </a:ext>
            </a:extLst>
          </p:cNvPr>
          <p:cNvCxnSpPr/>
          <p:nvPr/>
        </p:nvCxnSpPr>
        <p:spPr>
          <a:xfrm>
            <a:off x="524176" y="2650849"/>
            <a:ext cx="3232308" cy="0"/>
          </a:xfrm>
          <a:prstGeom prst="line">
            <a:avLst/>
          </a:prstGeom>
        </p:spPr>
        <p:style>
          <a:lnRef idx="1">
            <a:schemeClr val="dk1"/>
          </a:lnRef>
          <a:fillRef idx="0">
            <a:schemeClr val="dk1"/>
          </a:fillRef>
          <a:effectRef idx="0">
            <a:schemeClr val="dk1"/>
          </a:effectRef>
          <a:fontRef idx="minor">
            <a:schemeClr val="tx1"/>
          </a:fontRef>
        </p:style>
      </p:cxnSp>
      <p:sp>
        <p:nvSpPr>
          <p:cNvPr id="9" name="Rechteck 8">
            <a:extLst>
              <a:ext uri="{FF2B5EF4-FFF2-40B4-BE49-F238E27FC236}">
                <a16:creationId xmlns:a16="http://schemas.microsoft.com/office/drawing/2014/main" id="{ABD11D57-A07A-4801-B725-40DC0D8DA01E}"/>
              </a:ext>
            </a:extLst>
          </p:cNvPr>
          <p:cNvSpPr/>
          <p:nvPr/>
        </p:nvSpPr>
        <p:spPr>
          <a:xfrm>
            <a:off x="515937" y="2124944"/>
            <a:ext cx="3130549" cy="553998"/>
          </a:xfrm>
          <a:prstGeom prst="rect">
            <a:avLst/>
          </a:prstGeom>
        </p:spPr>
        <p:txBody>
          <a:bodyPr wrap="square" lIns="0">
            <a:spAutoFit/>
          </a:bodyPr>
          <a:lstStyle/>
          <a:p>
            <a:r>
              <a:rPr lang="en-US" sz="1000" dirty="0">
                <a:latin typeface="Segoe UI" panose="020B0502040204020203" pitchFamily="34" charset="0"/>
                <a:ea typeface="Segoe UI" panose="020B0502040204020203" pitchFamily="34" charset="0"/>
                <a:cs typeface="Segoe UI" panose="020B0502040204020203" pitchFamily="34" charset="0"/>
              </a:rPr>
              <a:t>The economic factor of sport in Germany has grown from 2010 to 2015. However, the increase in the overall economy is below average. </a:t>
            </a:r>
            <a:endParaRPr lang="de-DE" sz="1000" dirty="0">
              <a:latin typeface="Segoe UI" panose="020B0502040204020203" pitchFamily="34" charset="0"/>
              <a:ea typeface="Segoe UI" panose="020B0502040204020203" pitchFamily="34" charset="0"/>
              <a:cs typeface="Segoe UI" panose="020B0502040204020203" pitchFamily="34" charset="0"/>
            </a:endParaRPr>
          </a:p>
        </p:txBody>
      </p:sp>
      <p:sp>
        <p:nvSpPr>
          <p:cNvPr id="10" name="Rechteck 9">
            <a:extLst>
              <a:ext uri="{FF2B5EF4-FFF2-40B4-BE49-F238E27FC236}">
                <a16:creationId xmlns:a16="http://schemas.microsoft.com/office/drawing/2014/main" id="{0E3B8123-29C0-4AFF-B1E3-AD0EF30C99A9}"/>
              </a:ext>
            </a:extLst>
          </p:cNvPr>
          <p:cNvSpPr/>
          <p:nvPr/>
        </p:nvSpPr>
        <p:spPr>
          <a:xfrm>
            <a:off x="4479847" y="2124944"/>
            <a:ext cx="3539751" cy="553998"/>
          </a:xfrm>
          <a:prstGeom prst="rect">
            <a:avLst/>
          </a:prstGeom>
        </p:spPr>
        <p:txBody>
          <a:bodyPr wrap="square" lIns="0">
            <a:spAutoFit/>
          </a:bodyPr>
          <a:lstStyle/>
          <a:p>
            <a:r>
              <a:rPr lang="en-US" sz="1000" dirty="0">
                <a:latin typeface="Segoe UI" panose="020B0502040204020203" pitchFamily="34" charset="0"/>
                <a:ea typeface="Segoe UI" panose="020B0502040204020203" pitchFamily="34" charset="0"/>
                <a:cs typeface="Segoe UI" panose="020B0502040204020203" pitchFamily="34" charset="0"/>
              </a:rPr>
              <a:t>The economic performance of the cross-sectional industry Sport is comparable to the gross value added of the transport sector (total passenger and freight transport).</a:t>
            </a:r>
            <a:endParaRPr lang="de-DE" sz="1000" dirty="0">
              <a:latin typeface="Segoe UI" panose="020B0502040204020203" pitchFamily="34" charset="0"/>
              <a:ea typeface="Segoe UI" panose="020B0502040204020203" pitchFamily="34" charset="0"/>
              <a:cs typeface="Segoe UI" panose="020B0502040204020203" pitchFamily="34" charset="0"/>
            </a:endParaRPr>
          </a:p>
        </p:txBody>
      </p:sp>
      <p:sp>
        <p:nvSpPr>
          <p:cNvPr id="11" name="Rechteck 10">
            <a:extLst>
              <a:ext uri="{FF2B5EF4-FFF2-40B4-BE49-F238E27FC236}">
                <a16:creationId xmlns:a16="http://schemas.microsoft.com/office/drawing/2014/main" id="{B4EC914A-23E4-48F7-AE45-B948BDA587C6}"/>
              </a:ext>
            </a:extLst>
          </p:cNvPr>
          <p:cNvSpPr/>
          <p:nvPr/>
        </p:nvSpPr>
        <p:spPr>
          <a:xfrm>
            <a:off x="8443755" y="2124944"/>
            <a:ext cx="3130549" cy="553998"/>
          </a:xfrm>
          <a:prstGeom prst="rect">
            <a:avLst/>
          </a:prstGeom>
        </p:spPr>
        <p:txBody>
          <a:bodyPr wrap="square" lIns="0">
            <a:spAutoFit/>
          </a:bodyPr>
          <a:lstStyle/>
          <a:p>
            <a:r>
              <a:rPr lang="en-US" sz="1000" dirty="0">
                <a:latin typeface="Segoe UI" panose="020B0502040204020203" pitchFamily="34" charset="0"/>
                <a:ea typeface="Segoe UI" panose="020B0502040204020203" pitchFamily="34" charset="0"/>
                <a:cs typeface="Segoe UI" panose="020B0502040204020203" pitchFamily="34" charset="0"/>
              </a:rPr>
              <a:t>Sports-specific production in Germany will amount to around 114 billion euros in 2015. Services in particular have seen a sharp increase since 2010.</a:t>
            </a:r>
          </a:p>
        </p:txBody>
      </p:sp>
      <p:graphicFrame>
        <p:nvGraphicFramePr>
          <p:cNvPr id="23" name="Diagramm 22">
            <a:extLst>
              <a:ext uri="{FF2B5EF4-FFF2-40B4-BE49-F238E27FC236}">
                <a16:creationId xmlns:a16="http://schemas.microsoft.com/office/drawing/2014/main" id="{07C0A374-BEAE-4737-84A2-81A5EAB40416}"/>
              </a:ext>
            </a:extLst>
          </p:cNvPr>
          <p:cNvGraphicFramePr/>
          <p:nvPr>
            <p:extLst>
              <p:ext uri="{D42A27DB-BD31-4B8C-83A1-F6EECF244321}">
                <p14:modId xmlns:p14="http://schemas.microsoft.com/office/powerpoint/2010/main" val="531801306"/>
              </p:ext>
            </p:extLst>
          </p:nvPr>
        </p:nvGraphicFramePr>
        <p:xfrm>
          <a:off x="8019598" y="3112514"/>
          <a:ext cx="4032702" cy="2711815"/>
        </p:xfrm>
        <a:graphic>
          <a:graphicData uri="http://schemas.openxmlformats.org/drawingml/2006/chart">
            <c:chart xmlns:c="http://schemas.openxmlformats.org/drawingml/2006/chart" xmlns:r="http://schemas.openxmlformats.org/officeDocument/2006/relationships" r:id="rId2"/>
          </a:graphicData>
        </a:graphic>
      </p:graphicFrame>
      <p:sp>
        <p:nvSpPr>
          <p:cNvPr id="24" name="Textfeld 23">
            <a:extLst>
              <a:ext uri="{FF2B5EF4-FFF2-40B4-BE49-F238E27FC236}">
                <a16:creationId xmlns:a16="http://schemas.microsoft.com/office/drawing/2014/main" id="{D13671CB-99B7-460E-8245-09A3EF3CD2F7}"/>
              </a:ext>
            </a:extLst>
          </p:cNvPr>
          <p:cNvSpPr txBox="1"/>
          <p:nvPr/>
        </p:nvSpPr>
        <p:spPr>
          <a:xfrm>
            <a:off x="8782071" y="3091833"/>
            <a:ext cx="498855" cy="246221"/>
          </a:xfrm>
          <a:prstGeom prst="rect">
            <a:avLst/>
          </a:prstGeom>
          <a:noFill/>
        </p:spPr>
        <p:txBody>
          <a:bodyPr wrap="none" rtlCol="0">
            <a:spAutoFit/>
          </a:bodyPr>
          <a:lstStyle/>
          <a:p>
            <a:r>
              <a:rPr lang="en-US" sz="1000" dirty="0">
                <a:latin typeface="Segoe UI" panose="020B0502040204020203" pitchFamily="34" charset="0"/>
                <a:ea typeface="Segoe UI" panose="020B0502040204020203" pitchFamily="34" charset="0"/>
                <a:cs typeface="Segoe UI" panose="020B0502040204020203" pitchFamily="34" charset="0"/>
              </a:rPr>
              <a:t>109,8</a:t>
            </a:r>
          </a:p>
        </p:txBody>
      </p:sp>
      <p:sp>
        <p:nvSpPr>
          <p:cNvPr id="25" name="Textfeld 24">
            <a:extLst>
              <a:ext uri="{FF2B5EF4-FFF2-40B4-BE49-F238E27FC236}">
                <a16:creationId xmlns:a16="http://schemas.microsoft.com/office/drawing/2014/main" id="{AD63B63B-5C87-4494-B19D-2FBB17CC00A8}"/>
              </a:ext>
            </a:extLst>
          </p:cNvPr>
          <p:cNvSpPr txBox="1"/>
          <p:nvPr/>
        </p:nvSpPr>
        <p:spPr>
          <a:xfrm>
            <a:off x="10817868" y="3091833"/>
            <a:ext cx="490840" cy="246221"/>
          </a:xfrm>
          <a:prstGeom prst="rect">
            <a:avLst/>
          </a:prstGeom>
          <a:noFill/>
        </p:spPr>
        <p:txBody>
          <a:bodyPr wrap="none" rtlCol="0">
            <a:spAutoFit/>
          </a:bodyPr>
          <a:lstStyle/>
          <a:p>
            <a:r>
              <a:rPr lang="en-US" sz="1000" dirty="0">
                <a:latin typeface="Segoe UI" panose="020B0502040204020203" pitchFamily="34" charset="0"/>
                <a:ea typeface="Segoe UI" panose="020B0502040204020203" pitchFamily="34" charset="0"/>
                <a:cs typeface="Segoe UI" panose="020B0502040204020203" pitchFamily="34" charset="0"/>
              </a:rPr>
              <a:t>114,2</a:t>
            </a:r>
          </a:p>
        </p:txBody>
      </p:sp>
      <p:sp>
        <p:nvSpPr>
          <p:cNvPr id="52" name="Textfeld 51">
            <a:extLst>
              <a:ext uri="{FF2B5EF4-FFF2-40B4-BE49-F238E27FC236}">
                <a16:creationId xmlns:a16="http://schemas.microsoft.com/office/drawing/2014/main" id="{CC7935E1-A15C-4FED-8E51-AA7F2FB39883}"/>
              </a:ext>
            </a:extLst>
          </p:cNvPr>
          <p:cNvSpPr txBox="1"/>
          <p:nvPr/>
        </p:nvSpPr>
        <p:spPr>
          <a:xfrm>
            <a:off x="2248205" y="3235623"/>
            <a:ext cx="479618" cy="246221"/>
          </a:xfrm>
          <a:prstGeom prst="rect">
            <a:avLst/>
          </a:prstGeom>
          <a:noFill/>
        </p:spPr>
        <p:txBody>
          <a:bodyPr wrap="none" rtlCol="0">
            <a:spAutoFit/>
          </a:bodyPr>
          <a:lstStyle/>
          <a:p>
            <a:r>
              <a:rPr lang="en-US" sz="1000" b="1" dirty="0">
                <a:solidFill>
                  <a:schemeClr val="tx2"/>
                </a:solidFill>
                <a:latin typeface="Segoe UI" panose="020B0502040204020203" pitchFamily="34" charset="0"/>
                <a:ea typeface="Segoe UI" panose="020B0502040204020203" pitchFamily="34" charset="0"/>
                <a:cs typeface="Segoe UI" panose="020B0502040204020203" pitchFamily="34" charset="0"/>
              </a:rPr>
              <a:t>2010</a:t>
            </a:r>
          </a:p>
        </p:txBody>
      </p:sp>
      <p:sp>
        <p:nvSpPr>
          <p:cNvPr id="53" name="Textfeld 52">
            <a:extLst>
              <a:ext uri="{FF2B5EF4-FFF2-40B4-BE49-F238E27FC236}">
                <a16:creationId xmlns:a16="http://schemas.microsoft.com/office/drawing/2014/main" id="{4F677C49-F66D-4A45-A31F-F07D12033104}"/>
              </a:ext>
            </a:extLst>
          </p:cNvPr>
          <p:cNvSpPr txBox="1"/>
          <p:nvPr/>
        </p:nvSpPr>
        <p:spPr>
          <a:xfrm>
            <a:off x="2770736" y="3235623"/>
            <a:ext cx="479618" cy="246221"/>
          </a:xfrm>
          <a:prstGeom prst="rect">
            <a:avLst/>
          </a:prstGeom>
          <a:noFill/>
        </p:spPr>
        <p:txBody>
          <a:bodyPr wrap="none" rtlCol="0">
            <a:spAutoFit/>
          </a:bodyPr>
          <a:lstStyle/>
          <a:p>
            <a:r>
              <a:rPr lang="en-US" sz="1000" b="1" dirty="0">
                <a:solidFill>
                  <a:schemeClr val="tx2"/>
                </a:solidFill>
                <a:latin typeface="Segoe UI" panose="020B0502040204020203" pitchFamily="34" charset="0"/>
                <a:ea typeface="Segoe UI" panose="020B0502040204020203" pitchFamily="34" charset="0"/>
                <a:cs typeface="Segoe UI" panose="020B0502040204020203" pitchFamily="34" charset="0"/>
              </a:rPr>
              <a:t>2015</a:t>
            </a:r>
          </a:p>
        </p:txBody>
      </p:sp>
      <p:sp>
        <p:nvSpPr>
          <p:cNvPr id="54" name="Textfeld 53">
            <a:extLst>
              <a:ext uri="{FF2B5EF4-FFF2-40B4-BE49-F238E27FC236}">
                <a16:creationId xmlns:a16="http://schemas.microsoft.com/office/drawing/2014/main" id="{1BC54FEC-BA89-4D87-8C72-6163DE3904B1}"/>
              </a:ext>
            </a:extLst>
          </p:cNvPr>
          <p:cNvSpPr txBox="1"/>
          <p:nvPr/>
        </p:nvSpPr>
        <p:spPr>
          <a:xfrm>
            <a:off x="3438538" y="3235623"/>
            <a:ext cx="383438" cy="246221"/>
          </a:xfrm>
          <a:prstGeom prst="rect">
            <a:avLst/>
          </a:prstGeom>
          <a:noFill/>
        </p:spPr>
        <p:txBody>
          <a:bodyPr wrap="none" rtlCol="0">
            <a:spAutoFit/>
          </a:bodyPr>
          <a:lstStyle/>
          <a:p>
            <a:r>
              <a:rPr lang="en-US" sz="1000" b="1" dirty="0">
                <a:solidFill>
                  <a:schemeClr val="tx2"/>
                </a:solidFill>
                <a:latin typeface="Segoe UI" panose="020B0502040204020203" pitchFamily="34" charset="0"/>
                <a:ea typeface="Segoe UI" panose="020B0502040204020203" pitchFamily="34" charset="0"/>
                <a:cs typeface="Segoe UI" panose="020B0502040204020203" pitchFamily="34" charset="0"/>
              </a:rPr>
              <a:t>+/-</a:t>
            </a:r>
          </a:p>
        </p:txBody>
      </p:sp>
      <p:grpSp>
        <p:nvGrpSpPr>
          <p:cNvPr id="27" name="Group 74">
            <a:extLst>
              <a:ext uri="{FF2B5EF4-FFF2-40B4-BE49-F238E27FC236}">
                <a16:creationId xmlns:a16="http://schemas.microsoft.com/office/drawing/2014/main" id="{22DE52F7-908C-423C-9D7F-D121997F4FE7}"/>
              </a:ext>
            </a:extLst>
          </p:cNvPr>
          <p:cNvGrpSpPr/>
          <p:nvPr/>
        </p:nvGrpSpPr>
        <p:grpSpPr>
          <a:xfrm>
            <a:off x="546201" y="3614891"/>
            <a:ext cx="657030" cy="355265"/>
            <a:chOff x="3183313" y="3010748"/>
            <a:chExt cx="1996438" cy="1079500"/>
          </a:xfrm>
          <a:solidFill>
            <a:schemeClr val="bg2">
              <a:lumMod val="75000"/>
            </a:schemeClr>
          </a:solidFill>
        </p:grpSpPr>
        <p:sp>
          <p:nvSpPr>
            <p:cNvPr id="28" name="Freeform 6">
              <a:extLst>
                <a:ext uri="{FF2B5EF4-FFF2-40B4-BE49-F238E27FC236}">
                  <a16:creationId xmlns:a16="http://schemas.microsoft.com/office/drawing/2014/main" id="{0C00B6BE-5EA2-47DA-B9AF-2A2AA1907096}"/>
                </a:ext>
              </a:extLst>
            </p:cNvPr>
            <p:cNvSpPr>
              <a:spLocks/>
            </p:cNvSpPr>
            <p:nvPr/>
          </p:nvSpPr>
          <p:spPr bwMode="auto">
            <a:xfrm flipH="1">
              <a:off x="3718160" y="3115221"/>
              <a:ext cx="1461591" cy="880236"/>
            </a:xfrm>
            <a:custGeom>
              <a:avLst/>
              <a:gdLst>
                <a:gd name="T0" fmla="*/ 1154 w 1247"/>
                <a:gd name="T1" fmla="*/ 389 h 751"/>
                <a:gd name="T2" fmla="*/ 1154 w 1247"/>
                <a:gd name="T3" fmla="*/ 267 h 751"/>
                <a:gd name="T4" fmla="*/ 857 w 1247"/>
                <a:gd name="T5" fmla="*/ 130 h 751"/>
                <a:gd name="T6" fmla="*/ 857 w 1247"/>
                <a:gd name="T7" fmla="*/ 389 h 751"/>
                <a:gd name="T8" fmla="*/ 819 w 1247"/>
                <a:gd name="T9" fmla="*/ 389 h 751"/>
                <a:gd name="T10" fmla="*/ 819 w 1247"/>
                <a:gd name="T11" fmla="*/ 267 h 751"/>
                <a:gd name="T12" fmla="*/ 519 w 1247"/>
                <a:gd name="T13" fmla="*/ 130 h 751"/>
                <a:gd name="T14" fmla="*/ 519 w 1247"/>
                <a:gd name="T15" fmla="*/ 389 h 751"/>
                <a:gd name="T16" fmla="*/ 425 w 1247"/>
                <a:gd name="T17" fmla="*/ 389 h 751"/>
                <a:gd name="T18" fmla="*/ 425 w 1247"/>
                <a:gd name="T19" fmla="*/ 0 h 751"/>
                <a:gd name="T20" fmla="*/ 295 w 1247"/>
                <a:gd name="T21" fmla="*/ 0 h 751"/>
                <a:gd name="T22" fmla="*/ 295 w 1247"/>
                <a:gd name="T23" fmla="*/ 389 h 751"/>
                <a:gd name="T24" fmla="*/ 243 w 1247"/>
                <a:gd name="T25" fmla="*/ 389 h 751"/>
                <a:gd name="T26" fmla="*/ 243 w 1247"/>
                <a:gd name="T27" fmla="*/ 0 h 751"/>
                <a:gd name="T28" fmla="*/ 113 w 1247"/>
                <a:gd name="T29" fmla="*/ 0 h 751"/>
                <a:gd name="T30" fmla="*/ 113 w 1247"/>
                <a:gd name="T31" fmla="*/ 389 h 751"/>
                <a:gd name="T32" fmla="*/ 0 w 1247"/>
                <a:gd name="T33" fmla="*/ 389 h 751"/>
                <a:gd name="T34" fmla="*/ 0 w 1247"/>
                <a:gd name="T35" fmla="*/ 751 h 751"/>
                <a:gd name="T36" fmla="*/ 1247 w 1247"/>
                <a:gd name="T37" fmla="*/ 751 h 751"/>
                <a:gd name="T38" fmla="*/ 1247 w 1247"/>
                <a:gd name="T39" fmla="*/ 389 h 751"/>
                <a:gd name="T40" fmla="*/ 1154 w 1247"/>
                <a:gd name="T41" fmla="*/ 389 h 7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47" h="751">
                  <a:moveTo>
                    <a:pt x="1154" y="389"/>
                  </a:moveTo>
                  <a:lnTo>
                    <a:pt x="1154" y="267"/>
                  </a:lnTo>
                  <a:lnTo>
                    <a:pt x="857" y="130"/>
                  </a:lnTo>
                  <a:lnTo>
                    <a:pt x="857" y="389"/>
                  </a:lnTo>
                  <a:lnTo>
                    <a:pt x="819" y="389"/>
                  </a:lnTo>
                  <a:lnTo>
                    <a:pt x="819" y="267"/>
                  </a:lnTo>
                  <a:lnTo>
                    <a:pt x="519" y="130"/>
                  </a:lnTo>
                  <a:lnTo>
                    <a:pt x="519" y="389"/>
                  </a:lnTo>
                  <a:lnTo>
                    <a:pt x="425" y="389"/>
                  </a:lnTo>
                  <a:lnTo>
                    <a:pt x="425" y="0"/>
                  </a:lnTo>
                  <a:lnTo>
                    <a:pt x="295" y="0"/>
                  </a:lnTo>
                  <a:lnTo>
                    <a:pt x="295" y="389"/>
                  </a:lnTo>
                  <a:lnTo>
                    <a:pt x="243" y="389"/>
                  </a:lnTo>
                  <a:lnTo>
                    <a:pt x="243" y="0"/>
                  </a:lnTo>
                  <a:lnTo>
                    <a:pt x="113" y="0"/>
                  </a:lnTo>
                  <a:lnTo>
                    <a:pt x="113" y="389"/>
                  </a:lnTo>
                  <a:lnTo>
                    <a:pt x="0" y="389"/>
                  </a:lnTo>
                  <a:lnTo>
                    <a:pt x="0" y="751"/>
                  </a:lnTo>
                  <a:lnTo>
                    <a:pt x="1247" y="751"/>
                  </a:lnTo>
                  <a:lnTo>
                    <a:pt x="1247" y="389"/>
                  </a:lnTo>
                  <a:lnTo>
                    <a:pt x="1154" y="389"/>
                  </a:lnTo>
                  <a:close/>
                </a:path>
              </a:pathLst>
            </a:custGeom>
            <a:grpFill/>
            <a:ln>
              <a:noFill/>
            </a:ln>
          </p:spPr>
          <p:txBody>
            <a:bodyPr vert="horz" wrap="square" lIns="91440" tIns="45720" rIns="91440" bIns="45720" numCol="1" anchor="t" anchorCtr="0" compatLnSpc="1">
              <a:prstTxWarp prst="textNoShape">
                <a:avLst/>
              </a:prstTxWarp>
            </a:bodyPr>
            <a:lstStyle/>
            <a:p>
              <a:endParaRPr lang="de-DE" b="1">
                <a:latin typeface="Segoe UI" panose="020B0502040204020203" pitchFamily="34" charset="0"/>
                <a:ea typeface="Segoe UI" panose="020B0502040204020203" pitchFamily="34" charset="0"/>
                <a:cs typeface="Segoe UI" panose="020B0502040204020203" pitchFamily="34" charset="0"/>
              </a:endParaRPr>
            </a:p>
          </p:txBody>
        </p:sp>
        <p:sp>
          <p:nvSpPr>
            <p:cNvPr id="29" name="Freeform 17">
              <a:extLst>
                <a:ext uri="{FF2B5EF4-FFF2-40B4-BE49-F238E27FC236}">
                  <a16:creationId xmlns:a16="http://schemas.microsoft.com/office/drawing/2014/main" id="{18690015-086B-4DAD-8C9F-A0335C5F37F1}"/>
                </a:ext>
              </a:extLst>
            </p:cNvPr>
            <p:cNvSpPr>
              <a:spLocks noEditPoints="1"/>
            </p:cNvSpPr>
            <p:nvPr/>
          </p:nvSpPr>
          <p:spPr bwMode="auto">
            <a:xfrm>
              <a:off x="3183313" y="3010748"/>
              <a:ext cx="1195387" cy="1079500"/>
            </a:xfrm>
            <a:custGeom>
              <a:avLst/>
              <a:gdLst>
                <a:gd name="T0" fmla="*/ 261 w 319"/>
                <a:gd name="T1" fmla="*/ 0 h 288"/>
                <a:gd name="T2" fmla="*/ 165 w 319"/>
                <a:gd name="T3" fmla="*/ 48 h 288"/>
                <a:gd name="T4" fmla="*/ 56 w 319"/>
                <a:gd name="T5" fmla="*/ 48 h 288"/>
                <a:gd name="T6" fmla="*/ 152 w 319"/>
                <a:gd name="T7" fmla="*/ 0 h 288"/>
                <a:gd name="T8" fmla="*/ 56 w 319"/>
                <a:gd name="T9" fmla="*/ 48 h 288"/>
                <a:gd name="T10" fmla="*/ 319 w 319"/>
                <a:gd name="T11" fmla="*/ 288 h 288"/>
                <a:gd name="T12" fmla="*/ 0 w 319"/>
                <a:gd name="T13" fmla="*/ 260 h 288"/>
                <a:gd name="T14" fmla="*/ 9 w 319"/>
                <a:gd name="T15" fmla="*/ 183 h 288"/>
                <a:gd name="T16" fmla="*/ 35 w 319"/>
                <a:gd name="T17" fmla="*/ 71 h 288"/>
                <a:gd name="T18" fmla="*/ 31 w 319"/>
                <a:gd name="T19" fmla="*/ 56 h 288"/>
                <a:gd name="T20" fmla="*/ 89 w 319"/>
                <a:gd name="T21" fmla="*/ 71 h 288"/>
                <a:gd name="T22" fmla="*/ 95 w 319"/>
                <a:gd name="T23" fmla="*/ 183 h 288"/>
                <a:gd name="T24" fmla="*/ 143 w 319"/>
                <a:gd name="T25" fmla="*/ 71 h 288"/>
                <a:gd name="T26" fmla="*/ 140 w 319"/>
                <a:gd name="T27" fmla="*/ 56 h 288"/>
                <a:gd name="T28" fmla="*/ 198 w 319"/>
                <a:gd name="T29" fmla="*/ 71 h 288"/>
                <a:gd name="T30" fmla="*/ 202 w 319"/>
                <a:gd name="T31" fmla="*/ 183 h 288"/>
                <a:gd name="T32" fmla="*/ 311 w 319"/>
                <a:gd name="T33" fmla="*/ 260 h 288"/>
                <a:gd name="T34" fmla="*/ 46 w 319"/>
                <a:gd name="T35" fmla="*/ 203 h 288"/>
                <a:gd name="T36" fmla="*/ 31 w 319"/>
                <a:gd name="T37" fmla="*/ 225 h 288"/>
                <a:gd name="T38" fmla="*/ 46 w 319"/>
                <a:gd name="T39" fmla="*/ 203 h 288"/>
                <a:gd name="T40" fmla="*/ 64 w 319"/>
                <a:gd name="T41" fmla="*/ 203 h 288"/>
                <a:gd name="T42" fmla="*/ 80 w 319"/>
                <a:gd name="T43" fmla="*/ 225 h 288"/>
                <a:gd name="T44" fmla="*/ 114 w 319"/>
                <a:gd name="T45" fmla="*/ 203 h 288"/>
                <a:gd name="T46" fmla="*/ 99 w 319"/>
                <a:gd name="T47" fmla="*/ 225 h 288"/>
                <a:gd name="T48" fmla="*/ 114 w 319"/>
                <a:gd name="T49" fmla="*/ 203 h 288"/>
                <a:gd name="T50" fmla="*/ 132 w 319"/>
                <a:gd name="T51" fmla="*/ 203 h 288"/>
                <a:gd name="T52" fmla="*/ 147 w 319"/>
                <a:gd name="T53" fmla="*/ 225 h 288"/>
                <a:gd name="T54" fmla="*/ 182 w 319"/>
                <a:gd name="T55" fmla="*/ 203 h 288"/>
                <a:gd name="T56" fmla="*/ 167 w 319"/>
                <a:gd name="T57" fmla="*/ 225 h 288"/>
                <a:gd name="T58" fmla="*/ 182 w 319"/>
                <a:gd name="T59" fmla="*/ 203 h 288"/>
                <a:gd name="T60" fmla="*/ 202 w 319"/>
                <a:gd name="T61" fmla="*/ 203 h 288"/>
                <a:gd name="T62" fmla="*/ 218 w 319"/>
                <a:gd name="T63" fmla="*/ 225 h 288"/>
                <a:gd name="T64" fmla="*/ 252 w 319"/>
                <a:gd name="T65" fmla="*/ 203 h 288"/>
                <a:gd name="T66" fmla="*/ 236 w 319"/>
                <a:gd name="T67" fmla="*/ 225 h 288"/>
                <a:gd name="T68" fmla="*/ 252 w 319"/>
                <a:gd name="T69" fmla="*/ 203 h 288"/>
                <a:gd name="T70" fmla="*/ 272 w 319"/>
                <a:gd name="T71" fmla="*/ 203 h 288"/>
                <a:gd name="T72" fmla="*/ 288 w 319"/>
                <a:gd name="T73" fmla="*/ 225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19" h="288">
                  <a:moveTo>
                    <a:pt x="207" y="15"/>
                  </a:moveTo>
                  <a:cubicBezTo>
                    <a:pt x="223" y="15"/>
                    <a:pt x="242" y="18"/>
                    <a:pt x="261" y="0"/>
                  </a:cubicBezTo>
                  <a:cubicBezTo>
                    <a:pt x="258" y="9"/>
                    <a:pt x="243" y="39"/>
                    <a:pt x="205" y="36"/>
                  </a:cubicBezTo>
                  <a:cubicBezTo>
                    <a:pt x="199" y="34"/>
                    <a:pt x="174" y="30"/>
                    <a:pt x="165" y="48"/>
                  </a:cubicBezTo>
                  <a:cubicBezTo>
                    <a:pt x="161" y="56"/>
                    <a:pt x="165" y="14"/>
                    <a:pt x="207" y="15"/>
                  </a:cubicBezTo>
                  <a:close/>
                  <a:moveTo>
                    <a:pt x="56" y="48"/>
                  </a:moveTo>
                  <a:cubicBezTo>
                    <a:pt x="65" y="30"/>
                    <a:pt x="91" y="34"/>
                    <a:pt x="96" y="36"/>
                  </a:cubicBezTo>
                  <a:cubicBezTo>
                    <a:pt x="135" y="39"/>
                    <a:pt x="150" y="9"/>
                    <a:pt x="152" y="0"/>
                  </a:cubicBezTo>
                  <a:cubicBezTo>
                    <a:pt x="134" y="18"/>
                    <a:pt x="114" y="15"/>
                    <a:pt x="99" y="15"/>
                  </a:cubicBezTo>
                  <a:cubicBezTo>
                    <a:pt x="57" y="14"/>
                    <a:pt x="52" y="56"/>
                    <a:pt x="56" y="48"/>
                  </a:cubicBezTo>
                  <a:close/>
                  <a:moveTo>
                    <a:pt x="319" y="260"/>
                  </a:moveTo>
                  <a:cubicBezTo>
                    <a:pt x="319" y="288"/>
                    <a:pt x="319" y="288"/>
                    <a:pt x="319" y="288"/>
                  </a:cubicBezTo>
                  <a:cubicBezTo>
                    <a:pt x="0" y="288"/>
                    <a:pt x="0" y="288"/>
                    <a:pt x="0" y="288"/>
                  </a:cubicBezTo>
                  <a:cubicBezTo>
                    <a:pt x="0" y="260"/>
                    <a:pt x="0" y="260"/>
                    <a:pt x="0" y="260"/>
                  </a:cubicBezTo>
                  <a:cubicBezTo>
                    <a:pt x="9" y="260"/>
                    <a:pt x="9" y="260"/>
                    <a:pt x="9" y="260"/>
                  </a:cubicBezTo>
                  <a:cubicBezTo>
                    <a:pt x="9" y="183"/>
                    <a:pt x="9" y="183"/>
                    <a:pt x="9" y="183"/>
                  </a:cubicBezTo>
                  <a:cubicBezTo>
                    <a:pt x="25" y="183"/>
                    <a:pt x="25" y="183"/>
                    <a:pt x="25" y="183"/>
                  </a:cubicBezTo>
                  <a:cubicBezTo>
                    <a:pt x="35" y="71"/>
                    <a:pt x="35" y="71"/>
                    <a:pt x="35" y="71"/>
                  </a:cubicBezTo>
                  <a:cubicBezTo>
                    <a:pt x="31" y="71"/>
                    <a:pt x="31" y="71"/>
                    <a:pt x="31" y="71"/>
                  </a:cubicBezTo>
                  <a:cubicBezTo>
                    <a:pt x="31" y="56"/>
                    <a:pt x="31" y="56"/>
                    <a:pt x="31" y="56"/>
                  </a:cubicBezTo>
                  <a:cubicBezTo>
                    <a:pt x="89" y="56"/>
                    <a:pt x="89" y="56"/>
                    <a:pt x="89" y="56"/>
                  </a:cubicBezTo>
                  <a:cubicBezTo>
                    <a:pt x="89" y="71"/>
                    <a:pt x="89" y="71"/>
                    <a:pt x="89" y="71"/>
                  </a:cubicBezTo>
                  <a:cubicBezTo>
                    <a:pt x="86" y="71"/>
                    <a:pt x="86" y="71"/>
                    <a:pt x="86" y="71"/>
                  </a:cubicBezTo>
                  <a:cubicBezTo>
                    <a:pt x="95" y="183"/>
                    <a:pt x="95" y="183"/>
                    <a:pt x="95" y="183"/>
                  </a:cubicBezTo>
                  <a:cubicBezTo>
                    <a:pt x="132" y="183"/>
                    <a:pt x="132" y="183"/>
                    <a:pt x="132" y="183"/>
                  </a:cubicBezTo>
                  <a:cubicBezTo>
                    <a:pt x="143" y="71"/>
                    <a:pt x="143" y="71"/>
                    <a:pt x="143" y="71"/>
                  </a:cubicBezTo>
                  <a:cubicBezTo>
                    <a:pt x="140" y="71"/>
                    <a:pt x="140" y="71"/>
                    <a:pt x="140" y="71"/>
                  </a:cubicBezTo>
                  <a:cubicBezTo>
                    <a:pt x="140" y="56"/>
                    <a:pt x="140" y="56"/>
                    <a:pt x="140" y="56"/>
                  </a:cubicBezTo>
                  <a:cubicBezTo>
                    <a:pt x="198" y="56"/>
                    <a:pt x="198" y="56"/>
                    <a:pt x="198" y="56"/>
                  </a:cubicBezTo>
                  <a:cubicBezTo>
                    <a:pt x="198" y="71"/>
                    <a:pt x="198" y="71"/>
                    <a:pt x="198" y="71"/>
                  </a:cubicBezTo>
                  <a:cubicBezTo>
                    <a:pt x="193" y="71"/>
                    <a:pt x="193" y="71"/>
                    <a:pt x="193" y="71"/>
                  </a:cubicBezTo>
                  <a:cubicBezTo>
                    <a:pt x="202" y="183"/>
                    <a:pt x="202" y="183"/>
                    <a:pt x="202" y="183"/>
                  </a:cubicBezTo>
                  <a:cubicBezTo>
                    <a:pt x="311" y="183"/>
                    <a:pt x="311" y="183"/>
                    <a:pt x="311" y="183"/>
                  </a:cubicBezTo>
                  <a:cubicBezTo>
                    <a:pt x="311" y="260"/>
                    <a:pt x="311" y="260"/>
                    <a:pt x="311" y="260"/>
                  </a:cubicBezTo>
                  <a:lnTo>
                    <a:pt x="319" y="260"/>
                  </a:lnTo>
                  <a:close/>
                  <a:moveTo>
                    <a:pt x="46" y="203"/>
                  </a:moveTo>
                  <a:cubicBezTo>
                    <a:pt x="31" y="203"/>
                    <a:pt x="31" y="203"/>
                    <a:pt x="31" y="203"/>
                  </a:cubicBezTo>
                  <a:cubicBezTo>
                    <a:pt x="31" y="225"/>
                    <a:pt x="31" y="225"/>
                    <a:pt x="31" y="225"/>
                  </a:cubicBezTo>
                  <a:cubicBezTo>
                    <a:pt x="46" y="225"/>
                    <a:pt x="46" y="225"/>
                    <a:pt x="46" y="225"/>
                  </a:cubicBezTo>
                  <a:lnTo>
                    <a:pt x="46" y="203"/>
                  </a:lnTo>
                  <a:close/>
                  <a:moveTo>
                    <a:pt x="80" y="203"/>
                  </a:moveTo>
                  <a:cubicBezTo>
                    <a:pt x="64" y="203"/>
                    <a:pt x="64" y="203"/>
                    <a:pt x="64" y="203"/>
                  </a:cubicBezTo>
                  <a:cubicBezTo>
                    <a:pt x="64" y="225"/>
                    <a:pt x="64" y="225"/>
                    <a:pt x="64" y="225"/>
                  </a:cubicBezTo>
                  <a:cubicBezTo>
                    <a:pt x="80" y="225"/>
                    <a:pt x="80" y="225"/>
                    <a:pt x="80" y="225"/>
                  </a:cubicBezTo>
                  <a:lnTo>
                    <a:pt x="80" y="203"/>
                  </a:lnTo>
                  <a:close/>
                  <a:moveTo>
                    <a:pt x="114" y="203"/>
                  </a:moveTo>
                  <a:cubicBezTo>
                    <a:pt x="99" y="203"/>
                    <a:pt x="99" y="203"/>
                    <a:pt x="99" y="203"/>
                  </a:cubicBezTo>
                  <a:cubicBezTo>
                    <a:pt x="99" y="225"/>
                    <a:pt x="99" y="225"/>
                    <a:pt x="99" y="225"/>
                  </a:cubicBezTo>
                  <a:cubicBezTo>
                    <a:pt x="114" y="225"/>
                    <a:pt x="114" y="225"/>
                    <a:pt x="114" y="225"/>
                  </a:cubicBezTo>
                  <a:lnTo>
                    <a:pt x="114" y="203"/>
                  </a:lnTo>
                  <a:close/>
                  <a:moveTo>
                    <a:pt x="147" y="203"/>
                  </a:moveTo>
                  <a:cubicBezTo>
                    <a:pt x="132" y="203"/>
                    <a:pt x="132" y="203"/>
                    <a:pt x="132" y="203"/>
                  </a:cubicBezTo>
                  <a:cubicBezTo>
                    <a:pt x="132" y="225"/>
                    <a:pt x="132" y="225"/>
                    <a:pt x="132" y="225"/>
                  </a:cubicBezTo>
                  <a:cubicBezTo>
                    <a:pt x="147" y="225"/>
                    <a:pt x="147" y="225"/>
                    <a:pt x="147" y="225"/>
                  </a:cubicBezTo>
                  <a:lnTo>
                    <a:pt x="147" y="203"/>
                  </a:lnTo>
                  <a:close/>
                  <a:moveTo>
                    <a:pt x="182" y="203"/>
                  </a:moveTo>
                  <a:cubicBezTo>
                    <a:pt x="167" y="203"/>
                    <a:pt x="167" y="203"/>
                    <a:pt x="167" y="203"/>
                  </a:cubicBezTo>
                  <a:cubicBezTo>
                    <a:pt x="167" y="225"/>
                    <a:pt x="167" y="225"/>
                    <a:pt x="167" y="225"/>
                  </a:cubicBezTo>
                  <a:cubicBezTo>
                    <a:pt x="182" y="225"/>
                    <a:pt x="182" y="225"/>
                    <a:pt x="182" y="225"/>
                  </a:cubicBezTo>
                  <a:lnTo>
                    <a:pt x="182" y="203"/>
                  </a:lnTo>
                  <a:close/>
                  <a:moveTo>
                    <a:pt x="218" y="203"/>
                  </a:moveTo>
                  <a:cubicBezTo>
                    <a:pt x="202" y="203"/>
                    <a:pt x="202" y="203"/>
                    <a:pt x="202" y="203"/>
                  </a:cubicBezTo>
                  <a:cubicBezTo>
                    <a:pt x="202" y="225"/>
                    <a:pt x="202" y="225"/>
                    <a:pt x="202" y="225"/>
                  </a:cubicBezTo>
                  <a:cubicBezTo>
                    <a:pt x="218" y="225"/>
                    <a:pt x="218" y="225"/>
                    <a:pt x="218" y="225"/>
                  </a:cubicBezTo>
                  <a:lnTo>
                    <a:pt x="218" y="203"/>
                  </a:lnTo>
                  <a:close/>
                  <a:moveTo>
                    <a:pt x="252" y="203"/>
                  </a:moveTo>
                  <a:cubicBezTo>
                    <a:pt x="236" y="203"/>
                    <a:pt x="236" y="203"/>
                    <a:pt x="236" y="203"/>
                  </a:cubicBezTo>
                  <a:cubicBezTo>
                    <a:pt x="236" y="225"/>
                    <a:pt x="236" y="225"/>
                    <a:pt x="236" y="225"/>
                  </a:cubicBezTo>
                  <a:cubicBezTo>
                    <a:pt x="252" y="225"/>
                    <a:pt x="252" y="225"/>
                    <a:pt x="252" y="225"/>
                  </a:cubicBezTo>
                  <a:lnTo>
                    <a:pt x="252" y="203"/>
                  </a:lnTo>
                  <a:close/>
                  <a:moveTo>
                    <a:pt x="288" y="203"/>
                  </a:moveTo>
                  <a:cubicBezTo>
                    <a:pt x="272" y="203"/>
                    <a:pt x="272" y="203"/>
                    <a:pt x="272" y="203"/>
                  </a:cubicBezTo>
                  <a:cubicBezTo>
                    <a:pt x="272" y="225"/>
                    <a:pt x="272" y="225"/>
                    <a:pt x="272" y="225"/>
                  </a:cubicBezTo>
                  <a:cubicBezTo>
                    <a:pt x="288" y="225"/>
                    <a:pt x="288" y="225"/>
                    <a:pt x="288" y="225"/>
                  </a:cubicBezTo>
                  <a:lnTo>
                    <a:pt x="288" y="203"/>
                  </a:lnTo>
                  <a:close/>
                </a:path>
              </a:pathLst>
            </a:custGeom>
            <a:grpFill/>
            <a:ln w="14288" cap="flat">
              <a:noFill/>
              <a:prstDash val="solid"/>
              <a:round/>
              <a:headEnd/>
              <a:tailEnd/>
            </a:ln>
          </p:spPr>
          <p:txBody>
            <a:bodyPr vert="horz" wrap="square" lIns="91440" tIns="45720" rIns="91440" bIns="45720" numCol="1" anchor="t" anchorCtr="0" compatLnSpc="1">
              <a:prstTxWarp prst="textNoShape">
                <a:avLst/>
              </a:prstTxWarp>
            </a:bodyPr>
            <a:lstStyle/>
            <a:p>
              <a:endParaRPr lang="de-DE" b="1">
                <a:latin typeface="Segoe UI" panose="020B0502040204020203" pitchFamily="34" charset="0"/>
                <a:ea typeface="Segoe UI" panose="020B0502040204020203" pitchFamily="34" charset="0"/>
                <a:cs typeface="Segoe UI" panose="020B0502040204020203" pitchFamily="34" charset="0"/>
              </a:endParaRPr>
            </a:p>
          </p:txBody>
        </p:sp>
      </p:grpSp>
      <p:sp>
        <p:nvSpPr>
          <p:cNvPr id="55" name="Textfeld 54">
            <a:extLst>
              <a:ext uri="{FF2B5EF4-FFF2-40B4-BE49-F238E27FC236}">
                <a16:creationId xmlns:a16="http://schemas.microsoft.com/office/drawing/2014/main" id="{E74C1B64-C90E-478E-96EE-755C8C67F66F}"/>
              </a:ext>
            </a:extLst>
          </p:cNvPr>
          <p:cNvSpPr txBox="1"/>
          <p:nvPr/>
        </p:nvSpPr>
        <p:spPr>
          <a:xfrm>
            <a:off x="447424" y="3923104"/>
            <a:ext cx="421910" cy="230832"/>
          </a:xfrm>
          <a:prstGeom prst="rect">
            <a:avLst/>
          </a:prstGeom>
          <a:noFill/>
        </p:spPr>
        <p:txBody>
          <a:bodyPr wrap="none" rtlCol="0">
            <a:spAutoFit/>
          </a:bodyPr>
          <a:lstStyle/>
          <a:p>
            <a:r>
              <a:rPr lang="en-US" sz="900" b="1" dirty="0">
                <a:solidFill>
                  <a:schemeClr val="tx2"/>
                </a:solidFill>
                <a:latin typeface="Segoe UI" panose="020B0502040204020203" pitchFamily="34" charset="0"/>
                <a:ea typeface="Segoe UI" panose="020B0502040204020203" pitchFamily="34" charset="0"/>
                <a:cs typeface="Segoe UI" panose="020B0502040204020203" pitchFamily="34" charset="0"/>
              </a:rPr>
              <a:t>GDP</a:t>
            </a:r>
          </a:p>
        </p:txBody>
      </p:sp>
      <p:grpSp>
        <p:nvGrpSpPr>
          <p:cNvPr id="30" name="Group 62">
            <a:extLst>
              <a:ext uri="{FF2B5EF4-FFF2-40B4-BE49-F238E27FC236}">
                <a16:creationId xmlns:a16="http://schemas.microsoft.com/office/drawing/2014/main" id="{C37EAC06-A768-4D59-9994-4BAD3D55352A}"/>
              </a:ext>
            </a:extLst>
          </p:cNvPr>
          <p:cNvGrpSpPr/>
          <p:nvPr/>
        </p:nvGrpSpPr>
        <p:grpSpPr>
          <a:xfrm>
            <a:off x="588953" y="4355339"/>
            <a:ext cx="549526" cy="297615"/>
            <a:chOff x="8745298" y="3164259"/>
            <a:chExt cx="549526" cy="297615"/>
          </a:xfrm>
          <a:solidFill>
            <a:schemeClr val="bg2">
              <a:lumMod val="75000"/>
            </a:schemeClr>
          </a:solidFill>
        </p:grpSpPr>
        <p:grpSp>
          <p:nvGrpSpPr>
            <p:cNvPr id="31" name="Group 253">
              <a:extLst>
                <a:ext uri="{FF2B5EF4-FFF2-40B4-BE49-F238E27FC236}">
                  <a16:creationId xmlns:a16="http://schemas.microsoft.com/office/drawing/2014/main" id="{8E47E0B1-BBFC-492D-83D6-FAEB3A2ECD9B}"/>
                </a:ext>
              </a:extLst>
            </p:cNvPr>
            <p:cNvGrpSpPr/>
            <p:nvPr/>
          </p:nvGrpSpPr>
          <p:grpSpPr>
            <a:xfrm>
              <a:off x="9124614" y="3164259"/>
              <a:ext cx="170210" cy="297615"/>
              <a:chOff x="9162275" y="3155549"/>
              <a:chExt cx="226650" cy="297615"/>
            </a:xfrm>
            <a:grpFill/>
          </p:grpSpPr>
          <p:sp>
            <p:nvSpPr>
              <p:cNvPr id="41" name="Freeform 99">
                <a:extLst>
                  <a:ext uri="{FF2B5EF4-FFF2-40B4-BE49-F238E27FC236}">
                    <a16:creationId xmlns:a16="http://schemas.microsoft.com/office/drawing/2014/main" id="{C07ACC04-8FAA-437D-A65B-444FDA8CF205}"/>
                  </a:ext>
                </a:extLst>
              </p:cNvPr>
              <p:cNvSpPr>
                <a:spLocks noEditPoints="1"/>
              </p:cNvSpPr>
              <p:nvPr/>
            </p:nvSpPr>
            <p:spPr bwMode="auto">
              <a:xfrm>
                <a:off x="9162275" y="3360194"/>
                <a:ext cx="226375" cy="92970"/>
              </a:xfrm>
              <a:custGeom>
                <a:avLst/>
                <a:gdLst>
                  <a:gd name="T0" fmla="*/ 348 w 348"/>
                  <a:gd name="T1" fmla="*/ 42 h 142"/>
                  <a:gd name="T2" fmla="*/ 347 w 348"/>
                  <a:gd name="T3" fmla="*/ 38 h 142"/>
                  <a:gd name="T4" fmla="*/ 329 w 348"/>
                  <a:gd name="T5" fmla="*/ 21 h 142"/>
                  <a:gd name="T6" fmla="*/ 278 w 348"/>
                  <a:gd name="T7" fmla="*/ 8 h 142"/>
                  <a:gd name="T8" fmla="*/ 174 w 348"/>
                  <a:gd name="T9" fmla="*/ 0 h 142"/>
                  <a:gd name="T10" fmla="*/ 174 w 348"/>
                  <a:gd name="T11" fmla="*/ 0 h 142"/>
                  <a:gd name="T12" fmla="*/ 150 w 348"/>
                  <a:gd name="T13" fmla="*/ 0 h 142"/>
                  <a:gd name="T14" fmla="*/ 70 w 348"/>
                  <a:gd name="T15" fmla="*/ 7 h 142"/>
                  <a:gd name="T16" fmla="*/ 17 w 348"/>
                  <a:gd name="T17" fmla="*/ 22 h 142"/>
                  <a:gd name="T18" fmla="*/ 0 w 348"/>
                  <a:gd name="T19" fmla="*/ 41 h 142"/>
                  <a:gd name="T20" fmla="*/ 0 w 348"/>
                  <a:gd name="T21" fmla="*/ 42 h 142"/>
                  <a:gd name="T22" fmla="*/ 0 w 348"/>
                  <a:gd name="T23" fmla="*/ 42 h 142"/>
                  <a:gd name="T24" fmla="*/ 0 w 348"/>
                  <a:gd name="T25" fmla="*/ 99 h 142"/>
                  <a:gd name="T26" fmla="*/ 0 w 348"/>
                  <a:gd name="T27" fmla="*/ 99 h 142"/>
                  <a:gd name="T28" fmla="*/ 0 w 348"/>
                  <a:gd name="T29" fmla="*/ 100 h 142"/>
                  <a:gd name="T30" fmla="*/ 0 w 348"/>
                  <a:gd name="T31" fmla="*/ 104 h 142"/>
                  <a:gd name="T32" fmla="*/ 1 w 348"/>
                  <a:gd name="T33" fmla="*/ 104 h 142"/>
                  <a:gd name="T34" fmla="*/ 17 w 348"/>
                  <a:gd name="T35" fmla="*/ 119 h 142"/>
                  <a:gd name="T36" fmla="*/ 67 w 348"/>
                  <a:gd name="T37" fmla="*/ 133 h 142"/>
                  <a:gd name="T38" fmla="*/ 160 w 348"/>
                  <a:gd name="T39" fmla="*/ 142 h 142"/>
                  <a:gd name="T40" fmla="*/ 175 w 348"/>
                  <a:gd name="T41" fmla="*/ 142 h 142"/>
                  <a:gd name="T42" fmla="*/ 263 w 348"/>
                  <a:gd name="T43" fmla="*/ 136 h 142"/>
                  <a:gd name="T44" fmla="*/ 321 w 348"/>
                  <a:gd name="T45" fmla="*/ 123 h 142"/>
                  <a:gd name="T46" fmla="*/ 344 w 348"/>
                  <a:gd name="T47" fmla="*/ 109 h 142"/>
                  <a:gd name="T48" fmla="*/ 347 w 348"/>
                  <a:gd name="T49" fmla="*/ 104 h 142"/>
                  <a:gd name="T50" fmla="*/ 348 w 348"/>
                  <a:gd name="T51" fmla="*/ 104 h 142"/>
                  <a:gd name="T52" fmla="*/ 348 w 348"/>
                  <a:gd name="T53" fmla="*/ 42 h 142"/>
                  <a:gd name="T54" fmla="*/ 12 w 348"/>
                  <a:gd name="T55" fmla="*/ 41 h 142"/>
                  <a:gd name="T56" fmla="*/ 23 w 348"/>
                  <a:gd name="T57" fmla="*/ 31 h 142"/>
                  <a:gd name="T58" fmla="*/ 73 w 348"/>
                  <a:gd name="T59" fmla="*/ 18 h 142"/>
                  <a:gd name="T60" fmla="*/ 151 w 348"/>
                  <a:gd name="T61" fmla="*/ 10 h 142"/>
                  <a:gd name="T62" fmla="*/ 174 w 348"/>
                  <a:gd name="T63" fmla="*/ 10 h 142"/>
                  <a:gd name="T64" fmla="*/ 276 w 348"/>
                  <a:gd name="T65" fmla="*/ 18 h 142"/>
                  <a:gd name="T66" fmla="*/ 323 w 348"/>
                  <a:gd name="T67" fmla="*/ 31 h 142"/>
                  <a:gd name="T68" fmla="*/ 336 w 348"/>
                  <a:gd name="T69" fmla="*/ 40 h 142"/>
                  <a:gd name="T70" fmla="*/ 336 w 348"/>
                  <a:gd name="T71" fmla="*/ 42 h 142"/>
                  <a:gd name="T72" fmla="*/ 334 w 348"/>
                  <a:gd name="T73" fmla="*/ 45 h 142"/>
                  <a:gd name="T74" fmla="*/ 333 w 348"/>
                  <a:gd name="T75" fmla="*/ 47 h 142"/>
                  <a:gd name="T76" fmla="*/ 324 w 348"/>
                  <a:gd name="T77" fmla="*/ 52 h 142"/>
                  <a:gd name="T78" fmla="*/ 316 w 348"/>
                  <a:gd name="T79" fmla="*/ 55 h 142"/>
                  <a:gd name="T80" fmla="*/ 261 w 348"/>
                  <a:gd name="T81" fmla="*/ 68 h 142"/>
                  <a:gd name="T82" fmla="*/ 160 w 348"/>
                  <a:gd name="T83" fmla="*/ 73 h 142"/>
                  <a:gd name="T84" fmla="*/ 70 w 348"/>
                  <a:gd name="T85" fmla="*/ 65 h 142"/>
                  <a:gd name="T86" fmla="*/ 23 w 348"/>
                  <a:gd name="T87" fmla="*/ 52 h 142"/>
                  <a:gd name="T88" fmla="*/ 23 w 348"/>
                  <a:gd name="T89" fmla="*/ 52 h 142"/>
                  <a:gd name="T90" fmla="*/ 15 w 348"/>
                  <a:gd name="T91" fmla="*/ 47 h 142"/>
                  <a:gd name="T92" fmla="*/ 12 w 348"/>
                  <a:gd name="T93" fmla="*/ 42 h 142"/>
                  <a:gd name="T94" fmla="*/ 12 w 348"/>
                  <a:gd name="T95" fmla="*/ 41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48" h="142">
                    <a:moveTo>
                      <a:pt x="348" y="42"/>
                    </a:moveTo>
                    <a:cubicBezTo>
                      <a:pt x="348" y="41"/>
                      <a:pt x="348" y="39"/>
                      <a:pt x="347" y="38"/>
                    </a:cubicBezTo>
                    <a:cubicBezTo>
                      <a:pt x="345" y="32"/>
                      <a:pt x="339" y="26"/>
                      <a:pt x="329" y="21"/>
                    </a:cubicBezTo>
                    <a:cubicBezTo>
                      <a:pt x="316" y="16"/>
                      <a:pt x="299" y="11"/>
                      <a:pt x="278" y="8"/>
                    </a:cubicBezTo>
                    <a:cubicBezTo>
                      <a:pt x="247" y="2"/>
                      <a:pt x="213" y="0"/>
                      <a:pt x="174" y="0"/>
                    </a:cubicBezTo>
                    <a:cubicBezTo>
                      <a:pt x="174" y="0"/>
                      <a:pt x="174" y="0"/>
                      <a:pt x="174" y="0"/>
                    </a:cubicBezTo>
                    <a:cubicBezTo>
                      <a:pt x="166" y="0"/>
                      <a:pt x="158" y="0"/>
                      <a:pt x="150" y="0"/>
                    </a:cubicBezTo>
                    <a:cubicBezTo>
                      <a:pt x="121" y="1"/>
                      <a:pt x="94" y="3"/>
                      <a:pt x="70" y="7"/>
                    </a:cubicBezTo>
                    <a:cubicBezTo>
                      <a:pt x="54" y="10"/>
                      <a:pt x="34" y="14"/>
                      <a:pt x="17" y="22"/>
                    </a:cubicBezTo>
                    <a:cubicBezTo>
                      <a:pt x="6" y="28"/>
                      <a:pt x="0" y="34"/>
                      <a:pt x="0" y="41"/>
                    </a:cubicBezTo>
                    <a:cubicBezTo>
                      <a:pt x="0" y="41"/>
                      <a:pt x="0" y="42"/>
                      <a:pt x="0" y="42"/>
                    </a:cubicBezTo>
                    <a:cubicBezTo>
                      <a:pt x="0" y="42"/>
                      <a:pt x="0" y="42"/>
                      <a:pt x="0" y="42"/>
                    </a:cubicBezTo>
                    <a:cubicBezTo>
                      <a:pt x="0" y="99"/>
                      <a:pt x="0" y="99"/>
                      <a:pt x="0" y="99"/>
                    </a:cubicBezTo>
                    <a:cubicBezTo>
                      <a:pt x="0" y="99"/>
                      <a:pt x="0" y="99"/>
                      <a:pt x="0" y="99"/>
                    </a:cubicBezTo>
                    <a:cubicBezTo>
                      <a:pt x="0" y="100"/>
                      <a:pt x="0" y="100"/>
                      <a:pt x="0" y="100"/>
                    </a:cubicBezTo>
                    <a:cubicBezTo>
                      <a:pt x="0" y="104"/>
                      <a:pt x="0" y="104"/>
                      <a:pt x="0" y="104"/>
                    </a:cubicBezTo>
                    <a:cubicBezTo>
                      <a:pt x="1" y="104"/>
                      <a:pt x="1" y="104"/>
                      <a:pt x="1" y="104"/>
                    </a:cubicBezTo>
                    <a:cubicBezTo>
                      <a:pt x="3" y="112"/>
                      <a:pt x="14" y="117"/>
                      <a:pt x="17" y="119"/>
                    </a:cubicBezTo>
                    <a:cubicBezTo>
                      <a:pt x="32" y="126"/>
                      <a:pt x="51" y="130"/>
                      <a:pt x="67" y="133"/>
                    </a:cubicBezTo>
                    <a:cubicBezTo>
                      <a:pt x="94" y="138"/>
                      <a:pt x="125" y="141"/>
                      <a:pt x="160" y="142"/>
                    </a:cubicBezTo>
                    <a:cubicBezTo>
                      <a:pt x="165" y="142"/>
                      <a:pt x="170" y="142"/>
                      <a:pt x="175" y="142"/>
                    </a:cubicBezTo>
                    <a:cubicBezTo>
                      <a:pt x="206" y="142"/>
                      <a:pt x="235" y="140"/>
                      <a:pt x="263" y="136"/>
                    </a:cubicBezTo>
                    <a:cubicBezTo>
                      <a:pt x="288" y="133"/>
                      <a:pt x="306" y="129"/>
                      <a:pt x="321" y="123"/>
                    </a:cubicBezTo>
                    <a:cubicBezTo>
                      <a:pt x="332" y="119"/>
                      <a:pt x="340" y="114"/>
                      <a:pt x="344" y="109"/>
                    </a:cubicBezTo>
                    <a:cubicBezTo>
                      <a:pt x="345" y="108"/>
                      <a:pt x="346" y="106"/>
                      <a:pt x="347" y="104"/>
                    </a:cubicBezTo>
                    <a:cubicBezTo>
                      <a:pt x="348" y="104"/>
                      <a:pt x="348" y="104"/>
                      <a:pt x="348" y="104"/>
                    </a:cubicBezTo>
                    <a:cubicBezTo>
                      <a:pt x="348" y="42"/>
                      <a:pt x="348" y="42"/>
                      <a:pt x="348" y="42"/>
                    </a:cubicBezTo>
                    <a:close/>
                    <a:moveTo>
                      <a:pt x="12" y="41"/>
                    </a:moveTo>
                    <a:cubicBezTo>
                      <a:pt x="12" y="38"/>
                      <a:pt x="16" y="35"/>
                      <a:pt x="23" y="31"/>
                    </a:cubicBezTo>
                    <a:cubicBezTo>
                      <a:pt x="38" y="24"/>
                      <a:pt x="57" y="20"/>
                      <a:pt x="73" y="18"/>
                    </a:cubicBezTo>
                    <a:cubicBezTo>
                      <a:pt x="96" y="14"/>
                      <a:pt x="122" y="11"/>
                      <a:pt x="151" y="10"/>
                    </a:cubicBezTo>
                    <a:cubicBezTo>
                      <a:pt x="159" y="10"/>
                      <a:pt x="166" y="10"/>
                      <a:pt x="174" y="10"/>
                    </a:cubicBezTo>
                    <a:cubicBezTo>
                      <a:pt x="212" y="10"/>
                      <a:pt x="246" y="13"/>
                      <a:pt x="276" y="18"/>
                    </a:cubicBezTo>
                    <a:cubicBezTo>
                      <a:pt x="296" y="21"/>
                      <a:pt x="311" y="25"/>
                      <a:pt x="323" y="31"/>
                    </a:cubicBezTo>
                    <a:cubicBezTo>
                      <a:pt x="330" y="34"/>
                      <a:pt x="335" y="37"/>
                      <a:pt x="336" y="40"/>
                    </a:cubicBezTo>
                    <a:cubicBezTo>
                      <a:pt x="336" y="41"/>
                      <a:pt x="336" y="41"/>
                      <a:pt x="336" y="42"/>
                    </a:cubicBezTo>
                    <a:cubicBezTo>
                      <a:pt x="336" y="43"/>
                      <a:pt x="335" y="44"/>
                      <a:pt x="334" y="45"/>
                    </a:cubicBezTo>
                    <a:cubicBezTo>
                      <a:pt x="334" y="46"/>
                      <a:pt x="333" y="46"/>
                      <a:pt x="333" y="47"/>
                    </a:cubicBezTo>
                    <a:cubicBezTo>
                      <a:pt x="331" y="49"/>
                      <a:pt x="328" y="50"/>
                      <a:pt x="324" y="52"/>
                    </a:cubicBezTo>
                    <a:cubicBezTo>
                      <a:pt x="322" y="53"/>
                      <a:pt x="319" y="54"/>
                      <a:pt x="316" y="55"/>
                    </a:cubicBezTo>
                    <a:cubicBezTo>
                      <a:pt x="302" y="61"/>
                      <a:pt x="285" y="65"/>
                      <a:pt x="261" y="68"/>
                    </a:cubicBezTo>
                    <a:cubicBezTo>
                      <a:pt x="230" y="72"/>
                      <a:pt x="196" y="74"/>
                      <a:pt x="160" y="73"/>
                    </a:cubicBezTo>
                    <a:cubicBezTo>
                      <a:pt x="126" y="73"/>
                      <a:pt x="96" y="70"/>
                      <a:pt x="70" y="65"/>
                    </a:cubicBezTo>
                    <a:cubicBezTo>
                      <a:pt x="54" y="62"/>
                      <a:pt x="37" y="59"/>
                      <a:pt x="23" y="52"/>
                    </a:cubicBezTo>
                    <a:cubicBezTo>
                      <a:pt x="23" y="52"/>
                      <a:pt x="23" y="52"/>
                      <a:pt x="23" y="52"/>
                    </a:cubicBezTo>
                    <a:cubicBezTo>
                      <a:pt x="20" y="50"/>
                      <a:pt x="17" y="49"/>
                      <a:pt x="15" y="47"/>
                    </a:cubicBezTo>
                    <a:cubicBezTo>
                      <a:pt x="13" y="45"/>
                      <a:pt x="12" y="43"/>
                      <a:pt x="12" y="42"/>
                    </a:cubicBezTo>
                    <a:cubicBezTo>
                      <a:pt x="12" y="42"/>
                      <a:pt x="12" y="42"/>
                      <a:pt x="12"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b="1">
                  <a:latin typeface="Segoe UI" panose="020B0502040204020203" pitchFamily="34" charset="0"/>
                  <a:ea typeface="Segoe UI" panose="020B0502040204020203" pitchFamily="34" charset="0"/>
                  <a:cs typeface="Segoe UI" panose="020B0502040204020203" pitchFamily="34" charset="0"/>
                </a:endParaRPr>
              </a:p>
            </p:txBody>
          </p:sp>
          <p:sp>
            <p:nvSpPr>
              <p:cNvPr id="42" name="Freeform 100">
                <a:extLst>
                  <a:ext uri="{FF2B5EF4-FFF2-40B4-BE49-F238E27FC236}">
                    <a16:creationId xmlns:a16="http://schemas.microsoft.com/office/drawing/2014/main" id="{482E9ACF-4C3C-4E41-8694-BBC59EA497EF}"/>
                  </a:ext>
                </a:extLst>
              </p:cNvPr>
              <p:cNvSpPr>
                <a:spLocks noEditPoints="1"/>
              </p:cNvSpPr>
              <p:nvPr/>
            </p:nvSpPr>
            <p:spPr bwMode="auto">
              <a:xfrm>
                <a:off x="9162275" y="3309171"/>
                <a:ext cx="226650" cy="92695"/>
              </a:xfrm>
              <a:custGeom>
                <a:avLst/>
                <a:gdLst>
                  <a:gd name="T0" fmla="*/ 348 w 348"/>
                  <a:gd name="T1" fmla="*/ 42 h 142"/>
                  <a:gd name="T2" fmla="*/ 347 w 348"/>
                  <a:gd name="T3" fmla="*/ 38 h 142"/>
                  <a:gd name="T4" fmla="*/ 329 w 348"/>
                  <a:gd name="T5" fmla="*/ 22 h 142"/>
                  <a:gd name="T6" fmla="*/ 278 w 348"/>
                  <a:gd name="T7" fmla="*/ 8 h 142"/>
                  <a:gd name="T8" fmla="*/ 174 w 348"/>
                  <a:gd name="T9" fmla="*/ 0 h 142"/>
                  <a:gd name="T10" fmla="*/ 174 w 348"/>
                  <a:gd name="T11" fmla="*/ 0 h 142"/>
                  <a:gd name="T12" fmla="*/ 150 w 348"/>
                  <a:gd name="T13" fmla="*/ 0 h 142"/>
                  <a:gd name="T14" fmla="*/ 70 w 348"/>
                  <a:gd name="T15" fmla="*/ 8 h 142"/>
                  <a:gd name="T16" fmla="*/ 17 w 348"/>
                  <a:gd name="T17" fmla="*/ 23 h 142"/>
                  <a:gd name="T18" fmla="*/ 0 w 348"/>
                  <a:gd name="T19" fmla="*/ 41 h 142"/>
                  <a:gd name="T20" fmla="*/ 0 w 348"/>
                  <a:gd name="T21" fmla="*/ 42 h 142"/>
                  <a:gd name="T22" fmla="*/ 0 w 348"/>
                  <a:gd name="T23" fmla="*/ 42 h 142"/>
                  <a:gd name="T24" fmla="*/ 0 w 348"/>
                  <a:gd name="T25" fmla="*/ 99 h 142"/>
                  <a:gd name="T26" fmla="*/ 0 w 348"/>
                  <a:gd name="T27" fmla="*/ 100 h 142"/>
                  <a:gd name="T28" fmla="*/ 0 w 348"/>
                  <a:gd name="T29" fmla="*/ 100 h 142"/>
                  <a:gd name="T30" fmla="*/ 0 w 348"/>
                  <a:gd name="T31" fmla="*/ 104 h 142"/>
                  <a:gd name="T32" fmla="*/ 1 w 348"/>
                  <a:gd name="T33" fmla="*/ 104 h 142"/>
                  <a:gd name="T34" fmla="*/ 17 w 348"/>
                  <a:gd name="T35" fmla="*/ 119 h 142"/>
                  <a:gd name="T36" fmla="*/ 67 w 348"/>
                  <a:gd name="T37" fmla="*/ 134 h 142"/>
                  <a:gd name="T38" fmla="*/ 160 w 348"/>
                  <a:gd name="T39" fmla="*/ 142 h 142"/>
                  <a:gd name="T40" fmla="*/ 175 w 348"/>
                  <a:gd name="T41" fmla="*/ 142 h 142"/>
                  <a:gd name="T42" fmla="*/ 263 w 348"/>
                  <a:gd name="T43" fmla="*/ 136 h 142"/>
                  <a:gd name="T44" fmla="*/ 321 w 348"/>
                  <a:gd name="T45" fmla="*/ 123 h 142"/>
                  <a:gd name="T46" fmla="*/ 344 w 348"/>
                  <a:gd name="T47" fmla="*/ 110 h 142"/>
                  <a:gd name="T48" fmla="*/ 347 w 348"/>
                  <a:gd name="T49" fmla="*/ 104 h 142"/>
                  <a:gd name="T50" fmla="*/ 348 w 348"/>
                  <a:gd name="T51" fmla="*/ 104 h 142"/>
                  <a:gd name="T52" fmla="*/ 348 w 348"/>
                  <a:gd name="T53" fmla="*/ 42 h 142"/>
                  <a:gd name="T54" fmla="*/ 12 w 348"/>
                  <a:gd name="T55" fmla="*/ 42 h 142"/>
                  <a:gd name="T56" fmla="*/ 23 w 348"/>
                  <a:gd name="T57" fmla="*/ 31 h 142"/>
                  <a:gd name="T58" fmla="*/ 73 w 348"/>
                  <a:gd name="T59" fmla="*/ 18 h 142"/>
                  <a:gd name="T60" fmla="*/ 151 w 348"/>
                  <a:gd name="T61" fmla="*/ 11 h 142"/>
                  <a:gd name="T62" fmla="*/ 174 w 348"/>
                  <a:gd name="T63" fmla="*/ 10 h 142"/>
                  <a:gd name="T64" fmla="*/ 276 w 348"/>
                  <a:gd name="T65" fmla="*/ 18 h 142"/>
                  <a:gd name="T66" fmla="*/ 323 w 348"/>
                  <a:gd name="T67" fmla="*/ 31 h 142"/>
                  <a:gd name="T68" fmla="*/ 336 w 348"/>
                  <a:gd name="T69" fmla="*/ 41 h 142"/>
                  <a:gd name="T70" fmla="*/ 336 w 348"/>
                  <a:gd name="T71" fmla="*/ 42 h 142"/>
                  <a:gd name="T72" fmla="*/ 334 w 348"/>
                  <a:gd name="T73" fmla="*/ 46 h 142"/>
                  <a:gd name="T74" fmla="*/ 333 w 348"/>
                  <a:gd name="T75" fmla="*/ 47 h 142"/>
                  <a:gd name="T76" fmla="*/ 324 w 348"/>
                  <a:gd name="T77" fmla="*/ 52 h 142"/>
                  <a:gd name="T78" fmla="*/ 316 w 348"/>
                  <a:gd name="T79" fmla="*/ 56 h 142"/>
                  <a:gd name="T80" fmla="*/ 261 w 348"/>
                  <a:gd name="T81" fmla="*/ 68 h 142"/>
                  <a:gd name="T82" fmla="*/ 160 w 348"/>
                  <a:gd name="T83" fmla="*/ 74 h 142"/>
                  <a:gd name="T84" fmla="*/ 70 w 348"/>
                  <a:gd name="T85" fmla="*/ 66 h 142"/>
                  <a:gd name="T86" fmla="*/ 23 w 348"/>
                  <a:gd name="T87" fmla="*/ 52 h 142"/>
                  <a:gd name="T88" fmla="*/ 23 w 348"/>
                  <a:gd name="T89" fmla="*/ 52 h 142"/>
                  <a:gd name="T90" fmla="*/ 15 w 348"/>
                  <a:gd name="T91" fmla="*/ 47 h 142"/>
                  <a:gd name="T92" fmla="*/ 12 w 348"/>
                  <a:gd name="T93" fmla="*/ 42 h 142"/>
                  <a:gd name="T94" fmla="*/ 12 w 348"/>
                  <a:gd name="T95" fmla="*/ 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48" h="142">
                    <a:moveTo>
                      <a:pt x="348" y="42"/>
                    </a:moveTo>
                    <a:cubicBezTo>
                      <a:pt x="348" y="41"/>
                      <a:pt x="348" y="40"/>
                      <a:pt x="347" y="38"/>
                    </a:cubicBezTo>
                    <a:cubicBezTo>
                      <a:pt x="345" y="32"/>
                      <a:pt x="339" y="26"/>
                      <a:pt x="329" y="22"/>
                    </a:cubicBezTo>
                    <a:cubicBezTo>
                      <a:pt x="316" y="16"/>
                      <a:pt x="299" y="11"/>
                      <a:pt x="278" y="8"/>
                    </a:cubicBezTo>
                    <a:cubicBezTo>
                      <a:pt x="247" y="3"/>
                      <a:pt x="213" y="0"/>
                      <a:pt x="174" y="0"/>
                    </a:cubicBezTo>
                    <a:cubicBezTo>
                      <a:pt x="174" y="0"/>
                      <a:pt x="174" y="0"/>
                      <a:pt x="174" y="0"/>
                    </a:cubicBezTo>
                    <a:cubicBezTo>
                      <a:pt x="166" y="0"/>
                      <a:pt x="158" y="0"/>
                      <a:pt x="150" y="0"/>
                    </a:cubicBezTo>
                    <a:cubicBezTo>
                      <a:pt x="121" y="1"/>
                      <a:pt x="94" y="4"/>
                      <a:pt x="70" y="8"/>
                    </a:cubicBezTo>
                    <a:cubicBezTo>
                      <a:pt x="54" y="11"/>
                      <a:pt x="34" y="15"/>
                      <a:pt x="17" y="23"/>
                    </a:cubicBezTo>
                    <a:cubicBezTo>
                      <a:pt x="6" y="28"/>
                      <a:pt x="0" y="34"/>
                      <a:pt x="0" y="41"/>
                    </a:cubicBezTo>
                    <a:cubicBezTo>
                      <a:pt x="0" y="42"/>
                      <a:pt x="0" y="42"/>
                      <a:pt x="0" y="42"/>
                    </a:cubicBezTo>
                    <a:cubicBezTo>
                      <a:pt x="0" y="42"/>
                      <a:pt x="0" y="42"/>
                      <a:pt x="0" y="42"/>
                    </a:cubicBezTo>
                    <a:cubicBezTo>
                      <a:pt x="0" y="99"/>
                      <a:pt x="0" y="99"/>
                      <a:pt x="0" y="99"/>
                    </a:cubicBezTo>
                    <a:cubicBezTo>
                      <a:pt x="0" y="100"/>
                      <a:pt x="0" y="100"/>
                      <a:pt x="0" y="100"/>
                    </a:cubicBezTo>
                    <a:cubicBezTo>
                      <a:pt x="0" y="100"/>
                      <a:pt x="0" y="100"/>
                      <a:pt x="0" y="100"/>
                    </a:cubicBezTo>
                    <a:cubicBezTo>
                      <a:pt x="0" y="104"/>
                      <a:pt x="0" y="104"/>
                      <a:pt x="0" y="104"/>
                    </a:cubicBezTo>
                    <a:cubicBezTo>
                      <a:pt x="1" y="104"/>
                      <a:pt x="1" y="104"/>
                      <a:pt x="1" y="104"/>
                    </a:cubicBezTo>
                    <a:cubicBezTo>
                      <a:pt x="3" y="113"/>
                      <a:pt x="14" y="118"/>
                      <a:pt x="17" y="119"/>
                    </a:cubicBezTo>
                    <a:cubicBezTo>
                      <a:pt x="32" y="127"/>
                      <a:pt x="51" y="131"/>
                      <a:pt x="67" y="134"/>
                    </a:cubicBezTo>
                    <a:cubicBezTo>
                      <a:pt x="94" y="139"/>
                      <a:pt x="125" y="141"/>
                      <a:pt x="160" y="142"/>
                    </a:cubicBezTo>
                    <a:cubicBezTo>
                      <a:pt x="165" y="142"/>
                      <a:pt x="170" y="142"/>
                      <a:pt x="175" y="142"/>
                    </a:cubicBezTo>
                    <a:cubicBezTo>
                      <a:pt x="206" y="142"/>
                      <a:pt x="235" y="140"/>
                      <a:pt x="263" y="136"/>
                    </a:cubicBezTo>
                    <a:cubicBezTo>
                      <a:pt x="288" y="133"/>
                      <a:pt x="306" y="129"/>
                      <a:pt x="321" y="123"/>
                    </a:cubicBezTo>
                    <a:cubicBezTo>
                      <a:pt x="332" y="119"/>
                      <a:pt x="340" y="115"/>
                      <a:pt x="344" y="110"/>
                    </a:cubicBezTo>
                    <a:cubicBezTo>
                      <a:pt x="345" y="108"/>
                      <a:pt x="346" y="106"/>
                      <a:pt x="347" y="104"/>
                    </a:cubicBezTo>
                    <a:cubicBezTo>
                      <a:pt x="348" y="104"/>
                      <a:pt x="348" y="104"/>
                      <a:pt x="348" y="104"/>
                    </a:cubicBezTo>
                    <a:cubicBezTo>
                      <a:pt x="348" y="42"/>
                      <a:pt x="348" y="42"/>
                      <a:pt x="348" y="42"/>
                    </a:cubicBezTo>
                    <a:close/>
                    <a:moveTo>
                      <a:pt x="12" y="42"/>
                    </a:moveTo>
                    <a:cubicBezTo>
                      <a:pt x="12" y="39"/>
                      <a:pt x="16" y="35"/>
                      <a:pt x="23" y="31"/>
                    </a:cubicBezTo>
                    <a:cubicBezTo>
                      <a:pt x="38" y="24"/>
                      <a:pt x="57" y="20"/>
                      <a:pt x="73" y="18"/>
                    </a:cubicBezTo>
                    <a:cubicBezTo>
                      <a:pt x="96" y="14"/>
                      <a:pt x="122" y="12"/>
                      <a:pt x="151" y="11"/>
                    </a:cubicBezTo>
                    <a:cubicBezTo>
                      <a:pt x="159" y="10"/>
                      <a:pt x="166" y="10"/>
                      <a:pt x="174" y="10"/>
                    </a:cubicBezTo>
                    <a:cubicBezTo>
                      <a:pt x="212" y="10"/>
                      <a:pt x="246" y="13"/>
                      <a:pt x="276" y="18"/>
                    </a:cubicBezTo>
                    <a:cubicBezTo>
                      <a:pt x="296" y="21"/>
                      <a:pt x="311" y="26"/>
                      <a:pt x="323" y="31"/>
                    </a:cubicBezTo>
                    <a:cubicBezTo>
                      <a:pt x="330" y="34"/>
                      <a:pt x="335" y="37"/>
                      <a:pt x="336" y="41"/>
                    </a:cubicBezTo>
                    <a:cubicBezTo>
                      <a:pt x="336" y="41"/>
                      <a:pt x="336" y="42"/>
                      <a:pt x="336" y="42"/>
                    </a:cubicBezTo>
                    <a:cubicBezTo>
                      <a:pt x="336" y="43"/>
                      <a:pt x="335" y="44"/>
                      <a:pt x="334" y="46"/>
                    </a:cubicBezTo>
                    <a:cubicBezTo>
                      <a:pt x="334" y="46"/>
                      <a:pt x="333" y="47"/>
                      <a:pt x="333" y="47"/>
                    </a:cubicBezTo>
                    <a:cubicBezTo>
                      <a:pt x="331" y="49"/>
                      <a:pt x="328" y="51"/>
                      <a:pt x="324" y="52"/>
                    </a:cubicBezTo>
                    <a:cubicBezTo>
                      <a:pt x="322" y="54"/>
                      <a:pt x="319" y="55"/>
                      <a:pt x="316" y="56"/>
                    </a:cubicBezTo>
                    <a:cubicBezTo>
                      <a:pt x="302" y="61"/>
                      <a:pt x="285" y="65"/>
                      <a:pt x="261" y="68"/>
                    </a:cubicBezTo>
                    <a:cubicBezTo>
                      <a:pt x="230" y="72"/>
                      <a:pt x="196" y="74"/>
                      <a:pt x="160" y="74"/>
                    </a:cubicBezTo>
                    <a:cubicBezTo>
                      <a:pt x="126" y="73"/>
                      <a:pt x="96" y="70"/>
                      <a:pt x="70" y="66"/>
                    </a:cubicBezTo>
                    <a:cubicBezTo>
                      <a:pt x="54" y="63"/>
                      <a:pt x="37" y="59"/>
                      <a:pt x="23" y="52"/>
                    </a:cubicBezTo>
                    <a:cubicBezTo>
                      <a:pt x="23" y="52"/>
                      <a:pt x="23" y="52"/>
                      <a:pt x="23" y="52"/>
                    </a:cubicBezTo>
                    <a:cubicBezTo>
                      <a:pt x="20" y="51"/>
                      <a:pt x="17" y="49"/>
                      <a:pt x="15" y="47"/>
                    </a:cubicBezTo>
                    <a:cubicBezTo>
                      <a:pt x="13" y="45"/>
                      <a:pt x="12" y="44"/>
                      <a:pt x="12" y="42"/>
                    </a:cubicBezTo>
                    <a:cubicBezTo>
                      <a:pt x="12" y="42"/>
                      <a:pt x="12" y="42"/>
                      <a:pt x="12"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b="1">
                  <a:latin typeface="Segoe UI" panose="020B0502040204020203" pitchFamily="34" charset="0"/>
                  <a:ea typeface="Segoe UI" panose="020B0502040204020203" pitchFamily="34" charset="0"/>
                  <a:cs typeface="Segoe UI" panose="020B0502040204020203" pitchFamily="34" charset="0"/>
                </a:endParaRPr>
              </a:p>
            </p:txBody>
          </p:sp>
          <p:sp>
            <p:nvSpPr>
              <p:cNvPr id="43" name="Freeform 101">
                <a:extLst>
                  <a:ext uri="{FF2B5EF4-FFF2-40B4-BE49-F238E27FC236}">
                    <a16:creationId xmlns:a16="http://schemas.microsoft.com/office/drawing/2014/main" id="{C4008532-A7AA-4C3E-95C7-89A25B8B5041}"/>
                  </a:ext>
                </a:extLst>
              </p:cNvPr>
              <p:cNvSpPr>
                <a:spLocks noEditPoints="1"/>
              </p:cNvSpPr>
              <p:nvPr/>
            </p:nvSpPr>
            <p:spPr bwMode="auto">
              <a:xfrm>
                <a:off x="9162275" y="3257872"/>
                <a:ext cx="226650" cy="92970"/>
              </a:xfrm>
              <a:custGeom>
                <a:avLst/>
                <a:gdLst>
                  <a:gd name="T0" fmla="*/ 348 w 348"/>
                  <a:gd name="T1" fmla="*/ 42 h 142"/>
                  <a:gd name="T2" fmla="*/ 347 w 348"/>
                  <a:gd name="T3" fmla="*/ 38 h 142"/>
                  <a:gd name="T4" fmla="*/ 329 w 348"/>
                  <a:gd name="T5" fmla="*/ 22 h 142"/>
                  <a:gd name="T6" fmla="*/ 278 w 348"/>
                  <a:gd name="T7" fmla="*/ 8 h 142"/>
                  <a:gd name="T8" fmla="*/ 174 w 348"/>
                  <a:gd name="T9" fmla="*/ 0 h 142"/>
                  <a:gd name="T10" fmla="*/ 174 w 348"/>
                  <a:gd name="T11" fmla="*/ 0 h 142"/>
                  <a:gd name="T12" fmla="*/ 150 w 348"/>
                  <a:gd name="T13" fmla="*/ 0 h 142"/>
                  <a:gd name="T14" fmla="*/ 70 w 348"/>
                  <a:gd name="T15" fmla="*/ 8 h 142"/>
                  <a:gd name="T16" fmla="*/ 17 w 348"/>
                  <a:gd name="T17" fmla="*/ 23 h 142"/>
                  <a:gd name="T18" fmla="*/ 0 w 348"/>
                  <a:gd name="T19" fmla="*/ 41 h 142"/>
                  <a:gd name="T20" fmla="*/ 0 w 348"/>
                  <a:gd name="T21" fmla="*/ 42 h 142"/>
                  <a:gd name="T22" fmla="*/ 0 w 348"/>
                  <a:gd name="T23" fmla="*/ 42 h 142"/>
                  <a:gd name="T24" fmla="*/ 0 w 348"/>
                  <a:gd name="T25" fmla="*/ 99 h 142"/>
                  <a:gd name="T26" fmla="*/ 0 w 348"/>
                  <a:gd name="T27" fmla="*/ 100 h 142"/>
                  <a:gd name="T28" fmla="*/ 0 w 348"/>
                  <a:gd name="T29" fmla="*/ 100 h 142"/>
                  <a:gd name="T30" fmla="*/ 0 w 348"/>
                  <a:gd name="T31" fmla="*/ 104 h 142"/>
                  <a:gd name="T32" fmla="*/ 1 w 348"/>
                  <a:gd name="T33" fmla="*/ 104 h 142"/>
                  <a:gd name="T34" fmla="*/ 17 w 348"/>
                  <a:gd name="T35" fmla="*/ 119 h 142"/>
                  <a:gd name="T36" fmla="*/ 67 w 348"/>
                  <a:gd name="T37" fmla="*/ 134 h 142"/>
                  <a:gd name="T38" fmla="*/ 160 w 348"/>
                  <a:gd name="T39" fmla="*/ 142 h 142"/>
                  <a:gd name="T40" fmla="*/ 175 w 348"/>
                  <a:gd name="T41" fmla="*/ 142 h 142"/>
                  <a:gd name="T42" fmla="*/ 263 w 348"/>
                  <a:gd name="T43" fmla="*/ 136 h 142"/>
                  <a:gd name="T44" fmla="*/ 321 w 348"/>
                  <a:gd name="T45" fmla="*/ 123 h 142"/>
                  <a:gd name="T46" fmla="*/ 344 w 348"/>
                  <a:gd name="T47" fmla="*/ 110 h 142"/>
                  <a:gd name="T48" fmla="*/ 347 w 348"/>
                  <a:gd name="T49" fmla="*/ 104 h 142"/>
                  <a:gd name="T50" fmla="*/ 348 w 348"/>
                  <a:gd name="T51" fmla="*/ 104 h 142"/>
                  <a:gd name="T52" fmla="*/ 348 w 348"/>
                  <a:gd name="T53" fmla="*/ 42 h 142"/>
                  <a:gd name="T54" fmla="*/ 12 w 348"/>
                  <a:gd name="T55" fmla="*/ 42 h 142"/>
                  <a:gd name="T56" fmla="*/ 23 w 348"/>
                  <a:gd name="T57" fmla="*/ 31 h 142"/>
                  <a:gd name="T58" fmla="*/ 73 w 348"/>
                  <a:gd name="T59" fmla="*/ 18 h 142"/>
                  <a:gd name="T60" fmla="*/ 151 w 348"/>
                  <a:gd name="T61" fmla="*/ 11 h 142"/>
                  <a:gd name="T62" fmla="*/ 174 w 348"/>
                  <a:gd name="T63" fmla="*/ 10 h 142"/>
                  <a:gd name="T64" fmla="*/ 276 w 348"/>
                  <a:gd name="T65" fmla="*/ 18 h 142"/>
                  <a:gd name="T66" fmla="*/ 323 w 348"/>
                  <a:gd name="T67" fmla="*/ 31 h 142"/>
                  <a:gd name="T68" fmla="*/ 336 w 348"/>
                  <a:gd name="T69" fmla="*/ 41 h 142"/>
                  <a:gd name="T70" fmla="*/ 336 w 348"/>
                  <a:gd name="T71" fmla="*/ 42 h 142"/>
                  <a:gd name="T72" fmla="*/ 334 w 348"/>
                  <a:gd name="T73" fmla="*/ 46 h 142"/>
                  <a:gd name="T74" fmla="*/ 333 w 348"/>
                  <a:gd name="T75" fmla="*/ 47 h 142"/>
                  <a:gd name="T76" fmla="*/ 324 w 348"/>
                  <a:gd name="T77" fmla="*/ 52 h 142"/>
                  <a:gd name="T78" fmla="*/ 316 w 348"/>
                  <a:gd name="T79" fmla="*/ 56 h 142"/>
                  <a:gd name="T80" fmla="*/ 261 w 348"/>
                  <a:gd name="T81" fmla="*/ 68 h 142"/>
                  <a:gd name="T82" fmla="*/ 160 w 348"/>
                  <a:gd name="T83" fmla="*/ 74 h 142"/>
                  <a:gd name="T84" fmla="*/ 70 w 348"/>
                  <a:gd name="T85" fmla="*/ 66 h 142"/>
                  <a:gd name="T86" fmla="*/ 23 w 348"/>
                  <a:gd name="T87" fmla="*/ 52 h 142"/>
                  <a:gd name="T88" fmla="*/ 23 w 348"/>
                  <a:gd name="T89" fmla="*/ 52 h 142"/>
                  <a:gd name="T90" fmla="*/ 15 w 348"/>
                  <a:gd name="T91" fmla="*/ 47 h 142"/>
                  <a:gd name="T92" fmla="*/ 12 w 348"/>
                  <a:gd name="T93" fmla="*/ 42 h 142"/>
                  <a:gd name="T94" fmla="*/ 12 w 348"/>
                  <a:gd name="T95" fmla="*/ 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48" h="142">
                    <a:moveTo>
                      <a:pt x="348" y="42"/>
                    </a:moveTo>
                    <a:cubicBezTo>
                      <a:pt x="348" y="41"/>
                      <a:pt x="348" y="40"/>
                      <a:pt x="347" y="38"/>
                    </a:cubicBezTo>
                    <a:cubicBezTo>
                      <a:pt x="345" y="32"/>
                      <a:pt x="339" y="26"/>
                      <a:pt x="329" y="22"/>
                    </a:cubicBezTo>
                    <a:cubicBezTo>
                      <a:pt x="316" y="16"/>
                      <a:pt x="299" y="11"/>
                      <a:pt x="278" y="8"/>
                    </a:cubicBezTo>
                    <a:cubicBezTo>
                      <a:pt x="247" y="3"/>
                      <a:pt x="213" y="0"/>
                      <a:pt x="174" y="0"/>
                    </a:cubicBezTo>
                    <a:cubicBezTo>
                      <a:pt x="174" y="0"/>
                      <a:pt x="174" y="0"/>
                      <a:pt x="174" y="0"/>
                    </a:cubicBezTo>
                    <a:cubicBezTo>
                      <a:pt x="166" y="0"/>
                      <a:pt x="158" y="0"/>
                      <a:pt x="150" y="0"/>
                    </a:cubicBezTo>
                    <a:cubicBezTo>
                      <a:pt x="121" y="1"/>
                      <a:pt x="94" y="4"/>
                      <a:pt x="70" y="8"/>
                    </a:cubicBezTo>
                    <a:cubicBezTo>
                      <a:pt x="54" y="11"/>
                      <a:pt x="34" y="15"/>
                      <a:pt x="17" y="23"/>
                    </a:cubicBezTo>
                    <a:cubicBezTo>
                      <a:pt x="6" y="28"/>
                      <a:pt x="0" y="34"/>
                      <a:pt x="0" y="41"/>
                    </a:cubicBezTo>
                    <a:cubicBezTo>
                      <a:pt x="0" y="42"/>
                      <a:pt x="0" y="42"/>
                      <a:pt x="0" y="42"/>
                    </a:cubicBezTo>
                    <a:cubicBezTo>
                      <a:pt x="0" y="42"/>
                      <a:pt x="0" y="42"/>
                      <a:pt x="0" y="42"/>
                    </a:cubicBezTo>
                    <a:cubicBezTo>
                      <a:pt x="0" y="99"/>
                      <a:pt x="0" y="99"/>
                      <a:pt x="0" y="99"/>
                    </a:cubicBezTo>
                    <a:cubicBezTo>
                      <a:pt x="0" y="100"/>
                      <a:pt x="0" y="100"/>
                      <a:pt x="0" y="100"/>
                    </a:cubicBezTo>
                    <a:cubicBezTo>
                      <a:pt x="0" y="100"/>
                      <a:pt x="0" y="100"/>
                      <a:pt x="0" y="100"/>
                    </a:cubicBezTo>
                    <a:cubicBezTo>
                      <a:pt x="0" y="104"/>
                      <a:pt x="0" y="104"/>
                      <a:pt x="0" y="104"/>
                    </a:cubicBezTo>
                    <a:cubicBezTo>
                      <a:pt x="1" y="104"/>
                      <a:pt x="1" y="104"/>
                      <a:pt x="1" y="104"/>
                    </a:cubicBezTo>
                    <a:cubicBezTo>
                      <a:pt x="3" y="113"/>
                      <a:pt x="14" y="118"/>
                      <a:pt x="17" y="119"/>
                    </a:cubicBezTo>
                    <a:cubicBezTo>
                      <a:pt x="32" y="127"/>
                      <a:pt x="51" y="131"/>
                      <a:pt x="67" y="134"/>
                    </a:cubicBezTo>
                    <a:cubicBezTo>
                      <a:pt x="94" y="139"/>
                      <a:pt x="125" y="141"/>
                      <a:pt x="160" y="142"/>
                    </a:cubicBezTo>
                    <a:cubicBezTo>
                      <a:pt x="165" y="142"/>
                      <a:pt x="170" y="142"/>
                      <a:pt x="175" y="142"/>
                    </a:cubicBezTo>
                    <a:cubicBezTo>
                      <a:pt x="206" y="142"/>
                      <a:pt x="235" y="140"/>
                      <a:pt x="263" y="136"/>
                    </a:cubicBezTo>
                    <a:cubicBezTo>
                      <a:pt x="288" y="133"/>
                      <a:pt x="306" y="129"/>
                      <a:pt x="321" y="123"/>
                    </a:cubicBezTo>
                    <a:cubicBezTo>
                      <a:pt x="332" y="119"/>
                      <a:pt x="340" y="115"/>
                      <a:pt x="344" y="110"/>
                    </a:cubicBezTo>
                    <a:cubicBezTo>
                      <a:pt x="345" y="108"/>
                      <a:pt x="346" y="106"/>
                      <a:pt x="347" y="104"/>
                    </a:cubicBezTo>
                    <a:cubicBezTo>
                      <a:pt x="348" y="104"/>
                      <a:pt x="348" y="104"/>
                      <a:pt x="348" y="104"/>
                    </a:cubicBezTo>
                    <a:cubicBezTo>
                      <a:pt x="348" y="42"/>
                      <a:pt x="348" y="42"/>
                      <a:pt x="348" y="42"/>
                    </a:cubicBezTo>
                    <a:close/>
                    <a:moveTo>
                      <a:pt x="12" y="42"/>
                    </a:moveTo>
                    <a:cubicBezTo>
                      <a:pt x="12" y="39"/>
                      <a:pt x="16" y="35"/>
                      <a:pt x="23" y="31"/>
                    </a:cubicBezTo>
                    <a:cubicBezTo>
                      <a:pt x="38" y="24"/>
                      <a:pt x="57" y="20"/>
                      <a:pt x="73" y="18"/>
                    </a:cubicBezTo>
                    <a:cubicBezTo>
                      <a:pt x="96" y="14"/>
                      <a:pt x="122" y="12"/>
                      <a:pt x="151" y="11"/>
                    </a:cubicBezTo>
                    <a:cubicBezTo>
                      <a:pt x="159" y="10"/>
                      <a:pt x="166" y="10"/>
                      <a:pt x="174" y="10"/>
                    </a:cubicBezTo>
                    <a:cubicBezTo>
                      <a:pt x="212" y="10"/>
                      <a:pt x="246" y="13"/>
                      <a:pt x="276" y="18"/>
                    </a:cubicBezTo>
                    <a:cubicBezTo>
                      <a:pt x="296" y="21"/>
                      <a:pt x="311" y="26"/>
                      <a:pt x="323" y="31"/>
                    </a:cubicBezTo>
                    <a:cubicBezTo>
                      <a:pt x="330" y="34"/>
                      <a:pt x="335" y="37"/>
                      <a:pt x="336" y="41"/>
                    </a:cubicBezTo>
                    <a:cubicBezTo>
                      <a:pt x="336" y="41"/>
                      <a:pt x="336" y="42"/>
                      <a:pt x="336" y="42"/>
                    </a:cubicBezTo>
                    <a:cubicBezTo>
                      <a:pt x="336" y="43"/>
                      <a:pt x="335" y="44"/>
                      <a:pt x="334" y="46"/>
                    </a:cubicBezTo>
                    <a:cubicBezTo>
                      <a:pt x="334" y="46"/>
                      <a:pt x="333" y="47"/>
                      <a:pt x="333" y="47"/>
                    </a:cubicBezTo>
                    <a:cubicBezTo>
                      <a:pt x="331" y="49"/>
                      <a:pt x="328" y="51"/>
                      <a:pt x="324" y="52"/>
                    </a:cubicBezTo>
                    <a:cubicBezTo>
                      <a:pt x="322" y="54"/>
                      <a:pt x="319" y="55"/>
                      <a:pt x="316" y="56"/>
                    </a:cubicBezTo>
                    <a:cubicBezTo>
                      <a:pt x="302" y="61"/>
                      <a:pt x="285" y="65"/>
                      <a:pt x="261" y="68"/>
                    </a:cubicBezTo>
                    <a:cubicBezTo>
                      <a:pt x="230" y="72"/>
                      <a:pt x="196" y="74"/>
                      <a:pt x="160" y="74"/>
                    </a:cubicBezTo>
                    <a:cubicBezTo>
                      <a:pt x="126" y="73"/>
                      <a:pt x="96" y="70"/>
                      <a:pt x="70" y="66"/>
                    </a:cubicBezTo>
                    <a:cubicBezTo>
                      <a:pt x="54" y="63"/>
                      <a:pt x="37" y="59"/>
                      <a:pt x="23" y="52"/>
                    </a:cubicBezTo>
                    <a:cubicBezTo>
                      <a:pt x="23" y="52"/>
                      <a:pt x="23" y="52"/>
                      <a:pt x="23" y="52"/>
                    </a:cubicBezTo>
                    <a:cubicBezTo>
                      <a:pt x="20" y="51"/>
                      <a:pt x="17" y="49"/>
                      <a:pt x="15" y="47"/>
                    </a:cubicBezTo>
                    <a:cubicBezTo>
                      <a:pt x="13" y="45"/>
                      <a:pt x="12" y="44"/>
                      <a:pt x="12" y="42"/>
                    </a:cubicBezTo>
                    <a:cubicBezTo>
                      <a:pt x="12" y="42"/>
                      <a:pt x="12" y="42"/>
                      <a:pt x="12"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b="1">
                  <a:latin typeface="Segoe UI" panose="020B0502040204020203" pitchFamily="34" charset="0"/>
                  <a:ea typeface="Segoe UI" panose="020B0502040204020203" pitchFamily="34" charset="0"/>
                  <a:cs typeface="Segoe UI" panose="020B0502040204020203" pitchFamily="34" charset="0"/>
                </a:endParaRPr>
              </a:p>
            </p:txBody>
          </p:sp>
          <p:sp>
            <p:nvSpPr>
              <p:cNvPr id="44" name="Freeform 102">
                <a:extLst>
                  <a:ext uri="{FF2B5EF4-FFF2-40B4-BE49-F238E27FC236}">
                    <a16:creationId xmlns:a16="http://schemas.microsoft.com/office/drawing/2014/main" id="{73488836-BC90-46F3-B2BD-2ABB9536EA31}"/>
                  </a:ext>
                </a:extLst>
              </p:cNvPr>
              <p:cNvSpPr>
                <a:spLocks noEditPoints="1"/>
              </p:cNvSpPr>
              <p:nvPr/>
            </p:nvSpPr>
            <p:spPr bwMode="auto">
              <a:xfrm>
                <a:off x="9162275" y="3206573"/>
                <a:ext cx="226650" cy="92970"/>
              </a:xfrm>
              <a:custGeom>
                <a:avLst/>
                <a:gdLst>
                  <a:gd name="T0" fmla="*/ 348 w 348"/>
                  <a:gd name="T1" fmla="*/ 42 h 142"/>
                  <a:gd name="T2" fmla="*/ 348 w 348"/>
                  <a:gd name="T3" fmla="*/ 38 h 142"/>
                  <a:gd name="T4" fmla="*/ 329 w 348"/>
                  <a:gd name="T5" fmla="*/ 22 h 142"/>
                  <a:gd name="T6" fmla="*/ 279 w 348"/>
                  <a:gd name="T7" fmla="*/ 8 h 142"/>
                  <a:gd name="T8" fmla="*/ 175 w 348"/>
                  <a:gd name="T9" fmla="*/ 0 h 142"/>
                  <a:gd name="T10" fmla="*/ 175 w 348"/>
                  <a:gd name="T11" fmla="*/ 0 h 142"/>
                  <a:gd name="T12" fmla="*/ 151 w 348"/>
                  <a:gd name="T13" fmla="*/ 0 h 142"/>
                  <a:gd name="T14" fmla="*/ 71 w 348"/>
                  <a:gd name="T15" fmla="*/ 8 h 142"/>
                  <a:gd name="T16" fmla="*/ 18 w 348"/>
                  <a:gd name="T17" fmla="*/ 22 h 142"/>
                  <a:gd name="T18" fmla="*/ 0 w 348"/>
                  <a:gd name="T19" fmla="*/ 41 h 142"/>
                  <a:gd name="T20" fmla="*/ 0 w 348"/>
                  <a:gd name="T21" fmla="*/ 42 h 142"/>
                  <a:gd name="T22" fmla="*/ 0 w 348"/>
                  <a:gd name="T23" fmla="*/ 42 h 142"/>
                  <a:gd name="T24" fmla="*/ 0 w 348"/>
                  <a:gd name="T25" fmla="*/ 99 h 142"/>
                  <a:gd name="T26" fmla="*/ 0 w 348"/>
                  <a:gd name="T27" fmla="*/ 99 h 142"/>
                  <a:gd name="T28" fmla="*/ 0 w 348"/>
                  <a:gd name="T29" fmla="*/ 100 h 142"/>
                  <a:gd name="T30" fmla="*/ 0 w 348"/>
                  <a:gd name="T31" fmla="*/ 104 h 142"/>
                  <a:gd name="T32" fmla="*/ 1 w 348"/>
                  <a:gd name="T33" fmla="*/ 104 h 142"/>
                  <a:gd name="T34" fmla="*/ 18 w 348"/>
                  <a:gd name="T35" fmla="*/ 119 h 142"/>
                  <a:gd name="T36" fmla="*/ 68 w 348"/>
                  <a:gd name="T37" fmla="*/ 133 h 142"/>
                  <a:gd name="T38" fmla="*/ 161 w 348"/>
                  <a:gd name="T39" fmla="*/ 142 h 142"/>
                  <a:gd name="T40" fmla="*/ 176 w 348"/>
                  <a:gd name="T41" fmla="*/ 142 h 142"/>
                  <a:gd name="T42" fmla="*/ 264 w 348"/>
                  <a:gd name="T43" fmla="*/ 136 h 142"/>
                  <a:gd name="T44" fmla="*/ 322 w 348"/>
                  <a:gd name="T45" fmla="*/ 123 h 142"/>
                  <a:gd name="T46" fmla="*/ 345 w 348"/>
                  <a:gd name="T47" fmla="*/ 110 h 142"/>
                  <a:gd name="T48" fmla="*/ 348 w 348"/>
                  <a:gd name="T49" fmla="*/ 104 h 142"/>
                  <a:gd name="T50" fmla="*/ 348 w 348"/>
                  <a:gd name="T51" fmla="*/ 104 h 142"/>
                  <a:gd name="T52" fmla="*/ 348 w 348"/>
                  <a:gd name="T53" fmla="*/ 42 h 142"/>
                  <a:gd name="T54" fmla="*/ 12 w 348"/>
                  <a:gd name="T55" fmla="*/ 42 h 142"/>
                  <a:gd name="T56" fmla="*/ 24 w 348"/>
                  <a:gd name="T57" fmla="*/ 31 h 142"/>
                  <a:gd name="T58" fmla="*/ 73 w 348"/>
                  <a:gd name="T59" fmla="*/ 18 h 142"/>
                  <a:gd name="T60" fmla="*/ 152 w 348"/>
                  <a:gd name="T61" fmla="*/ 10 h 142"/>
                  <a:gd name="T62" fmla="*/ 175 w 348"/>
                  <a:gd name="T63" fmla="*/ 10 h 142"/>
                  <a:gd name="T64" fmla="*/ 277 w 348"/>
                  <a:gd name="T65" fmla="*/ 18 h 142"/>
                  <a:gd name="T66" fmla="*/ 324 w 348"/>
                  <a:gd name="T67" fmla="*/ 31 h 142"/>
                  <a:gd name="T68" fmla="*/ 336 w 348"/>
                  <a:gd name="T69" fmla="*/ 41 h 142"/>
                  <a:gd name="T70" fmla="*/ 336 w 348"/>
                  <a:gd name="T71" fmla="*/ 42 h 142"/>
                  <a:gd name="T72" fmla="*/ 335 w 348"/>
                  <a:gd name="T73" fmla="*/ 46 h 142"/>
                  <a:gd name="T74" fmla="*/ 333 w 348"/>
                  <a:gd name="T75" fmla="*/ 47 h 142"/>
                  <a:gd name="T76" fmla="*/ 325 w 348"/>
                  <a:gd name="T77" fmla="*/ 52 h 142"/>
                  <a:gd name="T78" fmla="*/ 317 w 348"/>
                  <a:gd name="T79" fmla="*/ 56 h 142"/>
                  <a:gd name="T80" fmla="*/ 262 w 348"/>
                  <a:gd name="T81" fmla="*/ 68 h 142"/>
                  <a:gd name="T82" fmla="*/ 161 w 348"/>
                  <a:gd name="T83" fmla="*/ 73 h 142"/>
                  <a:gd name="T84" fmla="*/ 70 w 348"/>
                  <a:gd name="T85" fmla="*/ 65 h 142"/>
                  <a:gd name="T86" fmla="*/ 24 w 348"/>
                  <a:gd name="T87" fmla="*/ 52 h 142"/>
                  <a:gd name="T88" fmla="*/ 24 w 348"/>
                  <a:gd name="T89" fmla="*/ 52 h 142"/>
                  <a:gd name="T90" fmla="*/ 16 w 348"/>
                  <a:gd name="T91" fmla="*/ 47 h 142"/>
                  <a:gd name="T92" fmla="*/ 12 w 348"/>
                  <a:gd name="T93" fmla="*/ 42 h 142"/>
                  <a:gd name="T94" fmla="*/ 12 w 348"/>
                  <a:gd name="T95" fmla="*/ 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48" h="142">
                    <a:moveTo>
                      <a:pt x="348" y="42"/>
                    </a:moveTo>
                    <a:cubicBezTo>
                      <a:pt x="348" y="41"/>
                      <a:pt x="348" y="39"/>
                      <a:pt x="348" y="38"/>
                    </a:cubicBezTo>
                    <a:cubicBezTo>
                      <a:pt x="346" y="32"/>
                      <a:pt x="340" y="26"/>
                      <a:pt x="329" y="22"/>
                    </a:cubicBezTo>
                    <a:cubicBezTo>
                      <a:pt x="316" y="16"/>
                      <a:pt x="300" y="11"/>
                      <a:pt x="279" y="8"/>
                    </a:cubicBezTo>
                    <a:cubicBezTo>
                      <a:pt x="248" y="3"/>
                      <a:pt x="214" y="0"/>
                      <a:pt x="175" y="0"/>
                    </a:cubicBezTo>
                    <a:cubicBezTo>
                      <a:pt x="175" y="0"/>
                      <a:pt x="175" y="0"/>
                      <a:pt x="175" y="0"/>
                    </a:cubicBezTo>
                    <a:cubicBezTo>
                      <a:pt x="167" y="0"/>
                      <a:pt x="159" y="0"/>
                      <a:pt x="151" y="0"/>
                    </a:cubicBezTo>
                    <a:cubicBezTo>
                      <a:pt x="121" y="1"/>
                      <a:pt x="95" y="4"/>
                      <a:pt x="71" y="8"/>
                    </a:cubicBezTo>
                    <a:cubicBezTo>
                      <a:pt x="55" y="10"/>
                      <a:pt x="34" y="15"/>
                      <a:pt x="18" y="22"/>
                    </a:cubicBezTo>
                    <a:cubicBezTo>
                      <a:pt x="7" y="28"/>
                      <a:pt x="1" y="34"/>
                      <a:pt x="0" y="41"/>
                    </a:cubicBezTo>
                    <a:cubicBezTo>
                      <a:pt x="0" y="41"/>
                      <a:pt x="0" y="42"/>
                      <a:pt x="0" y="42"/>
                    </a:cubicBezTo>
                    <a:cubicBezTo>
                      <a:pt x="0" y="42"/>
                      <a:pt x="0" y="42"/>
                      <a:pt x="0" y="42"/>
                    </a:cubicBezTo>
                    <a:cubicBezTo>
                      <a:pt x="0" y="99"/>
                      <a:pt x="0" y="99"/>
                      <a:pt x="0" y="99"/>
                    </a:cubicBezTo>
                    <a:cubicBezTo>
                      <a:pt x="0" y="99"/>
                      <a:pt x="0" y="99"/>
                      <a:pt x="0" y="99"/>
                    </a:cubicBezTo>
                    <a:cubicBezTo>
                      <a:pt x="0" y="100"/>
                      <a:pt x="0" y="100"/>
                      <a:pt x="0" y="100"/>
                    </a:cubicBezTo>
                    <a:cubicBezTo>
                      <a:pt x="0" y="104"/>
                      <a:pt x="0" y="104"/>
                      <a:pt x="0" y="104"/>
                    </a:cubicBezTo>
                    <a:cubicBezTo>
                      <a:pt x="1" y="104"/>
                      <a:pt x="1" y="104"/>
                      <a:pt x="1" y="104"/>
                    </a:cubicBezTo>
                    <a:cubicBezTo>
                      <a:pt x="4" y="112"/>
                      <a:pt x="14" y="117"/>
                      <a:pt x="18" y="119"/>
                    </a:cubicBezTo>
                    <a:cubicBezTo>
                      <a:pt x="33" y="126"/>
                      <a:pt x="51" y="131"/>
                      <a:pt x="68" y="133"/>
                    </a:cubicBezTo>
                    <a:cubicBezTo>
                      <a:pt x="95" y="138"/>
                      <a:pt x="125" y="141"/>
                      <a:pt x="161" y="142"/>
                    </a:cubicBezTo>
                    <a:cubicBezTo>
                      <a:pt x="166" y="142"/>
                      <a:pt x="171" y="142"/>
                      <a:pt x="176" y="142"/>
                    </a:cubicBezTo>
                    <a:cubicBezTo>
                      <a:pt x="207" y="142"/>
                      <a:pt x="236" y="140"/>
                      <a:pt x="264" y="136"/>
                    </a:cubicBezTo>
                    <a:cubicBezTo>
                      <a:pt x="288" y="133"/>
                      <a:pt x="307" y="129"/>
                      <a:pt x="322" y="123"/>
                    </a:cubicBezTo>
                    <a:cubicBezTo>
                      <a:pt x="333" y="119"/>
                      <a:pt x="340" y="115"/>
                      <a:pt x="345" y="110"/>
                    </a:cubicBezTo>
                    <a:cubicBezTo>
                      <a:pt x="346" y="108"/>
                      <a:pt x="347" y="106"/>
                      <a:pt x="348" y="104"/>
                    </a:cubicBezTo>
                    <a:cubicBezTo>
                      <a:pt x="348" y="104"/>
                      <a:pt x="348" y="104"/>
                      <a:pt x="348" y="104"/>
                    </a:cubicBezTo>
                    <a:cubicBezTo>
                      <a:pt x="348" y="42"/>
                      <a:pt x="348" y="42"/>
                      <a:pt x="348" y="42"/>
                    </a:cubicBezTo>
                    <a:close/>
                    <a:moveTo>
                      <a:pt x="12" y="42"/>
                    </a:moveTo>
                    <a:cubicBezTo>
                      <a:pt x="13" y="38"/>
                      <a:pt x="16" y="35"/>
                      <a:pt x="24" y="31"/>
                    </a:cubicBezTo>
                    <a:cubicBezTo>
                      <a:pt x="39" y="24"/>
                      <a:pt x="58" y="20"/>
                      <a:pt x="73" y="18"/>
                    </a:cubicBezTo>
                    <a:cubicBezTo>
                      <a:pt x="97" y="14"/>
                      <a:pt x="122" y="11"/>
                      <a:pt x="152" y="10"/>
                    </a:cubicBezTo>
                    <a:cubicBezTo>
                      <a:pt x="159" y="10"/>
                      <a:pt x="167" y="10"/>
                      <a:pt x="175" y="10"/>
                    </a:cubicBezTo>
                    <a:cubicBezTo>
                      <a:pt x="213" y="10"/>
                      <a:pt x="246" y="13"/>
                      <a:pt x="277" y="18"/>
                    </a:cubicBezTo>
                    <a:cubicBezTo>
                      <a:pt x="296" y="21"/>
                      <a:pt x="312" y="25"/>
                      <a:pt x="324" y="31"/>
                    </a:cubicBezTo>
                    <a:cubicBezTo>
                      <a:pt x="331" y="34"/>
                      <a:pt x="335" y="37"/>
                      <a:pt x="336" y="41"/>
                    </a:cubicBezTo>
                    <a:cubicBezTo>
                      <a:pt x="336" y="41"/>
                      <a:pt x="336" y="41"/>
                      <a:pt x="336" y="42"/>
                    </a:cubicBezTo>
                    <a:cubicBezTo>
                      <a:pt x="336" y="43"/>
                      <a:pt x="336" y="44"/>
                      <a:pt x="335" y="46"/>
                    </a:cubicBezTo>
                    <a:cubicBezTo>
                      <a:pt x="334" y="46"/>
                      <a:pt x="334" y="47"/>
                      <a:pt x="333" y="47"/>
                    </a:cubicBezTo>
                    <a:cubicBezTo>
                      <a:pt x="331" y="49"/>
                      <a:pt x="329" y="50"/>
                      <a:pt x="325" y="52"/>
                    </a:cubicBezTo>
                    <a:cubicBezTo>
                      <a:pt x="323" y="53"/>
                      <a:pt x="320" y="54"/>
                      <a:pt x="317" y="56"/>
                    </a:cubicBezTo>
                    <a:cubicBezTo>
                      <a:pt x="303" y="61"/>
                      <a:pt x="285" y="65"/>
                      <a:pt x="262" y="68"/>
                    </a:cubicBezTo>
                    <a:cubicBezTo>
                      <a:pt x="230" y="72"/>
                      <a:pt x="197" y="74"/>
                      <a:pt x="161" y="73"/>
                    </a:cubicBezTo>
                    <a:cubicBezTo>
                      <a:pt x="126" y="73"/>
                      <a:pt x="97" y="70"/>
                      <a:pt x="70" y="65"/>
                    </a:cubicBezTo>
                    <a:cubicBezTo>
                      <a:pt x="55" y="63"/>
                      <a:pt x="37" y="59"/>
                      <a:pt x="24" y="52"/>
                    </a:cubicBezTo>
                    <a:cubicBezTo>
                      <a:pt x="24" y="52"/>
                      <a:pt x="24" y="52"/>
                      <a:pt x="24" y="52"/>
                    </a:cubicBezTo>
                    <a:cubicBezTo>
                      <a:pt x="20" y="50"/>
                      <a:pt x="17" y="49"/>
                      <a:pt x="16" y="47"/>
                    </a:cubicBezTo>
                    <a:cubicBezTo>
                      <a:pt x="14" y="45"/>
                      <a:pt x="12" y="44"/>
                      <a:pt x="12" y="42"/>
                    </a:cubicBezTo>
                    <a:cubicBezTo>
                      <a:pt x="12" y="42"/>
                      <a:pt x="12" y="42"/>
                      <a:pt x="12"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b="1">
                  <a:latin typeface="Segoe UI" panose="020B0502040204020203" pitchFamily="34" charset="0"/>
                  <a:ea typeface="Segoe UI" panose="020B0502040204020203" pitchFamily="34" charset="0"/>
                  <a:cs typeface="Segoe UI" panose="020B0502040204020203" pitchFamily="34" charset="0"/>
                </a:endParaRPr>
              </a:p>
            </p:txBody>
          </p:sp>
          <p:sp>
            <p:nvSpPr>
              <p:cNvPr id="45" name="Freeform 103">
                <a:extLst>
                  <a:ext uri="{FF2B5EF4-FFF2-40B4-BE49-F238E27FC236}">
                    <a16:creationId xmlns:a16="http://schemas.microsoft.com/office/drawing/2014/main" id="{33B68646-53BD-4FB6-9C62-4BC4B2F50340}"/>
                  </a:ext>
                </a:extLst>
              </p:cNvPr>
              <p:cNvSpPr>
                <a:spLocks noEditPoints="1"/>
              </p:cNvSpPr>
              <p:nvPr/>
            </p:nvSpPr>
            <p:spPr bwMode="auto">
              <a:xfrm>
                <a:off x="9162275" y="3155549"/>
                <a:ext cx="226375" cy="92695"/>
              </a:xfrm>
              <a:custGeom>
                <a:avLst/>
                <a:gdLst>
                  <a:gd name="T0" fmla="*/ 348 w 348"/>
                  <a:gd name="T1" fmla="*/ 42 h 142"/>
                  <a:gd name="T2" fmla="*/ 348 w 348"/>
                  <a:gd name="T3" fmla="*/ 38 h 142"/>
                  <a:gd name="T4" fmla="*/ 329 w 348"/>
                  <a:gd name="T5" fmla="*/ 22 h 142"/>
                  <a:gd name="T6" fmla="*/ 279 w 348"/>
                  <a:gd name="T7" fmla="*/ 8 h 142"/>
                  <a:gd name="T8" fmla="*/ 174 w 348"/>
                  <a:gd name="T9" fmla="*/ 0 h 142"/>
                  <a:gd name="T10" fmla="*/ 174 w 348"/>
                  <a:gd name="T11" fmla="*/ 0 h 142"/>
                  <a:gd name="T12" fmla="*/ 151 w 348"/>
                  <a:gd name="T13" fmla="*/ 0 h 142"/>
                  <a:gd name="T14" fmla="*/ 71 w 348"/>
                  <a:gd name="T15" fmla="*/ 8 h 142"/>
                  <a:gd name="T16" fmla="*/ 18 w 348"/>
                  <a:gd name="T17" fmla="*/ 23 h 142"/>
                  <a:gd name="T18" fmla="*/ 0 w 348"/>
                  <a:gd name="T19" fmla="*/ 41 h 142"/>
                  <a:gd name="T20" fmla="*/ 0 w 348"/>
                  <a:gd name="T21" fmla="*/ 42 h 142"/>
                  <a:gd name="T22" fmla="*/ 0 w 348"/>
                  <a:gd name="T23" fmla="*/ 42 h 142"/>
                  <a:gd name="T24" fmla="*/ 0 w 348"/>
                  <a:gd name="T25" fmla="*/ 99 h 142"/>
                  <a:gd name="T26" fmla="*/ 0 w 348"/>
                  <a:gd name="T27" fmla="*/ 100 h 142"/>
                  <a:gd name="T28" fmla="*/ 0 w 348"/>
                  <a:gd name="T29" fmla="*/ 100 h 142"/>
                  <a:gd name="T30" fmla="*/ 0 w 348"/>
                  <a:gd name="T31" fmla="*/ 104 h 142"/>
                  <a:gd name="T32" fmla="*/ 1 w 348"/>
                  <a:gd name="T33" fmla="*/ 104 h 142"/>
                  <a:gd name="T34" fmla="*/ 18 w 348"/>
                  <a:gd name="T35" fmla="*/ 119 h 142"/>
                  <a:gd name="T36" fmla="*/ 67 w 348"/>
                  <a:gd name="T37" fmla="*/ 134 h 142"/>
                  <a:gd name="T38" fmla="*/ 160 w 348"/>
                  <a:gd name="T39" fmla="*/ 142 h 142"/>
                  <a:gd name="T40" fmla="*/ 176 w 348"/>
                  <a:gd name="T41" fmla="*/ 142 h 142"/>
                  <a:gd name="T42" fmla="*/ 263 w 348"/>
                  <a:gd name="T43" fmla="*/ 136 h 142"/>
                  <a:gd name="T44" fmla="*/ 322 w 348"/>
                  <a:gd name="T45" fmla="*/ 123 h 142"/>
                  <a:gd name="T46" fmla="*/ 344 w 348"/>
                  <a:gd name="T47" fmla="*/ 110 h 142"/>
                  <a:gd name="T48" fmla="*/ 347 w 348"/>
                  <a:gd name="T49" fmla="*/ 104 h 142"/>
                  <a:gd name="T50" fmla="*/ 348 w 348"/>
                  <a:gd name="T51" fmla="*/ 104 h 142"/>
                  <a:gd name="T52" fmla="*/ 348 w 348"/>
                  <a:gd name="T53" fmla="*/ 42 h 142"/>
                  <a:gd name="T54" fmla="*/ 12 w 348"/>
                  <a:gd name="T55" fmla="*/ 42 h 142"/>
                  <a:gd name="T56" fmla="*/ 24 w 348"/>
                  <a:gd name="T57" fmla="*/ 31 h 142"/>
                  <a:gd name="T58" fmla="*/ 73 w 348"/>
                  <a:gd name="T59" fmla="*/ 18 h 142"/>
                  <a:gd name="T60" fmla="*/ 151 w 348"/>
                  <a:gd name="T61" fmla="*/ 11 h 142"/>
                  <a:gd name="T62" fmla="*/ 174 w 348"/>
                  <a:gd name="T63" fmla="*/ 10 h 142"/>
                  <a:gd name="T64" fmla="*/ 277 w 348"/>
                  <a:gd name="T65" fmla="*/ 18 h 142"/>
                  <a:gd name="T66" fmla="*/ 324 w 348"/>
                  <a:gd name="T67" fmla="*/ 31 h 142"/>
                  <a:gd name="T68" fmla="*/ 336 w 348"/>
                  <a:gd name="T69" fmla="*/ 41 h 142"/>
                  <a:gd name="T70" fmla="*/ 336 w 348"/>
                  <a:gd name="T71" fmla="*/ 42 h 142"/>
                  <a:gd name="T72" fmla="*/ 335 w 348"/>
                  <a:gd name="T73" fmla="*/ 46 h 142"/>
                  <a:gd name="T74" fmla="*/ 333 w 348"/>
                  <a:gd name="T75" fmla="*/ 47 h 142"/>
                  <a:gd name="T76" fmla="*/ 325 w 348"/>
                  <a:gd name="T77" fmla="*/ 52 h 142"/>
                  <a:gd name="T78" fmla="*/ 317 w 348"/>
                  <a:gd name="T79" fmla="*/ 56 h 142"/>
                  <a:gd name="T80" fmla="*/ 261 w 348"/>
                  <a:gd name="T81" fmla="*/ 68 h 142"/>
                  <a:gd name="T82" fmla="*/ 161 w 348"/>
                  <a:gd name="T83" fmla="*/ 73 h 142"/>
                  <a:gd name="T84" fmla="*/ 70 w 348"/>
                  <a:gd name="T85" fmla="*/ 66 h 142"/>
                  <a:gd name="T86" fmla="*/ 24 w 348"/>
                  <a:gd name="T87" fmla="*/ 52 h 142"/>
                  <a:gd name="T88" fmla="*/ 23 w 348"/>
                  <a:gd name="T89" fmla="*/ 52 h 142"/>
                  <a:gd name="T90" fmla="*/ 15 w 348"/>
                  <a:gd name="T91" fmla="*/ 47 h 142"/>
                  <a:gd name="T92" fmla="*/ 12 w 348"/>
                  <a:gd name="T93" fmla="*/ 42 h 142"/>
                  <a:gd name="T94" fmla="*/ 12 w 348"/>
                  <a:gd name="T95" fmla="*/ 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48" h="142">
                    <a:moveTo>
                      <a:pt x="348" y="42"/>
                    </a:moveTo>
                    <a:cubicBezTo>
                      <a:pt x="348" y="41"/>
                      <a:pt x="348" y="40"/>
                      <a:pt x="348" y="38"/>
                    </a:cubicBezTo>
                    <a:cubicBezTo>
                      <a:pt x="346" y="32"/>
                      <a:pt x="339" y="26"/>
                      <a:pt x="329" y="22"/>
                    </a:cubicBezTo>
                    <a:cubicBezTo>
                      <a:pt x="316" y="16"/>
                      <a:pt x="300" y="11"/>
                      <a:pt x="279" y="8"/>
                    </a:cubicBezTo>
                    <a:cubicBezTo>
                      <a:pt x="248" y="3"/>
                      <a:pt x="214" y="0"/>
                      <a:pt x="174" y="0"/>
                    </a:cubicBezTo>
                    <a:cubicBezTo>
                      <a:pt x="174" y="0"/>
                      <a:pt x="174" y="0"/>
                      <a:pt x="174" y="0"/>
                    </a:cubicBezTo>
                    <a:cubicBezTo>
                      <a:pt x="167" y="0"/>
                      <a:pt x="159" y="0"/>
                      <a:pt x="151" y="0"/>
                    </a:cubicBezTo>
                    <a:cubicBezTo>
                      <a:pt x="121" y="1"/>
                      <a:pt x="95" y="4"/>
                      <a:pt x="71" y="8"/>
                    </a:cubicBezTo>
                    <a:cubicBezTo>
                      <a:pt x="55" y="10"/>
                      <a:pt x="34" y="15"/>
                      <a:pt x="18" y="23"/>
                    </a:cubicBezTo>
                    <a:cubicBezTo>
                      <a:pt x="6" y="28"/>
                      <a:pt x="1" y="34"/>
                      <a:pt x="0" y="41"/>
                    </a:cubicBezTo>
                    <a:cubicBezTo>
                      <a:pt x="0" y="42"/>
                      <a:pt x="0" y="42"/>
                      <a:pt x="0" y="42"/>
                    </a:cubicBezTo>
                    <a:cubicBezTo>
                      <a:pt x="0" y="42"/>
                      <a:pt x="0" y="42"/>
                      <a:pt x="0" y="42"/>
                    </a:cubicBezTo>
                    <a:cubicBezTo>
                      <a:pt x="0" y="99"/>
                      <a:pt x="0" y="99"/>
                      <a:pt x="0" y="99"/>
                    </a:cubicBezTo>
                    <a:cubicBezTo>
                      <a:pt x="0" y="100"/>
                      <a:pt x="0" y="100"/>
                      <a:pt x="0" y="100"/>
                    </a:cubicBezTo>
                    <a:cubicBezTo>
                      <a:pt x="0" y="100"/>
                      <a:pt x="0" y="100"/>
                      <a:pt x="0" y="100"/>
                    </a:cubicBezTo>
                    <a:cubicBezTo>
                      <a:pt x="0" y="104"/>
                      <a:pt x="0" y="104"/>
                      <a:pt x="0" y="104"/>
                    </a:cubicBezTo>
                    <a:cubicBezTo>
                      <a:pt x="1" y="104"/>
                      <a:pt x="1" y="104"/>
                      <a:pt x="1" y="104"/>
                    </a:cubicBezTo>
                    <a:cubicBezTo>
                      <a:pt x="4" y="113"/>
                      <a:pt x="14" y="117"/>
                      <a:pt x="18" y="119"/>
                    </a:cubicBezTo>
                    <a:cubicBezTo>
                      <a:pt x="32" y="127"/>
                      <a:pt x="51" y="131"/>
                      <a:pt x="67" y="134"/>
                    </a:cubicBezTo>
                    <a:cubicBezTo>
                      <a:pt x="95" y="138"/>
                      <a:pt x="125" y="141"/>
                      <a:pt x="160" y="142"/>
                    </a:cubicBezTo>
                    <a:cubicBezTo>
                      <a:pt x="165" y="142"/>
                      <a:pt x="170" y="142"/>
                      <a:pt x="176" y="142"/>
                    </a:cubicBezTo>
                    <a:cubicBezTo>
                      <a:pt x="206" y="142"/>
                      <a:pt x="236" y="140"/>
                      <a:pt x="263" y="136"/>
                    </a:cubicBezTo>
                    <a:cubicBezTo>
                      <a:pt x="288" y="133"/>
                      <a:pt x="307" y="129"/>
                      <a:pt x="322" y="123"/>
                    </a:cubicBezTo>
                    <a:cubicBezTo>
                      <a:pt x="333" y="119"/>
                      <a:pt x="340" y="115"/>
                      <a:pt x="344" y="110"/>
                    </a:cubicBezTo>
                    <a:cubicBezTo>
                      <a:pt x="346" y="108"/>
                      <a:pt x="347" y="106"/>
                      <a:pt x="347" y="104"/>
                    </a:cubicBezTo>
                    <a:cubicBezTo>
                      <a:pt x="348" y="104"/>
                      <a:pt x="348" y="104"/>
                      <a:pt x="348" y="104"/>
                    </a:cubicBezTo>
                    <a:cubicBezTo>
                      <a:pt x="348" y="42"/>
                      <a:pt x="348" y="42"/>
                      <a:pt x="348" y="42"/>
                    </a:cubicBezTo>
                    <a:close/>
                    <a:moveTo>
                      <a:pt x="12" y="42"/>
                    </a:moveTo>
                    <a:cubicBezTo>
                      <a:pt x="12" y="39"/>
                      <a:pt x="16" y="35"/>
                      <a:pt x="24" y="31"/>
                    </a:cubicBezTo>
                    <a:cubicBezTo>
                      <a:pt x="38" y="24"/>
                      <a:pt x="58" y="20"/>
                      <a:pt x="73" y="18"/>
                    </a:cubicBezTo>
                    <a:cubicBezTo>
                      <a:pt x="96" y="14"/>
                      <a:pt x="122" y="12"/>
                      <a:pt x="151" y="11"/>
                    </a:cubicBezTo>
                    <a:cubicBezTo>
                      <a:pt x="159" y="10"/>
                      <a:pt x="167" y="10"/>
                      <a:pt x="174" y="10"/>
                    </a:cubicBezTo>
                    <a:cubicBezTo>
                      <a:pt x="213" y="10"/>
                      <a:pt x="246" y="13"/>
                      <a:pt x="277" y="18"/>
                    </a:cubicBezTo>
                    <a:cubicBezTo>
                      <a:pt x="296" y="21"/>
                      <a:pt x="312" y="26"/>
                      <a:pt x="324" y="31"/>
                    </a:cubicBezTo>
                    <a:cubicBezTo>
                      <a:pt x="331" y="34"/>
                      <a:pt x="335" y="37"/>
                      <a:pt x="336" y="41"/>
                    </a:cubicBezTo>
                    <a:cubicBezTo>
                      <a:pt x="336" y="41"/>
                      <a:pt x="336" y="42"/>
                      <a:pt x="336" y="42"/>
                    </a:cubicBezTo>
                    <a:cubicBezTo>
                      <a:pt x="336" y="43"/>
                      <a:pt x="336" y="44"/>
                      <a:pt x="335" y="46"/>
                    </a:cubicBezTo>
                    <a:cubicBezTo>
                      <a:pt x="334" y="46"/>
                      <a:pt x="334" y="47"/>
                      <a:pt x="333" y="47"/>
                    </a:cubicBezTo>
                    <a:cubicBezTo>
                      <a:pt x="331" y="49"/>
                      <a:pt x="328" y="51"/>
                      <a:pt x="325" y="52"/>
                    </a:cubicBezTo>
                    <a:cubicBezTo>
                      <a:pt x="323" y="53"/>
                      <a:pt x="320" y="55"/>
                      <a:pt x="317" y="56"/>
                    </a:cubicBezTo>
                    <a:cubicBezTo>
                      <a:pt x="303" y="61"/>
                      <a:pt x="285" y="65"/>
                      <a:pt x="261" y="68"/>
                    </a:cubicBezTo>
                    <a:cubicBezTo>
                      <a:pt x="230" y="72"/>
                      <a:pt x="196" y="74"/>
                      <a:pt x="161" y="73"/>
                    </a:cubicBezTo>
                    <a:cubicBezTo>
                      <a:pt x="126" y="73"/>
                      <a:pt x="97" y="70"/>
                      <a:pt x="70" y="66"/>
                    </a:cubicBezTo>
                    <a:cubicBezTo>
                      <a:pt x="55" y="63"/>
                      <a:pt x="37" y="59"/>
                      <a:pt x="24" y="52"/>
                    </a:cubicBezTo>
                    <a:cubicBezTo>
                      <a:pt x="24" y="52"/>
                      <a:pt x="24" y="52"/>
                      <a:pt x="23" y="52"/>
                    </a:cubicBezTo>
                    <a:cubicBezTo>
                      <a:pt x="20" y="51"/>
                      <a:pt x="17" y="49"/>
                      <a:pt x="15" y="47"/>
                    </a:cubicBezTo>
                    <a:cubicBezTo>
                      <a:pt x="13" y="45"/>
                      <a:pt x="12" y="44"/>
                      <a:pt x="12" y="42"/>
                    </a:cubicBezTo>
                    <a:cubicBezTo>
                      <a:pt x="12" y="42"/>
                      <a:pt x="12" y="42"/>
                      <a:pt x="12"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b="1">
                  <a:latin typeface="Segoe UI" panose="020B0502040204020203" pitchFamily="34" charset="0"/>
                  <a:ea typeface="Segoe UI" panose="020B0502040204020203" pitchFamily="34" charset="0"/>
                  <a:cs typeface="Segoe UI" panose="020B0502040204020203" pitchFamily="34" charset="0"/>
                </a:endParaRPr>
              </a:p>
            </p:txBody>
          </p:sp>
        </p:grpSp>
        <p:grpSp>
          <p:nvGrpSpPr>
            <p:cNvPr id="32" name="Group 254">
              <a:extLst>
                <a:ext uri="{FF2B5EF4-FFF2-40B4-BE49-F238E27FC236}">
                  <a16:creationId xmlns:a16="http://schemas.microsoft.com/office/drawing/2014/main" id="{7039507C-6CEF-4B05-A8D1-48EA456941B2}"/>
                </a:ext>
              </a:extLst>
            </p:cNvPr>
            <p:cNvGrpSpPr/>
            <p:nvPr/>
          </p:nvGrpSpPr>
          <p:grpSpPr>
            <a:xfrm>
              <a:off x="8934956" y="3215283"/>
              <a:ext cx="170210" cy="246591"/>
              <a:chOff x="8916975" y="3213191"/>
              <a:chExt cx="226650" cy="246591"/>
            </a:xfrm>
            <a:grpFill/>
          </p:grpSpPr>
          <p:sp>
            <p:nvSpPr>
              <p:cNvPr id="37" name="Freeform 99">
                <a:extLst>
                  <a:ext uri="{FF2B5EF4-FFF2-40B4-BE49-F238E27FC236}">
                    <a16:creationId xmlns:a16="http://schemas.microsoft.com/office/drawing/2014/main" id="{9479B0AD-5A9D-47A6-8FFA-AD25508B974D}"/>
                  </a:ext>
                </a:extLst>
              </p:cNvPr>
              <p:cNvSpPr>
                <a:spLocks noEditPoints="1"/>
              </p:cNvSpPr>
              <p:nvPr/>
            </p:nvSpPr>
            <p:spPr bwMode="auto">
              <a:xfrm>
                <a:off x="8916975" y="3366812"/>
                <a:ext cx="226375" cy="92970"/>
              </a:xfrm>
              <a:custGeom>
                <a:avLst/>
                <a:gdLst>
                  <a:gd name="T0" fmla="*/ 348 w 348"/>
                  <a:gd name="T1" fmla="*/ 42 h 142"/>
                  <a:gd name="T2" fmla="*/ 347 w 348"/>
                  <a:gd name="T3" fmla="*/ 38 h 142"/>
                  <a:gd name="T4" fmla="*/ 329 w 348"/>
                  <a:gd name="T5" fmla="*/ 21 h 142"/>
                  <a:gd name="T6" fmla="*/ 278 w 348"/>
                  <a:gd name="T7" fmla="*/ 8 h 142"/>
                  <a:gd name="T8" fmla="*/ 174 w 348"/>
                  <a:gd name="T9" fmla="*/ 0 h 142"/>
                  <a:gd name="T10" fmla="*/ 174 w 348"/>
                  <a:gd name="T11" fmla="*/ 0 h 142"/>
                  <a:gd name="T12" fmla="*/ 150 w 348"/>
                  <a:gd name="T13" fmla="*/ 0 h 142"/>
                  <a:gd name="T14" fmla="*/ 70 w 348"/>
                  <a:gd name="T15" fmla="*/ 7 h 142"/>
                  <a:gd name="T16" fmla="*/ 17 w 348"/>
                  <a:gd name="T17" fmla="*/ 22 h 142"/>
                  <a:gd name="T18" fmla="*/ 0 w 348"/>
                  <a:gd name="T19" fmla="*/ 41 h 142"/>
                  <a:gd name="T20" fmla="*/ 0 w 348"/>
                  <a:gd name="T21" fmla="*/ 42 h 142"/>
                  <a:gd name="T22" fmla="*/ 0 w 348"/>
                  <a:gd name="T23" fmla="*/ 42 h 142"/>
                  <a:gd name="T24" fmla="*/ 0 w 348"/>
                  <a:gd name="T25" fmla="*/ 99 h 142"/>
                  <a:gd name="T26" fmla="*/ 0 w 348"/>
                  <a:gd name="T27" fmla="*/ 99 h 142"/>
                  <a:gd name="T28" fmla="*/ 0 w 348"/>
                  <a:gd name="T29" fmla="*/ 100 h 142"/>
                  <a:gd name="T30" fmla="*/ 0 w 348"/>
                  <a:gd name="T31" fmla="*/ 104 h 142"/>
                  <a:gd name="T32" fmla="*/ 1 w 348"/>
                  <a:gd name="T33" fmla="*/ 104 h 142"/>
                  <a:gd name="T34" fmla="*/ 17 w 348"/>
                  <a:gd name="T35" fmla="*/ 119 h 142"/>
                  <a:gd name="T36" fmla="*/ 67 w 348"/>
                  <a:gd name="T37" fmla="*/ 133 h 142"/>
                  <a:gd name="T38" fmla="*/ 160 w 348"/>
                  <a:gd name="T39" fmla="*/ 142 h 142"/>
                  <a:gd name="T40" fmla="*/ 175 w 348"/>
                  <a:gd name="T41" fmla="*/ 142 h 142"/>
                  <a:gd name="T42" fmla="*/ 263 w 348"/>
                  <a:gd name="T43" fmla="*/ 136 h 142"/>
                  <a:gd name="T44" fmla="*/ 321 w 348"/>
                  <a:gd name="T45" fmla="*/ 123 h 142"/>
                  <a:gd name="T46" fmla="*/ 344 w 348"/>
                  <a:gd name="T47" fmla="*/ 109 h 142"/>
                  <a:gd name="T48" fmla="*/ 347 w 348"/>
                  <a:gd name="T49" fmla="*/ 104 h 142"/>
                  <a:gd name="T50" fmla="*/ 348 w 348"/>
                  <a:gd name="T51" fmla="*/ 104 h 142"/>
                  <a:gd name="T52" fmla="*/ 348 w 348"/>
                  <a:gd name="T53" fmla="*/ 42 h 142"/>
                  <a:gd name="T54" fmla="*/ 12 w 348"/>
                  <a:gd name="T55" fmla="*/ 41 h 142"/>
                  <a:gd name="T56" fmla="*/ 23 w 348"/>
                  <a:gd name="T57" fmla="*/ 31 h 142"/>
                  <a:gd name="T58" fmla="*/ 73 w 348"/>
                  <a:gd name="T59" fmla="*/ 18 h 142"/>
                  <a:gd name="T60" fmla="*/ 151 w 348"/>
                  <a:gd name="T61" fmla="*/ 10 h 142"/>
                  <a:gd name="T62" fmla="*/ 174 w 348"/>
                  <a:gd name="T63" fmla="*/ 10 h 142"/>
                  <a:gd name="T64" fmla="*/ 276 w 348"/>
                  <a:gd name="T65" fmla="*/ 18 h 142"/>
                  <a:gd name="T66" fmla="*/ 323 w 348"/>
                  <a:gd name="T67" fmla="*/ 31 h 142"/>
                  <a:gd name="T68" fmla="*/ 336 w 348"/>
                  <a:gd name="T69" fmla="*/ 40 h 142"/>
                  <a:gd name="T70" fmla="*/ 336 w 348"/>
                  <a:gd name="T71" fmla="*/ 42 h 142"/>
                  <a:gd name="T72" fmla="*/ 334 w 348"/>
                  <a:gd name="T73" fmla="*/ 45 h 142"/>
                  <a:gd name="T74" fmla="*/ 333 w 348"/>
                  <a:gd name="T75" fmla="*/ 47 h 142"/>
                  <a:gd name="T76" fmla="*/ 324 w 348"/>
                  <a:gd name="T77" fmla="*/ 52 h 142"/>
                  <a:gd name="T78" fmla="*/ 316 w 348"/>
                  <a:gd name="T79" fmla="*/ 55 h 142"/>
                  <a:gd name="T80" fmla="*/ 261 w 348"/>
                  <a:gd name="T81" fmla="*/ 68 h 142"/>
                  <a:gd name="T82" fmla="*/ 160 w 348"/>
                  <a:gd name="T83" fmla="*/ 73 h 142"/>
                  <a:gd name="T84" fmla="*/ 70 w 348"/>
                  <a:gd name="T85" fmla="*/ 65 h 142"/>
                  <a:gd name="T86" fmla="*/ 23 w 348"/>
                  <a:gd name="T87" fmla="*/ 52 h 142"/>
                  <a:gd name="T88" fmla="*/ 23 w 348"/>
                  <a:gd name="T89" fmla="*/ 52 h 142"/>
                  <a:gd name="T90" fmla="*/ 15 w 348"/>
                  <a:gd name="T91" fmla="*/ 47 h 142"/>
                  <a:gd name="T92" fmla="*/ 12 w 348"/>
                  <a:gd name="T93" fmla="*/ 42 h 142"/>
                  <a:gd name="T94" fmla="*/ 12 w 348"/>
                  <a:gd name="T95" fmla="*/ 41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48" h="142">
                    <a:moveTo>
                      <a:pt x="348" y="42"/>
                    </a:moveTo>
                    <a:cubicBezTo>
                      <a:pt x="348" y="41"/>
                      <a:pt x="348" y="39"/>
                      <a:pt x="347" y="38"/>
                    </a:cubicBezTo>
                    <a:cubicBezTo>
                      <a:pt x="345" y="32"/>
                      <a:pt x="339" y="26"/>
                      <a:pt x="329" y="21"/>
                    </a:cubicBezTo>
                    <a:cubicBezTo>
                      <a:pt x="316" y="16"/>
                      <a:pt x="299" y="11"/>
                      <a:pt x="278" y="8"/>
                    </a:cubicBezTo>
                    <a:cubicBezTo>
                      <a:pt x="247" y="2"/>
                      <a:pt x="213" y="0"/>
                      <a:pt x="174" y="0"/>
                    </a:cubicBezTo>
                    <a:cubicBezTo>
                      <a:pt x="174" y="0"/>
                      <a:pt x="174" y="0"/>
                      <a:pt x="174" y="0"/>
                    </a:cubicBezTo>
                    <a:cubicBezTo>
                      <a:pt x="166" y="0"/>
                      <a:pt x="158" y="0"/>
                      <a:pt x="150" y="0"/>
                    </a:cubicBezTo>
                    <a:cubicBezTo>
                      <a:pt x="121" y="1"/>
                      <a:pt x="94" y="3"/>
                      <a:pt x="70" y="7"/>
                    </a:cubicBezTo>
                    <a:cubicBezTo>
                      <a:pt x="54" y="10"/>
                      <a:pt x="34" y="14"/>
                      <a:pt x="17" y="22"/>
                    </a:cubicBezTo>
                    <a:cubicBezTo>
                      <a:pt x="6" y="28"/>
                      <a:pt x="0" y="34"/>
                      <a:pt x="0" y="41"/>
                    </a:cubicBezTo>
                    <a:cubicBezTo>
                      <a:pt x="0" y="41"/>
                      <a:pt x="0" y="42"/>
                      <a:pt x="0" y="42"/>
                    </a:cubicBezTo>
                    <a:cubicBezTo>
                      <a:pt x="0" y="42"/>
                      <a:pt x="0" y="42"/>
                      <a:pt x="0" y="42"/>
                    </a:cubicBezTo>
                    <a:cubicBezTo>
                      <a:pt x="0" y="99"/>
                      <a:pt x="0" y="99"/>
                      <a:pt x="0" y="99"/>
                    </a:cubicBezTo>
                    <a:cubicBezTo>
                      <a:pt x="0" y="99"/>
                      <a:pt x="0" y="99"/>
                      <a:pt x="0" y="99"/>
                    </a:cubicBezTo>
                    <a:cubicBezTo>
                      <a:pt x="0" y="100"/>
                      <a:pt x="0" y="100"/>
                      <a:pt x="0" y="100"/>
                    </a:cubicBezTo>
                    <a:cubicBezTo>
                      <a:pt x="0" y="104"/>
                      <a:pt x="0" y="104"/>
                      <a:pt x="0" y="104"/>
                    </a:cubicBezTo>
                    <a:cubicBezTo>
                      <a:pt x="1" y="104"/>
                      <a:pt x="1" y="104"/>
                      <a:pt x="1" y="104"/>
                    </a:cubicBezTo>
                    <a:cubicBezTo>
                      <a:pt x="3" y="112"/>
                      <a:pt x="14" y="117"/>
                      <a:pt x="17" y="119"/>
                    </a:cubicBezTo>
                    <a:cubicBezTo>
                      <a:pt x="32" y="126"/>
                      <a:pt x="51" y="130"/>
                      <a:pt x="67" y="133"/>
                    </a:cubicBezTo>
                    <a:cubicBezTo>
                      <a:pt x="94" y="138"/>
                      <a:pt x="125" y="141"/>
                      <a:pt x="160" y="142"/>
                    </a:cubicBezTo>
                    <a:cubicBezTo>
                      <a:pt x="165" y="142"/>
                      <a:pt x="170" y="142"/>
                      <a:pt x="175" y="142"/>
                    </a:cubicBezTo>
                    <a:cubicBezTo>
                      <a:pt x="206" y="142"/>
                      <a:pt x="235" y="140"/>
                      <a:pt x="263" y="136"/>
                    </a:cubicBezTo>
                    <a:cubicBezTo>
                      <a:pt x="288" y="133"/>
                      <a:pt x="306" y="129"/>
                      <a:pt x="321" y="123"/>
                    </a:cubicBezTo>
                    <a:cubicBezTo>
                      <a:pt x="332" y="119"/>
                      <a:pt x="340" y="114"/>
                      <a:pt x="344" y="109"/>
                    </a:cubicBezTo>
                    <a:cubicBezTo>
                      <a:pt x="345" y="108"/>
                      <a:pt x="346" y="106"/>
                      <a:pt x="347" y="104"/>
                    </a:cubicBezTo>
                    <a:cubicBezTo>
                      <a:pt x="348" y="104"/>
                      <a:pt x="348" y="104"/>
                      <a:pt x="348" y="104"/>
                    </a:cubicBezTo>
                    <a:cubicBezTo>
                      <a:pt x="348" y="42"/>
                      <a:pt x="348" y="42"/>
                      <a:pt x="348" y="42"/>
                    </a:cubicBezTo>
                    <a:close/>
                    <a:moveTo>
                      <a:pt x="12" y="41"/>
                    </a:moveTo>
                    <a:cubicBezTo>
                      <a:pt x="12" y="38"/>
                      <a:pt x="16" y="35"/>
                      <a:pt x="23" y="31"/>
                    </a:cubicBezTo>
                    <a:cubicBezTo>
                      <a:pt x="38" y="24"/>
                      <a:pt x="57" y="20"/>
                      <a:pt x="73" y="18"/>
                    </a:cubicBezTo>
                    <a:cubicBezTo>
                      <a:pt x="96" y="14"/>
                      <a:pt x="122" y="11"/>
                      <a:pt x="151" y="10"/>
                    </a:cubicBezTo>
                    <a:cubicBezTo>
                      <a:pt x="159" y="10"/>
                      <a:pt x="166" y="10"/>
                      <a:pt x="174" y="10"/>
                    </a:cubicBezTo>
                    <a:cubicBezTo>
                      <a:pt x="212" y="10"/>
                      <a:pt x="246" y="13"/>
                      <a:pt x="276" y="18"/>
                    </a:cubicBezTo>
                    <a:cubicBezTo>
                      <a:pt x="296" y="21"/>
                      <a:pt x="311" y="25"/>
                      <a:pt x="323" y="31"/>
                    </a:cubicBezTo>
                    <a:cubicBezTo>
                      <a:pt x="330" y="34"/>
                      <a:pt x="335" y="37"/>
                      <a:pt x="336" y="40"/>
                    </a:cubicBezTo>
                    <a:cubicBezTo>
                      <a:pt x="336" y="41"/>
                      <a:pt x="336" y="41"/>
                      <a:pt x="336" y="42"/>
                    </a:cubicBezTo>
                    <a:cubicBezTo>
                      <a:pt x="336" y="43"/>
                      <a:pt x="335" y="44"/>
                      <a:pt x="334" y="45"/>
                    </a:cubicBezTo>
                    <a:cubicBezTo>
                      <a:pt x="334" y="46"/>
                      <a:pt x="333" y="46"/>
                      <a:pt x="333" y="47"/>
                    </a:cubicBezTo>
                    <a:cubicBezTo>
                      <a:pt x="331" y="49"/>
                      <a:pt x="328" y="50"/>
                      <a:pt x="324" y="52"/>
                    </a:cubicBezTo>
                    <a:cubicBezTo>
                      <a:pt x="322" y="53"/>
                      <a:pt x="319" y="54"/>
                      <a:pt x="316" y="55"/>
                    </a:cubicBezTo>
                    <a:cubicBezTo>
                      <a:pt x="302" y="61"/>
                      <a:pt x="285" y="65"/>
                      <a:pt x="261" y="68"/>
                    </a:cubicBezTo>
                    <a:cubicBezTo>
                      <a:pt x="230" y="72"/>
                      <a:pt x="196" y="74"/>
                      <a:pt x="160" y="73"/>
                    </a:cubicBezTo>
                    <a:cubicBezTo>
                      <a:pt x="126" y="73"/>
                      <a:pt x="96" y="70"/>
                      <a:pt x="70" y="65"/>
                    </a:cubicBezTo>
                    <a:cubicBezTo>
                      <a:pt x="54" y="62"/>
                      <a:pt x="37" y="59"/>
                      <a:pt x="23" y="52"/>
                    </a:cubicBezTo>
                    <a:cubicBezTo>
                      <a:pt x="23" y="52"/>
                      <a:pt x="23" y="52"/>
                      <a:pt x="23" y="52"/>
                    </a:cubicBezTo>
                    <a:cubicBezTo>
                      <a:pt x="20" y="50"/>
                      <a:pt x="17" y="49"/>
                      <a:pt x="15" y="47"/>
                    </a:cubicBezTo>
                    <a:cubicBezTo>
                      <a:pt x="13" y="45"/>
                      <a:pt x="12" y="43"/>
                      <a:pt x="12" y="42"/>
                    </a:cubicBezTo>
                    <a:cubicBezTo>
                      <a:pt x="12" y="42"/>
                      <a:pt x="12" y="42"/>
                      <a:pt x="12"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b="1">
                  <a:latin typeface="Segoe UI" panose="020B0502040204020203" pitchFamily="34" charset="0"/>
                  <a:ea typeface="Segoe UI" panose="020B0502040204020203" pitchFamily="34" charset="0"/>
                  <a:cs typeface="Segoe UI" panose="020B0502040204020203" pitchFamily="34" charset="0"/>
                </a:endParaRPr>
              </a:p>
            </p:txBody>
          </p:sp>
          <p:sp>
            <p:nvSpPr>
              <p:cNvPr id="38" name="Freeform 100">
                <a:extLst>
                  <a:ext uri="{FF2B5EF4-FFF2-40B4-BE49-F238E27FC236}">
                    <a16:creationId xmlns:a16="http://schemas.microsoft.com/office/drawing/2014/main" id="{0915963E-786A-40C0-83E1-2110FB7F785C}"/>
                  </a:ext>
                </a:extLst>
              </p:cNvPr>
              <p:cNvSpPr>
                <a:spLocks noEditPoints="1"/>
              </p:cNvSpPr>
              <p:nvPr/>
            </p:nvSpPr>
            <p:spPr bwMode="auto">
              <a:xfrm>
                <a:off x="8916975" y="3315789"/>
                <a:ext cx="226650" cy="92695"/>
              </a:xfrm>
              <a:custGeom>
                <a:avLst/>
                <a:gdLst>
                  <a:gd name="T0" fmla="*/ 348 w 348"/>
                  <a:gd name="T1" fmla="*/ 42 h 142"/>
                  <a:gd name="T2" fmla="*/ 347 w 348"/>
                  <a:gd name="T3" fmla="*/ 38 h 142"/>
                  <a:gd name="T4" fmla="*/ 329 w 348"/>
                  <a:gd name="T5" fmla="*/ 22 h 142"/>
                  <a:gd name="T6" fmla="*/ 278 w 348"/>
                  <a:gd name="T7" fmla="*/ 8 h 142"/>
                  <a:gd name="T8" fmla="*/ 174 w 348"/>
                  <a:gd name="T9" fmla="*/ 0 h 142"/>
                  <a:gd name="T10" fmla="*/ 174 w 348"/>
                  <a:gd name="T11" fmla="*/ 0 h 142"/>
                  <a:gd name="T12" fmla="*/ 150 w 348"/>
                  <a:gd name="T13" fmla="*/ 0 h 142"/>
                  <a:gd name="T14" fmla="*/ 70 w 348"/>
                  <a:gd name="T15" fmla="*/ 8 h 142"/>
                  <a:gd name="T16" fmla="*/ 17 w 348"/>
                  <a:gd name="T17" fmla="*/ 23 h 142"/>
                  <a:gd name="T18" fmla="*/ 0 w 348"/>
                  <a:gd name="T19" fmla="*/ 41 h 142"/>
                  <a:gd name="T20" fmla="*/ 0 w 348"/>
                  <a:gd name="T21" fmla="*/ 42 h 142"/>
                  <a:gd name="T22" fmla="*/ 0 w 348"/>
                  <a:gd name="T23" fmla="*/ 42 h 142"/>
                  <a:gd name="T24" fmla="*/ 0 w 348"/>
                  <a:gd name="T25" fmla="*/ 99 h 142"/>
                  <a:gd name="T26" fmla="*/ 0 w 348"/>
                  <a:gd name="T27" fmla="*/ 100 h 142"/>
                  <a:gd name="T28" fmla="*/ 0 w 348"/>
                  <a:gd name="T29" fmla="*/ 100 h 142"/>
                  <a:gd name="T30" fmla="*/ 0 w 348"/>
                  <a:gd name="T31" fmla="*/ 104 h 142"/>
                  <a:gd name="T32" fmla="*/ 1 w 348"/>
                  <a:gd name="T33" fmla="*/ 104 h 142"/>
                  <a:gd name="T34" fmla="*/ 17 w 348"/>
                  <a:gd name="T35" fmla="*/ 119 h 142"/>
                  <a:gd name="T36" fmla="*/ 67 w 348"/>
                  <a:gd name="T37" fmla="*/ 134 h 142"/>
                  <a:gd name="T38" fmla="*/ 160 w 348"/>
                  <a:gd name="T39" fmla="*/ 142 h 142"/>
                  <a:gd name="T40" fmla="*/ 175 w 348"/>
                  <a:gd name="T41" fmla="*/ 142 h 142"/>
                  <a:gd name="T42" fmla="*/ 263 w 348"/>
                  <a:gd name="T43" fmla="*/ 136 h 142"/>
                  <a:gd name="T44" fmla="*/ 321 w 348"/>
                  <a:gd name="T45" fmla="*/ 123 h 142"/>
                  <a:gd name="T46" fmla="*/ 344 w 348"/>
                  <a:gd name="T47" fmla="*/ 110 h 142"/>
                  <a:gd name="T48" fmla="*/ 347 w 348"/>
                  <a:gd name="T49" fmla="*/ 104 h 142"/>
                  <a:gd name="T50" fmla="*/ 348 w 348"/>
                  <a:gd name="T51" fmla="*/ 104 h 142"/>
                  <a:gd name="T52" fmla="*/ 348 w 348"/>
                  <a:gd name="T53" fmla="*/ 42 h 142"/>
                  <a:gd name="T54" fmla="*/ 12 w 348"/>
                  <a:gd name="T55" fmla="*/ 42 h 142"/>
                  <a:gd name="T56" fmla="*/ 23 w 348"/>
                  <a:gd name="T57" fmla="*/ 31 h 142"/>
                  <a:gd name="T58" fmla="*/ 73 w 348"/>
                  <a:gd name="T59" fmla="*/ 18 h 142"/>
                  <a:gd name="T60" fmla="*/ 151 w 348"/>
                  <a:gd name="T61" fmla="*/ 11 h 142"/>
                  <a:gd name="T62" fmla="*/ 174 w 348"/>
                  <a:gd name="T63" fmla="*/ 10 h 142"/>
                  <a:gd name="T64" fmla="*/ 276 w 348"/>
                  <a:gd name="T65" fmla="*/ 18 h 142"/>
                  <a:gd name="T66" fmla="*/ 323 w 348"/>
                  <a:gd name="T67" fmla="*/ 31 h 142"/>
                  <a:gd name="T68" fmla="*/ 336 w 348"/>
                  <a:gd name="T69" fmla="*/ 41 h 142"/>
                  <a:gd name="T70" fmla="*/ 336 w 348"/>
                  <a:gd name="T71" fmla="*/ 42 h 142"/>
                  <a:gd name="T72" fmla="*/ 334 w 348"/>
                  <a:gd name="T73" fmla="*/ 46 h 142"/>
                  <a:gd name="T74" fmla="*/ 333 w 348"/>
                  <a:gd name="T75" fmla="*/ 47 h 142"/>
                  <a:gd name="T76" fmla="*/ 324 w 348"/>
                  <a:gd name="T77" fmla="*/ 52 h 142"/>
                  <a:gd name="T78" fmla="*/ 316 w 348"/>
                  <a:gd name="T79" fmla="*/ 56 h 142"/>
                  <a:gd name="T80" fmla="*/ 261 w 348"/>
                  <a:gd name="T81" fmla="*/ 68 h 142"/>
                  <a:gd name="T82" fmla="*/ 160 w 348"/>
                  <a:gd name="T83" fmla="*/ 74 h 142"/>
                  <a:gd name="T84" fmla="*/ 70 w 348"/>
                  <a:gd name="T85" fmla="*/ 66 h 142"/>
                  <a:gd name="T86" fmla="*/ 23 w 348"/>
                  <a:gd name="T87" fmla="*/ 52 h 142"/>
                  <a:gd name="T88" fmla="*/ 23 w 348"/>
                  <a:gd name="T89" fmla="*/ 52 h 142"/>
                  <a:gd name="T90" fmla="*/ 15 w 348"/>
                  <a:gd name="T91" fmla="*/ 47 h 142"/>
                  <a:gd name="T92" fmla="*/ 12 w 348"/>
                  <a:gd name="T93" fmla="*/ 42 h 142"/>
                  <a:gd name="T94" fmla="*/ 12 w 348"/>
                  <a:gd name="T95" fmla="*/ 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48" h="142">
                    <a:moveTo>
                      <a:pt x="348" y="42"/>
                    </a:moveTo>
                    <a:cubicBezTo>
                      <a:pt x="348" y="41"/>
                      <a:pt x="348" y="40"/>
                      <a:pt x="347" y="38"/>
                    </a:cubicBezTo>
                    <a:cubicBezTo>
                      <a:pt x="345" y="32"/>
                      <a:pt x="339" y="26"/>
                      <a:pt x="329" y="22"/>
                    </a:cubicBezTo>
                    <a:cubicBezTo>
                      <a:pt x="316" y="16"/>
                      <a:pt x="299" y="11"/>
                      <a:pt x="278" y="8"/>
                    </a:cubicBezTo>
                    <a:cubicBezTo>
                      <a:pt x="247" y="3"/>
                      <a:pt x="213" y="0"/>
                      <a:pt x="174" y="0"/>
                    </a:cubicBezTo>
                    <a:cubicBezTo>
                      <a:pt x="174" y="0"/>
                      <a:pt x="174" y="0"/>
                      <a:pt x="174" y="0"/>
                    </a:cubicBezTo>
                    <a:cubicBezTo>
                      <a:pt x="166" y="0"/>
                      <a:pt x="158" y="0"/>
                      <a:pt x="150" y="0"/>
                    </a:cubicBezTo>
                    <a:cubicBezTo>
                      <a:pt x="121" y="1"/>
                      <a:pt x="94" y="4"/>
                      <a:pt x="70" y="8"/>
                    </a:cubicBezTo>
                    <a:cubicBezTo>
                      <a:pt x="54" y="11"/>
                      <a:pt x="34" y="15"/>
                      <a:pt x="17" y="23"/>
                    </a:cubicBezTo>
                    <a:cubicBezTo>
                      <a:pt x="6" y="28"/>
                      <a:pt x="0" y="34"/>
                      <a:pt x="0" y="41"/>
                    </a:cubicBezTo>
                    <a:cubicBezTo>
                      <a:pt x="0" y="42"/>
                      <a:pt x="0" y="42"/>
                      <a:pt x="0" y="42"/>
                    </a:cubicBezTo>
                    <a:cubicBezTo>
                      <a:pt x="0" y="42"/>
                      <a:pt x="0" y="42"/>
                      <a:pt x="0" y="42"/>
                    </a:cubicBezTo>
                    <a:cubicBezTo>
                      <a:pt x="0" y="99"/>
                      <a:pt x="0" y="99"/>
                      <a:pt x="0" y="99"/>
                    </a:cubicBezTo>
                    <a:cubicBezTo>
                      <a:pt x="0" y="100"/>
                      <a:pt x="0" y="100"/>
                      <a:pt x="0" y="100"/>
                    </a:cubicBezTo>
                    <a:cubicBezTo>
                      <a:pt x="0" y="100"/>
                      <a:pt x="0" y="100"/>
                      <a:pt x="0" y="100"/>
                    </a:cubicBezTo>
                    <a:cubicBezTo>
                      <a:pt x="0" y="104"/>
                      <a:pt x="0" y="104"/>
                      <a:pt x="0" y="104"/>
                    </a:cubicBezTo>
                    <a:cubicBezTo>
                      <a:pt x="1" y="104"/>
                      <a:pt x="1" y="104"/>
                      <a:pt x="1" y="104"/>
                    </a:cubicBezTo>
                    <a:cubicBezTo>
                      <a:pt x="3" y="113"/>
                      <a:pt x="14" y="118"/>
                      <a:pt x="17" y="119"/>
                    </a:cubicBezTo>
                    <a:cubicBezTo>
                      <a:pt x="32" y="127"/>
                      <a:pt x="51" y="131"/>
                      <a:pt x="67" y="134"/>
                    </a:cubicBezTo>
                    <a:cubicBezTo>
                      <a:pt x="94" y="139"/>
                      <a:pt x="125" y="141"/>
                      <a:pt x="160" y="142"/>
                    </a:cubicBezTo>
                    <a:cubicBezTo>
                      <a:pt x="165" y="142"/>
                      <a:pt x="170" y="142"/>
                      <a:pt x="175" y="142"/>
                    </a:cubicBezTo>
                    <a:cubicBezTo>
                      <a:pt x="206" y="142"/>
                      <a:pt x="235" y="140"/>
                      <a:pt x="263" y="136"/>
                    </a:cubicBezTo>
                    <a:cubicBezTo>
                      <a:pt x="288" y="133"/>
                      <a:pt x="306" y="129"/>
                      <a:pt x="321" y="123"/>
                    </a:cubicBezTo>
                    <a:cubicBezTo>
                      <a:pt x="332" y="119"/>
                      <a:pt x="340" y="115"/>
                      <a:pt x="344" y="110"/>
                    </a:cubicBezTo>
                    <a:cubicBezTo>
                      <a:pt x="345" y="108"/>
                      <a:pt x="346" y="106"/>
                      <a:pt x="347" y="104"/>
                    </a:cubicBezTo>
                    <a:cubicBezTo>
                      <a:pt x="348" y="104"/>
                      <a:pt x="348" y="104"/>
                      <a:pt x="348" y="104"/>
                    </a:cubicBezTo>
                    <a:cubicBezTo>
                      <a:pt x="348" y="42"/>
                      <a:pt x="348" y="42"/>
                      <a:pt x="348" y="42"/>
                    </a:cubicBezTo>
                    <a:close/>
                    <a:moveTo>
                      <a:pt x="12" y="42"/>
                    </a:moveTo>
                    <a:cubicBezTo>
                      <a:pt x="12" y="39"/>
                      <a:pt x="16" y="35"/>
                      <a:pt x="23" y="31"/>
                    </a:cubicBezTo>
                    <a:cubicBezTo>
                      <a:pt x="38" y="24"/>
                      <a:pt x="57" y="20"/>
                      <a:pt x="73" y="18"/>
                    </a:cubicBezTo>
                    <a:cubicBezTo>
                      <a:pt x="96" y="14"/>
                      <a:pt x="122" y="12"/>
                      <a:pt x="151" y="11"/>
                    </a:cubicBezTo>
                    <a:cubicBezTo>
                      <a:pt x="159" y="10"/>
                      <a:pt x="166" y="10"/>
                      <a:pt x="174" y="10"/>
                    </a:cubicBezTo>
                    <a:cubicBezTo>
                      <a:pt x="212" y="10"/>
                      <a:pt x="246" y="13"/>
                      <a:pt x="276" y="18"/>
                    </a:cubicBezTo>
                    <a:cubicBezTo>
                      <a:pt x="296" y="21"/>
                      <a:pt x="311" y="26"/>
                      <a:pt x="323" y="31"/>
                    </a:cubicBezTo>
                    <a:cubicBezTo>
                      <a:pt x="330" y="34"/>
                      <a:pt x="335" y="37"/>
                      <a:pt x="336" y="41"/>
                    </a:cubicBezTo>
                    <a:cubicBezTo>
                      <a:pt x="336" y="41"/>
                      <a:pt x="336" y="42"/>
                      <a:pt x="336" y="42"/>
                    </a:cubicBezTo>
                    <a:cubicBezTo>
                      <a:pt x="336" y="43"/>
                      <a:pt x="335" y="44"/>
                      <a:pt x="334" y="46"/>
                    </a:cubicBezTo>
                    <a:cubicBezTo>
                      <a:pt x="334" y="46"/>
                      <a:pt x="333" y="47"/>
                      <a:pt x="333" y="47"/>
                    </a:cubicBezTo>
                    <a:cubicBezTo>
                      <a:pt x="331" y="49"/>
                      <a:pt x="328" y="51"/>
                      <a:pt x="324" y="52"/>
                    </a:cubicBezTo>
                    <a:cubicBezTo>
                      <a:pt x="322" y="54"/>
                      <a:pt x="319" y="55"/>
                      <a:pt x="316" y="56"/>
                    </a:cubicBezTo>
                    <a:cubicBezTo>
                      <a:pt x="302" y="61"/>
                      <a:pt x="285" y="65"/>
                      <a:pt x="261" y="68"/>
                    </a:cubicBezTo>
                    <a:cubicBezTo>
                      <a:pt x="230" y="72"/>
                      <a:pt x="196" y="74"/>
                      <a:pt x="160" y="74"/>
                    </a:cubicBezTo>
                    <a:cubicBezTo>
                      <a:pt x="126" y="73"/>
                      <a:pt x="96" y="70"/>
                      <a:pt x="70" y="66"/>
                    </a:cubicBezTo>
                    <a:cubicBezTo>
                      <a:pt x="54" y="63"/>
                      <a:pt x="37" y="59"/>
                      <a:pt x="23" y="52"/>
                    </a:cubicBezTo>
                    <a:cubicBezTo>
                      <a:pt x="23" y="52"/>
                      <a:pt x="23" y="52"/>
                      <a:pt x="23" y="52"/>
                    </a:cubicBezTo>
                    <a:cubicBezTo>
                      <a:pt x="20" y="51"/>
                      <a:pt x="17" y="49"/>
                      <a:pt x="15" y="47"/>
                    </a:cubicBezTo>
                    <a:cubicBezTo>
                      <a:pt x="13" y="45"/>
                      <a:pt x="12" y="44"/>
                      <a:pt x="12" y="42"/>
                    </a:cubicBezTo>
                    <a:cubicBezTo>
                      <a:pt x="12" y="42"/>
                      <a:pt x="12" y="42"/>
                      <a:pt x="12"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b="1">
                  <a:latin typeface="Segoe UI" panose="020B0502040204020203" pitchFamily="34" charset="0"/>
                  <a:ea typeface="Segoe UI" panose="020B0502040204020203" pitchFamily="34" charset="0"/>
                  <a:cs typeface="Segoe UI" panose="020B0502040204020203" pitchFamily="34" charset="0"/>
                </a:endParaRPr>
              </a:p>
            </p:txBody>
          </p:sp>
          <p:sp>
            <p:nvSpPr>
              <p:cNvPr id="39" name="Freeform 101">
                <a:extLst>
                  <a:ext uri="{FF2B5EF4-FFF2-40B4-BE49-F238E27FC236}">
                    <a16:creationId xmlns:a16="http://schemas.microsoft.com/office/drawing/2014/main" id="{0EEA9CEA-7460-4A6D-8471-C56D469CD05F}"/>
                  </a:ext>
                </a:extLst>
              </p:cNvPr>
              <p:cNvSpPr>
                <a:spLocks noEditPoints="1"/>
              </p:cNvSpPr>
              <p:nvPr/>
            </p:nvSpPr>
            <p:spPr bwMode="auto">
              <a:xfrm>
                <a:off x="8916975" y="3264490"/>
                <a:ext cx="226650" cy="92970"/>
              </a:xfrm>
              <a:custGeom>
                <a:avLst/>
                <a:gdLst>
                  <a:gd name="T0" fmla="*/ 348 w 348"/>
                  <a:gd name="T1" fmla="*/ 42 h 142"/>
                  <a:gd name="T2" fmla="*/ 347 w 348"/>
                  <a:gd name="T3" fmla="*/ 38 h 142"/>
                  <a:gd name="T4" fmla="*/ 329 w 348"/>
                  <a:gd name="T5" fmla="*/ 22 h 142"/>
                  <a:gd name="T6" fmla="*/ 278 w 348"/>
                  <a:gd name="T7" fmla="*/ 8 h 142"/>
                  <a:gd name="T8" fmla="*/ 174 w 348"/>
                  <a:gd name="T9" fmla="*/ 0 h 142"/>
                  <a:gd name="T10" fmla="*/ 174 w 348"/>
                  <a:gd name="T11" fmla="*/ 0 h 142"/>
                  <a:gd name="T12" fmla="*/ 150 w 348"/>
                  <a:gd name="T13" fmla="*/ 0 h 142"/>
                  <a:gd name="T14" fmla="*/ 70 w 348"/>
                  <a:gd name="T15" fmla="*/ 8 h 142"/>
                  <a:gd name="T16" fmla="*/ 17 w 348"/>
                  <a:gd name="T17" fmla="*/ 23 h 142"/>
                  <a:gd name="T18" fmla="*/ 0 w 348"/>
                  <a:gd name="T19" fmla="*/ 41 h 142"/>
                  <a:gd name="T20" fmla="*/ 0 w 348"/>
                  <a:gd name="T21" fmla="*/ 42 h 142"/>
                  <a:gd name="T22" fmla="*/ 0 w 348"/>
                  <a:gd name="T23" fmla="*/ 42 h 142"/>
                  <a:gd name="T24" fmla="*/ 0 w 348"/>
                  <a:gd name="T25" fmla="*/ 99 h 142"/>
                  <a:gd name="T26" fmla="*/ 0 w 348"/>
                  <a:gd name="T27" fmla="*/ 100 h 142"/>
                  <a:gd name="T28" fmla="*/ 0 w 348"/>
                  <a:gd name="T29" fmla="*/ 100 h 142"/>
                  <a:gd name="T30" fmla="*/ 0 w 348"/>
                  <a:gd name="T31" fmla="*/ 104 h 142"/>
                  <a:gd name="T32" fmla="*/ 1 w 348"/>
                  <a:gd name="T33" fmla="*/ 104 h 142"/>
                  <a:gd name="T34" fmla="*/ 17 w 348"/>
                  <a:gd name="T35" fmla="*/ 119 h 142"/>
                  <a:gd name="T36" fmla="*/ 67 w 348"/>
                  <a:gd name="T37" fmla="*/ 134 h 142"/>
                  <a:gd name="T38" fmla="*/ 160 w 348"/>
                  <a:gd name="T39" fmla="*/ 142 h 142"/>
                  <a:gd name="T40" fmla="*/ 175 w 348"/>
                  <a:gd name="T41" fmla="*/ 142 h 142"/>
                  <a:gd name="T42" fmla="*/ 263 w 348"/>
                  <a:gd name="T43" fmla="*/ 136 h 142"/>
                  <a:gd name="T44" fmla="*/ 321 w 348"/>
                  <a:gd name="T45" fmla="*/ 123 h 142"/>
                  <a:gd name="T46" fmla="*/ 344 w 348"/>
                  <a:gd name="T47" fmla="*/ 110 h 142"/>
                  <a:gd name="T48" fmla="*/ 347 w 348"/>
                  <a:gd name="T49" fmla="*/ 104 h 142"/>
                  <a:gd name="T50" fmla="*/ 348 w 348"/>
                  <a:gd name="T51" fmla="*/ 104 h 142"/>
                  <a:gd name="T52" fmla="*/ 348 w 348"/>
                  <a:gd name="T53" fmla="*/ 42 h 142"/>
                  <a:gd name="T54" fmla="*/ 12 w 348"/>
                  <a:gd name="T55" fmla="*/ 42 h 142"/>
                  <a:gd name="T56" fmla="*/ 23 w 348"/>
                  <a:gd name="T57" fmla="*/ 31 h 142"/>
                  <a:gd name="T58" fmla="*/ 73 w 348"/>
                  <a:gd name="T59" fmla="*/ 18 h 142"/>
                  <a:gd name="T60" fmla="*/ 151 w 348"/>
                  <a:gd name="T61" fmla="*/ 11 h 142"/>
                  <a:gd name="T62" fmla="*/ 174 w 348"/>
                  <a:gd name="T63" fmla="*/ 10 h 142"/>
                  <a:gd name="T64" fmla="*/ 276 w 348"/>
                  <a:gd name="T65" fmla="*/ 18 h 142"/>
                  <a:gd name="T66" fmla="*/ 323 w 348"/>
                  <a:gd name="T67" fmla="*/ 31 h 142"/>
                  <a:gd name="T68" fmla="*/ 336 w 348"/>
                  <a:gd name="T69" fmla="*/ 41 h 142"/>
                  <a:gd name="T70" fmla="*/ 336 w 348"/>
                  <a:gd name="T71" fmla="*/ 42 h 142"/>
                  <a:gd name="T72" fmla="*/ 334 w 348"/>
                  <a:gd name="T73" fmla="*/ 46 h 142"/>
                  <a:gd name="T74" fmla="*/ 333 w 348"/>
                  <a:gd name="T75" fmla="*/ 47 h 142"/>
                  <a:gd name="T76" fmla="*/ 324 w 348"/>
                  <a:gd name="T77" fmla="*/ 52 h 142"/>
                  <a:gd name="T78" fmla="*/ 316 w 348"/>
                  <a:gd name="T79" fmla="*/ 56 h 142"/>
                  <a:gd name="T80" fmla="*/ 261 w 348"/>
                  <a:gd name="T81" fmla="*/ 68 h 142"/>
                  <a:gd name="T82" fmla="*/ 160 w 348"/>
                  <a:gd name="T83" fmla="*/ 74 h 142"/>
                  <a:gd name="T84" fmla="*/ 70 w 348"/>
                  <a:gd name="T85" fmla="*/ 66 h 142"/>
                  <a:gd name="T86" fmla="*/ 23 w 348"/>
                  <a:gd name="T87" fmla="*/ 52 h 142"/>
                  <a:gd name="T88" fmla="*/ 23 w 348"/>
                  <a:gd name="T89" fmla="*/ 52 h 142"/>
                  <a:gd name="T90" fmla="*/ 15 w 348"/>
                  <a:gd name="T91" fmla="*/ 47 h 142"/>
                  <a:gd name="T92" fmla="*/ 12 w 348"/>
                  <a:gd name="T93" fmla="*/ 42 h 142"/>
                  <a:gd name="T94" fmla="*/ 12 w 348"/>
                  <a:gd name="T95" fmla="*/ 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48" h="142">
                    <a:moveTo>
                      <a:pt x="348" y="42"/>
                    </a:moveTo>
                    <a:cubicBezTo>
                      <a:pt x="348" y="41"/>
                      <a:pt x="348" y="40"/>
                      <a:pt x="347" y="38"/>
                    </a:cubicBezTo>
                    <a:cubicBezTo>
                      <a:pt x="345" y="32"/>
                      <a:pt x="339" y="26"/>
                      <a:pt x="329" y="22"/>
                    </a:cubicBezTo>
                    <a:cubicBezTo>
                      <a:pt x="316" y="16"/>
                      <a:pt x="299" y="11"/>
                      <a:pt x="278" y="8"/>
                    </a:cubicBezTo>
                    <a:cubicBezTo>
                      <a:pt x="247" y="3"/>
                      <a:pt x="213" y="0"/>
                      <a:pt x="174" y="0"/>
                    </a:cubicBezTo>
                    <a:cubicBezTo>
                      <a:pt x="174" y="0"/>
                      <a:pt x="174" y="0"/>
                      <a:pt x="174" y="0"/>
                    </a:cubicBezTo>
                    <a:cubicBezTo>
                      <a:pt x="166" y="0"/>
                      <a:pt x="158" y="0"/>
                      <a:pt x="150" y="0"/>
                    </a:cubicBezTo>
                    <a:cubicBezTo>
                      <a:pt x="121" y="1"/>
                      <a:pt x="94" y="4"/>
                      <a:pt x="70" y="8"/>
                    </a:cubicBezTo>
                    <a:cubicBezTo>
                      <a:pt x="54" y="11"/>
                      <a:pt x="34" y="15"/>
                      <a:pt x="17" y="23"/>
                    </a:cubicBezTo>
                    <a:cubicBezTo>
                      <a:pt x="6" y="28"/>
                      <a:pt x="0" y="34"/>
                      <a:pt x="0" y="41"/>
                    </a:cubicBezTo>
                    <a:cubicBezTo>
                      <a:pt x="0" y="42"/>
                      <a:pt x="0" y="42"/>
                      <a:pt x="0" y="42"/>
                    </a:cubicBezTo>
                    <a:cubicBezTo>
                      <a:pt x="0" y="42"/>
                      <a:pt x="0" y="42"/>
                      <a:pt x="0" y="42"/>
                    </a:cubicBezTo>
                    <a:cubicBezTo>
                      <a:pt x="0" y="99"/>
                      <a:pt x="0" y="99"/>
                      <a:pt x="0" y="99"/>
                    </a:cubicBezTo>
                    <a:cubicBezTo>
                      <a:pt x="0" y="100"/>
                      <a:pt x="0" y="100"/>
                      <a:pt x="0" y="100"/>
                    </a:cubicBezTo>
                    <a:cubicBezTo>
                      <a:pt x="0" y="100"/>
                      <a:pt x="0" y="100"/>
                      <a:pt x="0" y="100"/>
                    </a:cubicBezTo>
                    <a:cubicBezTo>
                      <a:pt x="0" y="104"/>
                      <a:pt x="0" y="104"/>
                      <a:pt x="0" y="104"/>
                    </a:cubicBezTo>
                    <a:cubicBezTo>
                      <a:pt x="1" y="104"/>
                      <a:pt x="1" y="104"/>
                      <a:pt x="1" y="104"/>
                    </a:cubicBezTo>
                    <a:cubicBezTo>
                      <a:pt x="3" y="113"/>
                      <a:pt x="14" y="118"/>
                      <a:pt x="17" y="119"/>
                    </a:cubicBezTo>
                    <a:cubicBezTo>
                      <a:pt x="32" y="127"/>
                      <a:pt x="51" y="131"/>
                      <a:pt x="67" y="134"/>
                    </a:cubicBezTo>
                    <a:cubicBezTo>
                      <a:pt x="94" y="139"/>
                      <a:pt x="125" y="141"/>
                      <a:pt x="160" y="142"/>
                    </a:cubicBezTo>
                    <a:cubicBezTo>
                      <a:pt x="165" y="142"/>
                      <a:pt x="170" y="142"/>
                      <a:pt x="175" y="142"/>
                    </a:cubicBezTo>
                    <a:cubicBezTo>
                      <a:pt x="206" y="142"/>
                      <a:pt x="235" y="140"/>
                      <a:pt x="263" y="136"/>
                    </a:cubicBezTo>
                    <a:cubicBezTo>
                      <a:pt x="288" y="133"/>
                      <a:pt x="306" y="129"/>
                      <a:pt x="321" y="123"/>
                    </a:cubicBezTo>
                    <a:cubicBezTo>
                      <a:pt x="332" y="119"/>
                      <a:pt x="340" y="115"/>
                      <a:pt x="344" y="110"/>
                    </a:cubicBezTo>
                    <a:cubicBezTo>
                      <a:pt x="345" y="108"/>
                      <a:pt x="346" y="106"/>
                      <a:pt x="347" y="104"/>
                    </a:cubicBezTo>
                    <a:cubicBezTo>
                      <a:pt x="348" y="104"/>
                      <a:pt x="348" y="104"/>
                      <a:pt x="348" y="104"/>
                    </a:cubicBezTo>
                    <a:cubicBezTo>
                      <a:pt x="348" y="42"/>
                      <a:pt x="348" y="42"/>
                      <a:pt x="348" y="42"/>
                    </a:cubicBezTo>
                    <a:close/>
                    <a:moveTo>
                      <a:pt x="12" y="42"/>
                    </a:moveTo>
                    <a:cubicBezTo>
                      <a:pt x="12" y="39"/>
                      <a:pt x="16" y="35"/>
                      <a:pt x="23" y="31"/>
                    </a:cubicBezTo>
                    <a:cubicBezTo>
                      <a:pt x="38" y="24"/>
                      <a:pt x="57" y="20"/>
                      <a:pt x="73" y="18"/>
                    </a:cubicBezTo>
                    <a:cubicBezTo>
                      <a:pt x="96" y="14"/>
                      <a:pt x="122" y="12"/>
                      <a:pt x="151" y="11"/>
                    </a:cubicBezTo>
                    <a:cubicBezTo>
                      <a:pt x="159" y="10"/>
                      <a:pt x="166" y="10"/>
                      <a:pt x="174" y="10"/>
                    </a:cubicBezTo>
                    <a:cubicBezTo>
                      <a:pt x="212" y="10"/>
                      <a:pt x="246" y="13"/>
                      <a:pt x="276" y="18"/>
                    </a:cubicBezTo>
                    <a:cubicBezTo>
                      <a:pt x="296" y="21"/>
                      <a:pt x="311" y="26"/>
                      <a:pt x="323" y="31"/>
                    </a:cubicBezTo>
                    <a:cubicBezTo>
                      <a:pt x="330" y="34"/>
                      <a:pt x="335" y="37"/>
                      <a:pt x="336" y="41"/>
                    </a:cubicBezTo>
                    <a:cubicBezTo>
                      <a:pt x="336" y="41"/>
                      <a:pt x="336" y="42"/>
                      <a:pt x="336" y="42"/>
                    </a:cubicBezTo>
                    <a:cubicBezTo>
                      <a:pt x="336" y="43"/>
                      <a:pt x="335" y="44"/>
                      <a:pt x="334" y="46"/>
                    </a:cubicBezTo>
                    <a:cubicBezTo>
                      <a:pt x="334" y="46"/>
                      <a:pt x="333" y="47"/>
                      <a:pt x="333" y="47"/>
                    </a:cubicBezTo>
                    <a:cubicBezTo>
                      <a:pt x="331" y="49"/>
                      <a:pt x="328" y="51"/>
                      <a:pt x="324" y="52"/>
                    </a:cubicBezTo>
                    <a:cubicBezTo>
                      <a:pt x="322" y="54"/>
                      <a:pt x="319" y="55"/>
                      <a:pt x="316" y="56"/>
                    </a:cubicBezTo>
                    <a:cubicBezTo>
                      <a:pt x="302" y="61"/>
                      <a:pt x="285" y="65"/>
                      <a:pt x="261" y="68"/>
                    </a:cubicBezTo>
                    <a:cubicBezTo>
                      <a:pt x="230" y="72"/>
                      <a:pt x="196" y="74"/>
                      <a:pt x="160" y="74"/>
                    </a:cubicBezTo>
                    <a:cubicBezTo>
                      <a:pt x="126" y="73"/>
                      <a:pt x="96" y="70"/>
                      <a:pt x="70" y="66"/>
                    </a:cubicBezTo>
                    <a:cubicBezTo>
                      <a:pt x="54" y="63"/>
                      <a:pt x="37" y="59"/>
                      <a:pt x="23" y="52"/>
                    </a:cubicBezTo>
                    <a:cubicBezTo>
                      <a:pt x="23" y="52"/>
                      <a:pt x="23" y="52"/>
                      <a:pt x="23" y="52"/>
                    </a:cubicBezTo>
                    <a:cubicBezTo>
                      <a:pt x="20" y="51"/>
                      <a:pt x="17" y="49"/>
                      <a:pt x="15" y="47"/>
                    </a:cubicBezTo>
                    <a:cubicBezTo>
                      <a:pt x="13" y="45"/>
                      <a:pt x="12" y="44"/>
                      <a:pt x="12" y="42"/>
                    </a:cubicBezTo>
                    <a:cubicBezTo>
                      <a:pt x="12" y="42"/>
                      <a:pt x="12" y="42"/>
                      <a:pt x="12"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b="1">
                  <a:latin typeface="Segoe UI" panose="020B0502040204020203" pitchFamily="34" charset="0"/>
                  <a:ea typeface="Segoe UI" panose="020B0502040204020203" pitchFamily="34" charset="0"/>
                  <a:cs typeface="Segoe UI" panose="020B0502040204020203" pitchFamily="34" charset="0"/>
                </a:endParaRPr>
              </a:p>
            </p:txBody>
          </p:sp>
          <p:sp>
            <p:nvSpPr>
              <p:cNvPr id="40" name="Freeform 102">
                <a:extLst>
                  <a:ext uri="{FF2B5EF4-FFF2-40B4-BE49-F238E27FC236}">
                    <a16:creationId xmlns:a16="http://schemas.microsoft.com/office/drawing/2014/main" id="{7C71899D-A0BB-45E9-A7BB-875D90CDECED}"/>
                  </a:ext>
                </a:extLst>
              </p:cNvPr>
              <p:cNvSpPr>
                <a:spLocks noEditPoints="1"/>
              </p:cNvSpPr>
              <p:nvPr/>
            </p:nvSpPr>
            <p:spPr bwMode="auto">
              <a:xfrm>
                <a:off x="8916975" y="3213191"/>
                <a:ext cx="226650" cy="92970"/>
              </a:xfrm>
              <a:custGeom>
                <a:avLst/>
                <a:gdLst>
                  <a:gd name="T0" fmla="*/ 348 w 348"/>
                  <a:gd name="T1" fmla="*/ 42 h 142"/>
                  <a:gd name="T2" fmla="*/ 348 w 348"/>
                  <a:gd name="T3" fmla="*/ 38 h 142"/>
                  <a:gd name="T4" fmla="*/ 329 w 348"/>
                  <a:gd name="T5" fmla="*/ 22 h 142"/>
                  <a:gd name="T6" fmla="*/ 279 w 348"/>
                  <a:gd name="T7" fmla="*/ 8 h 142"/>
                  <a:gd name="T8" fmla="*/ 175 w 348"/>
                  <a:gd name="T9" fmla="*/ 0 h 142"/>
                  <a:gd name="T10" fmla="*/ 175 w 348"/>
                  <a:gd name="T11" fmla="*/ 0 h 142"/>
                  <a:gd name="T12" fmla="*/ 151 w 348"/>
                  <a:gd name="T13" fmla="*/ 0 h 142"/>
                  <a:gd name="T14" fmla="*/ 71 w 348"/>
                  <a:gd name="T15" fmla="*/ 8 h 142"/>
                  <a:gd name="T16" fmla="*/ 18 w 348"/>
                  <a:gd name="T17" fmla="*/ 22 h 142"/>
                  <a:gd name="T18" fmla="*/ 0 w 348"/>
                  <a:gd name="T19" fmla="*/ 41 h 142"/>
                  <a:gd name="T20" fmla="*/ 0 w 348"/>
                  <a:gd name="T21" fmla="*/ 42 h 142"/>
                  <a:gd name="T22" fmla="*/ 0 w 348"/>
                  <a:gd name="T23" fmla="*/ 42 h 142"/>
                  <a:gd name="T24" fmla="*/ 0 w 348"/>
                  <a:gd name="T25" fmla="*/ 99 h 142"/>
                  <a:gd name="T26" fmla="*/ 0 w 348"/>
                  <a:gd name="T27" fmla="*/ 99 h 142"/>
                  <a:gd name="T28" fmla="*/ 0 w 348"/>
                  <a:gd name="T29" fmla="*/ 100 h 142"/>
                  <a:gd name="T30" fmla="*/ 0 w 348"/>
                  <a:gd name="T31" fmla="*/ 104 h 142"/>
                  <a:gd name="T32" fmla="*/ 1 w 348"/>
                  <a:gd name="T33" fmla="*/ 104 h 142"/>
                  <a:gd name="T34" fmla="*/ 18 w 348"/>
                  <a:gd name="T35" fmla="*/ 119 h 142"/>
                  <a:gd name="T36" fmla="*/ 68 w 348"/>
                  <a:gd name="T37" fmla="*/ 133 h 142"/>
                  <a:gd name="T38" fmla="*/ 161 w 348"/>
                  <a:gd name="T39" fmla="*/ 142 h 142"/>
                  <a:gd name="T40" fmla="*/ 176 w 348"/>
                  <a:gd name="T41" fmla="*/ 142 h 142"/>
                  <a:gd name="T42" fmla="*/ 264 w 348"/>
                  <a:gd name="T43" fmla="*/ 136 h 142"/>
                  <a:gd name="T44" fmla="*/ 322 w 348"/>
                  <a:gd name="T45" fmla="*/ 123 h 142"/>
                  <a:gd name="T46" fmla="*/ 345 w 348"/>
                  <a:gd name="T47" fmla="*/ 110 h 142"/>
                  <a:gd name="T48" fmla="*/ 348 w 348"/>
                  <a:gd name="T49" fmla="*/ 104 h 142"/>
                  <a:gd name="T50" fmla="*/ 348 w 348"/>
                  <a:gd name="T51" fmla="*/ 104 h 142"/>
                  <a:gd name="T52" fmla="*/ 348 w 348"/>
                  <a:gd name="T53" fmla="*/ 42 h 142"/>
                  <a:gd name="T54" fmla="*/ 12 w 348"/>
                  <a:gd name="T55" fmla="*/ 42 h 142"/>
                  <a:gd name="T56" fmla="*/ 24 w 348"/>
                  <a:gd name="T57" fmla="*/ 31 h 142"/>
                  <a:gd name="T58" fmla="*/ 73 w 348"/>
                  <a:gd name="T59" fmla="*/ 18 h 142"/>
                  <a:gd name="T60" fmla="*/ 152 w 348"/>
                  <a:gd name="T61" fmla="*/ 10 h 142"/>
                  <a:gd name="T62" fmla="*/ 175 w 348"/>
                  <a:gd name="T63" fmla="*/ 10 h 142"/>
                  <a:gd name="T64" fmla="*/ 277 w 348"/>
                  <a:gd name="T65" fmla="*/ 18 h 142"/>
                  <a:gd name="T66" fmla="*/ 324 w 348"/>
                  <a:gd name="T67" fmla="*/ 31 h 142"/>
                  <a:gd name="T68" fmla="*/ 336 w 348"/>
                  <a:gd name="T69" fmla="*/ 41 h 142"/>
                  <a:gd name="T70" fmla="*/ 336 w 348"/>
                  <a:gd name="T71" fmla="*/ 42 h 142"/>
                  <a:gd name="T72" fmla="*/ 335 w 348"/>
                  <a:gd name="T73" fmla="*/ 46 h 142"/>
                  <a:gd name="T74" fmla="*/ 333 w 348"/>
                  <a:gd name="T75" fmla="*/ 47 h 142"/>
                  <a:gd name="T76" fmla="*/ 325 w 348"/>
                  <a:gd name="T77" fmla="*/ 52 h 142"/>
                  <a:gd name="T78" fmla="*/ 317 w 348"/>
                  <a:gd name="T79" fmla="*/ 56 h 142"/>
                  <a:gd name="T80" fmla="*/ 262 w 348"/>
                  <a:gd name="T81" fmla="*/ 68 h 142"/>
                  <a:gd name="T82" fmla="*/ 161 w 348"/>
                  <a:gd name="T83" fmla="*/ 73 h 142"/>
                  <a:gd name="T84" fmla="*/ 70 w 348"/>
                  <a:gd name="T85" fmla="*/ 65 h 142"/>
                  <a:gd name="T86" fmla="*/ 24 w 348"/>
                  <a:gd name="T87" fmla="*/ 52 h 142"/>
                  <a:gd name="T88" fmla="*/ 24 w 348"/>
                  <a:gd name="T89" fmla="*/ 52 h 142"/>
                  <a:gd name="T90" fmla="*/ 16 w 348"/>
                  <a:gd name="T91" fmla="*/ 47 h 142"/>
                  <a:gd name="T92" fmla="*/ 12 w 348"/>
                  <a:gd name="T93" fmla="*/ 42 h 142"/>
                  <a:gd name="T94" fmla="*/ 12 w 348"/>
                  <a:gd name="T95" fmla="*/ 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48" h="142">
                    <a:moveTo>
                      <a:pt x="348" y="42"/>
                    </a:moveTo>
                    <a:cubicBezTo>
                      <a:pt x="348" y="41"/>
                      <a:pt x="348" y="39"/>
                      <a:pt x="348" y="38"/>
                    </a:cubicBezTo>
                    <a:cubicBezTo>
                      <a:pt x="346" y="32"/>
                      <a:pt x="340" y="26"/>
                      <a:pt x="329" y="22"/>
                    </a:cubicBezTo>
                    <a:cubicBezTo>
                      <a:pt x="316" y="16"/>
                      <a:pt x="300" y="11"/>
                      <a:pt x="279" y="8"/>
                    </a:cubicBezTo>
                    <a:cubicBezTo>
                      <a:pt x="248" y="3"/>
                      <a:pt x="214" y="0"/>
                      <a:pt x="175" y="0"/>
                    </a:cubicBezTo>
                    <a:cubicBezTo>
                      <a:pt x="175" y="0"/>
                      <a:pt x="175" y="0"/>
                      <a:pt x="175" y="0"/>
                    </a:cubicBezTo>
                    <a:cubicBezTo>
                      <a:pt x="167" y="0"/>
                      <a:pt x="159" y="0"/>
                      <a:pt x="151" y="0"/>
                    </a:cubicBezTo>
                    <a:cubicBezTo>
                      <a:pt x="121" y="1"/>
                      <a:pt x="95" y="4"/>
                      <a:pt x="71" y="8"/>
                    </a:cubicBezTo>
                    <a:cubicBezTo>
                      <a:pt x="55" y="10"/>
                      <a:pt x="34" y="15"/>
                      <a:pt x="18" y="22"/>
                    </a:cubicBezTo>
                    <a:cubicBezTo>
                      <a:pt x="7" y="28"/>
                      <a:pt x="1" y="34"/>
                      <a:pt x="0" y="41"/>
                    </a:cubicBezTo>
                    <a:cubicBezTo>
                      <a:pt x="0" y="41"/>
                      <a:pt x="0" y="42"/>
                      <a:pt x="0" y="42"/>
                    </a:cubicBezTo>
                    <a:cubicBezTo>
                      <a:pt x="0" y="42"/>
                      <a:pt x="0" y="42"/>
                      <a:pt x="0" y="42"/>
                    </a:cubicBezTo>
                    <a:cubicBezTo>
                      <a:pt x="0" y="99"/>
                      <a:pt x="0" y="99"/>
                      <a:pt x="0" y="99"/>
                    </a:cubicBezTo>
                    <a:cubicBezTo>
                      <a:pt x="0" y="99"/>
                      <a:pt x="0" y="99"/>
                      <a:pt x="0" y="99"/>
                    </a:cubicBezTo>
                    <a:cubicBezTo>
                      <a:pt x="0" y="100"/>
                      <a:pt x="0" y="100"/>
                      <a:pt x="0" y="100"/>
                    </a:cubicBezTo>
                    <a:cubicBezTo>
                      <a:pt x="0" y="104"/>
                      <a:pt x="0" y="104"/>
                      <a:pt x="0" y="104"/>
                    </a:cubicBezTo>
                    <a:cubicBezTo>
                      <a:pt x="1" y="104"/>
                      <a:pt x="1" y="104"/>
                      <a:pt x="1" y="104"/>
                    </a:cubicBezTo>
                    <a:cubicBezTo>
                      <a:pt x="4" y="112"/>
                      <a:pt x="14" y="117"/>
                      <a:pt x="18" y="119"/>
                    </a:cubicBezTo>
                    <a:cubicBezTo>
                      <a:pt x="33" y="126"/>
                      <a:pt x="51" y="131"/>
                      <a:pt x="68" y="133"/>
                    </a:cubicBezTo>
                    <a:cubicBezTo>
                      <a:pt x="95" y="138"/>
                      <a:pt x="125" y="141"/>
                      <a:pt x="161" y="142"/>
                    </a:cubicBezTo>
                    <a:cubicBezTo>
                      <a:pt x="166" y="142"/>
                      <a:pt x="171" y="142"/>
                      <a:pt x="176" y="142"/>
                    </a:cubicBezTo>
                    <a:cubicBezTo>
                      <a:pt x="207" y="142"/>
                      <a:pt x="236" y="140"/>
                      <a:pt x="264" y="136"/>
                    </a:cubicBezTo>
                    <a:cubicBezTo>
                      <a:pt x="288" y="133"/>
                      <a:pt x="307" y="129"/>
                      <a:pt x="322" y="123"/>
                    </a:cubicBezTo>
                    <a:cubicBezTo>
                      <a:pt x="333" y="119"/>
                      <a:pt x="340" y="115"/>
                      <a:pt x="345" y="110"/>
                    </a:cubicBezTo>
                    <a:cubicBezTo>
                      <a:pt x="346" y="108"/>
                      <a:pt x="347" y="106"/>
                      <a:pt x="348" y="104"/>
                    </a:cubicBezTo>
                    <a:cubicBezTo>
                      <a:pt x="348" y="104"/>
                      <a:pt x="348" y="104"/>
                      <a:pt x="348" y="104"/>
                    </a:cubicBezTo>
                    <a:cubicBezTo>
                      <a:pt x="348" y="42"/>
                      <a:pt x="348" y="42"/>
                      <a:pt x="348" y="42"/>
                    </a:cubicBezTo>
                    <a:close/>
                    <a:moveTo>
                      <a:pt x="12" y="42"/>
                    </a:moveTo>
                    <a:cubicBezTo>
                      <a:pt x="13" y="38"/>
                      <a:pt x="16" y="35"/>
                      <a:pt x="24" y="31"/>
                    </a:cubicBezTo>
                    <a:cubicBezTo>
                      <a:pt x="39" y="24"/>
                      <a:pt x="58" y="20"/>
                      <a:pt x="73" y="18"/>
                    </a:cubicBezTo>
                    <a:cubicBezTo>
                      <a:pt x="97" y="14"/>
                      <a:pt x="122" y="11"/>
                      <a:pt x="152" y="10"/>
                    </a:cubicBezTo>
                    <a:cubicBezTo>
                      <a:pt x="159" y="10"/>
                      <a:pt x="167" y="10"/>
                      <a:pt x="175" y="10"/>
                    </a:cubicBezTo>
                    <a:cubicBezTo>
                      <a:pt x="213" y="10"/>
                      <a:pt x="246" y="13"/>
                      <a:pt x="277" y="18"/>
                    </a:cubicBezTo>
                    <a:cubicBezTo>
                      <a:pt x="296" y="21"/>
                      <a:pt x="312" y="25"/>
                      <a:pt x="324" y="31"/>
                    </a:cubicBezTo>
                    <a:cubicBezTo>
                      <a:pt x="331" y="34"/>
                      <a:pt x="335" y="37"/>
                      <a:pt x="336" y="41"/>
                    </a:cubicBezTo>
                    <a:cubicBezTo>
                      <a:pt x="336" y="41"/>
                      <a:pt x="336" y="41"/>
                      <a:pt x="336" y="42"/>
                    </a:cubicBezTo>
                    <a:cubicBezTo>
                      <a:pt x="336" y="43"/>
                      <a:pt x="336" y="44"/>
                      <a:pt x="335" y="46"/>
                    </a:cubicBezTo>
                    <a:cubicBezTo>
                      <a:pt x="334" y="46"/>
                      <a:pt x="334" y="47"/>
                      <a:pt x="333" y="47"/>
                    </a:cubicBezTo>
                    <a:cubicBezTo>
                      <a:pt x="331" y="49"/>
                      <a:pt x="329" y="50"/>
                      <a:pt x="325" y="52"/>
                    </a:cubicBezTo>
                    <a:cubicBezTo>
                      <a:pt x="323" y="53"/>
                      <a:pt x="320" y="54"/>
                      <a:pt x="317" y="56"/>
                    </a:cubicBezTo>
                    <a:cubicBezTo>
                      <a:pt x="303" y="61"/>
                      <a:pt x="285" y="65"/>
                      <a:pt x="262" y="68"/>
                    </a:cubicBezTo>
                    <a:cubicBezTo>
                      <a:pt x="230" y="72"/>
                      <a:pt x="197" y="74"/>
                      <a:pt x="161" y="73"/>
                    </a:cubicBezTo>
                    <a:cubicBezTo>
                      <a:pt x="126" y="73"/>
                      <a:pt x="97" y="70"/>
                      <a:pt x="70" y="65"/>
                    </a:cubicBezTo>
                    <a:cubicBezTo>
                      <a:pt x="55" y="63"/>
                      <a:pt x="37" y="59"/>
                      <a:pt x="24" y="52"/>
                    </a:cubicBezTo>
                    <a:cubicBezTo>
                      <a:pt x="24" y="52"/>
                      <a:pt x="24" y="52"/>
                      <a:pt x="24" y="52"/>
                    </a:cubicBezTo>
                    <a:cubicBezTo>
                      <a:pt x="20" y="50"/>
                      <a:pt x="17" y="49"/>
                      <a:pt x="16" y="47"/>
                    </a:cubicBezTo>
                    <a:cubicBezTo>
                      <a:pt x="14" y="45"/>
                      <a:pt x="12" y="44"/>
                      <a:pt x="12" y="42"/>
                    </a:cubicBezTo>
                    <a:cubicBezTo>
                      <a:pt x="12" y="42"/>
                      <a:pt x="12" y="42"/>
                      <a:pt x="12"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b="1">
                  <a:latin typeface="Segoe UI" panose="020B0502040204020203" pitchFamily="34" charset="0"/>
                  <a:ea typeface="Segoe UI" panose="020B0502040204020203" pitchFamily="34" charset="0"/>
                  <a:cs typeface="Segoe UI" panose="020B0502040204020203" pitchFamily="34" charset="0"/>
                </a:endParaRPr>
              </a:p>
            </p:txBody>
          </p:sp>
        </p:grpSp>
        <p:grpSp>
          <p:nvGrpSpPr>
            <p:cNvPr id="33" name="Group 33">
              <a:extLst>
                <a:ext uri="{FF2B5EF4-FFF2-40B4-BE49-F238E27FC236}">
                  <a16:creationId xmlns:a16="http://schemas.microsoft.com/office/drawing/2014/main" id="{39B51859-C77E-46DB-8023-6899453CEAE1}"/>
                </a:ext>
              </a:extLst>
            </p:cNvPr>
            <p:cNvGrpSpPr/>
            <p:nvPr/>
          </p:nvGrpSpPr>
          <p:grpSpPr>
            <a:xfrm>
              <a:off x="8745298" y="3266582"/>
              <a:ext cx="170210" cy="195292"/>
              <a:chOff x="8665787" y="3259352"/>
              <a:chExt cx="226650" cy="195292"/>
            </a:xfrm>
            <a:grpFill/>
          </p:grpSpPr>
          <p:sp>
            <p:nvSpPr>
              <p:cNvPr id="34" name="Freeform 99">
                <a:extLst>
                  <a:ext uri="{FF2B5EF4-FFF2-40B4-BE49-F238E27FC236}">
                    <a16:creationId xmlns:a16="http://schemas.microsoft.com/office/drawing/2014/main" id="{98746435-8D23-4253-B8CE-37B1AD132B15}"/>
                  </a:ext>
                </a:extLst>
              </p:cNvPr>
              <p:cNvSpPr>
                <a:spLocks noEditPoints="1"/>
              </p:cNvSpPr>
              <p:nvPr/>
            </p:nvSpPr>
            <p:spPr bwMode="auto">
              <a:xfrm>
                <a:off x="8665787" y="3361674"/>
                <a:ext cx="226375" cy="92970"/>
              </a:xfrm>
              <a:custGeom>
                <a:avLst/>
                <a:gdLst>
                  <a:gd name="T0" fmla="*/ 348 w 348"/>
                  <a:gd name="T1" fmla="*/ 42 h 142"/>
                  <a:gd name="T2" fmla="*/ 347 w 348"/>
                  <a:gd name="T3" fmla="*/ 38 h 142"/>
                  <a:gd name="T4" fmla="*/ 329 w 348"/>
                  <a:gd name="T5" fmla="*/ 21 h 142"/>
                  <a:gd name="T6" fmla="*/ 278 w 348"/>
                  <a:gd name="T7" fmla="*/ 8 h 142"/>
                  <a:gd name="T8" fmla="*/ 174 w 348"/>
                  <a:gd name="T9" fmla="*/ 0 h 142"/>
                  <a:gd name="T10" fmla="*/ 174 w 348"/>
                  <a:gd name="T11" fmla="*/ 0 h 142"/>
                  <a:gd name="T12" fmla="*/ 150 w 348"/>
                  <a:gd name="T13" fmla="*/ 0 h 142"/>
                  <a:gd name="T14" fmla="*/ 70 w 348"/>
                  <a:gd name="T15" fmla="*/ 7 h 142"/>
                  <a:gd name="T16" fmla="*/ 17 w 348"/>
                  <a:gd name="T17" fmla="*/ 22 h 142"/>
                  <a:gd name="T18" fmla="*/ 0 w 348"/>
                  <a:gd name="T19" fmla="*/ 41 h 142"/>
                  <a:gd name="T20" fmla="*/ 0 w 348"/>
                  <a:gd name="T21" fmla="*/ 42 h 142"/>
                  <a:gd name="T22" fmla="*/ 0 w 348"/>
                  <a:gd name="T23" fmla="*/ 42 h 142"/>
                  <a:gd name="T24" fmla="*/ 0 w 348"/>
                  <a:gd name="T25" fmla="*/ 99 h 142"/>
                  <a:gd name="T26" fmla="*/ 0 w 348"/>
                  <a:gd name="T27" fmla="*/ 99 h 142"/>
                  <a:gd name="T28" fmla="*/ 0 w 348"/>
                  <a:gd name="T29" fmla="*/ 100 h 142"/>
                  <a:gd name="T30" fmla="*/ 0 w 348"/>
                  <a:gd name="T31" fmla="*/ 104 h 142"/>
                  <a:gd name="T32" fmla="*/ 1 w 348"/>
                  <a:gd name="T33" fmla="*/ 104 h 142"/>
                  <a:gd name="T34" fmla="*/ 17 w 348"/>
                  <a:gd name="T35" fmla="*/ 119 h 142"/>
                  <a:gd name="T36" fmla="*/ 67 w 348"/>
                  <a:gd name="T37" fmla="*/ 133 h 142"/>
                  <a:gd name="T38" fmla="*/ 160 w 348"/>
                  <a:gd name="T39" fmla="*/ 142 h 142"/>
                  <a:gd name="T40" fmla="*/ 175 w 348"/>
                  <a:gd name="T41" fmla="*/ 142 h 142"/>
                  <a:gd name="T42" fmla="*/ 263 w 348"/>
                  <a:gd name="T43" fmla="*/ 136 h 142"/>
                  <a:gd name="T44" fmla="*/ 321 w 348"/>
                  <a:gd name="T45" fmla="*/ 123 h 142"/>
                  <a:gd name="T46" fmla="*/ 344 w 348"/>
                  <a:gd name="T47" fmla="*/ 109 h 142"/>
                  <a:gd name="T48" fmla="*/ 347 w 348"/>
                  <a:gd name="T49" fmla="*/ 104 h 142"/>
                  <a:gd name="T50" fmla="*/ 348 w 348"/>
                  <a:gd name="T51" fmla="*/ 104 h 142"/>
                  <a:gd name="T52" fmla="*/ 348 w 348"/>
                  <a:gd name="T53" fmla="*/ 42 h 142"/>
                  <a:gd name="T54" fmla="*/ 12 w 348"/>
                  <a:gd name="T55" fmla="*/ 41 h 142"/>
                  <a:gd name="T56" fmla="*/ 23 w 348"/>
                  <a:gd name="T57" fmla="*/ 31 h 142"/>
                  <a:gd name="T58" fmla="*/ 73 w 348"/>
                  <a:gd name="T59" fmla="*/ 18 h 142"/>
                  <a:gd name="T60" fmla="*/ 151 w 348"/>
                  <a:gd name="T61" fmla="*/ 10 h 142"/>
                  <a:gd name="T62" fmla="*/ 174 w 348"/>
                  <a:gd name="T63" fmla="*/ 10 h 142"/>
                  <a:gd name="T64" fmla="*/ 276 w 348"/>
                  <a:gd name="T65" fmla="*/ 18 h 142"/>
                  <a:gd name="T66" fmla="*/ 323 w 348"/>
                  <a:gd name="T67" fmla="*/ 31 h 142"/>
                  <a:gd name="T68" fmla="*/ 336 w 348"/>
                  <a:gd name="T69" fmla="*/ 40 h 142"/>
                  <a:gd name="T70" fmla="*/ 336 w 348"/>
                  <a:gd name="T71" fmla="*/ 42 h 142"/>
                  <a:gd name="T72" fmla="*/ 334 w 348"/>
                  <a:gd name="T73" fmla="*/ 45 h 142"/>
                  <a:gd name="T74" fmla="*/ 333 w 348"/>
                  <a:gd name="T75" fmla="*/ 47 h 142"/>
                  <a:gd name="T76" fmla="*/ 324 w 348"/>
                  <a:gd name="T77" fmla="*/ 52 h 142"/>
                  <a:gd name="T78" fmla="*/ 316 w 348"/>
                  <a:gd name="T79" fmla="*/ 55 h 142"/>
                  <a:gd name="T80" fmla="*/ 261 w 348"/>
                  <a:gd name="T81" fmla="*/ 68 h 142"/>
                  <a:gd name="T82" fmla="*/ 160 w 348"/>
                  <a:gd name="T83" fmla="*/ 73 h 142"/>
                  <a:gd name="T84" fmla="*/ 70 w 348"/>
                  <a:gd name="T85" fmla="*/ 65 h 142"/>
                  <a:gd name="T86" fmla="*/ 23 w 348"/>
                  <a:gd name="T87" fmla="*/ 52 h 142"/>
                  <a:gd name="T88" fmla="*/ 23 w 348"/>
                  <a:gd name="T89" fmla="*/ 52 h 142"/>
                  <a:gd name="T90" fmla="*/ 15 w 348"/>
                  <a:gd name="T91" fmla="*/ 47 h 142"/>
                  <a:gd name="T92" fmla="*/ 12 w 348"/>
                  <a:gd name="T93" fmla="*/ 42 h 142"/>
                  <a:gd name="T94" fmla="*/ 12 w 348"/>
                  <a:gd name="T95" fmla="*/ 41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48" h="142">
                    <a:moveTo>
                      <a:pt x="348" y="42"/>
                    </a:moveTo>
                    <a:cubicBezTo>
                      <a:pt x="348" y="41"/>
                      <a:pt x="348" y="39"/>
                      <a:pt x="347" y="38"/>
                    </a:cubicBezTo>
                    <a:cubicBezTo>
                      <a:pt x="345" y="32"/>
                      <a:pt x="339" y="26"/>
                      <a:pt x="329" y="21"/>
                    </a:cubicBezTo>
                    <a:cubicBezTo>
                      <a:pt x="316" y="16"/>
                      <a:pt x="299" y="11"/>
                      <a:pt x="278" y="8"/>
                    </a:cubicBezTo>
                    <a:cubicBezTo>
                      <a:pt x="247" y="2"/>
                      <a:pt x="213" y="0"/>
                      <a:pt x="174" y="0"/>
                    </a:cubicBezTo>
                    <a:cubicBezTo>
                      <a:pt x="174" y="0"/>
                      <a:pt x="174" y="0"/>
                      <a:pt x="174" y="0"/>
                    </a:cubicBezTo>
                    <a:cubicBezTo>
                      <a:pt x="166" y="0"/>
                      <a:pt x="158" y="0"/>
                      <a:pt x="150" y="0"/>
                    </a:cubicBezTo>
                    <a:cubicBezTo>
                      <a:pt x="121" y="1"/>
                      <a:pt x="94" y="3"/>
                      <a:pt x="70" y="7"/>
                    </a:cubicBezTo>
                    <a:cubicBezTo>
                      <a:pt x="54" y="10"/>
                      <a:pt x="34" y="14"/>
                      <a:pt x="17" y="22"/>
                    </a:cubicBezTo>
                    <a:cubicBezTo>
                      <a:pt x="6" y="28"/>
                      <a:pt x="0" y="34"/>
                      <a:pt x="0" y="41"/>
                    </a:cubicBezTo>
                    <a:cubicBezTo>
                      <a:pt x="0" y="41"/>
                      <a:pt x="0" y="42"/>
                      <a:pt x="0" y="42"/>
                    </a:cubicBezTo>
                    <a:cubicBezTo>
                      <a:pt x="0" y="42"/>
                      <a:pt x="0" y="42"/>
                      <a:pt x="0" y="42"/>
                    </a:cubicBezTo>
                    <a:cubicBezTo>
                      <a:pt x="0" y="99"/>
                      <a:pt x="0" y="99"/>
                      <a:pt x="0" y="99"/>
                    </a:cubicBezTo>
                    <a:cubicBezTo>
                      <a:pt x="0" y="99"/>
                      <a:pt x="0" y="99"/>
                      <a:pt x="0" y="99"/>
                    </a:cubicBezTo>
                    <a:cubicBezTo>
                      <a:pt x="0" y="100"/>
                      <a:pt x="0" y="100"/>
                      <a:pt x="0" y="100"/>
                    </a:cubicBezTo>
                    <a:cubicBezTo>
                      <a:pt x="0" y="104"/>
                      <a:pt x="0" y="104"/>
                      <a:pt x="0" y="104"/>
                    </a:cubicBezTo>
                    <a:cubicBezTo>
                      <a:pt x="1" y="104"/>
                      <a:pt x="1" y="104"/>
                      <a:pt x="1" y="104"/>
                    </a:cubicBezTo>
                    <a:cubicBezTo>
                      <a:pt x="3" y="112"/>
                      <a:pt x="14" y="117"/>
                      <a:pt x="17" y="119"/>
                    </a:cubicBezTo>
                    <a:cubicBezTo>
                      <a:pt x="32" y="126"/>
                      <a:pt x="51" y="130"/>
                      <a:pt x="67" y="133"/>
                    </a:cubicBezTo>
                    <a:cubicBezTo>
                      <a:pt x="94" y="138"/>
                      <a:pt x="125" y="141"/>
                      <a:pt x="160" y="142"/>
                    </a:cubicBezTo>
                    <a:cubicBezTo>
                      <a:pt x="165" y="142"/>
                      <a:pt x="170" y="142"/>
                      <a:pt x="175" y="142"/>
                    </a:cubicBezTo>
                    <a:cubicBezTo>
                      <a:pt x="206" y="142"/>
                      <a:pt x="235" y="140"/>
                      <a:pt x="263" y="136"/>
                    </a:cubicBezTo>
                    <a:cubicBezTo>
                      <a:pt x="288" y="133"/>
                      <a:pt x="306" y="129"/>
                      <a:pt x="321" y="123"/>
                    </a:cubicBezTo>
                    <a:cubicBezTo>
                      <a:pt x="332" y="119"/>
                      <a:pt x="340" y="114"/>
                      <a:pt x="344" y="109"/>
                    </a:cubicBezTo>
                    <a:cubicBezTo>
                      <a:pt x="345" y="108"/>
                      <a:pt x="346" y="106"/>
                      <a:pt x="347" y="104"/>
                    </a:cubicBezTo>
                    <a:cubicBezTo>
                      <a:pt x="348" y="104"/>
                      <a:pt x="348" y="104"/>
                      <a:pt x="348" y="104"/>
                    </a:cubicBezTo>
                    <a:cubicBezTo>
                      <a:pt x="348" y="42"/>
                      <a:pt x="348" y="42"/>
                      <a:pt x="348" y="42"/>
                    </a:cubicBezTo>
                    <a:close/>
                    <a:moveTo>
                      <a:pt x="12" y="41"/>
                    </a:moveTo>
                    <a:cubicBezTo>
                      <a:pt x="12" y="38"/>
                      <a:pt x="16" y="35"/>
                      <a:pt x="23" y="31"/>
                    </a:cubicBezTo>
                    <a:cubicBezTo>
                      <a:pt x="38" y="24"/>
                      <a:pt x="57" y="20"/>
                      <a:pt x="73" y="18"/>
                    </a:cubicBezTo>
                    <a:cubicBezTo>
                      <a:pt x="96" y="14"/>
                      <a:pt x="122" y="11"/>
                      <a:pt x="151" y="10"/>
                    </a:cubicBezTo>
                    <a:cubicBezTo>
                      <a:pt x="159" y="10"/>
                      <a:pt x="166" y="10"/>
                      <a:pt x="174" y="10"/>
                    </a:cubicBezTo>
                    <a:cubicBezTo>
                      <a:pt x="212" y="10"/>
                      <a:pt x="246" y="13"/>
                      <a:pt x="276" y="18"/>
                    </a:cubicBezTo>
                    <a:cubicBezTo>
                      <a:pt x="296" y="21"/>
                      <a:pt x="311" y="25"/>
                      <a:pt x="323" y="31"/>
                    </a:cubicBezTo>
                    <a:cubicBezTo>
                      <a:pt x="330" y="34"/>
                      <a:pt x="335" y="37"/>
                      <a:pt x="336" y="40"/>
                    </a:cubicBezTo>
                    <a:cubicBezTo>
                      <a:pt x="336" y="41"/>
                      <a:pt x="336" y="41"/>
                      <a:pt x="336" y="42"/>
                    </a:cubicBezTo>
                    <a:cubicBezTo>
                      <a:pt x="336" y="43"/>
                      <a:pt x="335" y="44"/>
                      <a:pt x="334" y="45"/>
                    </a:cubicBezTo>
                    <a:cubicBezTo>
                      <a:pt x="334" y="46"/>
                      <a:pt x="333" y="46"/>
                      <a:pt x="333" y="47"/>
                    </a:cubicBezTo>
                    <a:cubicBezTo>
                      <a:pt x="331" y="49"/>
                      <a:pt x="328" y="50"/>
                      <a:pt x="324" y="52"/>
                    </a:cubicBezTo>
                    <a:cubicBezTo>
                      <a:pt x="322" y="53"/>
                      <a:pt x="319" y="54"/>
                      <a:pt x="316" y="55"/>
                    </a:cubicBezTo>
                    <a:cubicBezTo>
                      <a:pt x="302" y="61"/>
                      <a:pt x="285" y="65"/>
                      <a:pt x="261" y="68"/>
                    </a:cubicBezTo>
                    <a:cubicBezTo>
                      <a:pt x="230" y="72"/>
                      <a:pt x="196" y="74"/>
                      <a:pt x="160" y="73"/>
                    </a:cubicBezTo>
                    <a:cubicBezTo>
                      <a:pt x="126" y="73"/>
                      <a:pt x="96" y="70"/>
                      <a:pt x="70" y="65"/>
                    </a:cubicBezTo>
                    <a:cubicBezTo>
                      <a:pt x="54" y="62"/>
                      <a:pt x="37" y="59"/>
                      <a:pt x="23" y="52"/>
                    </a:cubicBezTo>
                    <a:cubicBezTo>
                      <a:pt x="23" y="52"/>
                      <a:pt x="23" y="52"/>
                      <a:pt x="23" y="52"/>
                    </a:cubicBezTo>
                    <a:cubicBezTo>
                      <a:pt x="20" y="50"/>
                      <a:pt x="17" y="49"/>
                      <a:pt x="15" y="47"/>
                    </a:cubicBezTo>
                    <a:cubicBezTo>
                      <a:pt x="13" y="45"/>
                      <a:pt x="12" y="43"/>
                      <a:pt x="12" y="42"/>
                    </a:cubicBezTo>
                    <a:cubicBezTo>
                      <a:pt x="12" y="42"/>
                      <a:pt x="12" y="42"/>
                      <a:pt x="12"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b="1">
                  <a:latin typeface="Segoe UI" panose="020B0502040204020203" pitchFamily="34" charset="0"/>
                  <a:ea typeface="Segoe UI" panose="020B0502040204020203" pitchFamily="34" charset="0"/>
                  <a:cs typeface="Segoe UI" panose="020B0502040204020203" pitchFamily="34" charset="0"/>
                </a:endParaRPr>
              </a:p>
            </p:txBody>
          </p:sp>
          <p:sp>
            <p:nvSpPr>
              <p:cNvPr id="35" name="Freeform 100">
                <a:extLst>
                  <a:ext uri="{FF2B5EF4-FFF2-40B4-BE49-F238E27FC236}">
                    <a16:creationId xmlns:a16="http://schemas.microsoft.com/office/drawing/2014/main" id="{C1B1E73F-72C1-44CF-8746-C3C575E03072}"/>
                  </a:ext>
                </a:extLst>
              </p:cNvPr>
              <p:cNvSpPr>
                <a:spLocks noEditPoints="1"/>
              </p:cNvSpPr>
              <p:nvPr/>
            </p:nvSpPr>
            <p:spPr bwMode="auto">
              <a:xfrm>
                <a:off x="8665787" y="3310651"/>
                <a:ext cx="226650" cy="92695"/>
              </a:xfrm>
              <a:custGeom>
                <a:avLst/>
                <a:gdLst>
                  <a:gd name="T0" fmla="*/ 348 w 348"/>
                  <a:gd name="T1" fmla="*/ 42 h 142"/>
                  <a:gd name="T2" fmla="*/ 347 w 348"/>
                  <a:gd name="T3" fmla="*/ 38 h 142"/>
                  <a:gd name="T4" fmla="*/ 329 w 348"/>
                  <a:gd name="T5" fmla="*/ 22 h 142"/>
                  <a:gd name="T6" fmla="*/ 278 w 348"/>
                  <a:gd name="T7" fmla="*/ 8 h 142"/>
                  <a:gd name="T8" fmla="*/ 174 w 348"/>
                  <a:gd name="T9" fmla="*/ 0 h 142"/>
                  <a:gd name="T10" fmla="*/ 174 w 348"/>
                  <a:gd name="T11" fmla="*/ 0 h 142"/>
                  <a:gd name="T12" fmla="*/ 150 w 348"/>
                  <a:gd name="T13" fmla="*/ 0 h 142"/>
                  <a:gd name="T14" fmla="*/ 70 w 348"/>
                  <a:gd name="T15" fmla="*/ 8 h 142"/>
                  <a:gd name="T16" fmla="*/ 17 w 348"/>
                  <a:gd name="T17" fmla="*/ 23 h 142"/>
                  <a:gd name="T18" fmla="*/ 0 w 348"/>
                  <a:gd name="T19" fmla="*/ 41 h 142"/>
                  <a:gd name="T20" fmla="*/ 0 w 348"/>
                  <a:gd name="T21" fmla="*/ 42 h 142"/>
                  <a:gd name="T22" fmla="*/ 0 w 348"/>
                  <a:gd name="T23" fmla="*/ 42 h 142"/>
                  <a:gd name="T24" fmla="*/ 0 w 348"/>
                  <a:gd name="T25" fmla="*/ 99 h 142"/>
                  <a:gd name="T26" fmla="*/ 0 w 348"/>
                  <a:gd name="T27" fmla="*/ 100 h 142"/>
                  <a:gd name="T28" fmla="*/ 0 w 348"/>
                  <a:gd name="T29" fmla="*/ 100 h 142"/>
                  <a:gd name="T30" fmla="*/ 0 w 348"/>
                  <a:gd name="T31" fmla="*/ 104 h 142"/>
                  <a:gd name="T32" fmla="*/ 1 w 348"/>
                  <a:gd name="T33" fmla="*/ 104 h 142"/>
                  <a:gd name="T34" fmla="*/ 17 w 348"/>
                  <a:gd name="T35" fmla="*/ 119 h 142"/>
                  <a:gd name="T36" fmla="*/ 67 w 348"/>
                  <a:gd name="T37" fmla="*/ 134 h 142"/>
                  <a:gd name="T38" fmla="*/ 160 w 348"/>
                  <a:gd name="T39" fmla="*/ 142 h 142"/>
                  <a:gd name="T40" fmla="*/ 175 w 348"/>
                  <a:gd name="T41" fmla="*/ 142 h 142"/>
                  <a:gd name="T42" fmla="*/ 263 w 348"/>
                  <a:gd name="T43" fmla="*/ 136 h 142"/>
                  <a:gd name="T44" fmla="*/ 321 w 348"/>
                  <a:gd name="T45" fmla="*/ 123 h 142"/>
                  <a:gd name="T46" fmla="*/ 344 w 348"/>
                  <a:gd name="T47" fmla="*/ 110 h 142"/>
                  <a:gd name="T48" fmla="*/ 347 w 348"/>
                  <a:gd name="T49" fmla="*/ 104 h 142"/>
                  <a:gd name="T50" fmla="*/ 348 w 348"/>
                  <a:gd name="T51" fmla="*/ 104 h 142"/>
                  <a:gd name="T52" fmla="*/ 348 w 348"/>
                  <a:gd name="T53" fmla="*/ 42 h 142"/>
                  <a:gd name="T54" fmla="*/ 12 w 348"/>
                  <a:gd name="T55" fmla="*/ 42 h 142"/>
                  <a:gd name="T56" fmla="*/ 23 w 348"/>
                  <a:gd name="T57" fmla="*/ 31 h 142"/>
                  <a:gd name="T58" fmla="*/ 73 w 348"/>
                  <a:gd name="T59" fmla="*/ 18 h 142"/>
                  <a:gd name="T60" fmla="*/ 151 w 348"/>
                  <a:gd name="T61" fmla="*/ 11 h 142"/>
                  <a:gd name="T62" fmla="*/ 174 w 348"/>
                  <a:gd name="T63" fmla="*/ 10 h 142"/>
                  <a:gd name="T64" fmla="*/ 276 w 348"/>
                  <a:gd name="T65" fmla="*/ 18 h 142"/>
                  <a:gd name="T66" fmla="*/ 323 w 348"/>
                  <a:gd name="T67" fmla="*/ 31 h 142"/>
                  <a:gd name="T68" fmla="*/ 336 w 348"/>
                  <a:gd name="T69" fmla="*/ 41 h 142"/>
                  <a:gd name="T70" fmla="*/ 336 w 348"/>
                  <a:gd name="T71" fmla="*/ 42 h 142"/>
                  <a:gd name="T72" fmla="*/ 334 w 348"/>
                  <a:gd name="T73" fmla="*/ 46 h 142"/>
                  <a:gd name="T74" fmla="*/ 333 w 348"/>
                  <a:gd name="T75" fmla="*/ 47 h 142"/>
                  <a:gd name="T76" fmla="*/ 324 w 348"/>
                  <a:gd name="T77" fmla="*/ 52 h 142"/>
                  <a:gd name="T78" fmla="*/ 316 w 348"/>
                  <a:gd name="T79" fmla="*/ 56 h 142"/>
                  <a:gd name="T80" fmla="*/ 261 w 348"/>
                  <a:gd name="T81" fmla="*/ 68 h 142"/>
                  <a:gd name="T82" fmla="*/ 160 w 348"/>
                  <a:gd name="T83" fmla="*/ 74 h 142"/>
                  <a:gd name="T84" fmla="*/ 70 w 348"/>
                  <a:gd name="T85" fmla="*/ 66 h 142"/>
                  <a:gd name="T86" fmla="*/ 23 w 348"/>
                  <a:gd name="T87" fmla="*/ 52 h 142"/>
                  <a:gd name="T88" fmla="*/ 23 w 348"/>
                  <a:gd name="T89" fmla="*/ 52 h 142"/>
                  <a:gd name="T90" fmla="*/ 15 w 348"/>
                  <a:gd name="T91" fmla="*/ 47 h 142"/>
                  <a:gd name="T92" fmla="*/ 12 w 348"/>
                  <a:gd name="T93" fmla="*/ 42 h 142"/>
                  <a:gd name="T94" fmla="*/ 12 w 348"/>
                  <a:gd name="T95" fmla="*/ 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48" h="142">
                    <a:moveTo>
                      <a:pt x="348" y="42"/>
                    </a:moveTo>
                    <a:cubicBezTo>
                      <a:pt x="348" y="41"/>
                      <a:pt x="348" y="40"/>
                      <a:pt x="347" y="38"/>
                    </a:cubicBezTo>
                    <a:cubicBezTo>
                      <a:pt x="345" y="32"/>
                      <a:pt x="339" y="26"/>
                      <a:pt x="329" y="22"/>
                    </a:cubicBezTo>
                    <a:cubicBezTo>
                      <a:pt x="316" y="16"/>
                      <a:pt x="299" y="11"/>
                      <a:pt x="278" y="8"/>
                    </a:cubicBezTo>
                    <a:cubicBezTo>
                      <a:pt x="247" y="3"/>
                      <a:pt x="213" y="0"/>
                      <a:pt x="174" y="0"/>
                    </a:cubicBezTo>
                    <a:cubicBezTo>
                      <a:pt x="174" y="0"/>
                      <a:pt x="174" y="0"/>
                      <a:pt x="174" y="0"/>
                    </a:cubicBezTo>
                    <a:cubicBezTo>
                      <a:pt x="166" y="0"/>
                      <a:pt x="158" y="0"/>
                      <a:pt x="150" y="0"/>
                    </a:cubicBezTo>
                    <a:cubicBezTo>
                      <a:pt x="121" y="1"/>
                      <a:pt x="94" y="4"/>
                      <a:pt x="70" y="8"/>
                    </a:cubicBezTo>
                    <a:cubicBezTo>
                      <a:pt x="54" y="11"/>
                      <a:pt x="34" y="15"/>
                      <a:pt x="17" y="23"/>
                    </a:cubicBezTo>
                    <a:cubicBezTo>
                      <a:pt x="6" y="28"/>
                      <a:pt x="0" y="34"/>
                      <a:pt x="0" y="41"/>
                    </a:cubicBezTo>
                    <a:cubicBezTo>
                      <a:pt x="0" y="42"/>
                      <a:pt x="0" y="42"/>
                      <a:pt x="0" y="42"/>
                    </a:cubicBezTo>
                    <a:cubicBezTo>
                      <a:pt x="0" y="42"/>
                      <a:pt x="0" y="42"/>
                      <a:pt x="0" y="42"/>
                    </a:cubicBezTo>
                    <a:cubicBezTo>
                      <a:pt x="0" y="99"/>
                      <a:pt x="0" y="99"/>
                      <a:pt x="0" y="99"/>
                    </a:cubicBezTo>
                    <a:cubicBezTo>
                      <a:pt x="0" y="100"/>
                      <a:pt x="0" y="100"/>
                      <a:pt x="0" y="100"/>
                    </a:cubicBezTo>
                    <a:cubicBezTo>
                      <a:pt x="0" y="100"/>
                      <a:pt x="0" y="100"/>
                      <a:pt x="0" y="100"/>
                    </a:cubicBezTo>
                    <a:cubicBezTo>
                      <a:pt x="0" y="104"/>
                      <a:pt x="0" y="104"/>
                      <a:pt x="0" y="104"/>
                    </a:cubicBezTo>
                    <a:cubicBezTo>
                      <a:pt x="1" y="104"/>
                      <a:pt x="1" y="104"/>
                      <a:pt x="1" y="104"/>
                    </a:cubicBezTo>
                    <a:cubicBezTo>
                      <a:pt x="3" y="113"/>
                      <a:pt x="14" y="118"/>
                      <a:pt x="17" y="119"/>
                    </a:cubicBezTo>
                    <a:cubicBezTo>
                      <a:pt x="32" y="127"/>
                      <a:pt x="51" y="131"/>
                      <a:pt x="67" y="134"/>
                    </a:cubicBezTo>
                    <a:cubicBezTo>
                      <a:pt x="94" y="139"/>
                      <a:pt x="125" y="141"/>
                      <a:pt x="160" y="142"/>
                    </a:cubicBezTo>
                    <a:cubicBezTo>
                      <a:pt x="165" y="142"/>
                      <a:pt x="170" y="142"/>
                      <a:pt x="175" y="142"/>
                    </a:cubicBezTo>
                    <a:cubicBezTo>
                      <a:pt x="206" y="142"/>
                      <a:pt x="235" y="140"/>
                      <a:pt x="263" y="136"/>
                    </a:cubicBezTo>
                    <a:cubicBezTo>
                      <a:pt x="288" y="133"/>
                      <a:pt x="306" y="129"/>
                      <a:pt x="321" y="123"/>
                    </a:cubicBezTo>
                    <a:cubicBezTo>
                      <a:pt x="332" y="119"/>
                      <a:pt x="340" y="115"/>
                      <a:pt x="344" y="110"/>
                    </a:cubicBezTo>
                    <a:cubicBezTo>
                      <a:pt x="345" y="108"/>
                      <a:pt x="346" y="106"/>
                      <a:pt x="347" y="104"/>
                    </a:cubicBezTo>
                    <a:cubicBezTo>
                      <a:pt x="348" y="104"/>
                      <a:pt x="348" y="104"/>
                      <a:pt x="348" y="104"/>
                    </a:cubicBezTo>
                    <a:cubicBezTo>
                      <a:pt x="348" y="42"/>
                      <a:pt x="348" y="42"/>
                      <a:pt x="348" y="42"/>
                    </a:cubicBezTo>
                    <a:close/>
                    <a:moveTo>
                      <a:pt x="12" y="42"/>
                    </a:moveTo>
                    <a:cubicBezTo>
                      <a:pt x="12" y="39"/>
                      <a:pt x="16" y="35"/>
                      <a:pt x="23" y="31"/>
                    </a:cubicBezTo>
                    <a:cubicBezTo>
                      <a:pt x="38" y="24"/>
                      <a:pt x="57" y="20"/>
                      <a:pt x="73" y="18"/>
                    </a:cubicBezTo>
                    <a:cubicBezTo>
                      <a:pt x="96" y="14"/>
                      <a:pt x="122" y="12"/>
                      <a:pt x="151" y="11"/>
                    </a:cubicBezTo>
                    <a:cubicBezTo>
                      <a:pt x="159" y="10"/>
                      <a:pt x="166" y="10"/>
                      <a:pt x="174" y="10"/>
                    </a:cubicBezTo>
                    <a:cubicBezTo>
                      <a:pt x="212" y="10"/>
                      <a:pt x="246" y="13"/>
                      <a:pt x="276" y="18"/>
                    </a:cubicBezTo>
                    <a:cubicBezTo>
                      <a:pt x="296" y="21"/>
                      <a:pt x="311" y="26"/>
                      <a:pt x="323" y="31"/>
                    </a:cubicBezTo>
                    <a:cubicBezTo>
                      <a:pt x="330" y="34"/>
                      <a:pt x="335" y="37"/>
                      <a:pt x="336" y="41"/>
                    </a:cubicBezTo>
                    <a:cubicBezTo>
                      <a:pt x="336" y="41"/>
                      <a:pt x="336" y="42"/>
                      <a:pt x="336" y="42"/>
                    </a:cubicBezTo>
                    <a:cubicBezTo>
                      <a:pt x="336" y="43"/>
                      <a:pt x="335" y="44"/>
                      <a:pt x="334" y="46"/>
                    </a:cubicBezTo>
                    <a:cubicBezTo>
                      <a:pt x="334" y="46"/>
                      <a:pt x="333" y="47"/>
                      <a:pt x="333" y="47"/>
                    </a:cubicBezTo>
                    <a:cubicBezTo>
                      <a:pt x="331" y="49"/>
                      <a:pt x="328" y="51"/>
                      <a:pt x="324" y="52"/>
                    </a:cubicBezTo>
                    <a:cubicBezTo>
                      <a:pt x="322" y="54"/>
                      <a:pt x="319" y="55"/>
                      <a:pt x="316" y="56"/>
                    </a:cubicBezTo>
                    <a:cubicBezTo>
                      <a:pt x="302" y="61"/>
                      <a:pt x="285" y="65"/>
                      <a:pt x="261" y="68"/>
                    </a:cubicBezTo>
                    <a:cubicBezTo>
                      <a:pt x="230" y="72"/>
                      <a:pt x="196" y="74"/>
                      <a:pt x="160" y="74"/>
                    </a:cubicBezTo>
                    <a:cubicBezTo>
                      <a:pt x="126" y="73"/>
                      <a:pt x="96" y="70"/>
                      <a:pt x="70" y="66"/>
                    </a:cubicBezTo>
                    <a:cubicBezTo>
                      <a:pt x="54" y="63"/>
                      <a:pt x="37" y="59"/>
                      <a:pt x="23" y="52"/>
                    </a:cubicBezTo>
                    <a:cubicBezTo>
                      <a:pt x="23" y="52"/>
                      <a:pt x="23" y="52"/>
                      <a:pt x="23" y="52"/>
                    </a:cubicBezTo>
                    <a:cubicBezTo>
                      <a:pt x="20" y="51"/>
                      <a:pt x="17" y="49"/>
                      <a:pt x="15" y="47"/>
                    </a:cubicBezTo>
                    <a:cubicBezTo>
                      <a:pt x="13" y="45"/>
                      <a:pt x="12" y="44"/>
                      <a:pt x="12" y="42"/>
                    </a:cubicBezTo>
                    <a:cubicBezTo>
                      <a:pt x="12" y="42"/>
                      <a:pt x="12" y="42"/>
                      <a:pt x="12"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b="1">
                  <a:latin typeface="Segoe UI" panose="020B0502040204020203" pitchFamily="34" charset="0"/>
                  <a:ea typeface="Segoe UI" panose="020B0502040204020203" pitchFamily="34" charset="0"/>
                  <a:cs typeface="Segoe UI" panose="020B0502040204020203" pitchFamily="34" charset="0"/>
                </a:endParaRPr>
              </a:p>
            </p:txBody>
          </p:sp>
          <p:sp>
            <p:nvSpPr>
              <p:cNvPr id="36" name="Freeform 101">
                <a:extLst>
                  <a:ext uri="{FF2B5EF4-FFF2-40B4-BE49-F238E27FC236}">
                    <a16:creationId xmlns:a16="http://schemas.microsoft.com/office/drawing/2014/main" id="{25A9789F-8FA9-4E75-861E-9DAED43ECE89}"/>
                  </a:ext>
                </a:extLst>
              </p:cNvPr>
              <p:cNvSpPr>
                <a:spLocks noEditPoints="1"/>
              </p:cNvSpPr>
              <p:nvPr/>
            </p:nvSpPr>
            <p:spPr bwMode="auto">
              <a:xfrm>
                <a:off x="8665787" y="3259352"/>
                <a:ext cx="226650" cy="92970"/>
              </a:xfrm>
              <a:custGeom>
                <a:avLst/>
                <a:gdLst>
                  <a:gd name="T0" fmla="*/ 348 w 348"/>
                  <a:gd name="T1" fmla="*/ 42 h 142"/>
                  <a:gd name="T2" fmla="*/ 347 w 348"/>
                  <a:gd name="T3" fmla="*/ 38 h 142"/>
                  <a:gd name="T4" fmla="*/ 329 w 348"/>
                  <a:gd name="T5" fmla="*/ 22 h 142"/>
                  <a:gd name="T6" fmla="*/ 278 w 348"/>
                  <a:gd name="T7" fmla="*/ 8 h 142"/>
                  <a:gd name="T8" fmla="*/ 174 w 348"/>
                  <a:gd name="T9" fmla="*/ 0 h 142"/>
                  <a:gd name="T10" fmla="*/ 174 w 348"/>
                  <a:gd name="T11" fmla="*/ 0 h 142"/>
                  <a:gd name="T12" fmla="*/ 150 w 348"/>
                  <a:gd name="T13" fmla="*/ 0 h 142"/>
                  <a:gd name="T14" fmla="*/ 70 w 348"/>
                  <a:gd name="T15" fmla="*/ 8 h 142"/>
                  <a:gd name="T16" fmla="*/ 17 w 348"/>
                  <a:gd name="T17" fmla="*/ 23 h 142"/>
                  <a:gd name="T18" fmla="*/ 0 w 348"/>
                  <a:gd name="T19" fmla="*/ 41 h 142"/>
                  <a:gd name="T20" fmla="*/ 0 w 348"/>
                  <a:gd name="T21" fmla="*/ 42 h 142"/>
                  <a:gd name="T22" fmla="*/ 0 w 348"/>
                  <a:gd name="T23" fmla="*/ 42 h 142"/>
                  <a:gd name="T24" fmla="*/ 0 w 348"/>
                  <a:gd name="T25" fmla="*/ 99 h 142"/>
                  <a:gd name="T26" fmla="*/ 0 w 348"/>
                  <a:gd name="T27" fmla="*/ 100 h 142"/>
                  <a:gd name="T28" fmla="*/ 0 w 348"/>
                  <a:gd name="T29" fmla="*/ 100 h 142"/>
                  <a:gd name="T30" fmla="*/ 0 w 348"/>
                  <a:gd name="T31" fmla="*/ 104 h 142"/>
                  <a:gd name="T32" fmla="*/ 1 w 348"/>
                  <a:gd name="T33" fmla="*/ 104 h 142"/>
                  <a:gd name="T34" fmla="*/ 17 w 348"/>
                  <a:gd name="T35" fmla="*/ 119 h 142"/>
                  <a:gd name="T36" fmla="*/ 67 w 348"/>
                  <a:gd name="T37" fmla="*/ 134 h 142"/>
                  <a:gd name="T38" fmla="*/ 160 w 348"/>
                  <a:gd name="T39" fmla="*/ 142 h 142"/>
                  <a:gd name="T40" fmla="*/ 175 w 348"/>
                  <a:gd name="T41" fmla="*/ 142 h 142"/>
                  <a:gd name="T42" fmla="*/ 263 w 348"/>
                  <a:gd name="T43" fmla="*/ 136 h 142"/>
                  <a:gd name="T44" fmla="*/ 321 w 348"/>
                  <a:gd name="T45" fmla="*/ 123 h 142"/>
                  <a:gd name="T46" fmla="*/ 344 w 348"/>
                  <a:gd name="T47" fmla="*/ 110 h 142"/>
                  <a:gd name="T48" fmla="*/ 347 w 348"/>
                  <a:gd name="T49" fmla="*/ 104 h 142"/>
                  <a:gd name="T50" fmla="*/ 348 w 348"/>
                  <a:gd name="T51" fmla="*/ 104 h 142"/>
                  <a:gd name="T52" fmla="*/ 348 w 348"/>
                  <a:gd name="T53" fmla="*/ 42 h 142"/>
                  <a:gd name="T54" fmla="*/ 12 w 348"/>
                  <a:gd name="T55" fmla="*/ 42 h 142"/>
                  <a:gd name="T56" fmla="*/ 23 w 348"/>
                  <a:gd name="T57" fmla="*/ 31 h 142"/>
                  <a:gd name="T58" fmla="*/ 73 w 348"/>
                  <a:gd name="T59" fmla="*/ 18 h 142"/>
                  <a:gd name="T60" fmla="*/ 151 w 348"/>
                  <a:gd name="T61" fmla="*/ 11 h 142"/>
                  <a:gd name="T62" fmla="*/ 174 w 348"/>
                  <a:gd name="T63" fmla="*/ 10 h 142"/>
                  <a:gd name="T64" fmla="*/ 276 w 348"/>
                  <a:gd name="T65" fmla="*/ 18 h 142"/>
                  <a:gd name="T66" fmla="*/ 323 w 348"/>
                  <a:gd name="T67" fmla="*/ 31 h 142"/>
                  <a:gd name="T68" fmla="*/ 336 w 348"/>
                  <a:gd name="T69" fmla="*/ 41 h 142"/>
                  <a:gd name="T70" fmla="*/ 336 w 348"/>
                  <a:gd name="T71" fmla="*/ 42 h 142"/>
                  <a:gd name="T72" fmla="*/ 334 w 348"/>
                  <a:gd name="T73" fmla="*/ 46 h 142"/>
                  <a:gd name="T74" fmla="*/ 333 w 348"/>
                  <a:gd name="T75" fmla="*/ 47 h 142"/>
                  <a:gd name="T76" fmla="*/ 324 w 348"/>
                  <a:gd name="T77" fmla="*/ 52 h 142"/>
                  <a:gd name="T78" fmla="*/ 316 w 348"/>
                  <a:gd name="T79" fmla="*/ 56 h 142"/>
                  <a:gd name="T80" fmla="*/ 261 w 348"/>
                  <a:gd name="T81" fmla="*/ 68 h 142"/>
                  <a:gd name="T82" fmla="*/ 160 w 348"/>
                  <a:gd name="T83" fmla="*/ 74 h 142"/>
                  <a:gd name="T84" fmla="*/ 70 w 348"/>
                  <a:gd name="T85" fmla="*/ 66 h 142"/>
                  <a:gd name="T86" fmla="*/ 23 w 348"/>
                  <a:gd name="T87" fmla="*/ 52 h 142"/>
                  <a:gd name="T88" fmla="*/ 23 w 348"/>
                  <a:gd name="T89" fmla="*/ 52 h 142"/>
                  <a:gd name="T90" fmla="*/ 15 w 348"/>
                  <a:gd name="T91" fmla="*/ 47 h 142"/>
                  <a:gd name="T92" fmla="*/ 12 w 348"/>
                  <a:gd name="T93" fmla="*/ 42 h 142"/>
                  <a:gd name="T94" fmla="*/ 12 w 348"/>
                  <a:gd name="T95" fmla="*/ 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48" h="142">
                    <a:moveTo>
                      <a:pt x="348" y="42"/>
                    </a:moveTo>
                    <a:cubicBezTo>
                      <a:pt x="348" y="41"/>
                      <a:pt x="348" y="40"/>
                      <a:pt x="347" y="38"/>
                    </a:cubicBezTo>
                    <a:cubicBezTo>
                      <a:pt x="345" y="32"/>
                      <a:pt x="339" y="26"/>
                      <a:pt x="329" y="22"/>
                    </a:cubicBezTo>
                    <a:cubicBezTo>
                      <a:pt x="316" y="16"/>
                      <a:pt x="299" y="11"/>
                      <a:pt x="278" y="8"/>
                    </a:cubicBezTo>
                    <a:cubicBezTo>
                      <a:pt x="247" y="3"/>
                      <a:pt x="213" y="0"/>
                      <a:pt x="174" y="0"/>
                    </a:cubicBezTo>
                    <a:cubicBezTo>
                      <a:pt x="174" y="0"/>
                      <a:pt x="174" y="0"/>
                      <a:pt x="174" y="0"/>
                    </a:cubicBezTo>
                    <a:cubicBezTo>
                      <a:pt x="166" y="0"/>
                      <a:pt x="158" y="0"/>
                      <a:pt x="150" y="0"/>
                    </a:cubicBezTo>
                    <a:cubicBezTo>
                      <a:pt x="121" y="1"/>
                      <a:pt x="94" y="4"/>
                      <a:pt x="70" y="8"/>
                    </a:cubicBezTo>
                    <a:cubicBezTo>
                      <a:pt x="54" y="11"/>
                      <a:pt x="34" y="15"/>
                      <a:pt x="17" y="23"/>
                    </a:cubicBezTo>
                    <a:cubicBezTo>
                      <a:pt x="6" y="28"/>
                      <a:pt x="0" y="34"/>
                      <a:pt x="0" y="41"/>
                    </a:cubicBezTo>
                    <a:cubicBezTo>
                      <a:pt x="0" y="42"/>
                      <a:pt x="0" y="42"/>
                      <a:pt x="0" y="42"/>
                    </a:cubicBezTo>
                    <a:cubicBezTo>
                      <a:pt x="0" y="42"/>
                      <a:pt x="0" y="42"/>
                      <a:pt x="0" y="42"/>
                    </a:cubicBezTo>
                    <a:cubicBezTo>
                      <a:pt x="0" y="99"/>
                      <a:pt x="0" y="99"/>
                      <a:pt x="0" y="99"/>
                    </a:cubicBezTo>
                    <a:cubicBezTo>
                      <a:pt x="0" y="100"/>
                      <a:pt x="0" y="100"/>
                      <a:pt x="0" y="100"/>
                    </a:cubicBezTo>
                    <a:cubicBezTo>
                      <a:pt x="0" y="100"/>
                      <a:pt x="0" y="100"/>
                      <a:pt x="0" y="100"/>
                    </a:cubicBezTo>
                    <a:cubicBezTo>
                      <a:pt x="0" y="104"/>
                      <a:pt x="0" y="104"/>
                      <a:pt x="0" y="104"/>
                    </a:cubicBezTo>
                    <a:cubicBezTo>
                      <a:pt x="1" y="104"/>
                      <a:pt x="1" y="104"/>
                      <a:pt x="1" y="104"/>
                    </a:cubicBezTo>
                    <a:cubicBezTo>
                      <a:pt x="3" y="113"/>
                      <a:pt x="14" y="118"/>
                      <a:pt x="17" y="119"/>
                    </a:cubicBezTo>
                    <a:cubicBezTo>
                      <a:pt x="32" y="127"/>
                      <a:pt x="51" y="131"/>
                      <a:pt x="67" y="134"/>
                    </a:cubicBezTo>
                    <a:cubicBezTo>
                      <a:pt x="94" y="139"/>
                      <a:pt x="125" y="141"/>
                      <a:pt x="160" y="142"/>
                    </a:cubicBezTo>
                    <a:cubicBezTo>
                      <a:pt x="165" y="142"/>
                      <a:pt x="170" y="142"/>
                      <a:pt x="175" y="142"/>
                    </a:cubicBezTo>
                    <a:cubicBezTo>
                      <a:pt x="206" y="142"/>
                      <a:pt x="235" y="140"/>
                      <a:pt x="263" y="136"/>
                    </a:cubicBezTo>
                    <a:cubicBezTo>
                      <a:pt x="288" y="133"/>
                      <a:pt x="306" y="129"/>
                      <a:pt x="321" y="123"/>
                    </a:cubicBezTo>
                    <a:cubicBezTo>
                      <a:pt x="332" y="119"/>
                      <a:pt x="340" y="115"/>
                      <a:pt x="344" y="110"/>
                    </a:cubicBezTo>
                    <a:cubicBezTo>
                      <a:pt x="345" y="108"/>
                      <a:pt x="346" y="106"/>
                      <a:pt x="347" y="104"/>
                    </a:cubicBezTo>
                    <a:cubicBezTo>
                      <a:pt x="348" y="104"/>
                      <a:pt x="348" y="104"/>
                      <a:pt x="348" y="104"/>
                    </a:cubicBezTo>
                    <a:cubicBezTo>
                      <a:pt x="348" y="42"/>
                      <a:pt x="348" y="42"/>
                      <a:pt x="348" y="42"/>
                    </a:cubicBezTo>
                    <a:close/>
                    <a:moveTo>
                      <a:pt x="12" y="42"/>
                    </a:moveTo>
                    <a:cubicBezTo>
                      <a:pt x="12" y="39"/>
                      <a:pt x="16" y="35"/>
                      <a:pt x="23" y="31"/>
                    </a:cubicBezTo>
                    <a:cubicBezTo>
                      <a:pt x="38" y="24"/>
                      <a:pt x="57" y="20"/>
                      <a:pt x="73" y="18"/>
                    </a:cubicBezTo>
                    <a:cubicBezTo>
                      <a:pt x="96" y="14"/>
                      <a:pt x="122" y="12"/>
                      <a:pt x="151" y="11"/>
                    </a:cubicBezTo>
                    <a:cubicBezTo>
                      <a:pt x="159" y="10"/>
                      <a:pt x="166" y="10"/>
                      <a:pt x="174" y="10"/>
                    </a:cubicBezTo>
                    <a:cubicBezTo>
                      <a:pt x="212" y="10"/>
                      <a:pt x="246" y="13"/>
                      <a:pt x="276" y="18"/>
                    </a:cubicBezTo>
                    <a:cubicBezTo>
                      <a:pt x="296" y="21"/>
                      <a:pt x="311" y="26"/>
                      <a:pt x="323" y="31"/>
                    </a:cubicBezTo>
                    <a:cubicBezTo>
                      <a:pt x="330" y="34"/>
                      <a:pt x="335" y="37"/>
                      <a:pt x="336" y="41"/>
                    </a:cubicBezTo>
                    <a:cubicBezTo>
                      <a:pt x="336" y="41"/>
                      <a:pt x="336" y="42"/>
                      <a:pt x="336" y="42"/>
                    </a:cubicBezTo>
                    <a:cubicBezTo>
                      <a:pt x="336" y="43"/>
                      <a:pt x="335" y="44"/>
                      <a:pt x="334" y="46"/>
                    </a:cubicBezTo>
                    <a:cubicBezTo>
                      <a:pt x="334" y="46"/>
                      <a:pt x="333" y="47"/>
                      <a:pt x="333" y="47"/>
                    </a:cubicBezTo>
                    <a:cubicBezTo>
                      <a:pt x="331" y="49"/>
                      <a:pt x="328" y="51"/>
                      <a:pt x="324" y="52"/>
                    </a:cubicBezTo>
                    <a:cubicBezTo>
                      <a:pt x="322" y="54"/>
                      <a:pt x="319" y="55"/>
                      <a:pt x="316" y="56"/>
                    </a:cubicBezTo>
                    <a:cubicBezTo>
                      <a:pt x="302" y="61"/>
                      <a:pt x="285" y="65"/>
                      <a:pt x="261" y="68"/>
                    </a:cubicBezTo>
                    <a:cubicBezTo>
                      <a:pt x="230" y="72"/>
                      <a:pt x="196" y="74"/>
                      <a:pt x="160" y="74"/>
                    </a:cubicBezTo>
                    <a:cubicBezTo>
                      <a:pt x="126" y="73"/>
                      <a:pt x="96" y="70"/>
                      <a:pt x="70" y="66"/>
                    </a:cubicBezTo>
                    <a:cubicBezTo>
                      <a:pt x="54" y="63"/>
                      <a:pt x="37" y="59"/>
                      <a:pt x="23" y="52"/>
                    </a:cubicBezTo>
                    <a:cubicBezTo>
                      <a:pt x="23" y="52"/>
                      <a:pt x="23" y="52"/>
                      <a:pt x="23" y="52"/>
                    </a:cubicBezTo>
                    <a:cubicBezTo>
                      <a:pt x="20" y="51"/>
                      <a:pt x="17" y="49"/>
                      <a:pt x="15" y="47"/>
                    </a:cubicBezTo>
                    <a:cubicBezTo>
                      <a:pt x="13" y="45"/>
                      <a:pt x="12" y="44"/>
                      <a:pt x="12" y="42"/>
                    </a:cubicBezTo>
                    <a:cubicBezTo>
                      <a:pt x="12" y="42"/>
                      <a:pt x="12" y="42"/>
                      <a:pt x="12"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b="1">
                  <a:latin typeface="Segoe UI" panose="020B0502040204020203" pitchFamily="34" charset="0"/>
                  <a:ea typeface="Segoe UI" panose="020B0502040204020203" pitchFamily="34" charset="0"/>
                  <a:cs typeface="Segoe UI" panose="020B0502040204020203" pitchFamily="34" charset="0"/>
                </a:endParaRPr>
              </a:p>
            </p:txBody>
          </p:sp>
        </p:grpSp>
      </p:grpSp>
      <p:sp>
        <p:nvSpPr>
          <p:cNvPr id="56" name="Textfeld 55">
            <a:extLst>
              <a:ext uri="{FF2B5EF4-FFF2-40B4-BE49-F238E27FC236}">
                <a16:creationId xmlns:a16="http://schemas.microsoft.com/office/drawing/2014/main" id="{E473F242-E132-49B1-B5E0-8D3CA2F7549A}"/>
              </a:ext>
            </a:extLst>
          </p:cNvPr>
          <p:cNvSpPr txBox="1"/>
          <p:nvPr/>
        </p:nvSpPr>
        <p:spPr>
          <a:xfrm>
            <a:off x="447424" y="4634027"/>
            <a:ext cx="881973" cy="230832"/>
          </a:xfrm>
          <a:prstGeom prst="rect">
            <a:avLst/>
          </a:prstGeom>
          <a:noFill/>
        </p:spPr>
        <p:txBody>
          <a:bodyPr wrap="none" rtlCol="0">
            <a:spAutoFit/>
          </a:bodyPr>
          <a:lstStyle/>
          <a:p>
            <a:r>
              <a:rPr lang="en-US" sz="900" b="1" dirty="0">
                <a:solidFill>
                  <a:schemeClr val="tx2"/>
                </a:solidFill>
                <a:latin typeface="Segoe UI" panose="020B0502040204020203" pitchFamily="34" charset="0"/>
                <a:ea typeface="Segoe UI" panose="020B0502040204020203" pitchFamily="34" charset="0"/>
                <a:cs typeface="Segoe UI" panose="020B0502040204020203" pitchFamily="34" charset="0"/>
              </a:rPr>
              <a:t>Added Value</a:t>
            </a:r>
          </a:p>
        </p:txBody>
      </p:sp>
      <p:grpSp>
        <p:nvGrpSpPr>
          <p:cNvPr id="46" name="Gruppieren 172">
            <a:extLst>
              <a:ext uri="{FF2B5EF4-FFF2-40B4-BE49-F238E27FC236}">
                <a16:creationId xmlns:a16="http://schemas.microsoft.com/office/drawing/2014/main" id="{66FF827C-BB20-4723-A2AD-BF8A0DB31B93}"/>
              </a:ext>
            </a:extLst>
          </p:cNvPr>
          <p:cNvGrpSpPr/>
          <p:nvPr/>
        </p:nvGrpSpPr>
        <p:grpSpPr bwMode="gray">
          <a:xfrm>
            <a:off x="680822" y="4923033"/>
            <a:ext cx="268000" cy="529009"/>
            <a:chOff x="6118225" y="5681663"/>
            <a:chExt cx="365125" cy="720726"/>
          </a:xfrm>
          <a:solidFill>
            <a:schemeClr val="bg2">
              <a:lumMod val="75000"/>
            </a:schemeClr>
          </a:solidFill>
        </p:grpSpPr>
        <p:sp>
          <p:nvSpPr>
            <p:cNvPr id="47" name="Freeform 1053">
              <a:extLst>
                <a:ext uri="{FF2B5EF4-FFF2-40B4-BE49-F238E27FC236}">
                  <a16:creationId xmlns:a16="http://schemas.microsoft.com/office/drawing/2014/main" id="{33BE72F8-F113-4634-A2BC-24B4DD1F34E1}"/>
                </a:ext>
              </a:extLst>
            </p:cNvPr>
            <p:cNvSpPr>
              <a:spLocks/>
            </p:cNvSpPr>
            <p:nvPr/>
          </p:nvSpPr>
          <p:spPr bwMode="gray">
            <a:xfrm>
              <a:off x="6118225" y="6072188"/>
              <a:ext cx="211138" cy="79375"/>
            </a:xfrm>
            <a:custGeom>
              <a:avLst/>
              <a:gdLst>
                <a:gd name="T0" fmla="*/ 56 w 56"/>
                <a:gd name="T1" fmla="*/ 14 h 21"/>
                <a:gd name="T2" fmla="*/ 50 w 56"/>
                <a:gd name="T3" fmla="*/ 7 h 21"/>
                <a:gd name="T4" fmla="*/ 49 w 56"/>
                <a:gd name="T5" fmla="*/ 7 h 21"/>
                <a:gd name="T6" fmla="*/ 47 w 56"/>
                <a:gd name="T7" fmla="*/ 7 h 21"/>
                <a:gd name="T8" fmla="*/ 41 w 56"/>
                <a:gd name="T9" fmla="*/ 7 h 21"/>
                <a:gd name="T10" fmla="*/ 38 w 56"/>
                <a:gd name="T11" fmla="*/ 2 h 21"/>
                <a:gd name="T12" fmla="*/ 35 w 56"/>
                <a:gd name="T13" fmla="*/ 0 h 21"/>
                <a:gd name="T14" fmla="*/ 21 w 56"/>
                <a:gd name="T15" fmla="*/ 0 h 21"/>
                <a:gd name="T16" fmla="*/ 18 w 56"/>
                <a:gd name="T17" fmla="*/ 2 h 21"/>
                <a:gd name="T18" fmla="*/ 16 w 56"/>
                <a:gd name="T19" fmla="*/ 7 h 21"/>
                <a:gd name="T20" fmla="*/ 9 w 56"/>
                <a:gd name="T21" fmla="*/ 7 h 21"/>
                <a:gd name="T22" fmla="*/ 8 w 56"/>
                <a:gd name="T23" fmla="*/ 7 h 21"/>
                <a:gd name="T24" fmla="*/ 7 w 56"/>
                <a:gd name="T25" fmla="*/ 7 h 21"/>
                <a:gd name="T26" fmla="*/ 0 w 56"/>
                <a:gd name="T27" fmla="*/ 14 h 21"/>
                <a:gd name="T28" fmla="*/ 0 w 56"/>
                <a:gd name="T29" fmla="*/ 21 h 21"/>
                <a:gd name="T30" fmla="*/ 23 w 56"/>
                <a:gd name="T31" fmla="*/ 21 h 21"/>
                <a:gd name="T32" fmla="*/ 28 w 56"/>
                <a:gd name="T33" fmla="*/ 18 h 21"/>
                <a:gd name="T34" fmla="*/ 33 w 56"/>
                <a:gd name="T35" fmla="*/ 21 h 21"/>
                <a:gd name="T36" fmla="*/ 56 w 56"/>
                <a:gd name="T37" fmla="*/ 21 h 21"/>
                <a:gd name="T38" fmla="*/ 56 w 56"/>
                <a:gd name="T39" fmla="*/ 14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6" h="21">
                  <a:moveTo>
                    <a:pt x="56" y="14"/>
                  </a:moveTo>
                  <a:cubicBezTo>
                    <a:pt x="56" y="10"/>
                    <a:pt x="53" y="7"/>
                    <a:pt x="50" y="7"/>
                  </a:cubicBezTo>
                  <a:cubicBezTo>
                    <a:pt x="49" y="7"/>
                    <a:pt x="49" y="7"/>
                    <a:pt x="49" y="7"/>
                  </a:cubicBezTo>
                  <a:cubicBezTo>
                    <a:pt x="48" y="7"/>
                    <a:pt x="48" y="7"/>
                    <a:pt x="47" y="7"/>
                  </a:cubicBezTo>
                  <a:cubicBezTo>
                    <a:pt x="41" y="7"/>
                    <a:pt x="41" y="7"/>
                    <a:pt x="41" y="7"/>
                  </a:cubicBezTo>
                  <a:cubicBezTo>
                    <a:pt x="38" y="2"/>
                    <a:pt x="38" y="2"/>
                    <a:pt x="38" y="2"/>
                  </a:cubicBezTo>
                  <a:cubicBezTo>
                    <a:pt x="38" y="1"/>
                    <a:pt x="37" y="0"/>
                    <a:pt x="35" y="0"/>
                  </a:cubicBezTo>
                  <a:cubicBezTo>
                    <a:pt x="21" y="0"/>
                    <a:pt x="21" y="0"/>
                    <a:pt x="21" y="0"/>
                  </a:cubicBezTo>
                  <a:cubicBezTo>
                    <a:pt x="20" y="0"/>
                    <a:pt x="19" y="1"/>
                    <a:pt x="18" y="2"/>
                  </a:cubicBezTo>
                  <a:cubicBezTo>
                    <a:pt x="16" y="7"/>
                    <a:pt x="16" y="7"/>
                    <a:pt x="16" y="7"/>
                  </a:cubicBezTo>
                  <a:cubicBezTo>
                    <a:pt x="9" y="7"/>
                    <a:pt x="9" y="7"/>
                    <a:pt x="9" y="7"/>
                  </a:cubicBezTo>
                  <a:cubicBezTo>
                    <a:pt x="9" y="7"/>
                    <a:pt x="8" y="7"/>
                    <a:pt x="8" y="7"/>
                  </a:cubicBezTo>
                  <a:cubicBezTo>
                    <a:pt x="7" y="7"/>
                    <a:pt x="7" y="7"/>
                    <a:pt x="7" y="7"/>
                  </a:cubicBezTo>
                  <a:cubicBezTo>
                    <a:pt x="3" y="7"/>
                    <a:pt x="0" y="10"/>
                    <a:pt x="0" y="14"/>
                  </a:cubicBezTo>
                  <a:cubicBezTo>
                    <a:pt x="0" y="21"/>
                    <a:pt x="0" y="21"/>
                    <a:pt x="0" y="21"/>
                  </a:cubicBezTo>
                  <a:cubicBezTo>
                    <a:pt x="23" y="21"/>
                    <a:pt x="23" y="21"/>
                    <a:pt x="23" y="21"/>
                  </a:cubicBezTo>
                  <a:cubicBezTo>
                    <a:pt x="24" y="19"/>
                    <a:pt x="26" y="18"/>
                    <a:pt x="28" y="18"/>
                  </a:cubicBezTo>
                  <a:cubicBezTo>
                    <a:pt x="31" y="18"/>
                    <a:pt x="33" y="19"/>
                    <a:pt x="33" y="21"/>
                  </a:cubicBezTo>
                  <a:cubicBezTo>
                    <a:pt x="56" y="21"/>
                    <a:pt x="56" y="21"/>
                    <a:pt x="56" y="21"/>
                  </a:cubicBezTo>
                  <a:lnTo>
                    <a:pt x="56"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b="1" dirty="0">
                <a:latin typeface="Segoe UI" panose="020B0502040204020203" pitchFamily="34" charset="0"/>
                <a:ea typeface="Segoe UI" panose="020B0502040204020203" pitchFamily="34" charset="0"/>
                <a:cs typeface="Segoe UI" panose="020B0502040204020203" pitchFamily="34" charset="0"/>
              </a:endParaRPr>
            </a:p>
          </p:txBody>
        </p:sp>
        <p:sp>
          <p:nvSpPr>
            <p:cNvPr id="48" name="Freeform 1054">
              <a:extLst>
                <a:ext uri="{FF2B5EF4-FFF2-40B4-BE49-F238E27FC236}">
                  <a16:creationId xmlns:a16="http://schemas.microsoft.com/office/drawing/2014/main" id="{F0F1895D-48EB-46BB-9BF3-ACE8C02F110C}"/>
                </a:ext>
              </a:extLst>
            </p:cNvPr>
            <p:cNvSpPr>
              <a:spLocks/>
            </p:cNvSpPr>
            <p:nvPr/>
          </p:nvSpPr>
          <p:spPr bwMode="gray">
            <a:xfrm>
              <a:off x="6118225" y="6165851"/>
              <a:ext cx="211138" cy="90488"/>
            </a:xfrm>
            <a:custGeom>
              <a:avLst/>
              <a:gdLst>
                <a:gd name="T0" fmla="*/ 28 w 56"/>
                <a:gd name="T1" fmla="*/ 7 h 24"/>
                <a:gd name="T2" fmla="*/ 23 w 56"/>
                <a:gd name="T3" fmla="*/ 1 h 24"/>
                <a:gd name="T4" fmla="*/ 23 w 56"/>
                <a:gd name="T5" fmla="*/ 0 h 24"/>
                <a:gd name="T6" fmla="*/ 0 w 56"/>
                <a:gd name="T7" fmla="*/ 0 h 24"/>
                <a:gd name="T8" fmla="*/ 0 w 56"/>
                <a:gd name="T9" fmla="*/ 18 h 24"/>
                <a:gd name="T10" fmla="*/ 7 w 56"/>
                <a:gd name="T11" fmla="*/ 24 h 24"/>
                <a:gd name="T12" fmla="*/ 50 w 56"/>
                <a:gd name="T13" fmla="*/ 24 h 24"/>
                <a:gd name="T14" fmla="*/ 56 w 56"/>
                <a:gd name="T15" fmla="*/ 18 h 24"/>
                <a:gd name="T16" fmla="*/ 56 w 56"/>
                <a:gd name="T17" fmla="*/ 0 h 24"/>
                <a:gd name="T18" fmla="*/ 34 w 56"/>
                <a:gd name="T19" fmla="*/ 0 h 24"/>
                <a:gd name="T20" fmla="*/ 34 w 56"/>
                <a:gd name="T21" fmla="*/ 1 h 24"/>
                <a:gd name="T22" fmla="*/ 28 w 56"/>
                <a:gd name="T23" fmla="*/ 7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24">
                  <a:moveTo>
                    <a:pt x="28" y="7"/>
                  </a:moveTo>
                  <a:cubicBezTo>
                    <a:pt x="25" y="7"/>
                    <a:pt x="23" y="4"/>
                    <a:pt x="23" y="1"/>
                  </a:cubicBezTo>
                  <a:cubicBezTo>
                    <a:pt x="23" y="0"/>
                    <a:pt x="23" y="0"/>
                    <a:pt x="23" y="0"/>
                  </a:cubicBezTo>
                  <a:cubicBezTo>
                    <a:pt x="0" y="0"/>
                    <a:pt x="0" y="0"/>
                    <a:pt x="0" y="0"/>
                  </a:cubicBezTo>
                  <a:cubicBezTo>
                    <a:pt x="0" y="18"/>
                    <a:pt x="0" y="18"/>
                    <a:pt x="0" y="18"/>
                  </a:cubicBezTo>
                  <a:cubicBezTo>
                    <a:pt x="0" y="21"/>
                    <a:pt x="3" y="24"/>
                    <a:pt x="7" y="24"/>
                  </a:cubicBezTo>
                  <a:cubicBezTo>
                    <a:pt x="50" y="24"/>
                    <a:pt x="50" y="24"/>
                    <a:pt x="50" y="24"/>
                  </a:cubicBezTo>
                  <a:cubicBezTo>
                    <a:pt x="53" y="24"/>
                    <a:pt x="56" y="21"/>
                    <a:pt x="56" y="18"/>
                  </a:cubicBezTo>
                  <a:cubicBezTo>
                    <a:pt x="56" y="0"/>
                    <a:pt x="56" y="0"/>
                    <a:pt x="56" y="0"/>
                  </a:cubicBezTo>
                  <a:cubicBezTo>
                    <a:pt x="34" y="0"/>
                    <a:pt x="34" y="0"/>
                    <a:pt x="34" y="0"/>
                  </a:cubicBezTo>
                  <a:cubicBezTo>
                    <a:pt x="34" y="1"/>
                    <a:pt x="34" y="1"/>
                    <a:pt x="34" y="1"/>
                  </a:cubicBezTo>
                  <a:cubicBezTo>
                    <a:pt x="34" y="4"/>
                    <a:pt x="31" y="7"/>
                    <a:pt x="28"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b="1" dirty="0">
                <a:latin typeface="Segoe UI" panose="020B0502040204020203" pitchFamily="34" charset="0"/>
                <a:ea typeface="Segoe UI" panose="020B0502040204020203" pitchFamily="34" charset="0"/>
                <a:cs typeface="Segoe UI" panose="020B0502040204020203" pitchFamily="34" charset="0"/>
              </a:endParaRPr>
            </a:p>
          </p:txBody>
        </p:sp>
        <p:sp>
          <p:nvSpPr>
            <p:cNvPr id="49" name="Oval 1055">
              <a:extLst>
                <a:ext uri="{FF2B5EF4-FFF2-40B4-BE49-F238E27FC236}">
                  <a16:creationId xmlns:a16="http://schemas.microsoft.com/office/drawing/2014/main" id="{1AB7581A-68A0-49E3-B799-F7D2F613C51E}"/>
                </a:ext>
              </a:extLst>
            </p:cNvPr>
            <p:cNvSpPr>
              <a:spLocks noChangeArrowheads="1"/>
            </p:cNvSpPr>
            <p:nvPr/>
          </p:nvSpPr>
          <p:spPr bwMode="gray">
            <a:xfrm>
              <a:off x="6276975" y="5681663"/>
              <a:ext cx="130175" cy="1317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b="1" dirty="0">
                <a:latin typeface="Segoe UI" panose="020B0502040204020203" pitchFamily="34" charset="0"/>
                <a:ea typeface="Segoe UI" panose="020B0502040204020203" pitchFamily="34" charset="0"/>
                <a:cs typeface="Segoe UI" panose="020B0502040204020203" pitchFamily="34" charset="0"/>
              </a:endParaRPr>
            </a:p>
          </p:txBody>
        </p:sp>
        <p:sp>
          <p:nvSpPr>
            <p:cNvPr id="50" name="Freeform 1056">
              <a:extLst>
                <a:ext uri="{FF2B5EF4-FFF2-40B4-BE49-F238E27FC236}">
                  <a16:creationId xmlns:a16="http://schemas.microsoft.com/office/drawing/2014/main" id="{A124883D-324D-4626-B86F-768E787B3C44}"/>
                </a:ext>
              </a:extLst>
            </p:cNvPr>
            <p:cNvSpPr>
              <a:spLocks/>
            </p:cNvSpPr>
            <p:nvPr/>
          </p:nvSpPr>
          <p:spPr bwMode="gray">
            <a:xfrm>
              <a:off x="6200775" y="5824538"/>
              <a:ext cx="282575" cy="577850"/>
            </a:xfrm>
            <a:custGeom>
              <a:avLst/>
              <a:gdLst>
                <a:gd name="T0" fmla="*/ 75 w 75"/>
                <a:gd name="T1" fmla="*/ 25 h 154"/>
                <a:gd name="T2" fmla="*/ 75 w 75"/>
                <a:gd name="T3" fmla="*/ 23 h 154"/>
                <a:gd name="T4" fmla="*/ 52 w 75"/>
                <a:gd name="T5" fmla="*/ 0 h 154"/>
                <a:gd name="T6" fmla="*/ 52 w 75"/>
                <a:gd name="T7" fmla="*/ 0 h 154"/>
                <a:gd name="T8" fmla="*/ 52 w 75"/>
                <a:gd name="T9" fmla="*/ 0 h 154"/>
                <a:gd name="T10" fmla="*/ 49 w 75"/>
                <a:gd name="T11" fmla="*/ 0 h 154"/>
                <a:gd name="T12" fmla="*/ 42 w 75"/>
                <a:gd name="T13" fmla="*/ 0 h 154"/>
                <a:gd name="T14" fmla="*/ 40 w 75"/>
                <a:gd name="T15" fmla="*/ 7 h 154"/>
                <a:gd name="T16" fmla="*/ 42 w 75"/>
                <a:gd name="T17" fmla="*/ 31 h 154"/>
                <a:gd name="T18" fmla="*/ 38 w 75"/>
                <a:gd name="T19" fmla="*/ 40 h 154"/>
                <a:gd name="T20" fmla="*/ 33 w 75"/>
                <a:gd name="T21" fmla="*/ 31 h 154"/>
                <a:gd name="T22" fmla="*/ 35 w 75"/>
                <a:gd name="T23" fmla="*/ 7 h 154"/>
                <a:gd name="T24" fmla="*/ 33 w 75"/>
                <a:gd name="T25" fmla="*/ 0 h 154"/>
                <a:gd name="T26" fmla="*/ 26 w 75"/>
                <a:gd name="T27" fmla="*/ 0 h 154"/>
                <a:gd name="T28" fmla="*/ 22 w 75"/>
                <a:gd name="T29" fmla="*/ 0 h 154"/>
                <a:gd name="T30" fmla="*/ 22 w 75"/>
                <a:gd name="T31" fmla="*/ 0 h 154"/>
                <a:gd name="T32" fmla="*/ 22 w 75"/>
                <a:gd name="T33" fmla="*/ 0 h 154"/>
                <a:gd name="T34" fmla="*/ 0 w 75"/>
                <a:gd name="T35" fmla="*/ 23 h 154"/>
                <a:gd name="T36" fmla="*/ 0 w 75"/>
                <a:gd name="T37" fmla="*/ 25 h 154"/>
                <a:gd name="T38" fmla="*/ 0 w 75"/>
                <a:gd name="T39" fmla="*/ 26 h 154"/>
                <a:gd name="T40" fmla="*/ 0 w 75"/>
                <a:gd name="T41" fmla="*/ 61 h 154"/>
                <a:gd name="T42" fmla="*/ 13 w 75"/>
                <a:gd name="T43" fmla="*/ 61 h 154"/>
                <a:gd name="T44" fmla="*/ 14 w 75"/>
                <a:gd name="T45" fmla="*/ 62 h 154"/>
                <a:gd name="T46" fmla="*/ 14 w 75"/>
                <a:gd name="T47" fmla="*/ 28 h 154"/>
                <a:gd name="T48" fmla="*/ 16 w 75"/>
                <a:gd name="T49" fmla="*/ 28 h 154"/>
                <a:gd name="T50" fmla="*/ 16 w 75"/>
                <a:gd name="T51" fmla="*/ 62 h 154"/>
                <a:gd name="T52" fmla="*/ 21 w 75"/>
                <a:gd name="T53" fmla="*/ 66 h 154"/>
                <a:gd name="T54" fmla="*/ 22 w 75"/>
                <a:gd name="T55" fmla="*/ 68 h 154"/>
                <a:gd name="T56" fmla="*/ 25 w 75"/>
                <a:gd name="T57" fmla="*/ 68 h 154"/>
                <a:gd name="T58" fmla="*/ 27 w 75"/>
                <a:gd name="T59" fmla="*/ 68 h 154"/>
                <a:gd name="T60" fmla="*/ 27 w 75"/>
                <a:gd name="T61" fmla="*/ 68 h 154"/>
                <a:gd name="T62" fmla="*/ 39 w 75"/>
                <a:gd name="T63" fmla="*/ 80 h 154"/>
                <a:gd name="T64" fmla="*/ 39 w 75"/>
                <a:gd name="T65" fmla="*/ 84 h 154"/>
                <a:gd name="T66" fmla="*/ 39 w 75"/>
                <a:gd name="T67" fmla="*/ 84 h 154"/>
                <a:gd name="T68" fmla="*/ 39 w 75"/>
                <a:gd name="T69" fmla="*/ 145 h 154"/>
                <a:gd name="T70" fmla="*/ 48 w 75"/>
                <a:gd name="T71" fmla="*/ 154 h 154"/>
                <a:gd name="T72" fmla="*/ 49 w 75"/>
                <a:gd name="T73" fmla="*/ 154 h 154"/>
                <a:gd name="T74" fmla="*/ 49 w 75"/>
                <a:gd name="T75" fmla="*/ 154 h 154"/>
                <a:gd name="T76" fmla="*/ 58 w 75"/>
                <a:gd name="T77" fmla="*/ 146 h 154"/>
                <a:gd name="T78" fmla="*/ 58 w 75"/>
                <a:gd name="T79" fmla="*/ 74 h 154"/>
                <a:gd name="T80" fmla="*/ 58 w 75"/>
                <a:gd name="T81" fmla="*/ 70 h 154"/>
                <a:gd name="T82" fmla="*/ 58 w 75"/>
                <a:gd name="T83" fmla="*/ 28 h 154"/>
                <a:gd name="T84" fmla="*/ 60 w 75"/>
                <a:gd name="T85" fmla="*/ 28 h 154"/>
                <a:gd name="T86" fmla="*/ 60 w 75"/>
                <a:gd name="T87" fmla="*/ 74 h 154"/>
                <a:gd name="T88" fmla="*/ 68 w 75"/>
                <a:gd name="T89" fmla="*/ 82 h 154"/>
                <a:gd name="T90" fmla="*/ 75 w 75"/>
                <a:gd name="T91" fmla="*/ 74 h 154"/>
                <a:gd name="T92" fmla="*/ 75 w 75"/>
                <a:gd name="T93" fmla="*/ 26 h 154"/>
                <a:gd name="T94" fmla="*/ 75 w 75"/>
                <a:gd name="T95" fmla="*/ 25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5" h="154">
                  <a:moveTo>
                    <a:pt x="75" y="25"/>
                  </a:moveTo>
                  <a:cubicBezTo>
                    <a:pt x="75" y="23"/>
                    <a:pt x="75" y="23"/>
                    <a:pt x="75" y="23"/>
                  </a:cubicBezTo>
                  <a:cubicBezTo>
                    <a:pt x="75" y="11"/>
                    <a:pt x="65" y="1"/>
                    <a:pt x="52" y="0"/>
                  </a:cubicBezTo>
                  <a:cubicBezTo>
                    <a:pt x="52" y="0"/>
                    <a:pt x="52" y="0"/>
                    <a:pt x="52" y="0"/>
                  </a:cubicBezTo>
                  <a:cubicBezTo>
                    <a:pt x="52" y="0"/>
                    <a:pt x="52" y="0"/>
                    <a:pt x="52" y="0"/>
                  </a:cubicBezTo>
                  <a:cubicBezTo>
                    <a:pt x="49" y="0"/>
                    <a:pt x="49" y="0"/>
                    <a:pt x="49" y="0"/>
                  </a:cubicBezTo>
                  <a:cubicBezTo>
                    <a:pt x="42" y="0"/>
                    <a:pt x="42" y="0"/>
                    <a:pt x="42" y="0"/>
                  </a:cubicBezTo>
                  <a:cubicBezTo>
                    <a:pt x="41" y="5"/>
                    <a:pt x="40" y="6"/>
                    <a:pt x="40" y="7"/>
                  </a:cubicBezTo>
                  <a:cubicBezTo>
                    <a:pt x="40" y="7"/>
                    <a:pt x="44" y="25"/>
                    <a:pt x="42" y="31"/>
                  </a:cubicBezTo>
                  <a:cubicBezTo>
                    <a:pt x="42" y="34"/>
                    <a:pt x="40" y="40"/>
                    <a:pt x="38" y="40"/>
                  </a:cubicBezTo>
                  <a:cubicBezTo>
                    <a:pt x="35" y="40"/>
                    <a:pt x="33" y="34"/>
                    <a:pt x="33" y="31"/>
                  </a:cubicBezTo>
                  <a:cubicBezTo>
                    <a:pt x="31" y="25"/>
                    <a:pt x="35" y="7"/>
                    <a:pt x="35" y="7"/>
                  </a:cubicBezTo>
                  <a:cubicBezTo>
                    <a:pt x="33" y="5"/>
                    <a:pt x="33" y="1"/>
                    <a:pt x="33" y="0"/>
                  </a:cubicBezTo>
                  <a:cubicBezTo>
                    <a:pt x="26" y="0"/>
                    <a:pt x="26" y="0"/>
                    <a:pt x="26" y="0"/>
                  </a:cubicBezTo>
                  <a:cubicBezTo>
                    <a:pt x="22" y="0"/>
                    <a:pt x="22" y="0"/>
                    <a:pt x="22" y="0"/>
                  </a:cubicBezTo>
                  <a:cubicBezTo>
                    <a:pt x="22" y="0"/>
                    <a:pt x="22" y="0"/>
                    <a:pt x="22" y="0"/>
                  </a:cubicBezTo>
                  <a:cubicBezTo>
                    <a:pt x="22" y="0"/>
                    <a:pt x="22" y="0"/>
                    <a:pt x="22" y="0"/>
                  </a:cubicBezTo>
                  <a:cubicBezTo>
                    <a:pt x="10" y="1"/>
                    <a:pt x="0" y="11"/>
                    <a:pt x="0" y="23"/>
                  </a:cubicBezTo>
                  <a:cubicBezTo>
                    <a:pt x="0" y="25"/>
                    <a:pt x="0" y="25"/>
                    <a:pt x="0" y="25"/>
                  </a:cubicBezTo>
                  <a:cubicBezTo>
                    <a:pt x="0" y="25"/>
                    <a:pt x="0" y="26"/>
                    <a:pt x="0" y="26"/>
                  </a:cubicBezTo>
                  <a:cubicBezTo>
                    <a:pt x="0" y="61"/>
                    <a:pt x="0" y="61"/>
                    <a:pt x="0" y="61"/>
                  </a:cubicBezTo>
                  <a:cubicBezTo>
                    <a:pt x="13" y="61"/>
                    <a:pt x="13" y="61"/>
                    <a:pt x="13" y="61"/>
                  </a:cubicBezTo>
                  <a:cubicBezTo>
                    <a:pt x="13" y="61"/>
                    <a:pt x="14" y="62"/>
                    <a:pt x="14" y="62"/>
                  </a:cubicBezTo>
                  <a:cubicBezTo>
                    <a:pt x="14" y="28"/>
                    <a:pt x="14" y="28"/>
                    <a:pt x="14" y="28"/>
                  </a:cubicBezTo>
                  <a:cubicBezTo>
                    <a:pt x="16" y="28"/>
                    <a:pt x="16" y="28"/>
                    <a:pt x="16" y="28"/>
                  </a:cubicBezTo>
                  <a:cubicBezTo>
                    <a:pt x="16" y="62"/>
                    <a:pt x="16" y="62"/>
                    <a:pt x="16" y="62"/>
                  </a:cubicBezTo>
                  <a:cubicBezTo>
                    <a:pt x="18" y="63"/>
                    <a:pt x="20" y="64"/>
                    <a:pt x="21" y="66"/>
                  </a:cubicBezTo>
                  <a:cubicBezTo>
                    <a:pt x="22" y="68"/>
                    <a:pt x="22" y="68"/>
                    <a:pt x="22" y="68"/>
                  </a:cubicBezTo>
                  <a:cubicBezTo>
                    <a:pt x="25" y="68"/>
                    <a:pt x="25" y="68"/>
                    <a:pt x="25" y="68"/>
                  </a:cubicBezTo>
                  <a:cubicBezTo>
                    <a:pt x="25" y="68"/>
                    <a:pt x="26" y="68"/>
                    <a:pt x="27" y="68"/>
                  </a:cubicBezTo>
                  <a:cubicBezTo>
                    <a:pt x="27" y="68"/>
                    <a:pt x="27" y="68"/>
                    <a:pt x="27" y="68"/>
                  </a:cubicBezTo>
                  <a:cubicBezTo>
                    <a:pt x="34" y="68"/>
                    <a:pt x="39" y="74"/>
                    <a:pt x="39" y="80"/>
                  </a:cubicBezTo>
                  <a:cubicBezTo>
                    <a:pt x="39" y="84"/>
                    <a:pt x="39" y="84"/>
                    <a:pt x="39" y="84"/>
                  </a:cubicBezTo>
                  <a:cubicBezTo>
                    <a:pt x="39" y="84"/>
                    <a:pt x="39" y="84"/>
                    <a:pt x="39" y="84"/>
                  </a:cubicBezTo>
                  <a:cubicBezTo>
                    <a:pt x="39" y="145"/>
                    <a:pt x="39" y="145"/>
                    <a:pt x="39" y="145"/>
                  </a:cubicBezTo>
                  <a:cubicBezTo>
                    <a:pt x="39" y="150"/>
                    <a:pt x="43" y="154"/>
                    <a:pt x="48" y="154"/>
                  </a:cubicBezTo>
                  <a:cubicBezTo>
                    <a:pt x="49" y="154"/>
                    <a:pt x="49" y="154"/>
                    <a:pt x="49" y="154"/>
                  </a:cubicBezTo>
                  <a:cubicBezTo>
                    <a:pt x="49" y="154"/>
                    <a:pt x="49" y="154"/>
                    <a:pt x="49" y="154"/>
                  </a:cubicBezTo>
                  <a:cubicBezTo>
                    <a:pt x="54" y="154"/>
                    <a:pt x="58" y="150"/>
                    <a:pt x="58" y="146"/>
                  </a:cubicBezTo>
                  <a:cubicBezTo>
                    <a:pt x="58" y="74"/>
                    <a:pt x="58" y="74"/>
                    <a:pt x="58" y="74"/>
                  </a:cubicBezTo>
                  <a:cubicBezTo>
                    <a:pt x="58" y="70"/>
                    <a:pt x="58" y="70"/>
                    <a:pt x="58" y="70"/>
                  </a:cubicBezTo>
                  <a:cubicBezTo>
                    <a:pt x="58" y="28"/>
                    <a:pt x="58" y="28"/>
                    <a:pt x="58" y="28"/>
                  </a:cubicBezTo>
                  <a:cubicBezTo>
                    <a:pt x="60" y="28"/>
                    <a:pt x="60" y="28"/>
                    <a:pt x="60" y="28"/>
                  </a:cubicBezTo>
                  <a:cubicBezTo>
                    <a:pt x="60" y="74"/>
                    <a:pt x="60" y="74"/>
                    <a:pt x="60" y="74"/>
                  </a:cubicBezTo>
                  <a:cubicBezTo>
                    <a:pt x="60" y="78"/>
                    <a:pt x="64" y="82"/>
                    <a:pt x="68" y="82"/>
                  </a:cubicBezTo>
                  <a:cubicBezTo>
                    <a:pt x="72" y="82"/>
                    <a:pt x="75" y="78"/>
                    <a:pt x="75" y="74"/>
                  </a:cubicBezTo>
                  <a:cubicBezTo>
                    <a:pt x="75" y="26"/>
                    <a:pt x="75" y="26"/>
                    <a:pt x="75" y="26"/>
                  </a:cubicBezTo>
                  <a:cubicBezTo>
                    <a:pt x="75" y="26"/>
                    <a:pt x="75" y="25"/>
                    <a:pt x="75"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b="1" dirty="0">
                <a:latin typeface="Segoe UI" panose="020B0502040204020203" pitchFamily="34" charset="0"/>
                <a:ea typeface="Segoe UI" panose="020B0502040204020203" pitchFamily="34" charset="0"/>
                <a:cs typeface="Segoe UI" panose="020B0502040204020203" pitchFamily="34" charset="0"/>
              </a:endParaRPr>
            </a:p>
          </p:txBody>
        </p:sp>
        <p:sp>
          <p:nvSpPr>
            <p:cNvPr id="51" name="Freeform 1057">
              <a:extLst>
                <a:ext uri="{FF2B5EF4-FFF2-40B4-BE49-F238E27FC236}">
                  <a16:creationId xmlns:a16="http://schemas.microsoft.com/office/drawing/2014/main" id="{A1981300-21D7-4C94-A9FF-6B57D72E998B}"/>
                </a:ext>
              </a:extLst>
            </p:cNvPr>
            <p:cNvSpPr>
              <a:spLocks/>
            </p:cNvSpPr>
            <p:nvPr/>
          </p:nvSpPr>
          <p:spPr bwMode="gray">
            <a:xfrm>
              <a:off x="6261100" y="6264276"/>
              <a:ext cx="71438" cy="138113"/>
            </a:xfrm>
            <a:custGeom>
              <a:avLst/>
              <a:gdLst>
                <a:gd name="T0" fmla="*/ 0 w 19"/>
                <a:gd name="T1" fmla="*/ 3 h 37"/>
                <a:gd name="T2" fmla="*/ 0 w 19"/>
                <a:gd name="T3" fmla="*/ 28 h 37"/>
                <a:gd name="T4" fmla="*/ 10 w 19"/>
                <a:gd name="T5" fmla="*/ 37 h 37"/>
                <a:gd name="T6" fmla="*/ 10 w 19"/>
                <a:gd name="T7" fmla="*/ 37 h 37"/>
                <a:gd name="T8" fmla="*/ 10 w 19"/>
                <a:gd name="T9" fmla="*/ 37 h 37"/>
                <a:gd name="T10" fmla="*/ 19 w 19"/>
                <a:gd name="T11" fmla="*/ 28 h 37"/>
                <a:gd name="T12" fmla="*/ 19 w 19"/>
                <a:gd name="T13" fmla="*/ 0 h 37"/>
                <a:gd name="T14" fmla="*/ 11 w 19"/>
                <a:gd name="T15" fmla="*/ 3 h 37"/>
                <a:gd name="T16" fmla="*/ 0 w 19"/>
                <a:gd name="T17" fmla="*/ 3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37">
                  <a:moveTo>
                    <a:pt x="0" y="3"/>
                  </a:moveTo>
                  <a:cubicBezTo>
                    <a:pt x="0" y="28"/>
                    <a:pt x="0" y="28"/>
                    <a:pt x="0" y="28"/>
                  </a:cubicBezTo>
                  <a:cubicBezTo>
                    <a:pt x="0" y="33"/>
                    <a:pt x="5" y="37"/>
                    <a:pt x="10" y="37"/>
                  </a:cubicBezTo>
                  <a:cubicBezTo>
                    <a:pt x="10" y="37"/>
                    <a:pt x="10" y="37"/>
                    <a:pt x="10" y="37"/>
                  </a:cubicBezTo>
                  <a:cubicBezTo>
                    <a:pt x="10" y="37"/>
                    <a:pt x="10" y="37"/>
                    <a:pt x="10" y="37"/>
                  </a:cubicBezTo>
                  <a:cubicBezTo>
                    <a:pt x="15" y="37"/>
                    <a:pt x="19" y="33"/>
                    <a:pt x="19" y="28"/>
                  </a:cubicBezTo>
                  <a:cubicBezTo>
                    <a:pt x="19" y="0"/>
                    <a:pt x="19" y="0"/>
                    <a:pt x="19" y="0"/>
                  </a:cubicBezTo>
                  <a:cubicBezTo>
                    <a:pt x="17" y="2"/>
                    <a:pt x="14" y="3"/>
                    <a:pt x="11" y="3"/>
                  </a:cubicBezTo>
                  <a:lnTo>
                    <a:pt x="0"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b="1" dirty="0">
                <a:latin typeface="Segoe UI" panose="020B0502040204020203" pitchFamily="34" charset="0"/>
                <a:ea typeface="Segoe UI" panose="020B0502040204020203" pitchFamily="34" charset="0"/>
                <a:cs typeface="Segoe UI" panose="020B0502040204020203" pitchFamily="34" charset="0"/>
              </a:endParaRPr>
            </a:p>
          </p:txBody>
        </p:sp>
      </p:grpSp>
      <p:sp>
        <p:nvSpPr>
          <p:cNvPr id="57" name="Textfeld 56">
            <a:extLst>
              <a:ext uri="{FF2B5EF4-FFF2-40B4-BE49-F238E27FC236}">
                <a16:creationId xmlns:a16="http://schemas.microsoft.com/office/drawing/2014/main" id="{6C184189-A864-4540-8A5F-2384F27803E2}"/>
              </a:ext>
            </a:extLst>
          </p:cNvPr>
          <p:cNvSpPr txBox="1"/>
          <p:nvPr/>
        </p:nvSpPr>
        <p:spPr>
          <a:xfrm>
            <a:off x="447424" y="5410871"/>
            <a:ext cx="872355" cy="230832"/>
          </a:xfrm>
          <a:prstGeom prst="rect">
            <a:avLst/>
          </a:prstGeom>
          <a:noFill/>
        </p:spPr>
        <p:txBody>
          <a:bodyPr wrap="none" rtlCol="0">
            <a:spAutoFit/>
          </a:bodyPr>
          <a:lstStyle/>
          <a:p>
            <a:r>
              <a:rPr lang="en-US" sz="900" b="1" dirty="0">
                <a:solidFill>
                  <a:schemeClr val="tx2"/>
                </a:solidFill>
                <a:latin typeface="Segoe UI" panose="020B0502040204020203" pitchFamily="34" charset="0"/>
                <a:ea typeface="Segoe UI" panose="020B0502040204020203" pitchFamily="34" charset="0"/>
                <a:cs typeface="Segoe UI" panose="020B0502040204020203" pitchFamily="34" charset="0"/>
              </a:rPr>
              <a:t>Employment</a:t>
            </a:r>
          </a:p>
        </p:txBody>
      </p:sp>
      <p:sp>
        <p:nvSpPr>
          <p:cNvPr id="61" name="Textfeld 60">
            <a:extLst>
              <a:ext uri="{FF2B5EF4-FFF2-40B4-BE49-F238E27FC236}">
                <a16:creationId xmlns:a16="http://schemas.microsoft.com/office/drawing/2014/main" id="{90DE3841-C72E-494B-A138-3D7EAF4F312E}"/>
              </a:ext>
            </a:extLst>
          </p:cNvPr>
          <p:cNvSpPr txBox="1"/>
          <p:nvPr/>
        </p:nvSpPr>
        <p:spPr>
          <a:xfrm>
            <a:off x="2304310" y="3898266"/>
            <a:ext cx="349776" cy="246221"/>
          </a:xfrm>
          <a:prstGeom prst="rect">
            <a:avLst/>
          </a:prstGeom>
          <a:noFill/>
        </p:spPr>
        <p:txBody>
          <a:bodyPr wrap="none" rtlCol="0">
            <a:spAutoFit/>
          </a:bodyPr>
          <a:lstStyle/>
          <a:p>
            <a:r>
              <a:rPr lang="en-US" sz="1000" dirty="0">
                <a:solidFill>
                  <a:schemeClr val="tx2"/>
                </a:solidFill>
                <a:latin typeface="Segoe UI" panose="020B0502040204020203" pitchFamily="34" charset="0"/>
                <a:ea typeface="Segoe UI" panose="020B0502040204020203" pitchFamily="34" charset="0"/>
                <a:cs typeface="Segoe UI" panose="020B0502040204020203" pitchFamily="34" charset="0"/>
              </a:rPr>
              <a:t>2,6</a:t>
            </a:r>
          </a:p>
        </p:txBody>
      </p:sp>
      <p:sp>
        <p:nvSpPr>
          <p:cNvPr id="62" name="Textfeld 61">
            <a:extLst>
              <a:ext uri="{FF2B5EF4-FFF2-40B4-BE49-F238E27FC236}">
                <a16:creationId xmlns:a16="http://schemas.microsoft.com/office/drawing/2014/main" id="{23713522-D4D6-4D15-B9D2-0E6AC73A25A8}"/>
              </a:ext>
            </a:extLst>
          </p:cNvPr>
          <p:cNvSpPr txBox="1"/>
          <p:nvPr/>
        </p:nvSpPr>
        <p:spPr>
          <a:xfrm>
            <a:off x="2826841" y="3898266"/>
            <a:ext cx="367408" cy="246221"/>
          </a:xfrm>
          <a:prstGeom prst="rect">
            <a:avLst/>
          </a:prstGeom>
          <a:noFill/>
        </p:spPr>
        <p:txBody>
          <a:bodyPr wrap="none" rtlCol="0">
            <a:spAutoFit/>
          </a:bodyPr>
          <a:lstStyle/>
          <a:p>
            <a:r>
              <a:rPr lang="en-US" sz="1000" b="1" dirty="0">
                <a:solidFill>
                  <a:schemeClr val="tx2"/>
                </a:solidFill>
                <a:latin typeface="Segoe UI" panose="020B0502040204020203" pitchFamily="34" charset="0"/>
                <a:ea typeface="Segoe UI" panose="020B0502040204020203" pitchFamily="34" charset="0"/>
                <a:cs typeface="Segoe UI" panose="020B0502040204020203" pitchFamily="34" charset="0"/>
              </a:rPr>
              <a:t>2,3</a:t>
            </a:r>
          </a:p>
        </p:txBody>
      </p:sp>
      <p:sp>
        <p:nvSpPr>
          <p:cNvPr id="64" name="Textfeld 63">
            <a:extLst>
              <a:ext uri="{FF2B5EF4-FFF2-40B4-BE49-F238E27FC236}">
                <a16:creationId xmlns:a16="http://schemas.microsoft.com/office/drawing/2014/main" id="{123D2D6C-6936-4836-9BB4-23719252E712}"/>
              </a:ext>
            </a:extLst>
          </p:cNvPr>
          <p:cNvSpPr txBox="1"/>
          <p:nvPr/>
        </p:nvSpPr>
        <p:spPr>
          <a:xfrm>
            <a:off x="2304310" y="4624682"/>
            <a:ext cx="349776" cy="246221"/>
          </a:xfrm>
          <a:prstGeom prst="rect">
            <a:avLst/>
          </a:prstGeom>
          <a:noFill/>
        </p:spPr>
        <p:txBody>
          <a:bodyPr wrap="none" rtlCol="0">
            <a:spAutoFit/>
          </a:bodyPr>
          <a:lstStyle/>
          <a:p>
            <a:r>
              <a:rPr lang="en-US" sz="1000" dirty="0">
                <a:solidFill>
                  <a:schemeClr val="tx2"/>
                </a:solidFill>
                <a:latin typeface="Segoe UI" panose="020B0502040204020203" pitchFamily="34" charset="0"/>
                <a:ea typeface="Segoe UI" panose="020B0502040204020203" pitchFamily="34" charset="0"/>
                <a:cs typeface="Segoe UI" panose="020B0502040204020203" pitchFamily="34" charset="0"/>
              </a:rPr>
              <a:t>2,5</a:t>
            </a:r>
          </a:p>
        </p:txBody>
      </p:sp>
      <p:sp>
        <p:nvSpPr>
          <p:cNvPr id="65" name="Textfeld 64">
            <a:extLst>
              <a:ext uri="{FF2B5EF4-FFF2-40B4-BE49-F238E27FC236}">
                <a16:creationId xmlns:a16="http://schemas.microsoft.com/office/drawing/2014/main" id="{E206B957-FE5F-474D-8F58-EC66C63405C9}"/>
              </a:ext>
            </a:extLst>
          </p:cNvPr>
          <p:cNvSpPr txBox="1"/>
          <p:nvPr/>
        </p:nvSpPr>
        <p:spPr>
          <a:xfrm>
            <a:off x="2826841" y="4624682"/>
            <a:ext cx="367408" cy="246221"/>
          </a:xfrm>
          <a:prstGeom prst="rect">
            <a:avLst/>
          </a:prstGeom>
          <a:noFill/>
        </p:spPr>
        <p:txBody>
          <a:bodyPr wrap="none" rtlCol="0">
            <a:spAutoFit/>
          </a:bodyPr>
          <a:lstStyle/>
          <a:p>
            <a:r>
              <a:rPr lang="en-US" sz="1000" b="1" dirty="0">
                <a:solidFill>
                  <a:schemeClr val="tx2"/>
                </a:solidFill>
                <a:latin typeface="Segoe UI" panose="020B0502040204020203" pitchFamily="34" charset="0"/>
                <a:ea typeface="Segoe UI" panose="020B0502040204020203" pitchFamily="34" charset="0"/>
                <a:cs typeface="Segoe UI" panose="020B0502040204020203" pitchFamily="34" charset="0"/>
              </a:rPr>
              <a:t>2,2</a:t>
            </a:r>
          </a:p>
        </p:txBody>
      </p:sp>
      <p:sp>
        <p:nvSpPr>
          <p:cNvPr id="67" name="Textfeld 66">
            <a:extLst>
              <a:ext uri="{FF2B5EF4-FFF2-40B4-BE49-F238E27FC236}">
                <a16:creationId xmlns:a16="http://schemas.microsoft.com/office/drawing/2014/main" id="{F72305DB-4EDB-4A1A-8DE7-03C42CEE872F}"/>
              </a:ext>
            </a:extLst>
          </p:cNvPr>
          <p:cNvSpPr txBox="1"/>
          <p:nvPr/>
        </p:nvSpPr>
        <p:spPr>
          <a:xfrm>
            <a:off x="2304310" y="5424139"/>
            <a:ext cx="349776" cy="246221"/>
          </a:xfrm>
          <a:prstGeom prst="rect">
            <a:avLst/>
          </a:prstGeom>
          <a:noFill/>
        </p:spPr>
        <p:txBody>
          <a:bodyPr wrap="none" rtlCol="0">
            <a:spAutoFit/>
          </a:bodyPr>
          <a:lstStyle/>
          <a:p>
            <a:r>
              <a:rPr lang="en-US" sz="1000" dirty="0">
                <a:solidFill>
                  <a:schemeClr val="tx2"/>
                </a:solidFill>
                <a:latin typeface="Segoe UI" panose="020B0502040204020203" pitchFamily="34" charset="0"/>
                <a:ea typeface="Segoe UI" panose="020B0502040204020203" pitchFamily="34" charset="0"/>
                <a:cs typeface="Segoe UI" panose="020B0502040204020203" pitchFamily="34" charset="0"/>
              </a:rPr>
              <a:t>3,3</a:t>
            </a:r>
          </a:p>
        </p:txBody>
      </p:sp>
      <p:sp>
        <p:nvSpPr>
          <p:cNvPr id="68" name="Textfeld 67">
            <a:extLst>
              <a:ext uri="{FF2B5EF4-FFF2-40B4-BE49-F238E27FC236}">
                <a16:creationId xmlns:a16="http://schemas.microsoft.com/office/drawing/2014/main" id="{E6F1A7EE-0E85-4D13-B162-5FCD214551D6}"/>
              </a:ext>
            </a:extLst>
          </p:cNvPr>
          <p:cNvSpPr txBox="1"/>
          <p:nvPr/>
        </p:nvSpPr>
        <p:spPr>
          <a:xfrm>
            <a:off x="2826841" y="5424139"/>
            <a:ext cx="367408" cy="246221"/>
          </a:xfrm>
          <a:prstGeom prst="rect">
            <a:avLst/>
          </a:prstGeom>
          <a:noFill/>
        </p:spPr>
        <p:txBody>
          <a:bodyPr wrap="none" rtlCol="0">
            <a:spAutoFit/>
          </a:bodyPr>
          <a:lstStyle/>
          <a:p>
            <a:r>
              <a:rPr lang="en-US" sz="1000" b="1" dirty="0">
                <a:solidFill>
                  <a:schemeClr val="tx2"/>
                </a:solidFill>
                <a:latin typeface="Segoe UI" panose="020B0502040204020203" pitchFamily="34" charset="0"/>
                <a:ea typeface="Segoe UI" panose="020B0502040204020203" pitchFamily="34" charset="0"/>
                <a:cs typeface="Segoe UI" panose="020B0502040204020203" pitchFamily="34" charset="0"/>
              </a:rPr>
              <a:t>2,9</a:t>
            </a:r>
          </a:p>
        </p:txBody>
      </p:sp>
      <p:sp>
        <p:nvSpPr>
          <p:cNvPr id="70" name="Textfeld 69">
            <a:extLst>
              <a:ext uri="{FF2B5EF4-FFF2-40B4-BE49-F238E27FC236}">
                <a16:creationId xmlns:a16="http://schemas.microsoft.com/office/drawing/2014/main" id="{AC696856-3B34-4038-B6BF-D5EF8DAE6C63}"/>
              </a:ext>
            </a:extLst>
          </p:cNvPr>
          <p:cNvSpPr txBox="1"/>
          <p:nvPr/>
        </p:nvSpPr>
        <p:spPr>
          <a:xfrm>
            <a:off x="2304310" y="3692739"/>
            <a:ext cx="420308" cy="246221"/>
          </a:xfrm>
          <a:prstGeom prst="rect">
            <a:avLst/>
          </a:prstGeom>
          <a:noFill/>
        </p:spPr>
        <p:txBody>
          <a:bodyPr wrap="none" rtlCol="0">
            <a:spAutoFit/>
          </a:bodyPr>
          <a:lstStyle/>
          <a:p>
            <a:r>
              <a:rPr lang="en-US" sz="1000" dirty="0">
                <a:solidFill>
                  <a:schemeClr val="tx2"/>
                </a:solidFill>
                <a:latin typeface="Segoe UI" panose="020B0502040204020203" pitchFamily="34" charset="0"/>
                <a:ea typeface="Segoe UI" panose="020B0502040204020203" pitchFamily="34" charset="0"/>
                <a:cs typeface="Segoe UI" panose="020B0502040204020203" pitchFamily="34" charset="0"/>
              </a:rPr>
              <a:t>66,7</a:t>
            </a:r>
          </a:p>
        </p:txBody>
      </p:sp>
      <p:sp>
        <p:nvSpPr>
          <p:cNvPr id="71" name="Textfeld 70">
            <a:extLst>
              <a:ext uri="{FF2B5EF4-FFF2-40B4-BE49-F238E27FC236}">
                <a16:creationId xmlns:a16="http://schemas.microsoft.com/office/drawing/2014/main" id="{74C3395B-A360-4FA7-B573-6B7C6D2395DC}"/>
              </a:ext>
            </a:extLst>
          </p:cNvPr>
          <p:cNvSpPr txBox="1"/>
          <p:nvPr/>
        </p:nvSpPr>
        <p:spPr>
          <a:xfrm>
            <a:off x="2826841" y="3692739"/>
            <a:ext cx="420308" cy="246221"/>
          </a:xfrm>
          <a:prstGeom prst="rect">
            <a:avLst/>
          </a:prstGeom>
          <a:noFill/>
        </p:spPr>
        <p:txBody>
          <a:bodyPr wrap="none" rtlCol="0">
            <a:spAutoFit/>
          </a:bodyPr>
          <a:lstStyle/>
          <a:p>
            <a:r>
              <a:rPr lang="en-US" sz="1000" dirty="0">
                <a:solidFill>
                  <a:schemeClr val="tx2"/>
                </a:solidFill>
                <a:latin typeface="Segoe UI" panose="020B0502040204020203" pitchFamily="34" charset="0"/>
                <a:ea typeface="Segoe UI" panose="020B0502040204020203" pitchFamily="34" charset="0"/>
                <a:cs typeface="Segoe UI" panose="020B0502040204020203" pitchFamily="34" charset="0"/>
              </a:rPr>
              <a:t>69,8</a:t>
            </a:r>
          </a:p>
        </p:txBody>
      </p:sp>
      <p:sp>
        <p:nvSpPr>
          <p:cNvPr id="72" name="Textfeld 71">
            <a:extLst>
              <a:ext uri="{FF2B5EF4-FFF2-40B4-BE49-F238E27FC236}">
                <a16:creationId xmlns:a16="http://schemas.microsoft.com/office/drawing/2014/main" id="{2C600E62-87E3-4931-B4C8-46C9E141BBE1}"/>
              </a:ext>
            </a:extLst>
          </p:cNvPr>
          <p:cNvSpPr txBox="1"/>
          <p:nvPr/>
        </p:nvSpPr>
        <p:spPr>
          <a:xfrm>
            <a:off x="3428920" y="3692739"/>
            <a:ext cx="542136" cy="246221"/>
          </a:xfrm>
          <a:prstGeom prst="rect">
            <a:avLst/>
          </a:prstGeom>
          <a:noFill/>
        </p:spPr>
        <p:txBody>
          <a:bodyPr wrap="none" rtlCol="0">
            <a:spAutoFit/>
          </a:bodyPr>
          <a:lstStyle/>
          <a:p>
            <a:r>
              <a:rPr lang="en-US" sz="1000" dirty="0">
                <a:solidFill>
                  <a:schemeClr val="tx2"/>
                </a:solidFill>
                <a:latin typeface="Segoe UI" panose="020B0502040204020203" pitchFamily="34" charset="0"/>
                <a:ea typeface="Segoe UI" panose="020B0502040204020203" pitchFamily="34" charset="0"/>
                <a:cs typeface="Segoe UI" panose="020B0502040204020203" pitchFamily="34" charset="0"/>
              </a:rPr>
              <a:t>+4,0%</a:t>
            </a:r>
          </a:p>
        </p:txBody>
      </p:sp>
      <p:sp>
        <p:nvSpPr>
          <p:cNvPr id="73" name="Textfeld 72">
            <a:extLst>
              <a:ext uri="{FF2B5EF4-FFF2-40B4-BE49-F238E27FC236}">
                <a16:creationId xmlns:a16="http://schemas.microsoft.com/office/drawing/2014/main" id="{D8926D6E-8687-4814-ADB2-306E0D6C6657}"/>
              </a:ext>
            </a:extLst>
          </p:cNvPr>
          <p:cNvSpPr txBox="1"/>
          <p:nvPr/>
        </p:nvSpPr>
        <p:spPr>
          <a:xfrm>
            <a:off x="2304310" y="4419155"/>
            <a:ext cx="420308" cy="246221"/>
          </a:xfrm>
          <a:prstGeom prst="rect">
            <a:avLst/>
          </a:prstGeom>
          <a:noFill/>
        </p:spPr>
        <p:txBody>
          <a:bodyPr wrap="none" rtlCol="0">
            <a:spAutoFit/>
          </a:bodyPr>
          <a:lstStyle/>
          <a:p>
            <a:r>
              <a:rPr lang="en-US" sz="1000" dirty="0">
                <a:solidFill>
                  <a:schemeClr val="tx2"/>
                </a:solidFill>
                <a:latin typeface="Segoe UI" panose="020B0502040204020203" pitchFamily="34" charset="0"/>
                <a:ea typeface="Segoe UI" panose="020B0502040204020203" pitchFamily="34" charset="0"/>
                <a:cs typeface="Segoe UI" panose="020B0502040204020203" pitchFamily="34" charset="0"/>
              </a:rPr>
              <a:t>58,3</a:t>
            </a:r>
          </a:p>
        </p:txBody>
      </p:sp>
      <p:sp>
        <p:nvSpPr>
          <p:cNvPr id="74" name="Textfeld 73">
            <a:extLst>
              <a:ext uri="{FF2B5EF4-FFF2-40B4-BE49-F238E27FC236}">
                <a16:creationId xmlns:a16="http://schemas.microsoft.com/office/drawing/2014/main" id="{E5A604D4-C4A9-43B5-889D-7EE751ECC1AE}"/>
              </a:ext>
            </a:extLst>
          </p:cNvPr>
          <p:cNvSpPr txBox="1"/>
          <p:nvPr/>
        </p:nvSpPr>
        <p:spPr>
          <a:xfrm>
            <a:off x="2826841" y="4419155"/>
            <a:ext cx="420308" cy="246221"/>
          </a:xfrm>
          <a:prstGeom prst="rect">
            <a:avLst/>
          </a:prstGeom>
          <a:noFill/>
        </p:spPr>
        <p:txBody>
          <a:bodyPr wrap="none" rtlCol="0">
            <a:spAutoFit/>
          </a:bodyPr>
          <a:lstStyle/>
          <a:p>
            <a:r>
              <a:rPr lang="en-US" sz="1000" dirty="0">
                <a:solidFill>
                  <a:schemeClr val="tx2"/>
                </a:solidFill>
                <a:latin typeface="Segoe UI" panose="020B0502040204020203" pitchFamily="34" charset="0"/>
                <a:ea typeface="Segoe UI" panose="020B0502040204020203" pitchFamily="34" charset="0"/>
                <a:cs typeface="Segoe UI" panose="020B0502040204020203" pitchFamily="34" charset="0"/>
              </a:rPr>
              <a:t>60,6</a:t>
            </a:r>
          </a:p>
        </p:txBody>
      </p:sp>
      <p:sp>
        <p:nvSpPr>
          <p:cNvPr id="75" name="Textfeld 74">
            <a:extLst>
              <a:ext uri="{FF2B5EF4-FFF2-40B4-BE49-F238E27FC236}">
                <a16:creationId xmlns:a16="http://schemas.microsoft.com/office/drawing/2014/main" id="{82244CF8-0669-451A-95F6-A7F1CA322D74}"/>
              </a:ext>
            </a:extLst>
          </p:cNvPr>
          <p:cNvSpPr txBox="1"/>
          <p:nvPr/>
        </p:nvSpPr>
        <p:spPr>
          <a:xfrm>
            <a:off x="3428920" y="4419155"/>
            <a:ext cx="542136" cy="246221"/>
          </a:xfrm>
          <a:prstGeom prst="rect">
            <a:avLst/>
          </a:prstGeom>
          <a:noFill/>
        </p:spPr>
        <p:txBody>
          <a:bodyPr wrap="none" rtlCol="0">
            <a:spAutoFit/>
          </a:bodyPr>
          <a:lstStyle/>
          <a:p>
            <a:r>
              <a:rPr lang="en-US" sz="1000" dirty="0">
                <a:solidFill>
                  <a:schemeClr val="tx2"/>
                </a:solidFill>
                <a:latin typeface="Segoe UI" panose="020B0502040204020203" pitchFamily="34" charset="0"/>
                <a:ea typeface="Segoe UI" panose="020B0502040204020203" pitchFamily="34" charset="0"/>
                <a:cs typeface="Segoe UI" panose="020B0502040204020203" pitchFamily="34" charset="0"/>
              </a:rPr>
              <a:t>+3,9%</a:t>
            </a:r>
          </a:p>
        </p:txBody>
      </p:sp>
      <p:sp>
        <p:nvSpPr>
          <p:cNvPr id="76" name="Textfeld 75">
            <a:extLst>
              <a:ext uri="{FF2B5EF4-FFF2-40B4-BE49-F238E27FC236}">
                <a16:creationId xmlns:a16="http://schemas.microsoft.com/office/drawing/2014/main" id="{D1D1A136-A8A2-4CA2-97CE-5B8E17CC6169}"/>
              </a:ext>
            </a:extLst>
          </p:cNvPr>
          <p:cNvSpPr txBox="1"/>
          <p:nvPr/>
        </p:nvSpPr>
        <p:spPr>
          <a:xfrm>
            <a:off x="2304310" y="5218612"/>
            <a:ext cx="497252" cy="246221"/>
          </a:xfrm>
          <a:prstGeom prst="rect">
            <a:avLst/>
          </a:prstGeom>
          <a:noFill/>
        </p:spPr>
        <p:txBody>
          <a:bodyPr wrap="none" rtlCol="0">
            <a:spAutoFit/>
          </a:bodyPr>
          <a:lstStyle/>
          <a:p>
            <a:r>
              <a:rPr lang="en-US" sz="1000" dirty="0">
                <a:solidFill>
                  <a:schemeClr val="tx2"/>
                </a:solidFill>
                <a:latin typeface="Segoe UI" panose="020B0502040204020203" pitchFamily="34" charset="0"/>
                <a:ea typeface="Segoe UI" panose="020B0502040204020203" pitchFamily="34" charset="0"/>
                <a:cs typeface="Segoe UI" panose="020B0502040204020203" pitchFamily="34" charset="0"/>
              </a:rPr>
              <a:t>1.372</a:t>
            </a:r>
          </a:p>
        </p:txBody>
      </p:sp>
      <p:sp>
        <p:nvSpPr>
          <p:cNvPr id="77" name="Textfeld 76">
            <a:extLst>
              <a:ext uri="{FF2B5EF4-FFF2-40B4-BE49-F238E27FC236}">
                <a16:creationId xmlns:a16="http://schemas.microsoft.com/office/drawing/2014/main" id="{14916728-5535-4EEE-B763-791880575C6D}"/>
              </a:ext>
            </a:extLst>
          </p:cNvPr>
          <p:cNvSpPr txBox="1"/>
          <p:nvPr/>
        </p:nvSpPr>
        <p:spPr>
          <a:xfrm>
            <a:off x="2826841" y="5218612"/>
            <a:ext cx="497252" cy="246221"/>
          </a:xfrm>
          <a:prstGeom prst="rect">
            <a:avLst/>
          </a:prstGeom>
          <a:noFill/>
        </p:spPr>
        <p:txBody>
          <a:bodyPr wrap="none" rtlCol="0">
            <a:spAutoFit/>
          </a:bodyPr>
          <a:lstStyle/>
          <a:p>
            <a:r>
              <a:rPr lang="en-US" sz="1000" dirty="0">
                <a:solidFill>
                  <a:schemeClr val="tx2"/>
                </a:solidFill>
                <a:latin typeface="Segoe UI" panose="020B0502040204020203" pitchFamily="34" charset="0"/>
                <a:ea typeface="Segoe UI" panose="020B0502040204020203" pitchFamily="34" charset="0"/>
                <a:cs typeface="Segoe UI" panose="020B0502040204020203" pitchFamily="34" charset="0"/>
              </a:rPr>
              <a:t>1.242</a:t>
            </a:r>
          </a:p>
        </p:txBody>
      </p:sp>
      <p:sp>
        <p:nvSpPr>
          <p:cNvPr id="78" name="Textfeld 77">
            <a:extLst>
              <a:ext uri="{FF2B5EF4-FFF2-40B4-BE49-F238E27FC236}">
                <a16:creationId xmlns:a16="http://schemas.microsoft.com/office/drawing/2014/main" id="{C9B99F0C-807C-47B9-9910-4F3FEC1E9F1C}"/>
              </a:ext>
            </a:extLst>
          </p:cNvPr>
          <p:cNvSpPr txBox="1"/>
          <p:nvPr/>
        </p:nvSpPr>
        <p:spPr>
          <a:xfrm>
            <a:off x="3428920" y="5218612"/>
            <a:ext cx="505267" cy="246221"/>
          </a:xfrm>
          <a:prstGeom prst="rect">
            <a:avLst/>
          </a:prstGeom>
          <a:noFill/>
        </p:spPr>
        <p:txBody>
          <a:bodyPr wrap="none" rtlCol="0">
            <a:spAutoFit/>
          </a:bodyPr>
          <a:lstStyle/>
          <a:p>
            <a:r>
              <a:rPr lang="en-US" sz="1000" dirty="0">
                <a:solidFill>
                  <a:schemeClr val="tx2"/>
                </a:solidFill>
                <a:latin typeface="Segoe UI" panose="020B0502040204020203" pitchFamily="34" charset="0"/>
                <a:ea typeface="Segoe UI" panose="020B0502040204020203" pitchFamily="34" charset="0"/>
                <a:cs typeface="Segoe UI" panose="020B0502040204020203" pitchFamily="34" charset="0"/>
              </a:rPr>
              <a:t>-9,5%</a:t>
            </a:r>
          </a:p>
        </p:txBody>
      </p:sp>
      <p:sp>
        <p:nvSpPr>
          <p:cNvPr id="79" name="Textfeld 78">
            <a:extLst>
              <a:ext uri="{FF2B5EF4-FFF2-40B4-BE49-F238E27FC236}">
                <a16:creationId xmlns:a16="http://schemas.microsoft.com/office/drawing/2014/main" id="{C56E9BF8-A37E-4043-988E-71488ADEA1CA}"/>
              </a:ext>
            </a:extLst>
          </p:cNvPr>
          <p:cNvSpPr txBox="1"/>
          <p:nvPr/>
        </p:nvSpPr>
        <p:spPr>
          <a:xfrm>
            <a:off x="1344936" y="3707249"/>
            <a:ext cx="1056700" cy="200055"/>
          </a:xfrm>
          <a:prstGeom prst="rect">
            <a:avLst/>
          </a:prstGeom>
          <a:noFill/>
        </p:spPr>
        <p:txBody>
          <a:bodyPr wrap="none" rtlCol="0">
            <a:spAutoFit/>
          </a:bodyPr>
          <a:lstStyle/>
          <a:p>
            <a:r>
              <a:rPr lang="en-US" sz="700" b="1" dirty="0" err="1">
                <a:solidFill>
                  <a:schemeClr val="tx2"/>
                </a:solidFill>
                <a:latin typeface="Segoe UI" panose="020B0502040204020203" pitchFamily="34" charset="0"/>
                <a:ea typeface="Segoe UI" panose="020B0502040204020203" pitchFamily="34" charset="0"/>
                <a:cs typeface="Segoe UI" panose="020B0502040204020203" pitchFamily="34" charset="0"/>
              </a:rPr>
              <a:t>Sportsrelated</a:t>
            </a:r>
            <a:r>
              <a:rPr lang="en-US" sz="700" b="1" dirty="0">
                <a:solidFill>
                  <a:schemeClr val="tx2"/>
                </a:solidFill>
                <a:latin typeface="Segoe UI" panose="020B0502040204020203" pitchFamily="34" charset="0"/>
                <a:ea typeface="Segoe UI" panose="020B0502040204020203" pitchFamily="34" charset="0"/>
                <a:cs typeface="Segoe UI" panose="020B0502040204020203" pitchFamily="34" charset="0"/>
              </a:rPr>
              <a:t>, bill. €</a:t>
            </a:r>
          </a:p>
        </p:txBody>
      </p:sp>
      <p:sp>
        <p:nvSpPr>
          <p:cNvPr id="80" name="Textfeld 79">
            <a:extLst>
              <a:ext uri="{FF2B5EF4-FFF2-40B4-BE49-F238E27FC236}">
                <a16:creationId xmlns:a16="http://schemas.microsoft.com/office/drawing/2014/main" id="{8A6A92A9-6F6C-4B16-91CA-11F9A2388E43}"/>
              </a:ext>
            </a:extLst>
          </p:cNvPr>
          <p:cNvSpPr txBox="1"/>
          <p:nvPr/>
        </p:nvSpPr>
        <p:spPr>
          <a:xfrm>
            <a:off x="1344936" y="3897369"/>
            <a:ext cx="615874" cy="200055"/>
          </a:xfrm>
          <a:prstGeom prst="rect">
            <a:avLst/>
          </a:prstGeom>
          <a:noFill/>
        </p:spPr>
        <p:txBody>
          <a:bodyPr wrap="none" rtlCol="0">
            <a:spAutoFit/>
          </a:bodyPr>
          <a:lstStyle/>
          <a:p>
            <a:r>
              <a:rPr lang="en-US" sz="700" b="1" dirty="0">
                <a:solidFill>
                  <a:schemeClr val="tx2"/>
                </a:solidFill>
                <a:latin typeface="Segoe UI" panose="020B0502040204020203" pitchFamily="34" charset="0"/>
                <a:ea typeface="Segoe UI" panose="020B0502040204020203" pitchFamily="34" charset="0"/>
                <a:cs typeface="Segoe UI" panose="020B0502040204020203" pitchFamily="34" charset="0"/>
              </a:rPr>
              <a:t>% of Total</a:t>
            </a:r>
          </a:p>
        </p:txBody>
      </p:sp>
      <p:sp>
        <p:nvSpPr>
          <p:cNvPr id="85" name="Textfeld 84">
            <a:extLst>
              <a:ext uri="{FF2B5EF4-FFF2-40B4-BE49-F238E27FC236}">
                <a16:creationId xmlns:a16="http://schemas.microsoft.com/office/drawing/2014/main" id="{BEE51B13-76C1-459E-8E87-7E00CE84D41B}"/>
              </a:ext>
            </a:extLst>
          </p:cNvPr>
          <p:cNvSpPr txBox="1"/>
          <p:nvPr/>
        </p:nvSpPr>
        <p:spPr>
          <a:xfrm>
            <a:off x="1344936" y="4433971"/>
            <a:ext cx="1032655" cy="200055"/>
          </a:xfrm>
          <a:prstGeom prst="rect">
            <a:avLst/>
          </a:prstGeom>
          <a:noFill/>
        </p:spPr>
        <p:txBody>
          <a:bodyPr wrap="none" rtlCol="0">
            <a:spAutoFit/>
          </a:bodyPr>
          <a:lstStyle/>
          <a:p>
            <a:r>
              <a:rPr lang="en-US" sz="700" b="1" dirty="0" err="1">
                <a:solidFill>
                  <a:schemeClr val="tx2"/>
                </a:solidFill>
                <a:latin typeface="Segoe UI" panose="020B0502040204020203" pitchFamily="34" charset="0"/>
                <a:ea typeface="Segoe UI" panose="020B0502040204020203" pitchFamily="34" charset="0"/>
                <a:cs typeface="Segoe UI" panose="020B0502040204020203" pitchFamily="34" charset="0"/>
              </a:rPr>
              <a:t>Sportsrelated</a:t>
            </a:r>
            <a:r>
              <a:rPr lang="en-US" sz="700" b="1" dirty="0">
                <a:solidFill>
                  <a:schemeClr val="tx2"/>
                </a:solidFill>
                <a:latin typeface="Segoe UI" panose="020B0502040204020203" pitchFamily="34" charset="0"/>
                <a:ea typeface="Segoe UI" panose="020B0502040204020203" pitchFamily="34" charset="0"/>
                <a:cs typeface="Segoe UI" panose="020B0502040204020203" pitchFamily="34" charset="0"/>
              </a:rPr>
              <a:t>, bill. €</a:t>
            </a:r>
          </a:p>
        </p:txBody>
      </p:sp>
      <p:sp>
        <p:nvSpPr>
          <p:cNvPr id="86" name="Textfeld 85">
            <a:extLst>
              <a:ext uri="{FF2B5EF4-FFF2-40B4-BE49-F238E27FC236}">
                <a16:creationId xmlns:a16="http://schemas.microsoft.com/office/drawing/2014/main" id="{7206027B-EC83-4BCC-8BB0-458AF1CABBF2}"/>
              </a:ext>
            </a:extLst>
          </p:cNvPr>
          <p:cNvSpPr txBox="1"/>
          <p:nvPr/>
        </p:nvSpPr>
        <p:spPr>
          <a:xfrm>
            <a:off x="1344936" y="4634030"/>
            <a:ext cx="615874" cy="200055"/>
          </a:xfrm>
          <a:prstGeom prst="rect">
            <a:avLst/>
          </a:prstGeom>
          <a:noFill/>
        </p:spPr>
        <p:txBody>
          <a:bodyPr wrap="none" rtlCol="0">
            <a:spAutoFit/>
          </a:bodyPr>
          <a:lstStyle/>
          <a:p>
            <a:r>
              <a:rPr lang="en-US" sz="700" b="1" dirty="0">
                <a:solidFill>
                  <a:schemeClr val="tx2"/>
                </a:solidFill>
                <a:latin typeface="Segoe UI" panose="020B0502040204020203" pitchFamily="34" charset="0"/>
                <a:ea typeface="Segoe UI" panose="020B0502040204020203" pitchFamily="34" charset="0"/>
                <a:cs typeface="Segoe UI" panose="020B0502040204020203" pitchFamily="34" charset="0"/>
              </a:rPr>
              <a:t>% of Total</a:t>
            </a:r>
          </a:p>
        </p:txBody>
      </p:sp>
      <p:sp>
        <p:nvSpPr>
          <p:cNvPr id="87" name="Textfeld 86">
            <a:extLst>
              <a:ext uri="{FF2B5EF4-FFF2-40B4-BE49-F238E27FC236}">
                <a16:creationId xmlns:a16="http://schemas.microsoft.com/office/drawing/2014/main" id="{E6757D31-E746-487A-807B-0A2824DDF633}"/>
              </a:ext>
            </a:extLst>
          </p:cNvPr>
          <p:cNvSpPr txBox="1"/>
          <p:nvPr/>
        </p:nvSpPr>
        <p:spPr>
          <a:xfrm>
            <a:off x="1344936" y="5254753"/>
            <a:ext cx="1032655" cy="200055"/>
          </a:xfrm>
          <a:prstGeom prst="rect">
            <a:avLst/>
          </a:prstGeom>
          <a:noFill/>
        </p:spPr>
        <p:txBody>
          <a:bodyPr wrap="none" rtlCol="0">
            <a:spAutoFit/>
          </a:bodyPr>
          <a:lstStyle/>
          <a:p>
            <a:r>
              <a:rPr lang="en-US" sz="700" b="1" dirty="0" err="1">
                <a:solidFill>
                  <a:schemeClr val="tx2"/>
                </a:solidFill>
                <a:latin typeface="Segoe UI" panose="020B0502040204020203" pitchFamily="34" charset="0"/>
                <a:ea typeface="Segoe UI" panose="020B0502040204020203" pitchFamily="34" charset="0"/>
                <a:cs typeface="Segoe UI" panose="020B0502040204020203" pitchFamily="34" charset="0"/>
              </a:rPr>
              <a:t>Sportsrelated</a:t>
            </a:r>
            <a:r>
              <a:rPr lang="en-US" sz="700" b="1" dirty="0">
                <a:solidFill>
                  <a:schemeClr val="tx2"/>
                </a:solidFill>
                <a:latin typeface="Segoe UI" panose="020B0502040204020203" pitchFamily="34" charset="0"/>
                <a:ea typeface="Segoe UI" panose="020B0502040204020203" pitchFamily="34" charset="0"/>
                <a:cs typeface="Segoe UI" panose="020B0502040204020203" pitchFamily="34" charset="0"/>
              </a:rPr>
              <a:t>, bill. €</a:t>
            </a:r>
          </a:p>
        </p:txBody>
      </p:sp>
      <p:sp>
        <p:nvSpPr>
          <p:cNvPr id="88" name="Textfeld 87">
            <a:extLst>
              <a:ext uri="{FF2B5EF4-FFF2-40B4-BE49-F238E27FC236}">
                <a16:creationId xmlns:a16="http://schemas.microsoft.com/office/drawing/2014/main" id="{8422CECE-43FB-4F6A-9018-E0601D4FF8CD}"/>
              </a:ext>
            </a:extLst>
          </p:cNvPr>
          <p:cNvSpPr txBox="1"/>
          <p:nvPr/>
        </p:nvSpPr>
        <p:spPr>
          <a:xfrm>
            <a:off x="1344936" y="5444873"/>
            <a:ext cx="615874" cy="200055"/>
          </a:xfrm>
          <a:prstGeom prst="rect">
            <a:avLst/>
          </a:prstGeom>
          <a:noFill/>
        </p:spPr>
        <p:txBody>
          <a:bodyPr wrap="none" rtlCol="0">
            <a:spAutoFit/>
          </a:bodyPr>
          <a:lstStyle/>
          <a:p>
            <a:r>
              <a:rPr lang="en-US" sz="700" b="1" dirty="0">
                <a:solidFill>
                  <a:schemeClr val="tx2"/>
                </a:solidFill>
                <a:latin typeface="Segoe UI" panose="020B0502040204020203" pitchFamily="34" charset="0"/>
                <a:ea typeface="Segoe UI" panose="020B0502040204020203" pitchFamily="34" charset="0"/>
                <a:cs typeface="Segoe UI" panose="020B0502040204020203" pitchFamily="34" charset="0"/>
              </a:rPr>
              <a:t>% of Total</a:t>
            </a:r>
          </a:p>
        </p:txBody>
      </p:sp>
      <p:graphicFrame>
        <p:nvGraphicFramePr>
          <p:cNvPr id="89" name="Diagramm 88">
            <a:extLst>
              <a:ext uri="{FF2B5EF4-FFF2-40B4-BE49-F238E27FC236}">
                <a16:creationId xmlns:a16="http://schemas.microsoft.com/office/drawing/2014/main" id="{902BE95C-9D11-432C-96BE-9F4037CA9CB3}"/>
              </a:ext>
            </a:extLst>
          </p:cNvPr>
          <p:cNvGraphicFramePr/>
          <p:nvPr>
            <p:extLst>
              <p:ext uri="{D42A27DB-BD31-4B8C-83A1-F6EECF244321}">
                <p14:modId xmlns:p14="http://schemas.microsoft.com/office/powerpoint/2010/main" val="2688865698"/>
              </p:ext>
            </p:extLst>
          </p:nvPr>
        </p:nvGraphicFramePr>
        <p:xfrm>
          <a:off x="4367170" y="3112513"/>
          <a:ext cx="3539751" cy="2811203"/>
        </p:xfrm>
        <a:graphic>
          <a:graphicData uri="http://schemas.openxmlformats.org/drawingml/2006/chart">
            <c:chart xmlns:c="http://schemas.openxmlformats.org/drawingml/2006/chart" xmlns:r="http://schemas.openxmlformats.org/officeDocument/2006/relationships" r:id="rId3"/>
          </a:graphicData>
        </a:graphic>
      </p:graphicFrame>
      <p:sp>
        <p:nvSpPr>
          <p:cNvPr id="90" name="Textfeld 89">
            <a:extLst>
              <a:ext uri="{FF2B5EF4-FFF2-40B4-BE49-F238E27FC236}">
                <a16:creationId xmlns:a16="http://schemas.microsoft.com/office/drawing/2014/main" id="{63932A17-FEF5-47A8-A2B6-CEB65BF1763F}"/>
              </a:ext>
            </a:extLst>
          </p:cNvPr>
          <p:cNvSpPr txBox="1"/>
          <p:nvPr/>
        </p:nvSpPr>
        <p:spPr>
          <a:xfrm>
            <a:off x="4830381" y="3232211"/>
            <a:ext cx="1261884" cy="200055"/>
          </a:xfrm>
          <a:prstGeom prst="rect">
            <a:avLst/>
          </a:prstGeom>
          <a:noFill/>
        </p:spPr>
        <p:txBody>
          <a:bodyPr wrap="none" rtlCol="0">
            <a:spAutoFit/>
          </a:bodyPr>
          <a:lstStyle/>
          <a:p>
            <a:r>
              <a:rPr lang="en-US" sz="700" b="1" dirty="0">
                <a:solidFill>
                  <a:schemeClr val="tx2"/>
                </a:solidFill>
                <a:latin typeface="Segoe UI" panose="020B0502040204020203" pitchFamily="34" charset="0"/>
                <a:ea typeface="Segoe UI" panose="020B0502040204020203" pitchFamily="34" charset="0"/>
                <a:cs typeface="Segoe UI" panose="020B0502040204020203" pitchFamily="34" charset="0"/>
              </a:rPr>
              <a:t>Cross-sectional industries</a:t>
            </a:r>
          </a:p>
        </p:txBody>
      </p:sp>
      <p:sp>
        <p:nvSpPr>
          <p:cNvPr id="91" name="Textfeld 90">
            <a:extLst>
              <a:ext uri="{FF2B5EF4-FFF2-40B4-BE49-F238E27FC236}">
                <a16:creationId xmlns:a16="http://schemas.microsoft.com/office/drawing/2014/main" id="{F1F043E3-7459-4F74-9DD2-4BA756628500}"/>
              </a:ext>
            </a:extLst>
          </p:cNvPr>
          <p:cNvSpPr txBox="1"/>
          <p:nvPr/>
        </p:nvSpPr>
        <p:spPr>
          <a:xfrm>
            <a:off x="4752351" y="4097424"/>
            <a:ext cx="1289135" cy="200055"/>
          </a:xfrm>
          <a:prstGeom prst="rect">
            <a:avLst/>
          </a:prstGeom>
          <a:noFill/>
        </p:spPr>
        <p:txBody>
          <a:bodyPr wrap="none" rtlCol="0">
            <a:spAutoFit/>
          </a:bodyPr>
          <a:lstStyle/>
          <a:p>
            <a:r>
              <a:rPr lang="en-US" sz="700" b="1" dirty="0">
                <a:solidFill>
                  <a:schemeClr val="tx2"/>
                </a:solidFill>
                <a:latin typeface="Segoe UI" panose="020B0502040204020203" pitchFamily="34" charset="0"/>
                <a:ea typeface="Segoe UI" panose="020B0502040204020203" pitchFamily="34" charset="0"/>
                <a:cs typeface="Segoe UI" panose="020B0502040204020203" pitchFamily="34" charset="0"/>
              </a:rPr>
              <a:t>Selected economic sectors</a:t>
            </a:r>
          </a:p>
        </p:txBody>
      </p:sp>
      <p:sp>
        <p:nvSpPr>
          <p:cNvPr id="92" name="Textfeld 91">
            <a:extLst>
              <a:ext uri="{FF2B5EF4-FFF2-40B4-BE49-F238E27FC236}">
                <a16:creationId xmlns:a16="http://schemas.microsoft.com/office/drawing/2014/main" id="{95DF52FD-BB8A-4DCB-BC35-EC5B6C50FB6C}"/>
              </a:ext>
            </a:extLst>
          </p:cNvPr>
          <p:cNvSpPr txBox="1"/>
          <p:nvPr/>
        </p:nvSpPr>
        <p:spPr>
          <a:xfrm>
            <a:off x="6800553" y="4292376"/>
            <a:ext cx="827471" cy="200055"/>
          </a:xfrm>
          <a:prstGeom prst="rect">
            <a:avLst/>
          </a:prstGeom>
          <a:noFill/>
        </p:spPr>
        <p:txBody>
          <a:bodyPr wrap="none" rtlCol="0">
            <a:spAutoFit/>
          </a:bodyPr>
          <a:lstStyle/>
          <a:p>
            <a:r>
              <a:rPr lang="en-US" sz="700" dirty="0" err="1">
                <a:solidFill>
                  <a:schemeClr val="tx2"/>
                </a:solidFill>
                <a:latin typeface="Segoe UI" panose="020B0502040204020203" pitchFamily="34" charset="0"/>
                <a:ea typeface="Segoe UI" panose="020B0502040204020203" pitchFamily="34" charset="0"/>
                <a:cs typeface="Segoe UI" panose="020B0502040204020203" pitchFamily="34" charset="0"/>
              </a:rPr>
              <a:t>Anteil</a:t>
            </a:r>
            <a:r>
              <a:rPr lang="en-US" sz="700" dirty="0">
                <a:solidFill>
                  <a:schemeClr val="tx2"/>
                </a:solidFill>
                <a:latin typeface="Segoe UI" panose="020B0502040204020203" pitchFamily="34" charset="0"/>
                <a:ea typeface="Segoe UI" panose="020B0502040204020203" pitchFamily="34" charset="0"/>
                <a:cs typeface="Segoe UI" panose="020B0502040204020203" pitchFamily="34" charset="0"/>
              </a:rPr>
              <a:t> 2010 in %</a:t>
            </a:r>
          </a:p>
        </p:txBody>
      </p:sp>
      <p:sp>
        <p:nvSpPr>
          <p:cNvPr id="93" name="Textfeld 92">
            <a:extLst>
              <a:ext uri="{FF2B5EF4-FFF2-40B4-BE49-F238E27FC236}">
                <a16:creationId xmlns:a16="http://schemas.microsoft.com/office/drawing/2014/main" id="{18119303-FB84-4DB2-86FC-EC3B3A6D0C5D}"/>
              </a:ext>
            </a:extLst>
          </p:cNvPr>
          <p:cNvSpPr txBox="1"/>
          <p:nvPr/>
        </p:nvSpPr>
        <p:spPr>
          <a:xfrm>
            <a:off x="6800553" y="4506849"/>
            <a:ext cx="827471" cy="200055"/>
          </a:xfrm>
          <a:prstGeom prst="rect">
            <a:avLst/>
          </a:prstGeom>
          <a:noFill/>
        </p:spPr>
        <p:txBody>
          <a:bodyPr wrap="none" rtlCol="0">
            <a:spAutoFit/>
          </a:bodyPr>
          <a:lstStyle/>
          <a:p>
            <a:r>
              <a:rPr lang="en-US" sz="700" dirty="0" err="1">
                <a:solidFill>
                  <a:schemeClr val="tx2"/>
                </a:solidFill>
                <a:latin typeface="Segoe UI" panose="020B0502040204020203" pitchFamily="34" charset="0"/>
                <a:ea typeface="Segoe UI" panose="020B0502040204020203" pitchFamily="34" charset="0"/>
                <a:cs typeface="Segoe UI" panose="020B0502040204020203" pitchFamily="34" charset="0"/>
              </a:rPr>
              <a:t>Anteil</a:t>
            </a:r>
            <a:r>
              <a:rPr lang="en-US" sz="700" dirty="0">
                <a:solidFill>
                  <a:schemeClr val="tx2"/>
                </a:solidFill>
                <a:latin typeface="Segoe UI" panose="020B0502040204020203" pitchFamily="34" charset="0"/>
                <a:ea typeface="Segoe UI" panose="020B0502040204020203" pitchFamily="34" charset="0"/>
                <a:cs typeface="Segoe UI" panose="020B0502040204020203" pitchFamily="34" charset="0"/>
              </a:rPr>
              <a:t> 2015 in %</a:t>
            </a:r>
          </a:p>
        </p:txBody>
      </p:sp>
      <p:sp>
        <p:nvSpPr>
          <p:cNvPr id="94" name="Rechteck 93">
            <a:extLst>
              <a:ext uri="{FF2B5EF4-FFF2-40B4-BE49-F238E27FC236}">
                <a16:creationId xmlns:a16="http://schemas.microsoft.com/office/drawing/2014/main" id="{3F703B55-2CBF-42E6-A41C-B88A5AEDE0DB}"/>
              </a:ext>
            </a:extLst>
          </p:cNvPr>
          <p:cNvSpPr/>
          <p:nvPr/>
        </p:nvSpPr>
        <p:spPr>
          <a:xfrm>
            <a:off x="6797321" y="4363919"/>
            <a:ext cx="72000" cy="72000"/>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Segoe UI" panose="020B0502040204020203" pitchFamily="34" charset="0"/>
              <a:ea typeface="Segoe UI" panose="020B0502040204020203" pitchFamily="34" charset="0"/>
              <a:cs typeface="Segoe UI" panose="020B0502040204020203" pitchFamily="34" charset="0"/>
            </a:endParaRPr>
          </a:p>
        </p:txBody>
      </p:sp>
      <p:sp>
        <p:nvSpPr>
          <p:cNvPr id="95" name="Rechteck 94">
            <a:extLst>
              <a:ext uri="{FF2B5EF4-FFF2-40B4-BE49-F238E27FC236}">
                <a16:creationId xmlns:a16="http://schemas.microsoft.com/office/drawing/2014/main" id="{4034FB30-B0AA-40E0-82B4-22C86193C20A}"/>
              </a:ext>
            </a:extLst>
          </p:cNvPr>
          <p:cNvSpPr/>
          <p:nvPr/>
        </p:nvSpPr>
        <p:spPr>
          <a:xfrm>
            <a:off x="6797321" y="4572831"/>
            <a:ext cx="72000" cy="72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Segoe UI" panose="020B0502040204020203" pitchFamily="34" charset="0"/>
              <a:ea typeface="Segoe UI" panose="020B0502040204020203" pitchFamily="34" charset="0"/>
              <a:cs typeface="Segoe UI" panose="020B0502040204020203" pitchFamily="34" charset="0"/>
            </a:endParaRPr>
          </a:p>
        </p:txBody>
      </p:sp>
      <p:sp>
        <p:nvSpPr>
          <p:cNvPr id="4" name="Textfeld 3">
            <a:extLst>
              <a:ext uri="{FF2B5EF4-FFF2-40B4-BE49-F238E27FC236}">
                <a16:creationId xmlns:a16="http://schemas.microsoft.com/office/drawing/2014/main" id="{5A8B5A73-2DE0-4C36-AABE-E04680F2F584}"/>
              </a:ext>
            </a:extLst>
          </p:cNvPr>
          <p:cNvSpPr txBox="1"/>
          <p:nvPr/>
        </p:nvSpPr>
        <p:spPr>
          <a:xfrm>
            <a:off x="427525" y="2635412"/>
            <a:ext cx="954813" cy="276999"/>
          </a:xfrm>
          <a:prstGeom prst="rect">
            <a:avLst/>
          </a:prstGeom>
          <a:noFill/>
        </p:spPr>
        <p:txBody>
          <a:bodyPr wrap="none" rtlCol="0">
            <a:spAutoFit/>
          </a:bodyPr>
          <a:lstStyle/>
          <a:p>
            <a:r>
              <a:rPr lang="en-US" sz="1200" dirty="0">
                <a:latin typeface="Segoe UI" panose="020B0502040204020203" pitchFamily="34" charset="0"/>
                <a:ea typeface="Segoe UI" panose="020B0502040204020203" pitchFamily="34" charset="0"/>
                <a:cs typeface="Segoe UI" panose="020B0502040204020203" pitchFamily="34" charset="0"/>
              </a:rPr>
              <a:t>Key Figures</a:t>
            </a:r>
          </a:p>
        </p:txBody>
      </p:sp>
      <p:sp>
        <p:nvSpPr>
          <p:cNvPr id="81" name="Textfeld 80">
            <a:extLst>
              <a:ext uri="{FF2B5EF4-FFF2-40B4-BE49-F238E27FC236}">
                <a16:creationId xmlns:a16="http://schemas.microsoft.com/office/drawing/2014/main" id="{C473A3F0-4ABD-4B03-9ED7-95B83A539871}"/>
              </a:ext>
            </a:extLst>
          </p:cNvPr>
          <p:cNvSpPr txBox="1"/>
          <p:nvPr/>
        </p:nvSpPr>
        <p:spPr>
          <a:xfrm>
            <a:off x="4394454" y="2635412"/>
            <a:ext cx="1170064" cy="276999"/>
          </a:xfrm>
          <a:prstGeom prst="rect">
            <a:avLst/>
          </a:prstGeom>
          <a:noFill/>
        </p:spPr>
        <p:txBody>
          <a:bodyPr wrap="none" rtlCol="0">
            <a:spAutoFit/>
          </a:bodyPr>
          <a:lstStyle/>
          <a:p>
            <a:r>
              <a:rPr lang="en-US" sz="1200" dirty="0">
                <a:latin typeface="Segoe UI" panose="020B0502040204020203" pitchFamily="34" charset="0"/>
                <a:ea typeface="Segoe UI" panose="020B0502040204020203" pitchFamily="34" charset="0"/>
                <a:cs typeface="Segoe UI" panose="020B0502040204020203" pitchFamily="34" charset="0"/>
              </a:rPr>
              <a:t>In Comparison</a:t>
            </a:r>
          </a:p>
        </p:txBody>
      </p:sp>
      <p:sp>
        <p:nvSpPr>
          <p:cNvPr id="82" name="Textfeld 81">
            <a:extLst>
              <a:ext uri="{FF2B5EF4-FFF2-40B4-BE49-F238E27FC236}">
                <a16:creationId xmlns:a16="http://schemas.microsoft.com/office/drawing/2014/main" id="{650EC24F-881D-4E57-9859-B057454430A3}"/>
              </a:ext>
            </a:extLst>
          </p:cNvPr>
          <p:cNvSpPr txBox="1"/>
          <p:nvPr/>
        </p:nvSpPr>
        <p:spPr>
          <a:xfrm>
            <a:off x="8341996" y="2635412"/>
            <a:ext cx="628249" cy="276999"/>
          </a:xfrm>
          <a:prstGeom prst="rect">
            <a:avLst/>
          </a:prstGeom>
          <a:noFill/>
        </p:spPr>
        <p:txBody>
          <a:bodyPr wrap="none" rtlCol="0">
            <a:spAutoFit/>
          </a:bodyPr>
          <a:lstStyle/>
          <a:p>
            <a:r>
              <a:rPr lang="en-US" sz="1200" dirty="0">
                <a:latin typeface="Segoe UI" panose="020B0502040204020203" pitchFamily="34" charset="0"/>
                <a:ea typeface="Segoe UI" panose="020B0502040204020203" pitchFamily="34" charset="0"/>
                <a:cs typeface="Segoe UI" panose="020B0502040204020203" pitchFamily="34" charset="0"/>
              </a:rPr>
              <a:t>Grown</a:t>
            </a:r>
          </a:p>
        </p:txBody>
      </p:sp>
      <p:graphicFrame>
        <p:nvGraphicFramePr>
          <p:cNvPr id="83" name="Tabelle 82">
            <a:extLst>
              <a:ext uri="{FF2B5EF4-FFF2-40B4-BE49-F238E27FC236}">
                <a16:creationId xmlns:a16="http://schemas.microsoft.com/office/drawing/2014/main" id="{87F731A8-4AD0-4BFF-B50A-1D8B649C5703}"/>
              </a:ext>
            </a:extLst>
          </p:cNvPr>
          <p:cNvGraphicFramePr>
            <a:graphicFrameLocks noGrp="1"/>
          </p:cNvGraphicFramePr>
          <p:nvPr>
            <p:extLst>
              <p:ext uri="{D42A27DB-BD31-4B8C-83A1-F6EECF244321}">
                <p14:modId xmlns:p14="http://schemas.microsoft.com/office/powerpoint/2010/main" val="870038778"/>
              </p:ext>
            </p:extLst>
          </p:nvPr>
        </p:nvGraphicFramePr>
        <p:xfrm>
          <a:off x="9593723" y="3299531"/>
          <a:ext cx="974265" cy="2292980"/>
        </p:xfrm>
        <a:graphic>
          <a:graphicData uri="http://schemas.openxmlformats.org/drawingml/2006/table">
            <a:tbl>
              <a:tblPr firstRow="1" bandRow="1">
                <a:tableStyleId>{5C22544A-7EE6-4342-B048-85BDC9FD1C3A}</a:tableStyleId>
              </a:tblPr>
              <a:tblGrid>
                <a:gridCol w="974265">
                  <a:extLst>
                    <a:ext uri="{9D8B030D-6E8A-4147-A177-3AD203B41FA5}">
                      <a16:colId xmlns:a16="http://schemas.microsoft.com/office/drawing/2014/main" val="3756379460"/>
                    </a:ext>
                  </a:extLst>
                </a:gridCol>
              </a:tblGrid>
              <a:tr h="247120">
                <a:tc>
                  <a:txBody>
                    <a:bodyPr/>
                    <a:lstStyle/>
                    <a:p>
                      <a:r>
                        <a:rPr lang="de-DE" sz="800" b="0" noProof="0" dirty="0">
                          <a:solidFill>
                            <a:schemeClr val="tx2"/>
                          </a:solidFill>
                          <a:latin typeface="Roboto Light" panose="02000000000000000000" pitchFamily="2" charset="0"/>
                          <a:ea typeface="Roboto Light" panose="02000000000000000000" pitchFamily="2" charset="0"/>
                          <a:cs typeface="Roboto Light" panose="02000000000000000000" pitchFamily="2" charset="0"/>
                        </a:rPr>
                        <a:t>Information &amp; Communication</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839644264"/>
                  </a:ext>
                </a:extLst>
              </a:tr>
              <a:tr h="370679">
                <a:tc>
                  <a:txBody>
                    <a:bodyPr/>
                    <a:lstStyle/>
                    <a:p>
                      <a:r>
                        <a:rPr lang="de-DE" sz="800" b="0" noProof="0" dirty="0">
                          <a:solidFill>
                            <a:schemeClr val="tx2"/>
                          </a:solidFill>
                          <a:latin typeface="Roboto Light" panose="02000000000000000000" pitchFamily="2" charset="0"/>
                          <a:ea typeface="Roboto Light" panose="02000000000000000000" pitchFamily="2" charset="0"/>
                          <a:cs typeface="Roboto Light" panose="02000000000000000000" pitchFamily="2" charset="0"/>
                        </a:rPr>
                        <a:t>Banks, </a:t>
                      </a:r>
                      <a:r>
                        <a:rPr lang="de-DE" sz="800" b="0" noProof="0" dirty="0" err="1">
                          <a:solidFill>
                            <a:schemeClr val="tx2"/>
                          </a:solidFill>
                          <a:latin typeface="Roboto Light" panose="02000000000000000000" pitchFamily="2" charset="0"/>
                          <a:ea typeface="Roboto Light" panose="02000000000000000000" pitchFamily="2" charset="0"/>
                          <a:cs typeface="Roboto Light" panose="02000000000000000000" pitchFamily="2" charset="0"/>
                        </a:rPr>
                        <a:t>insurance</a:t>
                      </a:r>
                      <a:r>
                        <a:rPr lang="de-DE" sz="800" b="0" noProof="0" dirty="0">
                          <a:solidFill>
                            <a:schemeClr val="tx2"/>
                          </a:solidFill>
                          <a:latin typeface="Roboto Light" panose="02000000000000000000" pitchFamily="2" charset="0"/>
                          <a:ea typeface="Roboto Light" panose="02000000000000000000" pitchFamily="2" charset="0"/>
                          <a:cs typeface="Roboto Light" panose="02000000000000000000" pitchFamily="2" charset="0"/>
                        </a:rPr>
                        <a:t> </a:t>
                      </a:r>
                      <a:r>
                        <a:rPr lang="de-DE" sz="800" b="0" noProof="0" dirty="0" err="1">
                          <a:solidFill>
                            <a:schemeClr val="tx2"/>
                          </a:solidFill>
                          <a:latin typeface="Roboto Light" panose="02000000000000000000" pitchFamily="2" charset="0"/>
                          <a:ea typeface="Roboto Light" panose="02000000000000000000" pitchFamily="2" charset="0"/>
                          <a:cs typeface="Roboto Light" panose="02000000000000000000" pitchFamily="2" charset="0"/>
                        </a:rPr>
                        <a:t>companies</a:t>
                      </a:r>
                      <a:r>
                        <a:rPr lang="de-DE" sz="800" b="0" noProof="0" dirty="0">
                          <a:solidFill>
                            <a:schemeClr val="tx2"/>
                          </a:solidFill>
                          <a:latin typeface="Roboto Light" panose="02000000000000000000" pitchFamily="2" charset="0"/>
                          <a:ea typeface="Roboto Light" panose="02000000000000000000" pitchFamily="2" charset="0"/>
                          <a:cs typeface="Roboto Light" panose="02000000000000000000" pitchFamily="2" charset="0"/>
                        </a:rPr>
                        <a:t>, real </a:t>
                      </a:r>
                      <a:r>
                        <a:rPr lang="de-DE" sz="800" b="0" noProof="0" dirty="0" err="1">
                          <a:solidFill>
                            <a:schemeClr val="tx2"/>
                          </a:solidFill>
                          <a:latin typeface="Roboto Light" panose="02000000000000000000" pitchFamily="2" charset="0"/>
                          <a:ea typeface="Roboto Light" panose="02000000000000000000" pitchFamily="2" charset="0"/>
                          <a:cs typeface="Roboto Light" panose="02000000000000000000" pitchFamily="2" charset="0"/>
                        </a:rPr>
                        <a:t>estate</a:t>
                      </a:r>
                      <a:r>
                        <a:rPr lang="de-DE" sz="800" b="0" noProof="0" dirty="0">
                          <a:solidFill>
                            <a:schemeClr val="tx2"/>
                          </a:solidFill>
                          <a:latin typeface="Roboto Light" panose="02000000000000000000" pitchFamily="2" charset="0"/>
                          <a:ea typeface="Roboto Light" panose="02000000000000000000" pitchFamily="2" charset="0"/>
                          <a:cs typeface="Roboto Light" panose="02000000000000000000" pitchFamily="2" charset="0"/>
                        </a:rPr>
                        <a:t>, etc.</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08026634"/>
                  </a:ext>
                </a:extLst>
              </a:tr>
              <a:tr h="228901">
                <a:tc>
                  <a:txBody>
                    <a:bodyPr/>
                    <a:lstStyle/>
                    <a:p>
                      <a:r>
                        <a:rPr lang="de-DE" sz="800" b="0" noProof="0" dirty="0">
                          <a:solidFill>
                            <a:schemeClr val="tx2"/>
                          </a:solidFill>
                          <a:latin typeface="Roboto Light" panose="02000000000000000000" pitchFamily="2" charset="0"/>
                          <a:ea typeface="Roboto Light" panose="02000000000000000000" pitchFamily="2" charset="0"/>
                          <a:cs typeface="Roboto Light" panose="02000000000000000000" pitchFamily="2" charset="0"/>
                        </a:rPr>
                        <a:t>Construction </a:t>
                      </a:r>
                      <a:r>
                        <a:rPr lang="de-DE" sz="800" b="0" noProof="0" dirty="0" err="1">
                          <a:solidFill>
                            <a:schemeClr val="tx2"/>
                          </a:solidFill>
                          <a:latin typeface="Roboto Light" panose="02000000000000000000" pitchFamily="2" charset="0"/>
                          <a:ea typeface="Roboto Light" panose="02000000000000000000" pitchFamily="2" charset="0"/>
                          <a:cs typeface="Roboto Light" panose="02000000000000000000" pitchFamily="2" charset="0"/>
                        </a:rPr>
                        <a:t>industry</a:t>
                      </a:r>
                      <a:endParaRPr lang="de-DE" sz="800" b="0" noProof="0" dirty="0">
                        <a:solidFill>
                          <a:schemeClr val="tx2"/>
                        </a:solidFill>
                        <a:latin typeface="Roboto Light" panose="02000000000000000000" pitchFamily="2" charset="0"/>
                        <a:ea typeface="Roboto Light" panose="02000000000000000000" pitchFamily="2" charset="0"/>
                        <a:cs typeface="Roboto Light" panose="02000000000000000000" pitchFamily="2"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8177900"/>
                  </a:ext>
                </a:extLst>
              </a:tr>
              <a:tr h="370679">
                <a:tc>
                  <a:txBody>
                    <a:bodyPr/>
                    <a:lstStyle/>
                    <a:p>
                      <a:r>
                        <a:rPr lang="de-DE" sz="800" b="0" noProof="0" dirty="0">
                          <a:solidFill>
                            <a:schemeClr val="tx2"/>
                          </a:solidFill>
                          <a:latin typeface="Roboto Light" panose="02000000000000000000" pitchFamily="2" charset="0"/>
                          <a:ea typeface="Roboto Light" panose="02000000000000000000" pitchFamily="2" charset="0"/>
                          <a:cs typeface="Roboto Light" panose="02000000000000000000" pitchFamily="2" charset="0"/>
                        </a:rPr>
                        <a:t>Manufacturing </a:t>
                      </a:r>
                      <a:r>
                        <a:rPr lang="de-DE" sz="800" b="0" noProof="0" dirty="0" err="1">
                          <a:solidFill>
                            <a:schemeClr val="tx2"/>
                          </a:solidFill>
                          <a:latin typeface="Roboto Light" panose="02000000000000000000" pitchFamily="2" charset="0"/>
                          <a:ea typeface="Roboto Light" panose="02000000000000000000" pitchFamily="2" charset="0"/>
                          <a:cs typeface="Roboto Light" panose="02000000000000000000" pitchFamily="2" charset="0"/>
                        </a:rPr>
                        <a:t>industry</a:t>
                      </a:r>
                      <a:r>
                        <a:rPr lang="de-DE" sz="800" b="0" noProof="0" dirty="0">
                          <a:solidFill>
                            <a:schemeClr val="tx2"/>
                          </a:solidFill>
                          <a:latin typeface="Roboto Light" panose="02000000000000000000" pitchFamily="2" charset="0"/>
                          <a:ea typeface="Roboto Light" panose="02000000000000000000" pitchFamily="2" charset="0"/>
                          <a:cs typeface="Roboto Light" panose="02000000000000000000" pitchFamily="2" charset="0"/>
                        </a:rPr>
                        <a:t> (</a:t>
                      </a:r>
                      <a:r>
                        <a:rPr lang="de-DE" sz="800" b="0" noProof="0" dirty="0" err="1">
                          <a:solidFill>
                            <a:schemeClr val="tx2"/>
                          </a:solidFill>
                          <a:latin typeface="Roboto Light" panose="02000000000000000000" pitchFamily="2" charset="0"/>
                          <a:ea typeface="Roboto Light" panose="02000000000000000000" pitchFamily="2" charset="0"/>
                          <a:cs typeface="Roboto Light" panose="02000000000000000000" pitchFamily="2" charset="0"/>
                        </a:rPr>
                        <a:t>without</a:t>
                      </a:r>
                      <a:r>
                        <a:rPr lang="de-DE" sz="800" b="0" noProof="0" dirty="0">
                          <a:solidFill>
                            <a:schemeClr val="tx2"/>
                          </a:solidFill>
                          <a:latin typeface="Roboto Light" panose="02000000000000000000" pitchFamily="2" charset="0"/>
                          <a:ea typeface="Roboto Light" panose="02000000000000000000" pitchFamily="2" charset="0"/>
                          <a:cs typeface="Roboto Light" panose="02000000000000000000" pitchFamily="2" charset="0"/>
                        </a:rPr>
                        <a:t> </a:t>
                      </a:r>
                      <a:r>
                        <a:rPr lang="de-DE" sz="800" b="0" noProof="0" dirty="0" err="1">
                          <a:solidFill>
                            <a:schemeClr val="tx2"/>
                          </a:solidFill>
                          <a:latin typeface="Roboto Light" panose="02000000000000000000" pitchFamily="2" charset="0"/>
                          <a:ea typeface="Roboto Light" panose="02000000000000000000" pitchFamily="2" charset="0"/>
                          <a:cs typeface="Roboto Light" panose="02000000000000000000" pitchFamily="2" charset="0"/>
                        </a:rPr>
                        <a:t>building</a:t>
                      </a:r>
                      <a:r>
                        <a:rPr lang="de-DE" sz="800" b="0" noProof="0" dirty="0">
                          <a:solidFill>
                            <a:schemeClr val="tx2"/>
                          </a:solidFill>
                          <a:latin typeface="Roboto Light" panose="02000000000000000000" pitchFamily="2" charset="0"/>
                          <a:ea typeface="Roboto Light" panose="02000000000000000000" pitchFamily="2" charset="0"/>
                          <a:cs typeface="Roboto Light" panose="02000000000000000000" pitchFamily="2" charset="0"/>
                        </a:rPr>
                        <a:t>.)</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53420428"/>
                  </a:ext>
                </a:extLst>
              </a:tr>
              <a:tr h="247120">
                <a:tc>
                  <a:txBody>
                    <a:bodyPr/>
                    <a:lstStyle/>
                    <a:p>
                      <a:r>
                        <a:rPr lang="de-DE" sz="800" b="0" noProof="0" dirty="0">
                          <a:solidFill>
                            <a:schemeClr val="tx2"/>
                          </a:solidFill>
                          <a:latin typeface="Roboto Light" panose="02000000000000000000" pitchFamily="2" charset="0"/>
                          <a:ea typeface="Roboto Light" panose="02000000000000000000" pitchFamily="2" charset="0"/>
                          <a:cs typeface="Roboto Light" panose="02000000000000000000" pitchFamily="2" charset="0"/>
                        </a:rPr>
                        <a:t>Transport, </a:t>
                      </a:r>
                      <a:r>
                        <a:rPr lang="de-DE" sz="800" b="0" noProof="0" dirty="0" err="1">
                          <a:solidFill>
                            <a:schemeClr val="tx2"/>
                          </a:solidFill>
                          <a:latin typeface="Roboto Light" panose="02000000000000000000" pitchFamily="2" charset="0"/>
                          <a:ea typeface="Roboto Light" panose="02000000000000000000" pitchFamily="2" charset="0"/>
                          <a:cs typeface="Roboto Light" panose="02000000000000000000" pitchFamily="2" charset="0"/>
                        </a:rPr>
                        <a:t>hotels</a:t>
                      </a:r>
                      <a:r>
                        <a:rPr lang="de-DE" sz="800" b="0" noProof="0" dirty="0">
                          <a:solidFill>
                            <a:schemeClr val="tx2"/>
                          </a:solidFill>
                          <a:latin typeface="Roboto Light" panose="02000000000000000000" pitchFamily="2" charset="0"/>
                          <a:ea typeface="Roboto Light" panose="02000000000000000000" pitchFamily="2" charset="0"/>
                          <a:cs typeface="Roboto Light" panose="02000000000000000000" pitchFamily="2" charset="0"/>
                        </a:rPr>
                        <a:t> and </a:t>
                      </a:r>
                      <a:r>
                        <a:rPr lang="de-DE" sz="800" b="0" noProof="0" dirty="0" err="1">
                          <a:solidFill>
                            <a:schemeClr val="tx2"/>
                          </a:solidFill>
                          <a:latin typeface="Roboto Light" panose="02000000000000000000" pitchFamily="2" charset="0"/>
                          <a:ea typeface="Roboto Light" panose="02000000000000000000" pitchFamily="2" charset="0"/>
                          <a:cs typeface="Roboto Light" panose="02000000000000000000" pitchFamily="2" charset="0"/>
                        </a:rPr>
                        <a:t>restaurants</a:t>
                      </a:r>
                      <a:endParaRPr lang="de-DE" sz="800" b="0" noProof="0" dirty="0">
                        <a:solidFill>
                          <a:schemeClr val="tx2"/>
                        </a:solidFill>
                        <a:latin typeface="Roboto Light" panose="02000000000000000000" pitchFamily="2" charset="0"/>
                        <a:ea typeface="Roboto Light" panose="02000000000000000000" pitchFamily="2" charset="0"/>
                        <a:cs typeface="Roboto Light" panose="02000000000000000000" pitchFamily="2"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39790744"/>
                  </a:ext>
                </a:extLst>
              </a:tr>
              <a:tr h="228901">
                <a:tc>
                  <a:txBody>
                    <a:bodyPr/>
                    <a:lstStyle/>
                    <a:p>
                      <a:pPr algn="l" fontAlgn="b"/>
                      <a:r>
                        <a:rPr lang="de-DE" sz="800" b="0" i="0" u="none" strike="noStrike" dirty="0">
                          <a:solidFill>
                            <a:schemeClr val="tx2"/>
                          </a:solidFill>
                          <a:effectLst/>
                          <a:latin typeface="Roboto Light" panose="02000000000000000000" pitchFamily="2" charset="0"/>
                          <a:ea typeface="Roboto Light" panose="02000000000000000000" pitchFamily="2" charset="0"/>
                          <a:cs typeface="Roboto Light" panose="02000000000000000000" pitchFamily="2" charset="0"/>
                        </a:rPr>
                        <a:t>Trade</a:t>
                      </a:r>
                    </a:p>
                  </a:txBody>
                  <a:tcPr marL="9525" marR="9525"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832131476"/>
                  </a:ext>
                </a:extLst>
              </a:tr>
              <a:tr h="228901">
                <a:tc>
                  <a:txBody>
                    <a:bodyPr/>
                    <a:lstStyle/>
                    <a:p>
                      <a:r>
                        <a:rPr lang="de-DE" sz="800" b="0" noProof="0" dirty="0">
                          <a:solidFill>
                            <a:schemeClr val="tx2"/>
                          </a:solidFill>
                          <a:latin typeface="Roboto Light" panose="02000000000000000000" pitchFamily="2" charset="0"/>
                          <a:ea typeface="Roboto Light" panose="02000000000000000000" pitchFamily="2" charset="0"/>
                          <a:cs typeface="Roboto Light" panose="02000000000000000000" pitchFamily="2" charset="0"/>
                        </a:rPr>
                        <a:t>Sport (Other.)</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74952583"/>
                  </a:ext>
                </a:extLst>
              </a:tr>
              <a:tr h="370679">
                <a:tc>
                  <a:txBody>
                    <a:bodyPr/>
                    <a:lstStyle/>
                    <a:p>
                      <a:r>
                        <a:rPr lang="en-US" sz="800" b="0" noProof="0" dirty="0">
                          <a:solidFill>
                            <a:schemeClr val="tx2"/>
                          </a:solidFill>
                          <a:latin typeface="Roboto Light" panose="02000000000000000000" pitchFamily="2" charset="0"/>
                          <a:ea typeface="Roboto Light" panose="02000000000000000000" pitchFamily="2" charset="0"/>
                          <a:cs typeface="Roboto Light" panose="02000000000000000000" pitchFamily="2" charset="0"/>
                        </a:rPr>
                        <a:t>Public and personal service providers</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89956044"/>
                  </a:ext>
                </a:extLst>
              </a:tr>
            </a:tbl>
          </a:graphicData>
        </a:graphic>
      </p:graphicFrame>
      <p:sp>
        <p:nvSpPr>
          <p:cNvPr id="84" name="Rechteck 83">
            <a:extLst>
              <a:ext uri="{FF2B5EF4-FFF2-40B4-BE49-F238E27FC236}">
                <a16:creationId xmlns:a16="http://schemas.microsoft.com/office/drawing/2014/main" id="{7EF28E74-D4B8-4EBC-86BD-ED4DC45AE3D9}"/>
              </a:ext>
            </a:extLst>
          </p:cNvPr>
          <p:cNvSpPr/>
          <p:nvPr/>
        </p:nvSpPr>
        <p:spPr>
          <a:xfrm>
            <a:off x="9491859" y="5232793"/>
            <a:ext cx="72000" cy="72000"/>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Rechteck 95">
            <a:extLst>
              <a:ext uri="{FF2B5EF4-FFF2-40B4-BE49-F238E27FC236}">
                <a16:creationId xmlns:a16="http://schemas.microsoft.com/office/drawing/2014/main" id="{0629503F-6178-4A09-8945-0C3F3ECA7C7B}"/>
              </a:ext>
            </a:extLst>
          </p:cNvPr>
          <p:cNvSpPr/>
          <p:nvPr/>
        </p:nvSpPr>
        <p:spPr>
          <a:xfrm>
            <a:off x="9491859" y="5023027"/>
            <a:ext cx="72000" cy="72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Rechteck 96">
            <a:extLst>
              <a:ext uri="{FF2B5EF4-FFF2-40B4-BE49-F238E27FC236}">
                <a16:creationId xmlns:a16="http://schemas.microsoft.com/office/drawing/2014/main" id="{639EF350-EAD3-4367-B187-6FC40E9F87A7}"/>
              </a:ext>
            </a:extLst>
          </p:cNvPr>
          <p:cNvSpPr/>
          <p:nvPr/>
        </p:nvSpPr>
        <p:spPr>
          <a:xfrm>
            <a:off x="9491859" y="4791210"/>
            <a:ext cx="72000" cy="72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Rechteck 97">
            <a:extLst>
              <a:ext uri="{FF2B5EF4-FFF2-40B4-BE49-F238E27FC236}">
                <a16:creationId xmlns:a16="http://schemas.microsoft.com/office/drawing/2014/main" id="{E7037EE7-2BFD-461E-815F-3BE4A674D7ED}"/>
              </a:ext>
            </a:extLst>
          </p:cNvPr>
          <p:cNvSpPr/>
          <p:nvPr/>
        </p:nvSpPr>
        <p:spPr>
          <a:xfrm>
            <a:off x="9491859" y="4541348"/>
            <a:ext cx="72000" cy="72000"/>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Rechteck 98">
            <a:extLst>
              <a:ext uri="{FF2B5EF4-FFF2-40B4-BE49-F238E27FC236}">
                <a16:creationId xmlns:a16="http://schemas.microsoft.com/office/drawing/2014/main" id="{D1D2D88C-9544-4750-A8BB-C885AAFF7F9B}"/>
              </a:ext>
            </a:extLst>
          </p:cNvPr>
          <p:cNvSpPr/>
          <p:nvPr/>
        </p:nvSpPr>
        <p:spPr>
          <a:xfrm>
            <a:off x="9491859" y="4167555"/>
            <a:ext cx="72000" cy="72000"/>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Rechteck 99">
            <a:extLst>
              <a:ext uri="{FF2B5EF4-FFF2-40B4-BE49-F238E27FC236}">
                <a16:creationId xmlns:a16="http://schemas.microsoft.com/office/drawing/2014/main" id="{B6E2CDC7-7B0D-411E-846A-C6790FB18D5D}"/>
              </a:ext>
            </a:extLst>
          </p:cNvPr>
          <p:cNvSpPr/>
          <p:nvPr/>
        </p:nvSpPr>
        <p:spPr>
          <a:xfrm>
            <a:off x="9491859" y="3932907"/>
            <a:ext cx="72000" cy="72000"/>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hteck 100">
            <a:extLst>
              <a:ext uri="{FF2B5EF4-FFF2-40B4-BE49-F238E27FC236}">
                <a16:creationId xmlns:a16="http://schemas.microsoft.com/office/drawing/2014/main" id="{CE74DBF3-FE7A-4A7A-9DB2-49BE800D6B36}"/>
              </a:ext>
            </a:extLst>
          </p:cNvPr>
          <p:cNvSpPr/>
          <p:nvPr/>
        </p:nvSpPr>
        <p:spPr>
          <a:xfrm>
            <a:off x="9491859" y="3574776"/>
            <a:ext cx="72000" cy="720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hteck 101">
            <a:extLst>
              <a:ext uri="{FF2B5EF4-FFF2-40B4-BE49-F238E27FC236}">
                <a16:creationId xmlns:a16="http://schemas.microsoft.com/office/drawing/2014/main" id="{2E84CE74-EB68-4BC5-8ABD-B6F453E4A32E}"/>
              </a:ext>
            </a:extLst>
          </p:cNvPr>
          <p:cNvSpPr/>
          <p:nvPr/>
        </p:nvSpPr>
        <p:spPr>
          <a:xfrm>
            <a:off x="9491859" y="3328294"/>
            <a:ext cx="72000" cy="72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Textfeld 102">
            <a:extLst>
              <a:ext uri="{FF2B5EF4-FFF2-40B4-BE49-F238E27FC236}">
                <a16:creationId xmlns:a16="http://schemas.microsoft.com/office/drawing/2014/main" id="{79F2645B-7531-4342-8C05-386FD4494FF0}"/>
              </a:ext>
            </a:extLst>
          </p:cNvPr>
          <p:cNvSpPr txBox="1"/>
          <p:nvPr/>
        </p:nvSpPr>
        <p:spPr>
          <a:xfrm>
            <a:off x="9776226" y="3085594"/>
            <a:ext cx="486030" cy="200055"/>
          </a:xfrm>
          <a:prstGeom prst="rect">
            <a:avLst/>
          </a:prstGeom>
          <a:noFill/>
        </p:spPr>
        <p:txBody>
          <a:bodyPr wrap="none" rtlCol="0">
            <a:spAutoFit/>
          </a:bodyPr>
          <a:lstStyle/>
          <a:p>
            <a:r>
              <a:rPr lang="en-US" sz="700" dirty="0">
                <a:solidFill>
                  <a:schemeClr val="tx2"/>
                </a:solidFill>
                <a:latin typeface="Roboto Light" panose="02000000000000000000" pitchFamily="2" charset="0"/>
                <a:ea typeface="Roboto Light" panose="02000000000000000000" pitchFamily="2" charset="0"/>
                <a:cs typeface="Roboto Light" panose="02000000000000000000" pitchFamily="2" charset="0"/>
              </a:rPr>
              <a:t>In bill. €</a:t>
            </a:r>
          </a:p>
        </p:txBody>
      </p:sp>
      <p:sp>
        <p:nvSpPr>
          <p:cNvPr id="15" name="Pfeil: nach rechts 14">
            <a:extLst>
              <a:ext uri="{FF2B5EF4-FFF2-40B4-BE49-F238E27FC236}">
                <a16:creationId xmlns:a16="http://schemas.microsoft.com/office/drawing/2014/main" id="{6D581789-B627-43C7-AE9A-1E9CBBFCCCBA}"/>
              </a:ext>
            </a:extLst>
          </p:cNvPr>
          <p:cNvSpPr/>
          <p:nvPr/>
        </p:nvSpPr>
        <p:spPr>
          <a:xfrm>
            <a:off x="4988808" y="3864996"/>
            <a:ext cx="257835" cy="200055"/>
          </a:xfrm>
          <a:prstGeom prst="rightArrow">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16752151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elle 7">
            <a:extLst>
              <a:ext uri="{FF2B5EF4-FFF2-40B4-BE49-F238E27FC236}">
                <a16:creationId xmlns:a16="http://schemas.microsoft.com/office/drawing/2014/main" id="{F22800DA-34A6-4BAE-B68A-BDA38CE2F6BD}"/>
              </a:ext>
            </a:extLst>
          </p:cNvPr>
          <p:cNvGraphicFramePr>
            <a:graphicFrameLocks noGrp="1"/>
          </p:cNvGraphicFramePr>
          <p:nvPr>
            <p:extLst>
              <p:ext uri="{D42A27DB-BD31-4B8C-83A1-F6EECF244321}">
                <p14:modId xmlns:p14="http://schemas.microsoft.com/office/powerpoint/2010/main" val="2698017444"/>
              </p:ext>
            </p:extLst>
          </p:nvPr>
        </p:nvGraphicFramePr>
        <p:xfrm>
          <a:off x="4436144" y="3249613"/>
          <a:ext cx="3232308" cy="2425837"/>
        </p:xfrm>
        <a:graphic>
          <a:graphicData uri="http://schemas.openxmlformats.org/drawingml/2006/table">
            <a:tbl>
              <a:tblPr firstRow="1" firstCol="1" bandRow="1"/>
              <a:tblGrid>
                <a:gridCol w="248335">
                  <a:extLst>
                    <a:ext uri="{9D8B030D-6E8A-4147-A177-3AD203B41FA5}">
                      <a16:colId xmlns:a16="http://schemas.microsoft.com/office/drawing/2014/main" val="2375065463"/>
                    </a:ext>
                  </a:extLst>
                </a:gridCol>
                <a:gridCol w="1028898">
                  <a:extLst>
                    <a:ext uri="{9D8B030D-6E8A-4147-A177-3AD203B41FA5}">
                      <a16:colId xmlns:a16="http://schemas.microsoft.com/office/drawing/2014/main" val="2975450493"/>
                    </a:ext>
                  </a:extLst>
                </a:gridCol>
                <a:gridCol w="800317">
                  <a:extLst>
                    <a:ext uri="{9D8B030D-6E8A-4147-A177-3AD203B41FA5}">
                      <a16:colId xmlns:a16="http://schemas.microsoft.com/office/drawing/2014/main" val="2865563767"/>
                    </a:ext>
                  </a:extLst>
                </a:gridCol>
                <a:gridCol w="402980">
                  <a:extLst>
                    <a:ext uri="{9D8B030D-6E8A-4147-A177-3AD203B41FA5}">
                      <a16:colId xmlns:a16="http://schemas.microsoft.com/office/drawing/2014/main" val="3524136595"/>
                    </a:ext>
                  </a:extLst>
                </a:gridCol>
                <a:gridCol w="751778">
                  <a:extLst>
                    <a:ext uri="{9D8B030D-6E8A-4147-A177-3AD203B41FA5}">
                      <a16:colId xmlns:a16="http://schemas.microsoft.com/office/drawing/2014/main" val="1257827840"/>
                    </a:ext>
                  </a:extLst>
                </a:gridCol>
              </a:tblGrid>
              <a:tr h="189806">
                <a:tc gridSpan="2">
                  <a:txBody>
                    <a:bodyPr/>
                    <a:lstStyle/>
                    <a:p>
                      <a:pPr>
                        <a:lnSpc>
                          <a:spcPct val="115000"/>
                        </a:lnSpc>
                        <a:spcAft>
                          <a:spcPts val="0"/>
                        </a:spcAft>
                      </a:pPr>
                      <a:r>
                        <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2015</a:t>
                      </a:r>
                    </a:p>
                  </a:txBody>
                  <a:tcPr marL="68580" marR="68580" marT="0" marB="0" anchor="ctr">
                    <a:lnL>
                      <a:noFill/>
                    </a:lnL>
                    <a:lnR>
                      <a:noFill/>
                    </a:lnR>
                    <a:lnT w="12700" cap="flat" cmpd="sng" algn="ctr">
                      <a:noFill/>
                      <a:prstDash val="solid"/>
                      <a:round/>
                      <a:headEnd type="none" w="med" len="med"/>
                      <a:tailEnd type="none" w="med" len="med"/>
                    </a:lnT>
                    <a:lnB w="635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US"/>
                    </a:p>
                  </a:txBody>
                  <a:tcPr/>
                </a:tc>
                <a:tc>
                  <a:txBody>
                    <a:bodyPr/>
                    <a:lstStyle/>
                    <a:p>
                      <a:pPr>
                        <a:lnSpc>
                          <a:spcPct val="115000"/>
                        </a:lnSpc>
                        <a:spcAft>
                          <a:spcPts val="0"/>
                        </a:spcAft>
                      </a:pPr>
                      <a:r>
                        <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 </a:t>
                      </a:r>
                    </a:p>
                  </a:txBody>
                  <a:tcPr marL="68580" marR="68580" marT="0" marB="0" anchor="ctr">
                    <a:lnL>
                      <a:noFill/>
                    </a:lnL>
                    <a:lnR w="6350" cap="flat" cmpd="sng" algn="ctr">
                      <a:solidFill>
                        <a:schemeClr val="tx2"/>
                      </a:solidFill>
                      <a:prstDash val="solid"/>
                      <a:round/>
                      <a:headEnd type="none" w="med" len="med"/>
                      <a:tailEnd type="none" w="med" len="med"/>
                    </a:lnR>
                    <a:lnT w="12700" cap="flat" cmpd="sng" algn="ctr">
                      <a:noFill/>
                      <a:prstDash val="solid"/>
                      <a:round/>
                      <a:headEnd type="none" w="med" len="med"/>
                      <a:tailEnd type="none" w="med" len="med"/>
                    </a:lnT>
                    <a:lnB w="635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15000"/>
                        </a:lnSpc>
                        <a:spcAft>
                          <a:spcPts val="0"/>
                        </a:spcAft>
                      </a:pPr>
                      <a:r>
                        <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2010</a:t>
                      </a:r>
                    </a:p>
                  </a:txBody>
                  <a:tcPr marL="68580" marR="68580" marT="0" marB="0" anchor="ctr">
                    <a:lnL w="6350" cap="flat" cmpd="sng" algn="ctr">
                      <a:solidFill>
                        <a:schemeClr val="tx2"/>
                      </a:solidFill>
                      <a:prstDash val="solid"/>
                      <a:round/>
                      <a:headEnd type="none" w="med" len="med"/>
                      <a:tailEnd type="none" w="med" len="med"/>
                    </a:lnL>
                    <a:lnR>
                      <a:noFill/>
                    </a:lnR>
                    <a:lnT w="12700" cap="flat" cmpd="sng" algn="ctr">
                      <a:noFill/>
                      <a:prstDash val="solid"/>
                      <a:round/>
                      <a:headEnd type="none" w="med" len="med"/>
                      <a:tailEnd type="none" w="med" len="med"/>
                    </a:lnT>
                    <a:lnB w="635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15000"/>
                        </a:lnSpc>
                        <a:spcAft>
                          <a:spcPts val="0"/>
                        </a:spcAft>
                      </a:pPr>
                      <a:r>
                        <a:rPr lang="de-DE" sz="800" b="1">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 </a:t>
                      </a:r>
                      <a:endParaRPr lang="de-DE" sz="80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endParaRPr>
                    </a:p>
                  </a:txBody>
                  <a:tcPr marL="68580" marR="68580" marT="0" marB="0" anchor="ctr">
                    <a:lnL>
                      <a:noFill/>
                    </a:lnL>
                    <a:lnR>
                      <a:noFill/>
                    </a:lnR>
                    <a:lnT w="12700" cap="flat" cmpd="sng" algn="ctr">
                      <a:noFill/>
                      <a:prstDash val="solid"/>
                      <a:round/>
                      <a:headEnd type="none" w="med" len="med"/>
                      <a:tailEnd type="none" w="med" len="med"/>
                    </a:lnT>
                    <a:lnB w="635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44069710"/>
                  </a:ext>
                </a:extLst>
              </a:tr>
              <a:tr h="570601">
                <a:tc gridSpan="2">
                  <a:txBody>
                    <a:bodyPr/>
                    <a:lstStyle/>
                    <a:p>
                      <a:pPr algn="ctr">
                        <a:lnSpc>
                          <a:spcPct val="115000"/>
                        </a:lnSpc>
                        <a:spcAft>
                          <a:spcPts val="0"/>
                        </a:spcAft>
                      </a:pPr>
                      <a:r>
                        <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Ranking 2015</a:t>
                      </a:r>
                    </a:p>
                  </a:txBody>
                  <a:tcPr marL="68580" marR="68580" marT="0" marB="0" anchor="ctr">
                    <a:lnL>
                      <a:noFill/>
                    </a:lnL>
                    <a:lnR>
                      <a:noFill/>
                    </a:lnR>
                    <a:lnT w="6350" cap="flat" cmpd="sng" algn="ctr">
                      <a:solidFill>
                        <a:schemeClr val="tx2"/>
                      </a:solidFill>
                      <a:prstDash val="solid"/>
                      <a:round/>
                      <a:headEnd type="none" w="med" len="med"/>
                      <a:tailEnd type="none" w="med" len="med"/>
                    </a:lnT>
                    <a:lnB w="635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US"/>
                    </a:p>
                  </a:txBody>
                  <a:tcPr/>
                </a:tc>
                <a:tc>
                  <a:txBody>
                    <a:bodyPr/>
                    <a:lstStyle/>
                    <a:p>
                      <a:pPr algn="r">
                        <a:lnSpc>
                          <a:spcPct val="115000"/>
                        </a:lnSpc>
                        <a:spcAft>
                          <a:spcPts val="0"/>
                        </a:spcAft>
                      </a:pPr>
                      <a:r>
                        <a:rPr lang="en-US"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Active, population</a:t>
                      </a:r>
                    </a:p>
                    <a:p>
                      <a:pPr algn="r">
                        <a:lnSpc>
                          <a:spcPct val="115000"/>
                        </a:lnSpc>
                        <a:spcAft>
                          <a:spcPts val="0"/>
                        </a:spcAft>
                      </a:pPr>
                      <a:r>
                        <a:rPr lang="en-US"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(16+ years) in </a:t>
                      </a:r>
                      <a:r>
                        <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a:t>
                      </a:r>
                    </a:p>
                  </a:txBody>
                  <a:tcPr marL="68580" marR="68580" marT="0" marB="0" anchor="ctr">
                    <a:lnL>
                      <a:noFill/>
                    </a:lnL>
                    <a:lnR w="6350" cap="flat" cmpd="sng" algn="ctr">
                      <a:solidFill>
                        <a:schemeClr val="tx2"/>
                      </a:solidFill>
                      <a:prstDash val="solid"/>
                      <a:round/>
                      <a:headEnd type="none" w="med" len="med"/>
                      <a:tailEnd type="none" w="med" len="med"/>
                    </a:lnR>
                    <a:lnT w="6350" cap="flat" cmpd="sng" algn="ctr">
                      <a:solidFill>
                        <a:schemeClr val="tx2"/>
                      </a:solidFill>
                      <a:prstDash val="solid"/>
                      <a:round/>
                      <a:headEnd type="none" w="med" len="med"/>
                      <a:tailEnd type="none" w="med" len="med"/>
                    </a:lnT>
                    <a:lnB w="635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a:lnSpc>
                          <a:spcPct val="115000"/>
                        </a:lnSpc>
                        <a:spcAft>
                          <a:spcPts val="0"/>
                        </a:spcAft>
                      </a:pPr>
                      <a:r>
                        <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Rang</a:t>
                      </a:r>
                    </a:p>
                  </a:txBody>
                  <a:tcPr marL="68580" marR="68580" marT="0" marB="0" anchor="ctr">
                    <a:lnL w="6350" cap="flat" cmpd="sng" algn="ctr">
                      <a:solidFill>
                        <a:schemeClr val="tx2"/>
                      </a:solidFill>
                      <a:prstDash val="solid"/>
                      <a:round/>
                      <a:headEnd type="none" w="med" len="med"/>
                      <a:tailEnd type="none" w="med" len="med"/>
                    </a:lnL>
                    <a:lnR>
                      <a:noFill/>
                    </a:lnR>
                    <a:lnT w="6350" cap="flat" cmpd="sng" algn="ctr">
                      <a:solidFill>
                        <a:schemeClr val="tx2"/>
                      </a:solidFill>
                      <a:prstDash val="solid"/>
                      <a:round/>
                      <a:headEnd type="none" w="med" len="med"/>
                      <a:tailEnd type="none" w="med" len="med"/>
                    </a:lnT>
                    <a:lnB w="635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a:lnSpc>
                          <a:spcPct val="115000"/>
                        </a:lnSpc>
                        <a:spcAft>
                          <a:spcPts val="0"/>
                        </a:spcAft>
                      </a:pPr>
                      <a:r>
                        <a:rPr lang="en-US"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Active, population</a:t>
                      </a:r>
                    </a:p>
                    <a:p>
                      <a:pPr algn="r">
                        <a:lnSpc>
                          <a:spcPct val="115000"/>
                        </a:lnSpc>
                        <a:spcAft>
                          <a:spcPts val="0"/>
                        </a:spcAft>
                      </a:pPr>
                      <a:r>
                        <a:rPr lang="en-US"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(16+ years) in </a:t>
                      </a:r>
                      <a:r>
                        <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a:t>
                      </a:r>
                    </a:p>
                  </a:txBody>
                  <a:tcPr marL="68580" marR="68580" marT="0" marB="0" anchor="ctr">
                    <a:lnL>
                      <a:noFill/>
                    </a:lnL>
                    <a:lnR>
                      <a:noFill/>
                    </a:lnR>
                    <a:lnT w="6350" cap="flat" cmpd="sng" algn="ctr">
                      <a:solidFill>
                        <a:schemeClr val="tx2"/>
                      </a:solidFill>
                      <a:prstDash val="solid"/>
                      <a:round/>
                      <a:headEnd type="none" w="med" len="med"/>
                      <a:tailEnd type="none" w="med" len="med"/>
                    </a:lnT>
                    <a:lnB w="635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64854376"/>
                  </a:ext>
                </a:extLst>
              </a:tr>
              <a:tr h="166543">
                <a:tc>
                  <a:txBody>
                    <a:bodyPr/>
                    <a:lstStyle/>
                    <a:p>
                      <a:pPr algn="r">
                        <a:lnSpc>
                          <a:spcPct val="115000"/>
                        </a:lnSpc>
                        <a:spcAft>
                          <a:spcPts val="0"/>
                        </a:spcAft>
                      </a:pPr>
                      <a:r>
                        <a:rPr lang="de-DE" sz="800" b="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1</a:t>
                      </a:r>
                    </a:p>
                  </a:txBody>
                  <a:tcPr marL="68580" marR="68580" marT="0" marB="0">
                    <a:lnL>
                      <a:noFill/>
                    </a:lnL>
                    <a:lnR>
                      <a:noFill/>
                    </a:lnR>
                    <a:lnT w="6350" cap="flat" cmpd="sng" algn="ctr">
                      <a:solidFill>
                        <a:schemeClr val="tx2"/>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15000"/>
                        </a:lnSpc>
                        <a:spcAft>
                          <a:spcPts val="0"/>
                        </a:spcAft>
                      </a:pPr>
                      <a:r>
                        <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Swimming</a:t>
                      </a:r>
                    </a:p>
                  </a:txBody>
                  <a:tcPr marL="68580" marR="68580" marT="0" marB="0">
                    <a:lnL>
                      <a:noFill/>
                    </a:lnL>
                    <a:lnR>
                      <a:noFill/>
                    </a:lnR>
                    <a:lnT w="6350" cap="flat" cmpd="sng" algn="ctr">
                      <a:solidFill>
                        <a:schemeClr val="tx2"/>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lnSpc>
                          <a:spcPct val="115000"/>
                        </a:lnSpc>
                        <a:spcAft>
                          <a:spcPts val="0"/>
                        </a:spcAft>
                      </a:pPr>
                      <a:r>
                        <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37%</a:t>
                      </a:r>
                    </a:p>
                  </a:txBody>
                  <a:tcPr marL="68580" marR="68580" marT="0" marB="0">
                    <a:lnL>
                      <a:noFill/>
                    </a:lnL>
                    <a:lnR w="6350" cap="flat" cmpd="sng" algn="ctr">
                      <a:solidFill>
                        <a:schemeClr val="tx2"/>
                      </a:solidFill>
                      <a:prstDash val="solid"/>
                      <a:round/>
                      <a:headEnd type="none" w="med" len="med"/>
                      <a:tailEnd type="none" w="med" len="med"/>
                    </a:lnR>
                    <a:lnT w="6350" cap="flat" cmpd="sng" algn="ctr">
                      <a:solidFill>
                        <a:schemeClr val="tx2"/>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lnSpc>
                          <a:spcPct val="115000"/>
                        </a:lnSpc>
                        <a:spcAft>
                          <a:spcPts val="0"/>
                        </a:spcAft>
                      </a:pPr>
                      <a:r>
                        <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2</a:t>
                      </a:r>
                    </a:p>
                  </a:txBody>
                  <a:tcPr marL="68580" marR="68580" marT="0" marB="0">
                    <a:lnL w="6350" cap="flat" cmpd="sng" algn="ctr">
                      <a:solidFill>
                        <a:schemeClr val="tx2"/>
                      </a:solidFill>
                      <a:prstDash val="solid"/>
                      <a:round/>
                      <a:headEnd type="none" w="med" len="med"/>
                      <a:tailEnd type="none" w="med" len="med"/>
                    </a:lnL>
                    <a:lnR>
                      <a:noFill/>
                    </a:lnR>
                    <a:lnT w="6350" cap="flat" cmpd="sng" algn="ctr">
                      <a:solidFill>
                        <a:schemeClr val="tx2"/>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lnSpc>
                          <a:spcPct val="115000"/>
                        </a:lnSpc>
                        <a:spcAft>
                          <a:spcPts val="0"/>
                        </a:spcAft>
                      </a:pPr>
                      <a:r>
                        <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31%</a:t>
                      </a:r>
                    </a:p>
                  </a:txBody>
                  <a:tcPr marL="68580" marR="68580" marT="0" marB="0">
                    <a:lnL>
                      <a:noFill/>
                    </a:lnL>
                    <a:lnR>
                      <a:noFill/>
                    </a:lnR>
                    <a:lnT w="6350" cap="flat" cmpd="sng" algn="ctr">
                      <a:solidFill>
                        <a:schemeClr val="tx2"/>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217261585"/>
                  </a:ext>
                </a:extLst>
              </a:tr>
              <a:tr h="166543">
                <a:tc>
                  <a:txBody>
                    <a:bodyPr/>
                    <a:lstStyle/>
                    <a:p>
                      <a:pPr algn="r">
                        <a:lnSpc>
                          <a:spcPct val="115000"/>
                        </a:lnSpc>
                        <a:spcAft>
                          <a:spcPts val="0"/>
                        </a:spcAft>
                      </a:pPr>
                      <a:r>
                        <a:rPr lang="de-DE" sz="800" b="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2</a:t>
                      </a:r>
                    </a:p>
                  </a:txBody>
                  <a:tcPr marL="68580" marR="68580" marT="0" marB="0">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15000"/>
                        </a:lnSpc>
                        <a:spcAft>
                          <a:spcPts val="0"/>
                        </a:spcAft>
                      </a:pPr>
                      <a:r>
                        <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Cycling</a:t>
                      </a:r>
                    </a:p>
                  </a:txBody>
                  <a:tcPr marL="68580" marR="68580" marT="0" marB="0">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lnSpc>
                          <a:spcPct val="115000"/>
                        </a:lnSpc>
                        <a:spcAft>
                          <a:spcPts val="0"/>
                        </a:spcAft>
                      </a:pPr>
                      <a:r>
                        <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34%</a:t>
                      </a:r>
                    </a:p>
                  </a:txBody>
                  <a:tcPr marL="68580" marR="68580" marT="0" marB="0">
                    <a:lnL>
                      <a:noFill/>
                    </a:lnL>
                    <a:lnR w="6350" cap="flat" cmpd="sng" algn="ctr">
                      <a:solidFill>
                        <a:schemeClr val="tx2"/>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lnSpc>
                          <a:spcPct val="115000"/>
                        </a:lnSpc>
                        <a:spcAft>
                          <a:spcPts val="0"/>
                        </a:spcAft>
                      </a:pPr>
                      <a:r>
                        <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1</a:t>
                      </a:r>
                    </a:p>
                  </a:txBody>
                  <a:tcPr marL="68580" marR="68580" marT="0" marB="0">
                    <a:lnL w="6350" cap="flat" cmpd="sng" algn="ctr">
                      <a:solidFill>
                        <a:schemeClr val="tx2"/>
                      </a:solid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lnSpc>
                          <a:spcPct val="115000"/>
                        </a:lnSpc>
                        <a:spcAft>
                          <a:spcPts val="0"/>
                        </a:spcAft>
                      </a:pPr>
                      <a:r>
                        <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34%</a:t>
                      </a:r>
                    </a:p>
                  </a:txBody>
                  <a:tcPr marL="68580" marR="68580" marT="0" marB="0">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39477000"/>
                  </a:ext>
                </a:extLst>
              </a:tr>
              <a:tr h="166543">
                <a:tc>
                  <a:txBody>
                    <a:bodyPr/>
                    <a:lstStyle/>
                    <a:p>
                      <a:pPr algn="r">
                        <a:lnSpc>
                          <a:spcPct val="115000"/>
                        </a:lnSpc>
                        <a:spcAft>
                          <a:spcPts val="0"/>
                        </a:spcAft>
                      </a:pPr>
                      <a:r>
                        <a:rPr lang="de-DE" sz="800" b="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3</a:t>
                      </a:r>
                    </a:p>
                  </a:txBody>
                  <a:tcPr marL="68580" marR="68580" marT="0" marB="0">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15000"/>
                        </a:lnSpc>
                        <a:spcAft>
                          <a:spcPts val="0"/>
                        </a:spcAft>
                      </a:pPr>
                      <a:r>
                        <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Running/Jogging</a:t>
                      </a:r>
                    </a:p>
                  </a:txBody>
                  <a:tcPr marL="68580" marR="68580" marT="0" marB="0">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lnSpc>
                          <a:spcPct val="115000"/>
                        </a:lnSpc>
                        <a:spcAft>
                          <a:spcPts val="0"/>
                        </a:spcAft>
                      </a:pPr>
                      <a:r>
                        <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25%</a:t>
                      </a:r>
                    </a:p>
                  </a:txBody>
                  <a:tcPr marL="68580" marR="68580" marT="0" marB="0">
                    <a:lnL>
                      <a:noFill/>
                    </a:lnL>
                    <a:lnR w="6350" cap="flat" cmpd="sng" algn="ctr">
                      <a:solidFill>
                        <a:schemeClr val="tx2"/>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lnSpc>
                          <a:spcPct val="115000"/>
                        </a:lnSpc>
                        <a:spcAft>
                          <a:spcPts val="0"/>
                        </a:spcAft>
                      </a:pPr>
                      <a:r>
                        <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4</a:t>
                      </a:r>
                    </a:p>
                  </a:txBody>
                  <a:tcPr marL="68580" marR="68580" marT="0" marB="0">
                    <a:lnL w="6350" cap="flat" cmpd="sng" algn="ctr">
                      <a:solidFill>
                        <a:schemeClr val="tx2"/>
                      </a:solid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lnSpc>
                          <a:spcPct val="115000"/>
                        </a:lnSpc>
                        <a:spcAft>
                          <a:spcPts val="0"/>
                        </a:spcAft>
                      </a:pPr>
                      <a:r>
                        <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25%</a:t>
                      </a:r>
                    </a:p>
                  </a:txBody>
                  <a:tcPr marL="68580" marR="68580" marT="0" marB="0">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559929743"/>
                  </a:ext>
                </a:extLst>
              </a:tr>
              <a:tr h="166543">
                <a:tc>
                  <a:txBody>
                    <a:bodyPr/>
                    <a:lstStyle/>
                    <a:p>
                      <a:pPr algn="r">
                        <a:lnSpc>
                          <a:spcPct val="115000"/>
                        </a:lnSpc>
                        <a:spcAft>
                          <a:spcPts val="0"/>
                        </a:spcAft>
                      </a:pPr>
                      <a:r>
                        <a:rPr lang="de-DE" sz="800" b="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4</a:t>
                      </a:r>
                    </a:p>
                  </a:txBody>
                  <a:tcPr marL="68580" marR="68580" marT="0" marB="0">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15000"/>
                        </a:lnSpc>
                        <a:spcAft>
                          <a:spcPts val="0"/>
                        </a:spcAft>
                      </a:pPr>
                      <a:r>
                        <a:rPr lang="de-DE" sz="800" dirty="0" err="1">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Hiking</a:t>
                      </a:r>
                      <a:endPar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endParaRPr>
                    </a:p>
                  </a:txBody>
                  <a:tcPr marL="68580" marR="68580" marT="0" marB="0">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lnSpc>
                          <a:spcPct val="115000"/>
                        </a:lnSpc>
                        <a:spcAft>
                          <a:spcPts val="0"/>
                        </a:spcAft>
                      </a:pPr>
                      <a:r>
                        <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24%</a:t>
                      </a:r>
                    </a:p>
                  </a:txBody>
                  <a:tcPr marL="68580" marR="68580" marT="0" marB="0">
                    <a:lnL>
                      <a:noFill/>
                    </a:lnL>
                    <a:lnR w="6350" cap="flat" cmpd="sng" algn="ctr">
                      <a:solidFill>
                        <a:schemeClr val="tx2"/>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lnSpc>
                          <a:spcPct val="115000"/>
                        </a:lnSpc>
                        <a:spcAft>
                          <a:spcPts val="0"/>
                        </a:spcAft>
                      </a:pPr>
                      <a:r>
                        <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3</a:t>
                      </a:r>
                    </a:p>
                  </a:txBody>
                  <a:tcPr marL="68580" marR="68580" marT="0" marB="0">
                    <a:lnL w="6350" cap="flat" cmpd="sng" algn="ctr">
                      <a:solidFill>
                        <a:schemeClr val="tx2"/>
                      </a:solid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lnSpc>
                          <a:spcPct val="115000"/>
                        </a:lnSpc>
                        <a:spcAft>
                          <a:spcPts val="0"/>
                        </a:spcAft>
                      </a:pPr>
                      <a:r>
                        <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27%</a:t>
                      </a:r>
                    </a:p>
                  </a:txBody>
                  <a:tcPr marL="68580" marR="68580" marT="0" marB="0">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780256921"/>
                  </a:ext>
                </a:extLst>
              </a:tr>
              <a:tr h="166543">
                <a:tc>
                  <a:txBody>
                    <a:bodyPr/>
                    <a:lstStyle/>
                    <a:p>
                      <a:pPr algn="r">
                        <a:lnSpc>
                          <a:spcPct val="115000"/>
                        </a:lnSpc>
                        <a:spcAft>
                          <a:spcPts val="0"/>
                        </a:spcAft>
                      </a:pPr>
                      <a:r>
                        <a:rPr lang="de-DE" sz="800" b="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5</a:t>
                      </a:r>
                    </a:p>
                  </a:txBody>
                  <a:tcPr marL="68580" marR="68580" marT="0" marB="0">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15000"/>
                        </a:lnSpc>
                        <a:spcAft>
                          <a:spcPts val="0"/>
                        </a:spcAft>
                      </a:pPr>
                      <a:r>
                        <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Fitness</a:t>
                      </a:r>
                    </a:p>
                  </a:txBody>
                  <a:tcPr marL="68580" marR="68580" marT="0" marB="0">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lnSpc>
                          <a:spcPct val="115000"/>
                        </a:lnSpc>
                        <a:spcAft>
                          <a:spcPts val="0"/>
                        </a:spcAft>
                      </a:pPr>
                      <a:r>
                        <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24%</a:t>
                      </a:r>
                    </a:p>
                  </a:txBody>
                  <a:tcPr marL="68580" marR="68580" marT="0" marB="0">
                    <a:lnL>
                      <a:noFill/>
                    </a:lnL>
                    <a:lnR w="6350" cap="flat" cmpd="sng" algn="ctr">
                      <a:solidFill>
                        <a:schemeClr val="tx2"/>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lnSpc>
                          <a:spcPct val="115000"/>
                        </a:lnSpc>
                        <a:spcAft>
                          <a:spcPts val="0"/>
                        </a:spcAft>
                      </a:pPr>
                      <a:r>
                        <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5</a:t>
                      </a:r>
                    </a:p>
                  </a:txBody>
                  <a:tcPr marL="68580" marR="68580" marT="0" marB="0">
                    <a:lnL w="6350" cap="flat" cmpd="sng" algn="ctr">
                      <a:solidFill>
                        <a:schemeClr val="tx2"/>
                      </a:solid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lnSpc>
                          <a:spcPct val="115000"/>
                        </a:lnSpc>
                        <a:spcAft>
                          <a:spcPts val="0"/>
                        </a:spcAft>
                      </a:pPr>
                      <a:r>
                        <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17%</a:t>
                      </a:r>
                    </a:p>
                  </a:txBody>
                  <a:tcPr marL="68580" marR="68580" marT="0" marB="0">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576798403"/>
                  </a:ext>
                </a:extLst>
              </a:tr>
              <a:tr h="166543">
                <a:tc>
                  <a:txBody>
                    <a:bodyPr/>
                    <a:lstStyle/>
                    <a:p>
                      <a:pPr algn="r">
                        <a:lnSpc>
                          <a:spcPct val="115000"/>
                        </a:lnSpc>
                        <a:spcAft>
                          <a:spcPts val="0"/>
                        </a:spcAft>
                      </a:pPr>
                      <a:r>
                        <a:rPr lang="de-DE" sz="800" b="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6</a:t>
                      </a:r>
                    </a:p>
                  </a:txBody>
                  <a:tcPr marL="68580" marR="68580" marT="0" marB="0">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15000"/>
                        </a:lnSpc>
                        <a:spcAft>
                          <a:spcPts val="0"/>
                        </a:spcAft>
                      </a:pPr>
                      <a:r>
                        <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Bowling</a:t>
                      </a:r>
                    </a:p>
                  </a:txBody>
                  <a:tcPr marL="68580" marR="68580" marT="0" marB="0">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lnSpc>
                          <a:spcPct val="115000"/>
                        </a:lnSpc>
                        <a:spcAft>
                          <a:spcPts val="0"/>
                        </a:spcAft>
                      </a:pPr>
                      <a:r>
                        <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20%</a:t>
                      </a:r>
                    </a:p>
                  </a:txBody>
                  <a:tcPr marL="68580" marR="68580" marT="0" marB="0">
                    <a:lnL>
                      <a:noFill/>
                    </a:lnL>
                    <a:lnR w="6350" cap="flat" cmpd="sng" algn="ctr">
                      <a:solidFill>
                        <a:schemeClr val="tx2"/>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lnSpc>
                          <a:spcPct val="115000"/>
                        </a:lnSpc>
                        <a:spcAft>
                          <a:spcPts val="0"/>
                        </a:spcAft>
                      </a:pPr>
                      <a:r>
                        <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6</a:t>
                      </a:r>
                    </a:p>
                  </a:txBody>
                  <a:tcPr marL="68580" marR="68580" marT="0" marB="0">
                    <a:lnL w="6350" cap="flat" cmpd="sng" algn="ctr">
                      <a:solidFill>
                        <a:schemeClr val="tx2"/>
                      </a:solid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lnSpc>
                          <a:spcPct val="115000"/>
                        </a:lnSpc>
                        <a:spcAft>
                          <a:spcPts val="0"/>
                        </a:spcAft>
                      </a:pPr>
                      <a:r>
                        <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16%</a:t>
                      </a:r>
                    </a:p>
                  </a:txBody>
                  <a:tcPr marL="68580" marR="68580" marT="0" marB="0">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01811478"/>
                  </a:ext>
                </a:extLst>
              </a:tr>
              <a:tr h="166543">
                <a:tc>
                  <a:txBody>
                    <a:bodyPr/>
                    <a:lstStyle/>
                    <a:p>
                      <a:pPr algn="r">
                        <a:lnSpc>
                          <a:spcPct val="115000"/>
                        </a:lnSpc>
                        <a:spcAft>
                          <a:spcPts val="0"/>
                        </a:spcAft>
                      </a:pPr>
                      <a:r>
                        <a:rPr lang="de-DE" sz="800" b="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7</a:t>
                      </a:r>
                    </a:p>
                  </a:txBody>
                  <a:tcPr marL="68580" marR="68580" marT="0" marB="0">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15000"/>
                        </a:lnSpc>
                        <a:spcAft>
                          <a:spcPts val="0"/>
                        </a:spcAft>
                      </a:pPr>
                      <a:r>
                        <a:rPr lang="de-DE" sz="800" dirty="0" err="1">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Gymnastics</a:t>
                      </a:r>
                      <a:endPar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endParaRPr>
                    </a:p>
                  </a:txBody>
                  <a:tcPr marL="68580" marR="68580" marT="0" marB="0">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lnSpc>
                          <a:spcPct val="115000"/>
                        </a:lnSpc>
                        <a:spcAft>
                          <a:spcPts val="0"/>
                        </a:spcAft>
                      </a:pPr>
                      <a:r>
                        <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17%</a:t>
                      </a:r>
                    </a:p>
                  </a:txBody>
                  <a:tcPr marL="68580" marR="68580" marT="0" marB="0">
                    <a:lnL>
                      <a:noFill/>
                    </a:lnL>
                    <a:lnR w="6350" cap="flat" cmpd="sng" algn="ctr">
                      <a:solidFill>
                        <a:schemeClr val="tx2"/>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lnSpc>
                          <a:spcPct val="115000"/>
                        </a:lnSpc>
                        <a:spcAft>
                          <a:spcPts val="0"/>
                        </a:spcAft>
                      </a:pPr>
                      <a:r>
                        <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8</a:t>
                      </a:r>
                    </a:p>
                  </a:txBody>
                  <a:tcPr marL="68580" marR="68580" marT="0" marB="0">
                    <a:lnL w="6350" cap="flat" cmpd="sng" algn="ctr">
                      <a:solidFill>
                        <a:schemeClr val="tx2"/>
                      </a:solid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lnSpc>
                          <a:spcPct val="115000"/>
                        </a:lnSpc>
                        <a:spcAft>
                          <a:spcPts val="0"/>
                        </a:spcAft>
                      </a:pPr>
                      <a:r>
                        <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14%</a:t>
                      </a:r>
                    </a:p>
                  </a:txBody>
                  <a:tcPr marL="68580" marR="68580" marT="0" marB="0">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8161486"/>
                  </a:ext>
                </a:extLst>
              </a:tr>
              <a:tr h="166543">
                <a:tc>
                  <a:txBody>
                    <a:bodyPr/>
                    <a:lstStyle/>
                    <a:p>
                      <a:pPr algn="r">
                        <a:lnSpc>
                          <a:spcPct val="115000"/>
                        </a:lnSpc>
                        <a:spcAft>
                          <a:spcPts val="0"/>
                        </a:spcAft>
                      </a:pPr>
                      <a:r>
                        <a:rPr lang="de-DE" sz="800" b="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8</a:t>
                      </a:r>
                    </a:p>
                  </a:txBody>
                  <a:tcPr marL="68580" marR="68580" marT="0" marB="0">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15000"/>
                        </a:lnSpc>
                        <a:spcAft>
                          <a:spcPts val="0"/>
                        </a:spcAft>
                      </a:pPr>
                      <a:r>
                        <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Soccer</a:t>
                      </a:r>
                    </a:p>
                  </a:txBody>
                  <a:tcPr marL="68580" marR="68580" marT="0" marB="0">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lnSpc>
                          <a:spcPct val="115000"/>
                        </a:lnSpc>
                        <a:spcAft>
                          <a:spcPts val="0"/>
                        </a:spcAft>
                      </a:pPr>
                      <a:r>
                        <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14%</a:t>
                      </a:r>
                    </a:p>
                  </a:txBody>
                  <a:tcPr marL="68580" marR="68580" marT="0" marB="0">
                    <a:lnL>
                      <a:noFill/>
                    </a:lnL>
                    <a:lnR w="6350" cap="flat" cmpd="sng" algn="ctr">
                      <a:solidFill>
                        <a:schemeClr val="tx2"/>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lnSpc>
                          <a:spcPct val="115000"/>
                        </a:lnSpc>
                        <a:spcAft>
                          <a:spcPts val="0"/>
                        </a:spcAft>
                      </a:pPr>
                      <a:r>
                        <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11</a:t>
                      </a:r>
                    </a:p>
                  </a:txBody>
                  <a:tcPr marL="68580" marR="68580" marT="0" marB="0">
                    <a:lnL w="6350" cap="flat" cmpd="sng" algn="ctr">
                      <a:solidFill>
                        <a:schemeClr val="tx2"/>
                      </a:solid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lnSpc>
                          <a:spcPct val="115000"/>
                        </a:lnSpc>
                        <a:spcAft>
                          <a:spcPts val="0"/>
                        </a:spcAft>
                      </a:pPr>
                      <a:r>
                        <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11%</a:t>
                      </a:r>
                    </a:p>
                  </a:txBody>
                  <a:tcPr marL="68580" marR="68580" marT="0" marB="0">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3091812"/>
                  </a:ext>
                </a:extLst>
              </a:tr>
              <a:tr h="166543">
                <a:tc>
                  <a:txBody>
                    <a:bodyPr/>
                    <a:lstStyle/>
                    <a:p>
                      <a:pPr algn="r">
                        <a:lnSpc>
                          <a:spcPct val="115000"/>
                        </a:lnSpc>
                        <a:spcAft>
                          <a:spcPts val="0"/>
                        </a:spcAft>
                      </a:pPr>
                      <a:r>
                        <a:rPr lang="de-DE" sz="800" b="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9</a:t>
                      </a:r>
                    </a:p>
                  </a:txBody>
                  <a:tcPr marL="68580" marR="68580" marT="0" marB="0">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15000"/>
                        </a:lnSpc>
                        <a:spcAft>
                          <a:spcPts val="0"/>
                        </a:spcAft>
                      </a:pPr>
                      <a:r>
                        <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Health </a:t>
                      </a:r>
                      <a:r>
                        <a:rPr lang="de-DE" sz="800" dirty="0" err="1">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sport</a:t>
                      </a:r>
                      <a:endPar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endParaRPr>
                    </a:p>
                  </a:txBody>
                  <a:tcPr marL="68580" marR="68580" marT="0" marB="0">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lnSpc>
                          <a:spcPct val="115000"/>
                        </a:lnSpc>
                        <a:spcAft>
                          <a:spcPts val="0"/>
                        </a:spcAft>
                      </a:pPr>
                      <a:r>
                        <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12%</a:t>
                      </a:r>
                    </a:p>
                  </a:txBody>
                  <a:tcPr marL="68580" marR="68580" marT="0" marB="0">
                    <a:lnL>
                      <a:noFill/>
                    </a:lnL>
                    <a:lnR w="6350" cap="flat" cmpd="sng" algn="ctr">
                      <a:solidFill>
                        <a:schemeClr val="tx2"/>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lnSpc>
                          <a:spcPct val="115000"/>
                        </a:lnSpc>
                        <a:spcAft>
                          <a:spcPts val="0"/>
                        </a:spcAft>
                      </a:pPr>
                      <a:r>
                        <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9</a:t>
                      </a:r>
                    </a:p>
                  </a:txBody>
                  <a:tcPr marL="68580" marR="68580" marT="0" marB="0">
                    <a:lnL w="6350" cap="flat" cmpd="sng" algn="ctr">
                      <a:solidFill>
                        <a:schemeClr val="tx2"/>
                      </a:solid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lnSpc>
                          <a:spcPct val="115000"/>
                        </a:lnSpc>
                        <a:spcAft>
                          <a:spcPts val="0"/>
                        </a:spcAft>
                      </a:pPr>
                      <a:r>
                        <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14%</a:t>
                      </a:r>
                    </a:p>
                  </a:txBody>
                  <a:tcPr marL="68580" marR="68580" marT="0" marB="0">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1059180"/>
                  </a:ext>
                </a:extLst>
              </a:tr>
              <a:tr h="166543">
                <a:tc>
                  <a:txBody>
                    <a:bodyPr/>
                    <a:lstStyle/>
                    <a:p>
                      <a:pPr algn="r">
                        <a:lnSpc>
                          <a:spcPct val="115000"/>
                        </a:lnSpc>
                        <a:spcAft>
                          <a:spcPts val="0"/>
                        </a:spcAft>
                      </a:pPr>
                      <a:r>
                        <a:rPr lang="de-DE" sz="800" b="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10</a:t>
                      </a:r>
                    </a:p>
                  </a:txBody>
                  <a:tcPr marL="68580" marR="68580" marT="0" marB="0">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15000"/>
                        </a:lnSpc>
                        <a:spcAft>
                          <a:spcPts val="0"/>
                        </a:spcAft>
                      </a:pPr>
                      <a:r>
                        <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Dancing</a:t>
                      </a:r>
                    </a:p>
                  </a:txBody>
                  <a:tcPr marL="68580" marR="68580" marT="0" marB="0">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lnSpc>
                          <a:spcPct val="115000"/>
                        </a:lnSpc>
                        <a:spcAft>
                          <a:spcPts val="0"/>
                        </a:spcAft>
                      </a:pPr>
                      <a:r>
                        <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12%</a:t>
                      </a:r>
                    </a:p>
                  </a:txBody>
                  <a:tcPr marL="68580" marR="68580" marT="0" marB="0">
                    <a:lnL>
                      <a:noFill/>
                    </a:lnL>
                    <a:lnR w="6350" cap="flat" cmpd="sng" algn="ctr">
                      <a:solidFill>
                        <a:schemeClr val="tx2"/>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lnSpc>
                          <a:spcPct val="115000"/>
                        </a:lnSpc>
                        <a:spcAft>
                          <a:spcPts val="0"/>
                        </a:spcAft>
                      </a:pPr>
                      <a:r>
                        <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13</a:t>
                      </a:r>
                    </a:p>
                  </a:txBody>
                  <a:tcPr marL="68580" marR="68580" marT="0" marB="0">
                    <a:lnL w="6350" cap="flat" cmpd="sng" algn="ctr">
                      <a:solidFill>
                        <a:schemeClr val="tx2"/>
                      </a:solid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lnSpc>
                          <a:spcPct val="115000"/>
                        </a:lnSpc>
                        <a:spcAft>
                          <a:spcPts val="0"/>
                        </a:spcAft>
                      </a:pPr>
                      <a:r>
                        <a:rPr lang="de-DE" sz="800" dirty="0">
                          <a:solidFill>
                            <a:schemeClr val="bg2">
                              <a:lumMod val="10000"/>
                            </a:schemeClr>
                          </a:solidFill>
                          <a:effectLst/>
                          <a:latin typeface="Roboto Light" panose="02000000000000000000" pitchFamily="2" charset="0"/>
                          <a:ea typeface="Roboto Light" panose="02000000000000000000" pitchFamily="2" charset="0"/>
                          <a:cs typeface="Roboto Light" panose="02000000000000000000" pitchFamily="2" charset="0"/>
                        </a:rPr>
                        <a:t>11%</a:t>
                      </a:r>
                    </a:p>
                  </a:txBody>
                  <a:tcPr marL="68580" marR="68580" marT="0" marB="0">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784252862"/>
                  </a:ext>
                </a:extLst>
              </a:tr>
            </a:tbl>
          </a:graphicData>
        </a:graphic>
      </p:graphicFrame>
      <p:sp>
        <p:nvSpPr>
          <p:cNvPr id="2" name="Textplatzhalter 1">
            <a:extLst>
              <a:ext uri="{FF2B5EF4-FFF2-40B4-BE49-F238E27FC236}">
                <a16:creationId xmlns:a16="http://schemas.microsoft.com/office/drawing/2014/main" id="{46D94EA0-56AE-4531-9569-3E1AEB55BB75}"/>
              </a:ext>
            </a:extLst>
          </p:cNvPr>
          <p:cNvSpPr>
            <a:spLocks noGrp="1"/>
          </p:cNvSpPr>
          <p:nvPr>
            <p:ph type="body" sz="quarter" idx="10"/>
          </p:nvPr>
        </p:nvSpPr>
        <p:spPr/>
        <p:txBody>
          <a:bodyPr/>
          <a:lstStyle/>
          <a:p>
            <a:r>
              <a:rPr lang="en-US" sz="2800" cap="all" dirty="0">
                <a:latin typeface="Segoe UI" panose="020B0502040204020203" pitchFamily="34" charset="0"/>
                <a:ea typeface="Segoe UI" panose="020B0502040204020203" pitchFamily="34" charset="0"/>
                <a:cs typeface="Segoe UI" panose="020B0502040204020203" pitchFamily="34" charset="0"/>
              </a:rPr>
              <a:t>Frequency and structure of sports activities</a:t>
            </a:r>
          </a:p>
        </p:txBody>
      </p:sp>
      <p:graphicFrame>
        <p:nvGraphicFramePr>
          <p:cNvPr id="15" name="Diagramm 14">
            <a:extLst>
              <a:ext uri="{FF2B5EF4-FFF2-40B4-BE49-F238E27FC236}">
                <a16:creationId xmlns:a16="http://schemas.microsoft.com/office/drawing/2014/main" id="{A3436E68-E230-45B4-B810-21D64A04BD8E}"/>
              </a:ext>
            </a:extLst>
          </p:cNvPr>
          <p:cNvGraphicFramePr/>
          <p:nvPr>
            <p:extLst>
              <p:ext uri="{D42A27DB-BD31-4B8C-83A1-F6EECF244321}">
                <p14:modId xmlns:p14="http://schemas.microsoft.com/office/powerpoint/2010/main" val="3585636977"/>
              </p:ext>
            </p:extLst>
          </p:nvPr>
        </p:nvGraphicFramePr>
        <p:xfrm>
          <a:off x="8367909" y="3161988"/>
          <a:ext cx="3456000" cy="2554666"/>
        </p:xfrm>
        <a:graphic>
          <a:graphicData uri="http://schemas.openxmlformats.org/drawingml/2006/chart">
            <c:chart xmlns:c="http://schemas.openxmlformats.org/drawingml/2006/chart" xmlns:r="http://schemas.openxmlformats.org/officeDocument/2006/relationships" r:id="rId2"/>
          </a:graphicData>
        </a:graphic>
      </p:graphicFrame>
      <p:cxnSp>
        <p:nvCxnSpPr>
          <p:cNvPr id="23" name="Gerader Verbinder 22">
            <a:extLst>
              <a:ext uri="{FF2B5EF4-FFF2-40B4-BE49-F238E27FC236}">
                <a16:creationId xmlns:a16="http://schemas.microsoft.com/office/drawing/2014/main" id="{F99C44C4-32EE-4090-BED6-FECFEB1F3389}"/>
              </a:ext>
            </a:extLst>
          </p:cNvPr>
          <p:cNvCxnSpPr/>
          <p:nvPr/>
        </p:nvCxnSpPr>
        <p:spPr>
          <a:xfrm>
            <a:off x="4479847" y="2650849"/>
            <a:ext cx="3232308" cy="0"/>
          </a:xfrm>
          <a:prstGeom prst="line">
            <a:avLst/>
          </a:prstGeom>
        </p:spPr>
        <p:style>
          <a:lnRef idx="1">
            <a:schemeClr val="dk1"/>
          </a:lnRef>
          <a:fillRef idx="0">
            <a:schemeClr val="dk1"/>
          </a:fillRef>
          <a:effectRef idx="0">
            <a:schemeClr val="dk1"/>
          </a:effectRef>
          <a:fontRef idx="minor">
            <a:schemeClr val="tx1"/>
          </a:fontRef>
        </p:style>
      </p:cxnSp>
      <p:cxnSp>
        <p:nvCxnSpPr>
          <p:cNvPr id="24" name="Gerader Verbinder 23">
            <a:extLst>
              <a:ext uri="{FF2B5EF4-FFF2-40B4-BE49-F238E27FC236}">
                <a16:creationId xmlns:a16="http://schemas.microsoft.com/office/drawing/2014/main" id="{9AB50F89-8E36-4DA6-BA76-7BFA4B3AFC0F}"/>
              </a:ext>
            </a:extLst>
          </p:cNvPr>
          <p:cNvCxnSpPr/>
          <p:nvPr/>
        </p:nvCxnSpPr>
        <p:spPr>
          <a:xfrm>
            <a:off x="8443755" y="2650849"/>
            <a:ext cx="3232308" cy="0"/>
          </a:xfrm>
          <a:prstGeom prst="line">
            <a:avLst/>
          </a:prstGeom>
        </p:spPr>
        <p:style>
          <a:lnRef idx="1">
            <a:schemeClr val="dk1"/>
          </a:lnRef>
          <a:fillRef idx="0">
            <a:schemeClr val="dk1"/>
          </a:fillRef>
          <a:effectRef idx="0">
            <a:schemeClr val="dk1"/>
          </a:effectRef>
          <a:fontRef idx="minor">
            <a:schemeClr val="tx1"/>
          </a:fontRef>
        </p:style>
      </p:cxnSp>
      <p:cxnSp>
        <p:nvCxnSpPr>
          <p:cNvPr id="25" name="Gerader Verbinder 24">
            <a:extLst>
              <a:ext uri="{FF2B5EF4-FFF2-40B4-BE49-F238E27FC236}">
                <a16:creationId xmlns:a16="http://schemas.microsoft.com/office/drawing/2014/main" id="{FC99A860-77B8-4390-8BE4-0227D8263E9A}"/>
              </a:ext>
            </a:extLst>
          </p:cNvPr>
          <p:cNvCxnSpPr/>
          <p:nvPr/>
        </p:nvCxnSpPr>
        <p:spPr>
          <a:xfrm>
            <a:off x="524176" y="2650849"/>
            <a:ext cx="3232308" cy="0"/>
          </a:xfrm>
          <a:prstGeom prst="line">
            <a:avLst/>
          </a:prstGeom>
        </p:spPr>
        <p:style>
          <a:lnRef idx="1">
            <a:schemeClr val="dk1"/>
          </a:lnRef>
          <a:fillRef idx="0">
            <a:schemeClr val="dk1"/>
          </a:fillRef>
          <a:effectRef idx="0">
            <a:schemeClr val="dk1"/>
          </a:effectRef>
          <a:fontRef idx="minor">
            <a:schemeClr val="tx1"/>
          </a:fontRef>
        </p:style>
      </p:cxnSp>
      <p:sp>
        <p:nvSpPr>
          <p:cNvPr id="27" name="Rechteck 26">
            <a:extLst>
              <a:ext uri="{FF2B5EF4-FFF2-40B4-BE49-F238E27FC236}">
                <a16:creationId xmlns:a16="http://schemas.microsoft.com/office/drawing/2014/main" id="{13BA070E-B55D-4F3C-9FAE-A02B0F9782AC}"/>
              </a:ext>
            </a:extLst>
          </p:cNvPr>
          <p:cNvSpPr/>
          <p:nvPr/>
        </p:nvSpPr>
        <p:spPr>
          <a:xfrm>
            <a:off x="515937" y="2093810"/>
            <a:ext cx="3130549" cy="553998"/>
          </a:xfrm>
          <a:prstGeom prst="rect">
            <a:avLst/>
          </a:prstGeom>
        </p:spPr>
        <p:txBody>
          <a:bodyPr wrap="square" lIns="0">
            <a:spAutoFit/>
          </a:bodyPr>
          <a:lstStyle/>
          <a:p>
            <a:r>
              <a:rPr lang="en-US" sz="1000" dirty="0">
                <a:latin typeface="Segoe UI" panose="020B0502040204020203" pitchFamily="34" charset="0"/>
                <a:ea typeface="Segoe UI" panose="020B0502040204020203" pitchFamily="34" charset="0"/>
                <a:cs typeface="Segoe UI" panose="020B0502040204020203" pitchFamily="34" charset="0"/>
              </a:rPr>
              <a:t>More than half of the population is practicing </a:t>
            </a:r>
            <a:br>
              <a:rPr lang="en-US" sz="1000" dirty="0">
                <a:latin typeface="Segoe UI" panose="020B0502040204020203" pitchFamily="34" charset="0"/>
                <a:ea typeface="Segoe UI" panose="020B0502040204020203" pitchFamily="34" charset="0"/>
                <a:cs typeface="Segoe UI" panose="020B0502040204020203" pitchFamily="34" charset="0"/>
              </a:rPr>
            </a:br>
            <a:r>
              <a:rPr lang="en-US" sz="1000" dirty="0">
                <a:latin typeface="Segoe UI" panose="020B0502040204020203" pitchFamily="34" charset="0"/>
                <a:ea typeface="Segoe UI" panose="020B0502040204020203" pitchFamily="34" charset="0"/>
                <a:cs typeface="Segoe UI" panose="020B0502040204020203" pitchFamily="34" charset="0"/>
              </a:rPr>
              <a:t>sports at least once a week, but 25 percent only occasionally engage in sports activities. 18% never.</a:t>
            </a:r>
            <a:endParaRPr lang="de-DE" sz="1000" dirty="0">
              <a:latin typeface="Segoe UI" panose="020B0502040204020203" pitchFamily="34" charset="0"/>
              <a:ea typeface="Segoe UI" panose="020B0502040204020203" pitchFamily="34" charset="0"/>
              <a:cs typeface="Segoe UI" panose="020B0502040204020203" pitchFamily="34" charset="0"/>
            </a:endParaRPr>
          </a:p>
        </p:txBody>
      </p:sp>
      <p:sp>
        <p:nvSpPr>
          <p:cNvPr id="28" name="Rechteck 27">
            <a:extLst>
              <a:ext uri="{FF2B5EF4-FFF2-40B4-BE49-F238E27FC236}">
                <a16:creationId xmlns:a16="http://schemas.microsoft.com/office/drawing/2014/main" id="{999EBAC9-396C-4FDF-98E7-30FB2AFC4874}"/>
              </a:ext>
            </a:extLst>
          </p:cNvPr>
          <p:cNvSpPr/>
          <p:nvPr/>
        </p:nvSpPr>
        <p:spPr>
          <a:xfrm>
            <a:off x="4479847" y="2404035"/>
            <a:ext cx="3130549" cy="246221"/>
          </a:xfrm>
          <a:prstGeom prst="rect">
            <a:avLst/>
          </a:prstGeom>
        </p:spPr>
        <p:txBody>
          <a:bodyPr wrap="square" lIns="0">
            <a:spAutoFit/>
          </a:bodyPr>
          <a:lstStyle/>
          <a:p>
            <a:r>
              <a:rPr lang="en-US" sz="1000" dirty="0">
                <a:latin typeface="Segoe UI" panose="020B0502040204020203" pitchFamily="34" charset="0"/>
                <a:ea typeface="Segoe UI" panose="020B0502040204020203" pitchFamily="34" charset="0"/>
                <a:cs typeface="Segoe UI" panose="020B0502040204020203" pitchFamily="34" charset="0"/>
              </a:rPr>
              <a:t>The top 10 of the adult sports (16+years).</a:t>
            </a:r>
            <a:endParaRPr lang="de-DE" sz="1000" dirty="0">
              <a:latin typeface="Segoe UI" panose="020B0502040204020203" pitchFamily="34" charset="0"/>
              <a:ea typeface="Segoe UI" panose="020B0502040204020203" pitchFamily="34" charset="0"/>
              <a:cs typeface="Segoe UI" panose="020B0502040204020203" pitchFamily="34" charset="0"/>
            </a:endParaRPr>
          </a:p>
        </p:txBody>
      </p:sp>
      <p:sp>
        <p:nvSpPr>
          <p:cNvPr id="29" name="Rechteck 28">
            <a:extLst>
              <a:ext uri="{FF2B5EF4-FFF2-40B4-BE49-F238E27FC236}">
                <a16:creationId xmlns:a16="http://schemas.microsoft.com/office/drawing/2014/main" id="{004C9D8A-ABBD-4E77-8625-702BAD1CD7CE}"/>
              </a:ext>
            </a:extLst>
          </p:cNvPr>
          <p:cNvSpPr/>
          <p:nvPr/>
        </p:nvSpPr>
        <p:spPr>
          <a:xfrm>
            <a:off x="8443755" y="2248787"/>
            <a:ext cx="3234840" cy="400110"/>
          </a:xfrm>
          <a:prstGeom prst="rect">
            <a:avLst/>
          </a:prstGeom>
        </p:spPr>
        <p:txBody>
          <a:bodyPr wrap="square" lIns="0">
            <a:spAutoFit/>
          </a:bodyPr>
          <a:lstStyle/>
          <a:p>
            <a:r>
              <a:rPr lang="en-US" sz="1000" dirty="0">
                <a:latin typeface="Segoe UI" panose="020B0502040204020203" pitchFamily="34" charset="0"/>
                <a:ea typeface="Segoe UI" panose="020B0502040204020203" pitchFamily="34" charset="0"/>
                <a:cs typeface="Segoe UI" panose="020B0502040204020203" pitchFamily="34" charset="0"/>
              </a:rPr>
              <a:t>Men and women differ on the phases of their lives, in part clearly in their regular sporting activities.</a:t>
            </a:r>
            <a:endParaRPr lang="de-DE" sz="1000" dirty="0">
              <a:latin typeface="Segoe UI" panose="020B0502040204020203" pitchFamily="34" charset="0"/>
              <a:ea typeface="Segoe UI" panose="020B0502040204020203" pitchFamily="34" charset="0"/>
              <a:cs typeface="Segoe UI" panose="020B0502040204020203" pitchFamily="34" charset="0"/>
            </a:endParaRPr>
          </a:p>
        </p:txBody>
      </p:sp>
      <p:sp>
        <p:nvSpPr>
          <p:cNvPr id="30" name="Textfeld 29">
            <a:extLst>
              <a:ext uri="{FF2B5EF4-FFF2-40B4-BE49-F238E27FC236}">
                <a16:creationId xmlns:a16="http://schemas.microsoft.com/office/drawing/2014/main" id="{76B34CCE-1E55-486B-9D8E-5D3FE100853E}"/>
              </a:ext>
            </a:extLst>
          </p:cNvPr>
          <p:cNvSpPr txBox="1"/>
          <p:nvPr/>
        </p:nvSpPr>
        <p:spPr>
          <a:xfrm>
            <a:off x="11266977" y="5550913"/>
            <a:ext cx="388248" cy="200055"/>
          </a:xfrm>
          <a:prstGeom prst="rect">
            <a:avLst/>
          </a:prstGeom>
          <a:noFill/>
        </p:spPr>
        <p:txBody>
          <a:bodyPr wrap="none" rtlCol="0">
            <a:spAutoFit/>
          </a:bodyPr>
          <a:lstStyle/>
          <a:p>
            <a:r>
              <a:rPr lang="en-US" sz="700" dirty="0">
                <a:solidFill>
                  <a:schemeClr val="tx2"/>
                </a:solidFill>
                <a:latin typeface="Segoe UI" panose="020B0502040204020203" pitchFamily="34" charset="0"/>
                <a:ea typeface="Segoe UI" panose="020B0502040204020203" pitchFamily="34" charset="0"/>
                <a:cs typeface="Segoe UI" panose="020B0502040204020203" pitchFamily="34" charset="0"/>
              </a:rPr>
              <a:t>years</a:t>
            </a:r>
          </a:p>
        </p:txBody>
      </p:sp>
      <p:grpSp>
        <p:nvGrpSpPr>
          <p:cNvPr id="14" name="Gruppieren 112">
            <a:extLst>
              <a:ext uri="{FF2B5EF4-FFF2-40B4-BE49-F238E27FC236}">
                <a16:creationId xmlns:a16="http://schemas.microsoft.com/office/drawing/2014/main" id="{BEE2F138-BE88-472A-B8A9-F8673031B93F}"/>
              </a:ext>
            </a:extLst>
          </p:cNvPr>
          <p:cNvGrpSpPr>
            <a:grpSpLocks noChangeAspect="1"/>
          </p:cNvGrpSpPr>
          <p:nvPr/>
        </p:nvGrpSpPr>
        <p:grpSpPr bwMode="gray">
          <a:xfrm>
            <a:off x="11598304" y="4631983"/>
            <a:ext cx="107892" cy="293492"/>
            <a:chOff x="10815638" y="5970588"/>
            <a:chExt cx="266700" cy="725487"/>
          </a:xfrm>
          <a:solidFill>
            <a:schemeClr val="accent5"/>
          </a:solidFill>
        </p:grpSpPr>
        <p:sp>
          <p:nvSpPr>
            <p:cNvPr id="16" name="Freeform 1089">
              <a:extLst>
                <a:ext uri="{FF2B5EF4-FFF2-40B4-BE49-F238E27FC236}">
                  <a16:creationId xmlns:a16="http://schemas.microsoft.com/office/drawing/2014/main" id="{BC8235EB-23A9-4207-B0F2-287CDB9B2DDA}"/>
                </a:ext>
              </a:extLst>
            </p:cNvPr>
            <p:cNvSpPr>
              <a:spLocks/>
            </p:cNvSpPr>
            <p:nvPr/>
          </p:nvSpPr>
          <p:spPr bwMode="gray">
            <a:xfrm>
              <a:off x="10815638" y="6105525"/>
              <a:ext cx="266700" cy="590550"/>
            </a:xfrm>
            <a:custGeom>
              <a:avLst/>
              <a:gdLst>
                <a:gd name="T0" fmla="*/ 71 w 71"/>
                <a:gd name="T1" fmla="*/ 22 h 157"/>
                <a:gd name="T2" fmla="*/ 71 w 71"/>
                <a:gd name="T3" fmla="*/ 22 h 157"/>
                <a:gd name="T4" fmla="*/ 49 w 71"/>
                <a:gd name="T5" fmla="*/ 0 h 157"/>
                <a:gd name="T6" fmla="*/ 21 w 71"/>
                <a:gd name="T7" fmla="*/ 0 h 157"/>
                <a:gd name="T8" fmla="*/ 0 w 71"/>
                <a:gd name="T9" fmla="*/ 22 h 157"/>
                <a:gd name="T10" fmla="*/ 0 w 71"/>
                <a:gd name="T11" fmla="*/ 23 h 157"/>
                <a:gd name="T12" fmla="*/ 0 w 71"/>
                <a:gd name="T13" fmla="*/ 24 h 157"/>
                <a:gd name="T14" fmla="*/ 0 w 71"/>
                <a:gd name="T15" fmla="*/ 74 h 157"/>
                <a:gd name="T16" fmla="*/ 6 w 71"/>
                <a:gd name="T17" fmla="*/ 80 h 157"/>
                <a:gd name="T18" fmla="*/ 13 w 71"/>
                <a:gd name="T19" fmla="*/ 74 h 157"/>
                <a:gd name="T20" fmla="*/ 13 w 71"/>
                <a:gd name="T21" fmla="*/ 26 h 157"/>
                <a:gd name="T22" fmla="*/ 16 w 71"/>
                <a:gd name="T23" fmla="*/ 26 h 157"/>
                <a:gd name="T24" fmla="*/ 16 w 71"/>
                <a:gd name="T25" fmla="*/ 70 h 157"/>
                <a:gd name="T26" fmla="*/ 16 w 71"/>
                <a:gd name="T27" fmla="*/ 78 h 157"/>
                <a:gd name="T28" fmla="*/ 16 w 71"/>
                <a:gd name="T29" fmla="*/ 148 h 157"/>
                <a:gd name="T30" fmla="*/ 24 w 71"/>
                <a:gd name="T31" fmla="*/ 157 h 157"/>
                <a:gd name="T32" fmla="*/ 33 w 71"/>
                <a:gd name="T33" fmla="*/ 148 h 157"/>
                <a:gd name="T34" fmla="*/ 33 w 71"/>
                <a:gd name="T35" fmla="*/ 78 h 157"/>
                <a:gd name="T36" fmla="*/ 37 w 71"/>
                <a:gd name="T37" fmla="*/ 78 h 157"/>
                <a:gd name="T38" fmla="*/ 37 w 71"/>
                <a:gd name="T39" fmla="*/ 148 h 157"/>
                <a:gd name="T40" fmla="*/ 46 w 71"/>
                <a:gd name="T41" fmla="*/ 157 h 157"/>
                <a:gd name="T42" fmla="*/ 55 w 71"/>
                <a:gd name="T43" fmla="*/ 148 h 157"/>
                <a:gd name="T44" fmla="*/ 55 w 71"/>
                <a:gd name="T45" fmla="*/ 70 h 157"/>
                <a:gd name="T46" fmla="*/ 55 w 71"/>
                <a:gd name="T47" fmla="*/ 70 h 157"/>
                <a:gd name="T48" fmla="*/ 55 w 71"/>
                <a:gd name="T49" fmla="*/ 26 h 157"/>
                <a:gd name="T50" fmla="*/ 57 w 71"/>
                <a:gd name="T51" fmla="*/ 26 h 157"/>
                <a:gd name="T52" fmla="*/ 57 w 71"/>
                <a:gd name="T53" fmla="*/ 74 h 157"/>
                <a:gd name="T54" fmla="*/ 64 w 71"/>
                <a:gd name="T55" fmla="*/ 80 h 157"/>
                <a:gd name="T56" fmla="*/ 71 w 71"/>
                <a:gd name="T57" fmla="*/ 74 h 157"/>
                <a:gd name="T58" fmla="*/ 71 w 71"/>
                <a:gd name="T59" fmla="*/ 24 h 157"/>
                <a:gd name="T60" fmla="*/ 71 w 71"/>
                <a:gd name="T61" fmla="*/ 22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1" h="157">
                  <a:moveTo>
                    <a:pt x="71" y="22"/>
                  </a:moveTo>
                  <a:cubicBezTo>
                    <a:pt x="71" y="22"/>
                    <a:pt x="71" y="22"/>
                    <a:pt x="71" y="22"/>
                  </a:cubicBezTo>
                  <a:cubicBezTo>
                    <a:pt x="71" y="10"/>
                    <a:pt x="61" y="0"/>
                    <a:pt x="49" y="0"/>
                  </a:cubicBezTo>
                  <a:cubicBezTo>
                    <a:pt x="21" y="0"/>
                    <a:pt x="21" y="0"/>
                    <a:pt x="21" y="0"/>
                  </a:cubicBezTo>
                  <a:cubicBezTo>
                    <a:pt x="9" y="0"/>
                    <a:pt x="0" y="10"/>
                    <a:pt x="0" y="22"/>
                  </a:cubicBezTo>
                  <a:cubicBezTo>
                    <a:pt x="0" y="23"/>
                    <a:pt x="0" y="23"/>
                    <a:pt x="0" y="23"/>
                  </a:cubicBezTo>
                  <a:cubicBezTo>
                    <a:pt x="0" y="24"/>
                    <a:pt x="0" y="24"/>
                    <a:pt x="0" y="24"/>
                  </a:cubicBezTo>
                  <a:cubicBezTo>
                    <a:pt x="0" y="74"/>
                    <a:pt x="0" y="74"/>
                    <a:pt x="0" y="74"/>
                  </a:cubicBezTo>
                  <a:cubicBezTo>
                    <a:pt x="0" y="77"/>
                    <a:pt x="3" y="80"/>
                    <a:pt x="6" y="80"/>
                  </a:cubicBezTo>
                  <a:cubicBezTo>
                    <a:pt x="10" y="80"/>
                    <a:pt x="13" y="77"/>
                    <a:pt x="13" y="74"/>
                  </a:cubicBezTo>
                  <a:cubicBezTo>
                    <a:pt x="13" y="26"/>
                    <a:pt x="13" y="26"/>
                    <a:pt x="13" y="26"/>
                  </a:cubicBezTo>
                  <a:cubicBezTo>
                    <a:pt x="16" y="26"/>
                    <a:pt x="16" y="26"/>
                    <a:pt x="16" y="26"/>
                  </a:cubicBezTo>
                  <a:cubicBezTo>
                    <a:pt x="16" y="70"/>
                    <a:pt x="16" y="70"/>
                    <a:pt x="16" y="70"/>
                  </a:cubicBezTo>
                  <a:cubicBezTo>
                    <a:pt x="16" y="78"/>
                    <a:pt x="16" y="78"/>
                    <a:pt x="16" y="78"/>
                  </a:cubicBezTo>
                  <a:cubicBezTo>
                    <a:pt x="16" y="148"/>
                    <a:pt x="16" y="148"/>
                    <a:pt x="16" y="148"/>
                  </a:cubicBezTo>
                  <a:cubicBezTo>
                    <a:pt x="16" y="153"/>
                    <a:pt x="20" y="157"/>
                    <a:pt x="24" y="157"/>
                  </a:cubicBezTo>
                  <a:cubicBezTo>
                    <a:pt x="29" y="157"/>
                    <a:pt x="33" y="153"/>
                    <a:pt x="33" y="148"/>
                  </a:cubicBezTo>
                  <a:cubicBezTo>
                    <a:pt x="33" y="78"/>
                    <a:pt x="33" y="78"/>
                    <a:pt x="33" y="78"/>
                  </a:cubicBezTo>
                  <a:cubicBezTo>
                    <a:pt x="37" y="78"/>
                    <a:pt x="37" y="78"/>
                    <a:pt x="37" y="78"/>
                  </a:cubicBezTo>
                  <a:cubicBezTo>
                    <a:pt x="37" y="148"/>
                    <a:pt x="37" y="148"/>
                    <a:pt x="37" y="148"/>
                  </a:cubicBezTo>
                  <a:cubicBezTo>
                    <a:pt x="37" y="153"/>
                    <a:pt x="41" y="157"/>
                    <a:pt x="46" y="157"/>
                  </a:cubicBezTo>
                  <a:cubicBezTo>
                    <a:pt x="51" y="157"/>
                    <a:pt x="55" y="153"/>
                    <a:pt x="55" y="148"/>
                  </a:cubicBezTo>
                  <a:cubicBezTo>
                    <a:pt x="55" y="70"/>
                    <a:pt x="55" y="70"/>
                    <a:pt x="55" y="70"/>
                  </a:cubicBezTo>
                  <a:cubicBezTo>
                    <a:pt x="55" y="70"/>
                    <a:pt x="55" y="70"/>
                    <a:pt x="55" y="70"/>
                  </a:cubicBezTo>
                  <a:cubicBezTo>
                    <a:pt x="55" y="26"/>
                    <a:pt x="55" y="26"/>
                    <a:pt x="55" y="26"/>
                  </a:cubicBezTo>
                  <a:cubicBezTo>
                    <a:pt x="57" y="26"/>
                    <a:pt x="57" y="26"/>
                    <a:pt x="57" y="26"/>
                  </a:cubicBezTo>
                  <a:cubicBezTo>
                    <a:pt x="57" y="74"/>
                    <a:pt x="57" y="74"/>
                    <a:pt x="57" y="74"/>
                  </a:cubicBezTo>
                  <a:cubicBezTo>
                    <a:pt x="57" y="77"/>
                    <a:pt x="60" y="80"/>
                    <a:pt x="64" y="80"/>
                  </a:cubicBezTo>
                  <a:cubicBezTo>
                    <a:pt x="68" y="80"/>
                    <a:pt x="71" y="77"/>
                    <a:pt x="71" y="74"/>
                  </a:cubicBezTo>
                  <a:cubicBezTo>
                    <a:pt x="71" y="24"/>
                    <a:pt x="71" y="24"/>
                    <a:pt x="71" y="24"/>
                  </a:cubicBezTo>
                  <a:cubicBezTo>
                    <a:pt x="71" y="24"/>
                    <a:pt x="71" y="23"/>
                    <a:pt x="71"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17" name="Oval 1090">
              <a:extLst>
                <a:ext uri="{FF2B5EF4-FFF2-40B4-BE49-F238E27FC236}">
                  <a16:creationId xmlns:a16="http://schemas.microsoft.com/office/drawing/2014/main" id="{661392E5-93C4-4C95-8A66-A6E83AAD198B}"/>
                </a:ext>
              </a:extLst>
            </p:cNvPr>
            <p:cNvSpPr>
              <a:spLocks noChangeArrowheads="1"/>
            </p:cNvSpPr>
            <p:nvPr/>
          </p:nvSpPr>
          <p:spPr bwMode="gray">
            <a:xfrm>
              <a:off x="10887076" y="5970588"/>
              <a:ext cx="123825" cy="12858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grpSp>
      <p:grpSp>
        <p:nvGrpSpPr>
          <p:cNvPr id="19" name="Gruppieren 149">
            <a:extLst>
              <a:ext uri="{FF2B5EF4-FFF2-40B4-BE49-F238E27FC236}">
                <a16:creationId xmlns:a16="http://schemas.microsoft.com/office/drawing/2014/main" id="{732DEA7C-57D2-45AE-B5E0-90EBDA713E5D}"/>
              </a:ext>
            </a:extLst>
          </p:cNvPr>
          <p:cNvGrpSpPr>
            <a:grpSpLocks noChangeAspect="1"/>
          </p:cNvGrpSpPr>
          <p:nvPr/>
        </p:nvGrpSpPr>
        <p:grpSpPr bwMode="gray">
          <a:xfrm>
            <a:off x="11587400" y="4295399"/>
            <a:ext cx="132298" cy="291565"/>
            <a:chOff x="11214101" y="5975350"/>
            <a:chExt cx="327025" cy="720725"/>
          </a:xfrm>
          <a:solidFill>
            <a:schemeClr val="accent1"/>
          </a:solidFill>
        </p:grpSpPr>
        <p:sp>
          <p:nvSpPr>
            <p:cNvPr id="20" name="Oval 1091">
              <a:extLst>
                <a:ext uri="{FF2B5EF4-FFF2-40B4-BE49-F238E27FC236}">
                  <a16:creationId xmlns:a16="http://schemas.microsoft.com/office/drawing/2014/main" id="{94BEA300-B186-44A8-83BC-D18E56A76FBC}"/>
                </a:ext>
              </a:extLst>
            </p:cNvPr>
            <p:cNvSpPr>
              <a:spLocks noChangeArrowheads="1"/>
            </p:cNvSpPr>
            <p:nvPr/>
          </p:nvSpPr>
          <p:spPr bwMode="gray">
            <a:xfrm>
              <a:off x="11315701" y="5975350"/>
              <a:ext cx="123825" cy="1270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21" name="Freeform 1092">
              <a:extLst>
                <a:ext uri="{FF2B5EF4-FFF2-40B4-BE49-F238E27FC236}">
                  <a16:creationId xmlns:a16="http://schemas.microsoft.com/office/drawing/2014/main" id="{95635B2A-5706-4C28-9C51-558B0DB1CA02}"/>
                </a:ext>
              </a:extLst>
            </p:cNvPr>
            <p:cNvSpPr>
              <a:spLocks/>
            </p:cNvSpPr>
            <p:nvPr/>
          </p:nvSpPr>
          <p:spPr bwMode="gray">
            <a:xfrm>
              <a:off x="11214101" y="6113463"/>
              <a:ext cx="327025" cy="582612"/>
            </a:xfrm>
            <a:custGeom>
              <a:avLst/>
              <a:gdLst>
                <a:gd name="T0" fmla="*/ 86 w 87"/>
                <a:gd name="T1" fmla="*/ 61 h 155"/>
                <a:gd name="T2" fmla="*/ 72 w 87"/>
                <a:gd name="T3" fmla="*/ 14 h 155"/>
                <a:gd name="T4" fmla="*/ 57 w 87"/>
                <a:gd name="T5" fmla="*/ 0 h 155"/>
                <a:gd name="T6" fmla="*/ 30 w 87"/>
                <a:gd name="T7" fmla="*/ 0 h 155"/>
                <a:gd name="T8" fmla="*/ 15 w 87"/>
                <a:gd name="T9" fmla="*/ 14 h 155"/>
                <a:gd name="T10" fmla="*/ 1 w 87"/>
                <a:gd name="T11" fmla="*/ 61 h 155"/>
                <a:gd name="T12" fmla="*/ 5 w 87"/>
                <a:gd name="T13" fmla="*/ 69 h 155"/>
                <a:gd name="T14" fmla="*/ 14 w 87"/>
                <a:gd name="T15" fmla="*/ 65 h 155"/>
                <a:gd name="T16" fmla="*/ 24 w 87"/>
                <a:gd name="T17" fmla="*/ 29 h 155"/>
                <a:gd name="T18" fmla="*/ 27 w 87"/>
                <a:gd name="T19" fmla="*/ 29 h 155"/>
                <a:gd name="T20" fmla="*/ 10 w 87"/>
                <a:gd name="T21" fmla="*/ 85 h 155"/>
                <a:gd name="T22" fmla="*/ 16 w 87"/>
                <a:gd name="T23" fmla="*/ 96 h 155"/>
                <a:gd name="T24" fmla="*/ 27 w 87"/>
                <a:gd name="T25" fmla="*/ 96 h 155"/>
                <a:gd name="T26" fmla="*/ 27 w 87"/>
                <a:gd name="T27" fmla="*/ 148 h 155"/>
                <a:gd name="T28" fmla="*/ 34 w 87"/>
                <a:gd name="T29" fmla="*/ 155 h 155"/>
                <a:gd name="T30" fmla="*/ 41 w 87"/>
                <a:gd name="T31" fmla="*/ 148 h 155"/>
                <a:gd name="T32" fmla="*/ 41 w 87"/>
                <a:gd name="T33" fmla="*/ 96 h 155"/>
                <a:gd name="T34" fmla="*/ 46 w 87"/>
                <a:gd name="T35" fmla="*/ 96 h 155"/>
                <a:gd name="T36" fmla="*/ 46 w 87"/>
                <a:gd name="T37" fmla="*/ 148 h 155"/>
                <a:gd name="T38" fmla="*/ 53 w 87"/>
                <a:gd name="T39" fmla="*/ 155 h 155"/>
                <a:gd name="T40" fmla="*/ 59 w 87"/>
                <a:gd name="T41" fmla="*/ 148 h 155"/>
                <a:gd name="T42" fmla="*/ 59 w 87"/>
                <a:gd name="T43" fmla="*/ 96 h 155"/>
                <a:gd name="T44" fmla="*/ 71 w 87"/>
                <a:gd name="T45" fmla="*/ 96 h 155"/>
                <a:gd name="T46" fmla="*/ 77 w 87"/>
                <a:gd name="T47" fmla="*/ 88 h 155"/>
                <a:gd name="T48" fmla="*/ 60 w 87"/>
                <a:gd name="T49" fmla="*/ 29 h 155"/>
                <a:gd name="T50" fmla="*/ 62 w 87"/>
                <a:gd name="T51" fmla="*/ 29 h 155"/>
                <a:gd name="T52" fmla="*/ 73 w 87"/>
                <a:gd name="T53" fmla="*/ 65 h 155"/>
                <a:gd name="T54" fmla="*/ 81 w 87"/>
                <a:gd name="T55" fmla="*/ 69 h 155"/>
                <a:gd name="T56" fmla="*/ 86 w 87"/>
                <a:gd name="T57" fmla="*/ 61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7" h="155">
                  <a:moveTo>
                    <a:pt x="86" y="61"/>
                  </a:moveTo>
                  <a:cubicBezTo>
                    <a:pt x="72" y="14"/>
                    <a:pt x="72" y="14"/>
                    <a:pt x="72" y="14"/>
                  </a:cubicBezTo>
                  <a:cubicBezTo>
                    <a:pt x="71" y="6"/>
                    <a:pt x="65" y="0"/>
                    <a:pt x="57" y="0"/>
                  </a:cubicBezTo>
                  <a:cubicBezTo>
                    <a:pt x="30" y="0"/>
                    <a:pt x="30" y="0"/>
                    <a:pt x="30" y="0"/>
                  </a:cubicBezTo>
                  <a:cubicBezTo>
                    <a:pt x="22" y="0"/>
                    <a:pt x="15" y="6"/>
                    <a:pt x="15" y="14"/>
                  </a:cubicBezTo>
                  <a:cubicBezTo>
                    <a:pt x="1" y="61"/>
                    <a:pt x="1" y="61"/>
                    <a:pt x="1" y="61"/>
                  </a:cubicBezTo>
                  <a:cubicBezTo>
                    <a:pt x="0" y="64"/>
                    <a:pt x="2" y="68"/>
                    <a:pt x="5" y="69"/>
                  </a:cubicBezTo>
                  <a:cubicBezTo>
                    <a:pt x="9" y="70"/>
                    <a:pt x="13" y="68"/>
                    <a:pt x="14" y="65"/>
                  </a:cubicBezTo>
                  <a:cubicBezTo>
                    <a:pt x="24" y="29"/>
                    <a:pt x="24" y="29"/>
                    <a:pt x="24" y="29"/>
                  </a:cubicBezTo>
                  <a:cubicBezTo>
                    <a:pt x="27" y="29"/>
                    <a:pt x="27" y="29"/>
                    <a:pt x="27" y="29"/>
                  </a:cubicBezTo>
                  <a:cubicBezTo>
                    <a:pt x="10" y="85"/>
                    <a:pt x="10" y="85"/>
                    <a:pt x="10" y="85"/>
                  </a:cubicBezTo>
                  <a:cubicBezTo>
                    <a:pt x="9" y="93"/>
                    <a:pt x="11" y="96"/>
                    <a:pt x="16" y="96"/>
                  </a:cubicBezTo>
                  <a:cubicBezTo>
                    <a:pt x="27" y="96"/>
                    <a:pt x="27" y="96"/>
                    <a:pt x="27" y="96"/>
                  </a:cubicBezTo>
                  <a:cubicBezTo>
                    <a:pt x="27" y="148"/>
                    <a:pt x="27" y="148"/>
                    <a:pt x="27" y="148"/>
                  </a:cubicBezTo>
                  <a:cubicBezTo>
                    <a:pt x="27" y="152"/>
                    <a:pt x="30" y="155"/>
                    <a:pt x="34" y="155"/>
                  </a:cubicBezTo>
                  <a:cubicBezTo>
                    <a:pt x="38" y="155"/>
                    <a:pt x="41" y="152"/>
                    <a:pt x="41" y="148"/>
                  </a:cubicBezTo>
                  <a:cubicBezTo>
                    <a:pt x="41" y="96"/>
                    <a:pt x="41" y="96"/>
                    <a:pt x="41" y="96"/>
                  </a:cubicBezTo>
                  <a:cubicBezTo>
                    <a:pt x="46" y="96"/>
                    <a:pt x="46" y="96"/>
                    <a:pt x="46" y="96"/>
                  </a:cubicBezTo>
                  <a:cubicBezTo>
                    <a:pt x="46" y="148"/>
                    <a:pt x="46" y="148"/>
                    <a:pt x="46" y="148"/>
                  </a:cubicBezTo>
                  <a:cubicBezTo>
                    <a:pt x="46" y="152"/>
                    <a:pt x="49" y="155"/>
                    <a:pt x="53" y="155"/>
                  </a:cubicBezTo>
                  <a:cubicBezTo>
                    <a:pt x="56" y="155"/>
                    <a:pt x="59" y="152"/>
                    <a:pt x="59" y="148"/>
                  </a:cubicBezTo>
                  <a:cubicBezTo>
                    <a:pt x="59" y="96"/>
                    <a:pt x="59" y="96"/>
                    <a:pt x="59" y="96"/>
                  </a:cubicBezTo>
                  <a:cubicBezTo>
                    <a:pt x="71" y="96"/>
                    <a:pt x="71" y="96"/>
                    <a:pt x="71" y="96"/>
                  </a:cubicBezTo>
                  <a:cubicBezTo>
                    <a:pt x="76" y="96"/>
                    <a:pt x="78" y="93"/>
                    <a:pt x="77" y="88"/>
                  </a:cubicBezTo>
                  <a:cubicBezTo>
                    <a:pt x="60" y="29"/>
                    <a:pt x="60" y="29"/>
                    <a:pt x="60" y="29"/>
                  </a:cubicBezTo>
                  <a:cubicBezTo>
                    <a:pt x="62" y="29"/>
                    <a:pt x="62" y="29"/>
                    <a:pt x="62" y="29"/>
                  </a:cubicBezTo>
                  <a:cubicBezTo>
                    <a:pt x="73" y="65"/>
                    <a:pt x="73" y="65"/>
                    <a:pt x="73" y="65"/>
                  </a:cubicBezTo>
                  <a:cubicBezTo>
                    <a:pt x="74" y="68"/>
                    <a:pt x="78" y="70"/>
                    <a:pt x="81" y="69"/>
                  </a:cubicBezTo>
                  <a:cubicBezTo>
                    <a:pt x="85" y="68"/>
                    <a:pt x="87" y="64"/>
                    <a:pt x="86"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grpSp>
      <p:grpSp>
        <p:nvGrpSpPr>
          <p:cNvPr id="22" name="Gruppieren 14">
            <a:extLst>
              <a:ext uri="{FF2B5EF4-FFF2-40B4-BE49-F238E27FC236}">
                <a16:creationId xmlns:a16="http://schemas.microsoft.com/office/drawing/2014/main" id="{265FA4BA-7E5A-4AE1-B18A-C8326C3CE817}"/>
              </a:ext>
            </a:extLst>
          </p:cNvPr>
          <p:cNvGrpSpPr>
            <a:grpSpLocks noChangeAspect="1"/>
          </p:cNvGrpSpPr>
          <p:nvPr/>
        </p:nvGrpSpPr>
        <p:grpSpPr bwMode="gray">
          <a:xfrm>
            <a:off x="4417145" y="4199545"/>
            <a:ext cx="108000" cy="108000"/>
            <a:chOff x="3379788" y="5776913"/>
            <a:chExt cx="720725" cy="650875"/>
          </a:xfrm>
          <a:solidFill>
            <a:schemeClr val="tx1">
              <a:lumMod val="50000"/>
            </a:schemeClr>
          </a:solidFill>
        </p:grpSpPr>
        <p:sp>
          <p:nvSpPr>
            <p:cNvPr id="26" name="Freeform 12">
              <a:extLst>
                <a:ext uri="{FF2B5EF4-FFF2-40B4-BE49-F238E27FC236}">
                  <a16:creationId xmlns:a16="http://schemas.microsoft.com/office/drawing/2014/main" id="{E47A4812-9EDD-45A8-852B-BDBFD40110D1}"/>
                </a:ext>
              </a:extLst>
            </p:cNvPr>
            <p:cNvSpPr>
              <a:spLocks/>
            </p:cNvSpPr>
            <p:nvPr/>
          </p:nvSpPr>
          <p:spPr bwMode="gray">
            <a:xfrm>
              <a:off x="3552826" y="5859463"/>
              <a:ext cx="409575" cy="455613"/>
            </a:xfrm>
            <a:custGeom>
              <a:avLst/>
              <a:gdLst>
                <a:gd name="T0" fmla="*/ 51 w 109"/>
                <a:gd name="T1" fmla="*/ 121 h 121"/>
                <a:gd name="T2" fmla="*/ 41 w 109"/>
                <a:gd name="T3" fmla="*/ 112 h 121"/>
                <a:gd name="T4" fmla="*/ 38 w 109"/>
                <a:gd name="T5" fmla="*/ 82 h 121"/>
                <a:gd name="T6" fmla="*/ 6 w 109"/>
                <a:gd name="T7" fmla="*/ 66 h 121"/>
                <a:gd name="T8" fmla="*/ 0 w 109"/>
                <a:gd name="T9" fmla="*/ 56 h 121"/>
                <a:gd name="T10" fmla="*/ 47 w 109"/>
                <a:gd name="T11" fmla="*/ 3 h 121"/>
                <a:gd name="T12" fmla="*/ 69 w 109"/>
                <a:gd name="T13" fmla="*/ 3 h 121"/>
                <a:gd name="T14" fmla="*/ 76 w 109"/>
                <a:gd name="T15" fmla="*/ 12 h 121"/>
                <a:gd name="T16" fmla="*/ 78 w 109"/>
                <a:gd name="T17" fmla="*/ 35 h 121"/>
                <a:gd name="T18" fmla="*/ 101 w 109"/>
                <a:gd name="T19" fmla="*/ 43 h 121"/>
                <a:gd name="T20" fmla="*/ 107 w 109"/>
                <a:gd name="T21" fmla="*/ 55 h 121"/>
                <a:gd name="T22" fmla="*/ 94 w 109"/>
                <a:gd name="T23" fmla="*/ 62 h 121"/>
                <a:gd name="T24" fmla="*/ 65 w 109"/>
                <a:gd name="T25" fmla="*/ 52 h 121"/>
                <a:gd name="T26" fmla="*/ 58 w 109"/>
                <a:gd name="T27" fmla="*/ 43 h 121"/>
                <a:gd name="T28" fmla="*/ 56 w 109"/>
                <a:gd name="T29" fmla="*/ 22 h 121"/>
                <a:gd name="T30" fmla="*/ 51 w 109"/>
                <a:gd name="T31" fmla="*/ 23 h 121"/>
                <a:gd name="T32" fmla="*/ 22 w 109"/>
                <a:gd name="T33" fmla="*/ 51 h 121"/>
                <a:gd name="T34" fmla="*/ 52 w 109"/>
                <a:gd name="T35" fmla="*/ 67 h 121"/>
                <a:gd name="T36" fmla="*/ 58 w 109"/>
                <a:gd name="T37" fmla="*/ 75 h 121"/>
                <a:gd name="T38" fmla="*/ 61 w 109"/>
                <a:gd name="T39" fmla="*/ 110 h 121"/>
                <a:gd name="T40" fmla="*/ 52 w 109"/>
                <a:gd name="T41" fmla="*/ 121 h 121"/>
                <a:gd name="T42" fmla="*/ 51 w 109"/>
                <a:gd name="T43" fmla="*/ 12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9" h="121">
                  <a:moveTo>
                    <a:pt x="51" y="121"/>
                  </a:moveTo>
                  <a:cubicBezTo>
                    <a:pt x="46" y="121"/>
                    <a:pt x="41" y="117"/>
                    <a:pt x="41" y="112"/>
                  </a:cubicBezTo>
                  <a:cubicBezTo>
                    <a:pt x="38" y="82"/>
                    <a:pt x="38" y="82"/>
                    <a:pt x="38" y="82"/>
                  </a:cubicBezTo>
                  <a:cubicBezTo>
                    <a:pt x="6" y="66"/>
                    <a:pt x="6" y="66"/>
                    <a:pt x="6" y="66"/>
                  </a:cubicBezTo>
                  <a:cubicBezTo>
                    <a:pt x="2" y="64"/>
                    <a:pt x="0" y="60"/>
                    <a:pt x="0" y="56"/>
                  </a:cubicBezTo>
                  <a:cubicBezTo>
                    <a:pt x="1" y="40"/>
                    <a:pt x="12" y="9"/>
                    <a:pt x="47" y="3"/>
                  </a:cubicBezTo>
                  <a:cubicBezTo>
                    <a:pt x="49" y="2"/>
                    <a:pt x="60" y="0"/>
                    <a:pt x="69" y="3"/>
                  </a:cubicBezTo>
                  <a:cubicBezTo>
                    <a:pt x="73" y="4"/>
                    <a:pt x="75" y="8"/>
                    <a:pt x="76" y="12"/>
                  </a:cubicBezTo>
                  <a:cubicBezTo>
                    <a:pt x="78" y="35"/>
                    <a:pt x="78" y="35"/>
                    <a:pt x="78" y="35"/>
                  </a:cubicBezTo>
                  <a:cubicBezTo>
                    <a:pt x="101" y="43"/>
                    <a:pt x="101" y="43"/>
                    <a:pt x="101" y="43"/>
                  </a:cubicBezTo>
                  <a:cubicBezTo>
                    <a:pt x="106" y="44"/>
                    <a:pt x="109" y="50"/>
                    <a:pt x="107" y="55"/>
                  </a:cubicBezTo>
                  <a:cubicBezTo>
                    <a:pt x="105" y="61"/>
                    <a:pt x="99" y="64"/>
                    <a:pt x="94" y="62"/>
                  </a:cubicBezTo>
                  <a:cubicBezTo>
                    <a:pt x="65" y="52"/>
                    <a:pt x="65" y="52"/>
                    <a:pt x="65" y="52"/>
                  </a:cubicBezTo>
                  <a:cubicBezTo>
                    <a:pt x="61" y="51"/>
                    <a:pt x="58" y="47"/>
                    <a:pt x="58" y="43"/>
                  </a:cubicBezTo>
                  <a:cubicBezTo>
                    <a:pt x="56" y="22"/>
                    <a:pt x="56" y="22"/>
                    <a:pt x="56" y="22"/>
                  </a:cubicBezTo>
                  <a:cubicBezTo>
                    <a:pt x="54" y="22"/>
                    <a:pt x="52" y="22"/>
                    <a:pt x="51" y="23"/>
                  </a:cubicBezTo>
                  <a:cubicBezTo>
                    <a:pt x="31" y="26"/>
                    <a:pt x="24" y="42"/>
                    <a:pt x="22" y="51"/>
                  </a:cubicBezTo>
                  <a:cubicBezTo>
                    <a:pt x="52" y="67"/>
                    <a:pt x="52" y="67"/>
                    <a:pt x="52" y="67"/>
                  </a:cubicBezTo>
                  <a:cubicBezTo>
                    <a:pt x="55" y="68"/>
                    <a:pt x="57" y="71"/>
                    <a:pt x="58" y="75"/>
                  </a:cubicBezTo>
                  <a:cubicBezTo>
                    <a:pt x="61" y="110"/>
                    <a:pt x="61" y="110"/>
                    <a:pt x="61" y="110"/>
                  </a:cubicBezTo>
                  <a:cubicBezTo>
                    <a:pt x="62" y="115"/>
                    <a:pt x="58" y="120"/>
                    <a:pt x="52" y="121"/>
                  </a:cubicBezTo>
                  <a:cubicBezTo>
                    <a:pt x="52" y="121"/>
                    <a:pt x="51" y="121"/>
                    <a:pt x="51" y="1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31" name="Freeform 13">
              <a:extLst>
                <a:ext uri="{FF2B5EF4-FFF2-40B4-BE49-F238E27FC236}">
                  <a16:creationId xmlns:a16="http://schemas.microsoft.com/office/drawing/2014/main" id="{E7479BD8-0909-4FD0-990E-9BD6AF16FD0F}"/>
                </a:ext>
              </a:extLst>
            </p:cNvPr>
            <p:cNvSpPr>
              <a:spLocks noEditPoints="1"/>
            </p:cNvSpPr>
            <p:nvPr/>
          </p:nvSpPr>
          <p:spPr bwMode="gray">
            <a:xfrm>
              <a:off x="3379788" y="6138863"/>
              <a:ext cx="288925" cy="288925"/>
            </a:xfrm>
            <a:custGeom>
              <a:avLst/>
              <a:gdLst>
                <a:gd name="T0" fmla="*/ 39 w 77"/>
                <a:gd name="T1" fmla="*/ 77 h 77"/>
                <a:gd name="T2" fmla="*/ 0 w 77"/>
                <a:gd name="T3" fmla="*/ 39 h 77"/>
                <a:gd name="T4" fmla="*/ 39 w 77"/>
                <a:gd name="T5" fmla="*/ 0 h 77"/>
                <a:gd name="T6" fmla="*/ 77 w 77"/>
                <a:gd name="T7" fmla="*/ 39 h 77"/>
                <a:gd name="T8" fmla="*/ 39 w 77"/>
                <a:gd name="T9" fmla="*/ 77 h 77"/>
                <a:gd name="T10" fmla="*/ 39 w 77"/>
                <a:gd name="T11" fmla="*/ 13 h 77"/>
                <a:gd name="T12" fmla="*/ 13 w 77"/>
                <a:gd name="T13" fmla="*/ 39 h 77"/>
                <a:gd name="T14" fmla="*/ 39 w 77"/>
                <a:gd name="T15" fmla="*/ 64 h 77"/>
                <a:gd name="T16" fmla="*/ 64 w 77"/>
                <a:gd name="T17" fmla="*/ 39 h 77"/>
                <a:gd name="T18" fmla="*/ 39 w 77"/>
                <a:gd name="T19" fmla="*/ 1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7" h="77">
                  <a:moveTo>
                    <a:pt x="39" y="77"/>
                  </a:moveTo>
                  <a:cubicBezTo>
                    <a:pt x="17" y="77"/>
                    <a:pt x="0" y="60"/>
                    <a:pt x="0" y="39"/>
                  </a:cubicBezTo>
                  <a:cubicBezTo>
                    <a:pt x="0" y="17"/>
                    <a:pt x="17" y="0"/>
                    <a:pt x="39" y="0"/>
                  </a:cubicBezTo>
                  <a:cubicBezTo>
                    <a:pt x="60" y="0"/>
                    <a:pt x="77" y="17"/>
                    <a:pt x="77" y="39"/>
                  </a:cubicBezTo>
                  <a:cubicBezTo>
                    <a:pt x="77" y="60"/>
                    <a:pt x="60" y="77"/>
                    <a:pt x="39" y="77"/>
                  </a:cubicBezTo>
                  <a:close/>
                  <a:moveTo>
                    <a:pt x="39" y="13"/>
                  </a:moveTo>
                  <a:cubicBezTo>
                    <a:pt x="25" y="13"/>
                    <a:pt x="13" y="25"/>
                    <a:pt x="13" y="39"/>
                  </a:cubicBezTo>
                  <a:cubicBezTo>
                    <a:pt x="13" y="53"/>
                    <a:pt x="25" y="64"/>
                    <a:pt x="39" y="64"/>
                  </a:cubicBezTo>
                  <a:cubicBezTo>
                    <a:pt x="53" y="64"/>
                    <a:pt x="64" y="53"/>
                    <a:pt x="64" y="39"/>
                  </a:cubicBezTo>
                  <a:cubicBezTo>
                    <a:pt x="64" y="25"/>
                    <a:pt x="53" y="13"/>
                    <a:pt x="39"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32" name="Freeform 14">
              <a:extLst>
                <a:ext uri="{FF2B5EF4-FFF2-40B4-BE49-F238E27FC236}">
                  <a16:creationId xmlns:a16="http://schemas.microsoft.com/office/drawing/2014/main" id="{9574B720-85E6-46FD-BF35-665E74B88040}"/>
                </a:ext>
              </a:extLst>
            </p:cNvPr>
            <p:cNvSpPr>
              <a:spLocks noEditPoints="1"/>
            </p:cNvSpPr>
            <p:nvPr/>
          </p:nvSpPr>
          <p:spPr bwMode="gray">
            <a:xfrm>
              <a:off x="3811588" y="6138863"/>
              <a:ext cx="288925" cy="288925"/>
            </a:xfrm>
            <a:custGeom>
              <a:avLst/>
              <a:gdLst>
                <a:gd name="T0" fmla="*/ 38 w 77"/>
                <a:gd name="T1" fmla="*/ 77 h 77"/>
                <a:gd name="T2" fmla="*/ 0 w 77"/>
                <a:gd name="T3" fmla="*/ 39 h 77"/>
                <a:gd name="T4" fmla="*/ 38 w 77"/>
                <a:gd name="T5" fmla="*/ 0 h 77"/>
                <a:gd name="T6" fmla="*/ 77 w 77"/>
                <a:gd name="T7" fmla="*/ 39 h 77"/>
                <a:gd name="T8" fmla="*/ 38 w 77"/>
                <a:gd name="T9" fmla="*/ 77 h 77"/>
                <a:gd name="T10" fmla="*/ 38 w 77"/>
                <a:gd name="T11" fmla="*/ 13 h 77"/>
                <a:gd name="T12" fmla="*/ 13 w 77"/>
                <a:gd name="T13" fmla="*/ 39 h 77"/>
                <a:gd name="T14" fmla="*/ 38 w 77"/>
                <a:gd name="T15" fmla="*/ 64 h 77"/>
                <a:gd name="T16" fmla="*/ 64 w 77"/>
                <a:gd name="T17" fmla="*/ 39 h 77"/>
                <a:gd name="T18" fmla="*/ 38 w 77"/>
                <a:gd name="T19" fmla="*/ 1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7" h="77">
                  <a:moveTo>
                    <a:pt x="38" y="77"/>
                  </a:moveTo>
                  <a:cubicBezTo>
                    <a:pt x="17" y="77"/>
                    <a:pt x="0" y="60"/>
                    <a:pt x="0" y="39"/>
                  </a:cubicBezTo>
                  <a:cubicBezTo>
                    <a:pt x="0" y="17"/>
                    <a:pt x="17" y="0"/>
                    <a:pt x="38" y="0"/>
                  </a:cubicBezTo>
                  <a:cubicBezTo>
                    <a:pt x="60" y="0"/>
                    <a:pt x="77" y="17"/>
                    <a:pt x="77" y="39"/>
                  </a:cubicBezTo>
                  <a:cubicBezTo>
                    <a:pt x="77" y="60"/>
                    <a:pt x="60" y="77"/>
                    <a:pt x="38" y="77"/>
                  </a:cubicBezTo>
                  <a:close/>
                  <a:moveTo>
                    <a:pt x="38" y="13"/>
                  </a:moveTo>
                  <a:cubicBezTo>
                    <a:pt x="24" y="13"/>
                    <a:pt x="13" y="25"/>
                    <a:pt x="13" y="39"/>
                  </a:cubicBezTo>
                  <a:cubicBezTo>
                    <a:pt x="13" y="53"/>
                    <a:pt x="24" y="64"/>
                    <a:pt x="38" y="64"/>
                  </a:cubicBezTo>
                  <a:cubicBezTo>
                    <a:pt x="52" y="64"/>
                    <a:pt x="64" y="53"/>
                    <a:pt x="64" y="39"/>
                  </a:cubicBezTo>
                  <a:cubicBezTo>
                    <a:pt x="64" y="25"/>
                    <a:pt x="52" y="13"/>
                    <a:pt x="38"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33" name="Oval 15">
              <a:extLst>
                <a:ext uri="{FF2B5EF4-FFF2-40B4-BE49-F238E27FC236}">
                  <a16:creationId xmlns:a16="http://schemas.microsoft.com/office/drawing/2014/main" id="{7ADA0461-1785-4656-B7D8-3AD164689ED6}"/>
                </a:ext>
              </a:extLst>
            </p:cNvPr>
            <p:cNvSpPr>
              <a:spLocks noChangeArrowheads="1"/>
            </p:cNvSpPr>
            <p:nvPr/>
          </p:nvSpPr>
          <p:spPr bwMode="gray">
            <a:xfrm>
              <a:off x="3857626" y="5776913"/>
              <a:ext cx="153988" cy="1508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grpSp>
      <p:sp>
        <p:nvSpPr>
          <p:cNvPr id="34" name="Freeform 27">
            <a:extLst>
              <a:ext uri="{FF2B5EF4-FFF2-40B4-BE49-F238E27FC236}">
                <a16:creationId xmlns:a16="http://schemas.microsoft.com/office/drawing/2014/main" id="{E5B9B8B1-82C0-4CB0-9B3C-E547150AEB04}"/>
              </a:ext>
            </a:extLst>
          </p:cNvPr>
          <p:cNvSpPr>
            <a:spLocks noChangeAspect="1" noEditPoints="1"/>
          </p:cNvSpPr>
          <p:nvPr/>
        </p:nvSpPr>
        <p:spPr bwMode="gray">
          <a:xfrm flipH="1">
            <a:off x="4426145" y="5197194"/>
            <a:ext cx="90000" cy="90000"/>
          </a:xfrm>
          <a:custGeom>
            <a:avLst/>
            <a:gdLst>
              <a:gd name="T0" fmla="*/ 191 w 193"/>
              <a:gd name="T1" fmla="*/ 79 h 193"/>
              <a:gd name="T2" fmla="*/ 189 w 193"/>
              <a:gd name="T3" fmla="*/ 80 h 193"/>
              <a:gd name="T4" fmla="*/ 188 w 193"/>
              <a:gd name="T5" fmla="*/ 81 h 193"/>
              <a:gd name="T6" fmla="*/ 185 w 193"/>
              <a:gd name="T7" fmla="*/ 82 h 193"/>
              <a:gd name="T8" fmla="*/ 179 w 193"/>
              <a:gd name="T9" fmla="*/ 73 h 193"/>
              <a:gd name="T10" fmla="*/ 175 w 193"/>
              <a:gd name="T11" fmla="*/ 65 h 193"/>
              <a:gd name="T12" fmla="*/ 165 w 193"/>
              <a:gd name="T13" fmla="*/ 51 h 193"/>
              <a:gd name="T14" fmla="*/ 164 w 193"/>
              <a:gd name="T15" fmla="*/ 37 h 193"/>
              <a:gd name="T16" fmla="*/ 170 w 193"/>
              <a:gd name="T17" fmla="*/ 35 h 193"/>
              <a:gd name="T18" fmla="*/ 127 w 193"/>
              <a:gd name="T19" fmla="*/ 5 h 193"/>
              <a:gd name="T20" fmla="*/ 31 w 193"/>
              <a:gd name="T21" fmla="*/ 30 h 193"/>
              <a:gd name="T22" fmla="*/ 34 w 193"/>
              <a:gd name="T23" fmla="*/ 29 h 193"/>
              <a:gd name="T24" fmla="*/ 33 w 193"/>
              <a:gd name="T25" fmla="*/ 37 h 193"/>
              <a:gd name="T26" fmla="*/ 33 w 193"/>
              <a:gd name="T27" fmla="*/ 47 h 193"/>
              <a:gd name="T28" fmla="*/ 25 w 193"/>
              <a:gd name="T29" fmla="*/ 58 h 193"/>
              <a:gd name="T30" fmla="*/ 20 w 193"/>
              <a:gd name="T31" fmla="*/ 65 h 193"/>
              <a:gd name="T32" fmla="*/ 14 w 193"/>
              <a:gd name="T33" fmla="*/ 83 h 193"/>
              <a:gd name="T34" fmla="*/ 12 w 193"/>
              <a:gd name="T35" fmla="*/ 83 h 193"/>
              <a:gd name="T36" fmla="*/ 7 w 193"/>
              <a:gd name="T37" fmla="*/ 82 h 193"/>
              <a:gd name="T38" fmla="*/ 4 w 193"/>
              <a:gd name="T39" fmla="*/ 81 h 193"/>
              <a:gd name="T40" fmla="*/ 67 w 193"/>
              <a:gd name="T41" fmla="*/ 188 h 193"/>
              <a:gd name="T42" fmla="*/ 76 w 193"/>
              <a:gd name="T43" fmla="*/ 154 h 193"/>
              <a:gd name="T44" fmla="*/ 73 w 193"/>
              <a:gd name="T45" fmla="*/ 158 h 193"/>
              <a:gd name="T46" fmla="*/ 67 w 193"/>
              <a:gd name="T47" fmla="*/ 163 h 193"/>
              <a:gd name="T48" fmla="*/ 63 w 193"/>
              <a:gd name="T49" fmla="*/ 166 h 193"/>
              <a:gd name="T50" fmla="*/ 61 w 193"/>
              <a:gd name="T51" fmla="*/ 168 h 193"/>
              <a:gd name="T52" fmla="*/ 26 w 193"/>
              <a:gd name="T53" fmla="*/ 145 h 193"/>
              <a:gd name="T54" fmla="*/ 25 w 193"/>
              <a:gd name="T55" fmla="*/ 141 h 193"/>
              <a:gd name="T56" fmla="*/ 24 w 193"/>
              <a:gd name="T57" fmla="*/ 123 h 193"/>
              <a:gd name="T58" fmla="*/ 26 w 193"/>
              <a:gd name="T59" fmla="*/ 117 h 193"/>
              <a:gd name="T60" fmla="*/ 36 w 193"/>
              <a:gd name="T61" fmla="*/ 118 h 193"/>
              <a:gd name="T62" fmla="*/ 50 w 193"/>
              <a:gd name="T63" fmla="*/ 119 h 193"/>
              <a:gd name="T64" fmla="*/ 60 w 193"/>
              <a:gd name="T65" fmla="*/ 122 h 193"/>
              <a:gd name="T66" fmla="*/ 72 w 193"/>
              <a:gd name="T67" fmla="*/ 142 h 193"/>
              <a:gd name="T68" fmla="*/ 112 w 193"/>
              <a:gd name="T69" fmla="*/ 84 h 193"/>
              <a:gd name="T70" fmla="*/ 103 w 193"/>
              <a:gd name="T71" fmla="*/ 84 h 193"/>
              <a:gd name="T72" fmla="*/ 87 w 193"/>
              <a:gd name="T73" fmla="*/ 84 h 193"/>
              <a:gd name="T74" fmla="*/ 98 w 193"/>
              <a:gd name="T75" fmla="*/ 30 h 193"/>
              <a:gd name="T76" fmla="*/ 102 w 193"/>
              <a:gd name="T77" fmla="*/ 31 h 193"/>
              <a:gd name="T78" fmla="*/ 121 w 193"/>
              <a:gd name="T79" fmla="*/ 42 h 193"/>
              <a:gd name="T80" fmla="*/ 130 w 193"/>
              <a:gd name="T81" fmla="*/ 55 h 193"/>
              <a:gd name="T82" fmla="*/ 127 w 193"/>
              <a:gd name="T83" fmla="*/ 65 h 193"/>
              <a:gd name="T84" fmla="*/ 124 w 193"/>
              <a:gd name="T85" fmla="*/ 74 h 193"/>
              <a:gd name="T86" fmla="*/ 122 w 193"/>
              <a:gd name="T87" fmla="*/ 81 h 193"/>
              <a:gd name="T88" fmla="*/ 167 w 193"/>
              <a:gd name="T89" fmla="*/ 152 h 193"/>
              <a:gd name="T90" fmla="*/ 137 w 193"/>
              <a:gd name="T91" fmla="*/ 170 h 193"/>
              <a:gd name="T92" fmla="*/ 136 w 193"/>
              <a:gd name="T93" fmla="*/ 169 h 193"/>
              <a:gd name="T94" fmla="*/ 134 w 193"/>
              <a:gd name="T95" fmla="*/ 167 h 193"/>
              <a:gd name="T96" fmla="*/ 129 w 193"/>
              <a:gd name="T97" fmla="*/ 163 h 193"/>
              <a:gd name="T98" fmla="*/ 122 w 193"/>
              <a:gd name="T99" fmla="*/ 156 h 193"/>
              <a:gd name="T100" fmla="*/ 134 w 193"/>
              <a:gd name="T101" fmla="*/ 131 h 193"/>
              <a:gd name="T102" fmla="*/ 139 w 193"/>
              <a:gd name="T103" fmla="*/ 121 h 193"/>
              <a:gd name="T104" fmla="*/ 148 w 193"/>
              <a:gd name="T105" fmla="*/ 120 h 193"/>
              <a:gd name="T106" fmla="*/ 171 w 193"/>
              <a:gd name="T107" fmla="*/ 120 h 193"/>
              <a:gd name="T108" fmla="*/ 172 w 193"/>
              <a:gd name="T109" fmla="*/ 133 h 193"/>
              <a:gd name="T110" fmla="*/ 172 w 193"/>
              <a:gd name="T111" fmla="*/ 141 h 193"/>
              <a:gd name="T112" fmla="*/ 171 w 193"/>
              <a:gd name="T113" fmla="*/ 146 h 193"/>
              <a:gd name="T114" fmla="*/ 167 w 193"/>
              <a:gd name="T115" fmla="*/ 15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3" h="193">
                <a:moveTo>
                  <a:pt x="177" y="149"/>
                </a:moveTo>
                <a:cubicBezTo>
                  <a:pt x="178" y="148"/>
                  <a:pt x="178" y="147"/>
                  <a:pt x="178" y="147"/>
                </a:cubicBezTo>
                <a:cubicBezTo>
                  <a:pt x="178" y="147"/>
                  <a:pt x="179" y="146"/>
                  <a:pt x="180" y="145"/>
                </a:cubicBezTo>
                <a:cubicBezTo>
                  <a:pt x="187" y="131"/>
                  <a:pt x="193" y="117"/>
                  <a:pt x="193" y="96"/>
                </a:cubicBezTo>
                <a:cubicBezTo>
                  <a:pt x="193" y="95"/>
                  <a:pt x="192" y="94"/>
                  <a:pt x="192" y="94"/>
                </a:cubicBezTo>
                <a:cubicBezTo>
                  <a:pt x="192" y="93"/>
                  <a:pt x="193" y="93"/>
                  <a:pt x="193" y="92"/>
                </a:cubicBezTo>
                <a:cubicBezTo>
                  <a:pt x="192" y="87"/>
                  <a:pt x="192" y="83"/>
                  <a:pt x="191" y="79"/>
                </a:cubicBezTo>
                <a:cubicBezTo>
                  <a:pt x="191" y="79"/>
                  <a:pt x="191" y="79"/>
                  <a:pt x="191" y="79"/>
                </a:cubicBezTo>
                <a:cubicBezTo>
                  <a:pt x="191" y="79"/>
                  <a:pt x="191" y="79"/>
                  <a:pt x="191" y="79"/>
                </a:cubicBezTo>
                <a:cubicBezTo>
                  <a:pt x="191" y="79"/>
                  <a:pt x="191" y="79"/>
                  <a:pt x="190" y="79"/>
                </a:cubicBezTo>
                <a:cubicBezTo>
                  <a:pt x="190" y="79"/>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89" y="80"/>
                  <a:pt x="189" y="80"/>
                  <a:pt x="189" y="80"/>
                </a:cubicBezTo>
                <a:cubicBezTo>
                  <a:pt x="189" y="80"/>
                  <a:pt x="189" y="80"/>
                  <a:pt x="189" y="80"/>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8" y="81"/>
                  <a:pt x="188" y="81"/>
                  <a:pt x="188" y="81"/>
                </a:cubicBezTo>
                <a:cubicBezTo>
                  <a:pt x="188" y="81"/>
                  <a:pt x="188" y="81"/>
                  <a:pt x="188" y="81"/>
                </a:cubicBezTo>
                <a:cubicBezTo>
                  <a:pt x="188" y="82"/>
                  <a:pt x="188" y="82"/>
                  <a:pt x="187" y="82"/>
                </a:cubicBezTo>
                <a:cubicBezTo>
                  <a:pt x="187" y="82"/>
                  <a:pt x="187" y="82"/>
                  <a:pt x="187" y="82"/>
                </a:cubicBezTo>
                <a:cubicBezTo>
                  <a:pt x="187" y="82"/>
                  <a:pt x="187" y="82"/>
                  <a:pt x="187" y="82"/>
                </a:cubicBezTo>
                <a:cubicBezTo>
                  <a:pt x="186" y="82"/>
                  <a:pt x="186" y="82"/>
                  <a:pt x="186" y="82"/>
                </a:cubicBezTo>
                <a:cubicBezTo>
                  <a:pt x="186" y="82"/>
                  <a:pt x="186" y="82"/>
                  <a:pt x="186" y="82"/>
                </a:cubicBezTo>
                <a:cubicBezTo>
                  <a:pt x="186" y="82"/>
                  <a:pt x="186" y="82"/>
                  <a:pt x="186" y="82"/>
                </a:cubicBezTo>
                <a:cubicBezTo>
                  <a:pt x="186" y="82"/>
                  <a:pt x="185" y="82"/>
                  <a:pt x="185" y="82"/>
                </a:cubicBezTo>
                <a:cubicBezTo>
                  <a:pt x="185" y="82"/>
                  <a:pt x="185" y="82"/>
                  <a:pt x="185" y="82"/>
                </a:cubicBezTo>
                <a:cubicBezTo>
                  <a:pt x="185" y="82"/>
                  <a:pt x="184" y="82"/>
                  <a:pt x="183" y="83"/>
                </a:cubicBezTo>
                <a:cubicBezTo>
                  <a:pt x="183" y="82"/>
                  <a:pt x="183" y="81"/>
                  <a:pt x="183" y="81"/>
                </a:cubicBezTo>
                <a:cubicBezTo>
                  <a:pt x="183" y="80"/>
                  <a:pt x="182" y="80"/>
                  <a:pt x="182" y="79"/>
                </a:cubicBezTo>
                <a:cubicBezTo>
                  <a:pt x="182" y="79"/>
                  <a:pt x="182" y="79"/>
                  <a:pt x="182" y="78"/>
                </a:cubicBezTo>
                <a:cubicBezTo>
                  <a:pt x="182" y="78"/>
                  <a:pt x="181" y="77"/>
                  <a:pt x="181" y="77"/>
                </a:cubicBezTo>
                <a:cubicBezTo>
                  <a:pt x="181" y="77"/>
                  <a:pt x="181" y="76"/>
                  <a:pt x="181" y="76"/>
                </a:cubicBezTo>
                <a:cubicBezTo>
                  <a:pt x="181" y="76"/>
                  <a:pt x="180" y="75"/>
                  <a:pt x="180" y="74"/>
                </a:cubicBezTo>
                <a:cubicBezTo>
                  <a:pt x="180" y="74"/>
                  <a:pt x="180" y="74"/>
                  <a:pt x="179" y="73"/>
                </a:cubicBezTo>
                <a:cubicBezTo>
                  <a:pt x="179" y="73"/>
                  <a:pt x="179" y="73"/>
                  <a:pt x="179" y="73"/>
                </a:cubicBezTo>
                <a:cubicBezTo>
                  <a:pt x="179" y="73"/>
                  <a:pt x="179" y="72"/>
                  <a:pt x="179" y="72"/>
                </a:cubicBezTo>
                <a:cubicBezTo>
                  <a:pt x="179" y="72"/>
                  <a:pt x="179" y="72"/>
                  <a:pt x="179" y="72"/>
                </a:cubicBezTo>
                <a:cubicBezTo>
                  <a:pt x="179" y="72"/>
                  <a:pt x="178" y="71"/>
                  <a:pt x="178" y="71"/>
                </a:cubicBezTo>
                <a:cubicBezTo>
                  <a:pt x="178" y="70"/>
                  <a:pt x="178" y="70"/>
                  <a:pt x="178" y="70"/>
                </a:cubicBezTo>
                <a:cubicBezTo>
                  <a:pt x="178" y="70"/>
                  <a:pt x="178" y="70"/>
                  <a:pt x="178" y="70"/>
                </a:cubicBezTo>
                <a:cubicBezTo>
                  <a:pt x="177" y="69"/>
                  <a:pt x="177" y="68"/>
                  <a:pt x="176" y="68"/>
                </a:cubicBezTo>
                <a:cubicBezTo>
                  <a:pt x="176" y="67"/>
                  <a:pt x="176" y="67"/>
                  <a:pt x="176" y="67"/>
                </a:cubicBezTo>
                <a:cubicBezTo>
                  <a:pt x="176" y="66"/>
                  <a:pt x="175" y="66"/>
                  <a:pt x="175" y="65"/>
                </a:cubicBezTo>
                <a:cubicBezTo>
                  <a:pt x="175" y="65"/>
                  <a:pt x="175" y="65"/>
                  <a:pt x="175" y="65"/>
                </a:cubicBezTo>
                <a:cubicBezTo>
                  <a:pt x="174" y="64"/>
                  <a:pt x="173" y="63"/>
                  <a:pt x="173" y="62"/>
                </a:cubicBezTo>
                <a:cubicBezTo>
                  <a:pt x="173" y="62"/>
                  <a:pt x="173" y="62"/>
                  <a:pt x="173" y="62"/>
                </a:cubicBezTo>
                <a:cubicBezTo>
                  <a:pt x="173" y="62"/>
                  <a:pt x="173" y="62"/>
                  <a:pt x="173" y="62"/>
                </a:cubicBezTo>
                <a:cubicBezTo>
                  <a:pt x="172" y="61"/>
                  <a:pt x="172" y="61"/>
                  <a:pt x="172" y="60"/>
                </a:cubicBezTo>
                <a:cubicBezTo>
                  <a:pt x="171" y="60"/>
                  <a:pt x="171" y="60"/>
                  <a:pt x="171" y="60"/>
                </a:cubicBezTo>
                <a:cubicBezTo>
                  <a:pt x="171" y="59"/>
                  <a:pt x="171" y="59"/>
                  <a:pt x="170" y="58"/>
                </a:cubicBezTo>
                <a:cubicBezTo>
                  <a:pt x="169" y="56"/>
                  <a:pt x="167" y="54"/>
                  <a:pt x="166" y="53"/>
                </a:cubicBezTo>
                <a:cubicBezTo>
                  <a:pt x="166" y="53"/>
                  <a:pt x="166" y="53"/>
                  <a:pt x="166" y="53"/>
                </a:cubicBezTo>
                <a:cubicBezTo>
                  <a:pt x="165" y="52"/>
                  <a:pt x="165" y="52"/>
                  <a:pt x="165" y="51"/>
                </a:cubicBezTo>
                <a:cubicBezTo>
                  <a:pt x="164" y="51"/>
                  <a:pt x="164" y="51"/>
                  <a:pt x="164" y="51"/>
                </a:cubicBezTo>
                <a:cubicBezTo>
                  <a:pt x="164" y="51"/>
                  <a:pt x="164" y="51"/>
                  <a:pt x="164" y="51"/>
                </a:cubicBezTo>
                <a:cubicBezTo>
                  <a:pt x="163" y="50"/>
                  <a:pt x="163" y="50"/>
                  <a:pt x="163" y="50"/>
                </a:cubicBezTo>
                <a:cubicBezTo>
                  <a:pt x="163" y="49"/>
                  <a:pt x="163" y="49"/>
                  <a:pt x="164" y="48"/>
                </a:cubicBezTo>
                <a:cubicBezTo>
                  <a:pt x="164" y="47"/>
                  <a:pt x="164" y="46"/>
                  <a:pt x="164" y="44"/>
                </a:cubicBezTo>
                <a:cubicBezTo>
                  <a:pt x="164" y="43"/>
                  <a:pt x="164" y="43"/>
                  <a:pt x="164" y="42"/>
                </a:cubicBezTo>
                <a:cubicBezTo>
                  <a:pt x="164" y="41"/>
                  <a:pt x="164" y="40"/>
                  <a:pt x="164" y="39"/>
                </a:cubicBezTo>
                <a:cubicBezTo>
                  <a:pt x="164" y="39"/>
                  <a:pt x="164" y="39"/>
                  <a:pt x="164" y="39"/>
                </a:cubicBezTo>
                <a:cubicBezTo>
                  <a:pt x="164" y="38"/>
                  <a:pt x="164" y="37"/>
                  <a:pt x="164" y="37"/>
                </a:cubicBezTo>
                <a:cubicBezTo>
                  <a:pt x="164" y="36"/>
                  <a:pt x="164" y="36"/>
                  <a:pt x="164" y="36"/>
                </a:cubicBezTo>
                <a:cubicBezTo>
                  <a:pt x="164" y="35"/>
                  <a:pt x="164" y="34"/>
                  <a:pt x="164" y="34"/>
                </a:cubicBezTo>
                <a:cubicBezTo>
                  <a:pt x="164" y="34"/>
                  <a:pt x="164" y="33"/>
                  <a:pt x="164" y="33"/>
                </a:cubicBezTo>
                <a:cubicBezTo>
                  <a:pt x="164" y="33"/>
                  <a:pt x="164" y="33"/>
                  <a:pt x="164" y="33"/>
                </a:cubicBezTo>
                <a:cubicBezTo>
                  <a:pt x="163" y="32"/>
                  <a:pt x="163" y="31"/>
                  <a:pt x="163" y="31"/>
                </a:cubicBezTo>
                <a:cubicBezTo>
                  <a:pt x="165" y="31"/>
                  <a:pt x="167" y="33"/>
                  <a:pt x="169" y="34"/>
                </a:cubicBezTo>
                <a:cubicBezTo>
                  <a:pt x="169" y="34"/>
                  <a:pt x="169" y="34"/>
                  <a:pt x="169" y="34"/>
                </a:cubicBezTo>
                <a:cubicBezTo>
                  <a:pt x="169" y="35"/>
                  <a:pt x="169" y="35"/>
                  <a:pt x="170" y="35"/>
                </a:cubicBezTo>
                <a:cubicBezTo>
                  <a:pt x="170" y="35"/>
                  <a:pt x="170" y="35"/>
                  <a:pt x="170" y="35"/>
                </a:cubicBezTo>
                <a:cubicBezTo>
                  <a:pt x="170" y="35"/>
                  <a:pt x="170" y="35"/>
                  <a:pt x="170" y="35"/>
                </a:cubicBezTo>
                <a:cubicBezTo>
                  <a:pt x="170" y="35"/>
                  <a:pt x="170" y="35"/>
                  <a:pt x="170" y="35"/>
                </a:cubicBezTo>
                <a:cubicBezTo>
                  <a:pt x="170" y="35"/>
                  <a:pt x="170" y="36"/>
                  <a:pt x="170" y="36"/>
                </a:cubicBezTo>
                <a:cubicBezTo>
                  <a:pt x="171" y="36"/>
                  <a:pt x="171" y="36"/>
                  <a:pt x="171" y="36"/>
                </a:cubicBezTo>
                <a:cubicBezTo>
                  <a:pt x="171" y="36"/>
                  <a:pt x="171" y="36"/>
                  <a:pt x="171" y="36"/>
                </a:cubicBezTo>
                <a:cubicBezTo>
                  <a:pt x="171" y="35"/>
                  <a:pt x="171" y="35"/>
                  <a:pt x="171" y="34"/>
                </a:cubicBezTo>
                <a:cubicBezTo>
                  <a:pt x="160" y="21"/>
                  <a:pt x="145" y="12"/>
                  <a:pt x="129" y="6"/>
                </a:cubicBezTo>
                <a:cubicBezTo>
                  <a:pt x="128" y="5"/>
                  <a:pt x="128" y="6"/>
                  <a:pt x="127" y="6"/>
                </a:cubicBezTo>
                <a:cubicBezTo>
                  <a:pt x="128" y="5"/>
                  <a:pt x="127" y="5"/>
                  <a:pt x="127" y="5"/>
                </a:cubicBezTo>
                <a:cubicBezTo>
                  <a:pt x="117" y="2"/>
                  <a:pt x="107" y="0"/>
                  <a:pt x="96" y="0"/>
                </a:cubicBezTo>
                <a:cubicBezTo>
                  <a:pt x="85" y="0"/>
                  <a:pt x="75" y="1"/>
                  <a:pt x="66" y="5"/>
                </a:cubicBezTo>
                <a:cubicBezTo>
                  <a:pt x="65" y="6"/>
                  <a:pt x="65" y="6"/>
                  <a:pt x="65" y="6"/>
                </a:cubicBezTo>
                <a:cubicBezTo>
                  <a:pt x="65" y="6"/>
                  <a:pt x="62" y="6"/>
                  <a:pt x="60" y="7"/>
                </a:cubicBezTo>
                <a:cubicBezTo>
                  <a:pt x="45" y="13"/>
                  <a:pt x="31" y="24"/>
                  <a:pt x="21" y="37"/>
                </a:cubicBezTo>
                <a:cubicBezTo>
                  <a:pt x="20" y="37"/>
                  <a:pt x="20" y="38"/>
                  <a:pt x="20" y="38"/>
                </a:cubicBezTo>
                <a:cubicBezTo>
                  <a:pt x="22" y="37"/>
                  <a:pt x="26" y="33"/>
                  <a:pt x="30" y="31"/>
                </a:cubicBezTo>
                <a:cubicBezTo>
                  <a:pt x="30" y="31"/>
                  <a:pt x="30" y="31"/>
                  <a:pt x="30" y="31"/>
                </a:cubicBezTo>
                <a:cubicBezTo>
                  <a:pt x="31" y="30"/>
                  <a:pt x="31" y="30"/>
                  <a:pt x="31" y="30"/>
                </a:cubicBezTo>
                <a:cubicBezTo>
                  <a:pt x="31" y="30"/>
                  <a:pt x="31" y="30"/>
                  <a:pt x="32" y="30"/>
                </a:cubicBezTo>
                <a:cubicBezTo>
                  <a:pt x="32" y="30"/>
                  <a:pt x="32" y="30"/>
                  <a:pt x="32" y="29"/>
                </a:cubicBezTo>
                <a:cubicBezTo>
                  <a:pt x="32" y="29"/>
                  <a:pt x="33" y="29"/>
                  <a:pt x="33" y="29"/>
                </a:cubicBezTo>
                <a:cubicBezTo>
                  <a:pt x="33" y="29"/>
                  <a:pt x="33" y="29"/>
                  <a:pt x="33" y="29"/>
                </a:cubicBezTo>
                <a:cubicBezTo>
                  <a:pt x="33" y="29"/>
                  <a:pt x="33" y="29"/>
                  <a:pt x="34" y="29"/>
                </a:cubicBezTo>
                <a:cubicBezTo>
                  <a:pt x="34" y="29"/>
                  <a:pt x="34" y="29"/>
                  <a:pt x="34" y="29"/>
                </a:cubicBezTo>
                <a:cubicBezTo>
                  <a:pt x="34" y="29"/>
                  <a:pt x="34" y="29"/>
                  <a:pt x="34" y="29"/>
                </a:cubicBezTo>
                <a:cubicBezTo>
                  <a:pt x="34" y="29"/>
                  <a:pt x="34" y="29"/>
                  <a:pt x="34" y="28"/>
                </a:cubicBezTo>
                <a:cubicBezTo>
                  <a:pt x="34" y="29"/>
                  <a:pt x="34" y="29"/>
                  <a:pt x="34" y="29"/>
                </a:cubicBezTo>
                <a:cubicBezTo>
                  <a:pt x="34" y="29"/>
                  <a:pt x="34" y="29"/>
                  <a:pt x="34" y="29"/>
                </a:cubicBezTo>
                <a:cubicBezTo>
                  <a:pt x="34" y="30"/>
                  <a:pt x="34" y="30"/>
                  <a:pt x="34" y="30"/>
                </a:cubicBezTo>
                <a:cubicBezTo>
                  <a:pt x="34" y="30"/>
                  <a:pt x="34" y="30"/>
                  <a:pt x="34" y="31"/>
                </a:cubicBezTo>
                <a:cubicBezTo>
                  <a:pt x="34" y="31"/>
                  <a:pt x="34" y="32"/>
                  <a:pt x="34" y="33"/>
                </a:cubicBezTo>
                <a:cubicBezTo>
                  <a:pt x="34" y="33"/>
                  <a:pt x="34" y="33"/>
                  <a:pt x="34" y="33"/>
                </a:cubicBezTo>
                <a:cubicBezTo>
                  <a:pt x="34" y="33"/>
                  <a:pt x="34" y="34"/>
                  <a:pt x="33" y="35"/>
                </a:cubicBezTo>
                <a:cubicBezTo>
                  <a:pt x="33" y="35"/>
                  <a:pt x="33" y="35"/>
                  <a:pt x="33" y="35"/>
                </a:cubicBezTo>
                <a:cubicBezTo>
                  <a:pt x="33" y="35"/>
                  <a:pt x="33" y="36"/>
                  <a:pt x="33" y="36"/>
                </a:cubicBezTo>
                <a:cubicBezTo>
                  <a:pt x="33" y="37"/>
                  <a:pt x="33" y="37"/>
                  <a:pt x="33" y="37"/>
                </a:cubicBezTo>
                <a:cubicBezTo>
                  <a:pt x="33" y="37"/>
                  <a:pt x="33" y="38"/>
                  <a:pt x="33" y="38"/>
                </a:cubicBezTo>
                <a:cubicBezTo>
                  <a:pt x="33" y="39"/>
                  <a:pt x="33" y="39"/>
                  <a:pt x="33" y="39"/>
                </a:cubicBezTo>
                <a:cubicBezTo>
                  <a:pt x="33" y="39"/>
                  <a:pt x="33" y="39"/>
                  <a:pt x="33" y="40"/>
                </a:cubicBezTo>
                <a:cubicBezTo>
                  <a:pt x="33" y="40"/>
                  <a:pt x="33" y="41"/>
                  <a:pt x="33" y="42"/>
                </a:cubicBezTo>
                <a:cubicBezTo>
                  <a:pt x="33" y="42"/>
                  <a:pt x="33" y="42"/>
                  <a:pt x="33" y="42"/>
                </a:cubicBezTo>
                <a:cubicBezTo>
                  <a:pt x="33" y="43"/>
                  <a:pt x="33" y="43"/>
                  <a:pt x="33" y="44"/>
                </a:cubicBezTo>
                <a:cubicBezTo>
                  <a:pt x="33" y="45"/>
                  <a:pt x="33" y="45"/>
                  <a:pt x="33" y="46"/>
                </a:cubicBezTo>
                <a:cubicBezTo>
                  <a:pt x="33" y="46"/>
                  <a:pt x="33" y="46"/>
                  <a:pt x="33" y="47"/>
                </a:cubicBezTo>
                <a:cubicBezTo>
                  <a:pt x="33" y="47"/>
                  <a:pt x="33" y="47"/>
                  <a:pt x="33" y="47"/>
                </a:cubicBezTo>
                <a:cubicBezTo>
                  <a:pt x="34" y="48"/>
                  <a:pt x="34" y="49"/>
                  <a:pt x="34" y="49"/>
                </a:cubicBezTo>
                <a:cubicBezTo>
                  <a:pt x="33" y="50"/>
                  <a:pt x="32" y="51"/>
                  <a:pt x="31" y="51"/>
                </a:cubicBezTo>
                <a:cubicBezTo>
                  <a:pt x="31" y="51"/>
                  <a:pt x="31" y="52"/>
                  <a:pt x="31" y="52"/>
                </a:cubicBezTo>
                <a:cubicBezTo>
                  <a:pt x="30" y="52"/>
                  <a:pt x="30" y="52"/>
                  <a:pt x="30" y="53"/>
                </a:cubicBezTo>
                <a:cubicBezTo>
                  <a:pt x="29" y="53"/>
                  <a:pt x="29" y="53"/>
                  <a:pt x="29" y="54"/>
                </a:cubicBezTo>
                <a:cubicBezTo>
                  <a:pt x="28" y="54"/>
                  <a:pt x="28" y="54"/>
                  <a:pt x="28" y="55"/>
                </a:cubicBezTo>
                <a:cubicBezTo>
                  <a:pt x="28" y="55"/>
                  <a:pt x="27" y="55"/>
                  <a:pt x="27" y="55"/>
                </a:cubicBezTo>
                <a:cubicBezTo>
                  <a:pt x="27" y="56"/>
                  <a:pt x="26" y="56"/>
                  <a:pt x="26" y="56"/>
                </a:cubicBezTo>
                <a:cubicBezTo>
                  <a:pt x="26" y="57"/>
                  <a:pt x="25" y="57"/>
                  <a:pt x="25" y="58"/>
                </a:cubicBezTo>
                <a:cubicBezTo>
                  <a:pt x="25" y="58"/>
                  <a:pt x="24" y="59"/>
                  <a:pt x="24" y="59"/>
                </a:cubicBezTo>
                <a:cubicBezTo>
                  <a:pt x="24" y="59"/>
                  <a:pt x="24" y="59"/>
                  <a:pt x="24" y="59"/>
                </a:cubicBezTo>
                <a:cubicBezTo>
                  <a:pt x="24" y="59"/>
                  <a:pt x="23" y="60"/>
                  <a:pt x="23" y="60"/>
                </a:cubicBezTo>
                <a:cubicBezTo>
                  <a:pt x="23" y="60"/>
                  <a:pt x="22" y="61"/>
                  <a:pt x="22" y="62"/>
                </a:cubicBezTo>
                <a:cubicBezTo>
                  <a:pt x="22" y="62"/>
                  <a:pt x="22" y="62"/>
                  <a:pt x="22" y="62"/>
                </a:cubicBezTo>
                <a:cubicBezTo>
                  <a:pt x="22" y="62"/>
                  <a:pt x="21" y="63"/>
                  <a:pt x="21" y="63"/>
                </a:cubicBezTo>
                <a:cubicBezTo>
                  <a:pt x="21" y="63"/>
                  <a:pt x="21" y="64"/>
                  <a:pt x="20" y="64"/>
                </a:cubicBezTo>
                <a:cubicBezTo>
                  <a:pt x="20" y="64"/>
                  <a:pt x="20" y="64"/>
                  <a:pt x="20" y="64"/>
                </a:cubicBezTo>
                <a:cubicBezTo>
                  <a:pt x="20" y="65"/>
                  <a:pt x="20" y="65"/>
                  <a:pt x="20" y="65"/>
                </a:cubicBezTo>
                <a:cubicBezTo>
                  <a:pt x="19" y="66"/>
                  <a:pt x="19" y="66"/>
                  <a:pt x="19" y="67"/>
                </a:cubicBezTo>
                <a:cubicBezTo>
                  <a:pt x="19" y="67"/>
                  <a:pt x="19" y="67"/>
                  <a:pt x="19" y="67"/>
                </a:cubicBezTo>
                <a:cubicBezTo>
                  <a:pt x="18" y="68"/>
                  <a:pt x="18" y="69"/>
                  <a:pt x="18" y="70"/>
                </a:cubicBezTo>
                <a:cubicBezTo>
                  <a:pt x="17" y="71"/>
                  <a:pt x="17" y="72"/>
                  <a:pt x="16" y="73"/>
                </a:cubicBezTo>
                <a:cubicBezTo>
                  <a:pt x="16" y="73"/>
                  <a:pt x="16" y="73"/>
                  <a:pt x="16" y="73"/>
                </a:cubicBezTo>
                <a:cubicBezTo>
                  <a:pt x="16" y="74"/>
                  <a:pt x="16" y="75"/>
                  <a:pt x="16" y="75"/>
                </a:cubicBezTo>
                <a:cubicBezTo>
                  <a:pt x="16" y="75"/>
                  <a:pt x="16" y="75"/>
                  <a:pt x="16" y="75"/>
                </a:cubicBezTo>
                <a:cubicBezTo>
                  <a:pt x="15" y="77"/>
                  <a:pt x="15" y="79"/>
                  <a:pt x="14" y="80"/>
                </a:cubicBezTo>
                <a:cubicBezTo>
                  <a:pt x="14" y="81"/>
                  <a:pt x="14" y="82"/>
                  <a:pt x="14" y="83"/>
                </a:cubicBezTo>
                <a:cubicBezTo>
                  <a:pt x="14" y="83"/>
                  <a:pt x="14" y="83"/>
                  <a:pt x="14" y="83"/>
                </a:cubicBezTo>
                <a:cubicBezTo>
                  <a:pt x="14" y="83"/>
                  <a:pt x="14" y="83"/>
                  <a:pt x="14"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2" y="83"/>
                </a:cubicBezTo>
                <a:cubicBezTo>
                  <a:pt x="12" y="83"/>
                  <a:pt x="12" y="83"/>
                  <a:pt x="12" y="83"/>
                </a:cubicBezTo>
                <a:cubicBezTo>
                  <a:pt x="12" y="83"/>
                  <a:pt x="12" y="83"/>
                  <a:pt x="12" y="83"/>
                </a:cubicBezTo>
                <a:cubicBezTo>
                  <a:pt x="12" y="83"/>
                  <a:pt x="12" y="83"/>
                  <a:pt x="12" y="83"/>
                </a:cubicBezTo>
                <a:cubicBezTo>
                  <a:pt x="11" y="83"/>
                  <a:pt x="11" y="83"/>
                  <a:pt x="11" y="83"/>
                </a:cubicBezTo>
                <a:cubicBezTo>
                  <a:pt x="11" y="83"/>
                  <a:pt x="11" y="83"/>
                  <a:pt x="11" y="83"/>
                </a:cubicBezTo>
                <a:cubicBezTo>
                  <a:pt x="10" y="82"/>
                  <a:pt x="10" y="82"/>
                  <a:pt x="10" y="82"/>
                </a:cubicBezTo>
                <a:cubicBezTo>
                  <a:pt x="10" y="82"/>
                  <a:pt x="10" y="82"/>
                  <a:pt x="10" y="82"/>
                </a:cubicBezTo>
                <a:cubicBezTo>
                  <a:pt x="10" y="82"/>
                  <a:pt x="10" y="82"/>
                  <a:pt x="9" y="82"/>
                </a:cubicBezTo>
                <a:cubicBezTo>
                  <a:pt x="9" y="82"/>
                  <a:pt x="9" y="82"/>
                  <a:pt x="9" y="82"/>
                </a:cubicBezTo>
                <a:cubicBezTo>
                  <a:pt x="8" y="82"/>
                  <a:pt x="8" y="82"/>
                  <a:pt x="7" y="82"/>
                </a:cubicBezTo>
                <a:cubicBezTo>
                  <a:pt x="7" y="82"/>
                  <a:pt x="7" y="82"/>
                  <a:pt x="7" y="82"/>
                </a:cubicBezTo>
                <a:cubicBezTo>
                  <a:pt x="6" y="82"/>
                  <a:pt x="6" y="82"/>
                  <a:pt x="6" y="82"/>
                </a:cubicBezTo>
                <a:cubicBezTo>
                  <a:pt x="6" y="82"/>
                  <a:pt x="5" y="82"/>
                  <a:pt x="5" y="82"/>
                </a:cubicBezTo>
                <a:cubicBezTo>
                  <a:pt x="5" y="82"/>
                  <a:pt x="5" y="82"/>
                  <a:pt x="5" y="82"/>
                </a:cubicBezTo>
                <a:cubicBezTo>
                  <a:pt x="5" y="82"/>
                  <a:pt x="5" y="81"/>
                  <a:pt x="5" y="81"/>
                </a:cubicBezTo>
                <a:cubicBezTo>
                  <a:pt x="5" y="81"/>
                  <a:pt x="4" y="81"/>
                  <a:pt x="4" y="81"/>
                </a:cubicBezTo>
                <a:cubicBezTo>
                  <a:pt x="4" y="81"/>
                  <a:pt x="4" y="81"/>
                  <a:pt x="4" y="81"/>
                </a:cubicBezTo>
                <a:cubicBezTo>
                  <a:pt x="4" y="81"/>
                  <a:pt x="4" y="81"/>
                  <a:pt x="4" y="81"/>
                </a:cubicBezTo>
                <a:cubicBezTo>
                  <a:pt x="4" y="81"/>
                  <a:pt x="4" y="81"/>
                  <a:pt x="4" y="81"/>
                </a:cubicBezTo>
                <a:cubicBezTo>
                  <a:pt x="3" y="81"/>
                  <a:pt x="3" y="81"/>
                  <a:pt x="3" y="81"/>
                </a:cubicBezTo>
                <a:cubicBezTo>
                  <a:pt x="3" y="81"/>
                  <a:pt x="3" y="81"/>
                  <a:pt x="3" y="81"/>
                </a:cubicBezTo>
                <a:cubicBezTo>
                  <a:pt x="3" y="81"/>
                  <a:pt x="3" y="81"/>
                  <a:pt x="3" y="81"/>
                </a:cubicBezTo>
                <a:cubicBezTo>
                  <a:pt x="2" y="81"/>
                  <a:pt x="2" y="81"/>
                  <a:pt x="2" y="81"/>
                </a:cubicBezTo>
                <a:cubicBezTo>
                  <a:pt x="1" y="86"/>
                  <a:pt x="0" y="91"/>
                  <a:pt x="0" y="96"/>
                </a:cubicBezTo>
                <a:cubicBezTo>
                  <a:pt x="0" y="113"/>
                  <a:pt x="5" y="129"/>
                  <a:pt x="12" y="143"/>
                </a:cubicBezTo>
                <a:cubicBezTo>
                  <a:pt x="13" y="145"/>
                  <a:pt x="16" y="148"/>
                  <a:pt x="17" y="148"/>
                </a:cubicBezTo>
                <a:cubicBezTo>
                  <a:pt x="16" y="149"/>
                  <a:pt x="16" y="149"/>
                  <a:pt x="17" y="150"/>
                </a:cubicBezTo>
                <a:cubicBezTo>
                  <a:pt x="28" y="168"/>
                  <a:pt x="46" y="181"/>
                  <a:pt x="67" y="188"/>
                </a:cubicBezTo>
                <a:cubicBezTo>
                  <a:pt x="69" y="189"/>
                  <a:pt x="71" y="188"/>
                  <a:pt x="73" y="188"/>
                </a:cubicBezTo>
                <a:cubicBezTo>
                  <a:pt x="73" y="189"/>
                  <a:pt x="76" y="190"/>
                  <a:pt x="78" y="191"/>
                </a:cubicBezTo>
                <a:cubicBezTo>
                  <a:pt x="84" y="192"/>
                  <a:pt x="90" y="193"/>
                  <a:pt x="96" y="193"/>
                </a:cubicBezTo>
                <a:cubicBezTo>
                  <a:pt x="103" y="193"/>
                  <a:pt x="110" y="192"/>
                  <a:pt x="116" y="190"/>
                </a:cubicBezTo>
                <a:cubicBezTo>
                  <a:pt x="118" y="190"/>
                  <a:pt x="121" y="189"/>
                  <a:pt x="122" y="188"/>
                </a:cubicBezTo>
                <a:cubicBezTo>
                  <a:pt x="122" y="188"/>
                  <a:pt x="123" y="188"/>
                  <a:pt x="124" y="188"/>
                </a:cubicBezTo>
                <a:cubicBezTo>
                  <a:pt x="148" y="181"/>
                  <a:pt x="166" y="167"/>
                  <a:pt x="177" y="149"/>
                </a:cubicBezTo>
                <a:close/>
                <a:moveTo>
                  <a:pt x="77" y="153"/>
                </a:moveTo>
                <a:cubicBezTo>
                  <a:pt x="77" y="153"/>
                  <a:pt x="77" y="153"/>
                  <a:pt x="76" y="154"/>
                </a:cubicBezTo>
                <a:cubicBezTo>
                  <a:pt x="76" y="154"/>
                  <a:pt x="76" y="154"/>
                  <a:pt x="76" y="154"/>
                </a:cubicBezTo>
                <a:cubicBezTo>
                  <a:pt x="76" y="154"/>
                  <a:pt x="76" y="155"/>
                  <a:pt x="75" y="155"/>
                </a:cubicBezTo>
                <a:cubicBezTo>
                  <a:pt x="75" y="155"/>
                  <a:pt x="75" y="155"/>
                  <a:pt x="75" y="155"/>
                </a:cubicBezTo>
                <a:cubicBezTo>
                  <a:pt x="75" y="155"/>
                  <a:pt x="75" y="156"/>
                  <a:pt x="74" y="156"/>
                </a:cubicBezTo>
                <a:cubicBezTo>
                  <a:pt x="74" y="156"/>
                  <a:pt x="74" y="156"/>
                  <a:pt x="74" y="156"/>
                </a:cubicBezTo>
                <a:cubicBezTo>
                  <a:pt x="74" y="156"/>
                  <a:pt x="74" y="156"/>
                  <a:pt x="74" y="156"/>
                </a:cubicBezTo>
                <a:cubicBezTo>
                  <a:pt x="74" y="156"/>
                  <a:pt x="74" y="156"/>
                  <a:pt x="74" y="156"/>
                </a:cubicBezTo>
                <a:cubicBezTo>
                  <a:pt x="74" y="157"/>
                  <a:pt x="74" y="157"/>
                  <a:pt x="74" y="157"/>
                </a:cubicBezTo>
                <a:cubicBezTo>
                  <a:pt x="73" y="157"/>
                  <a:pt x="73" y="158"/>
                  <a:pt x="73" y="158"/>
                </a:cubicBezTo>
                <a:cubicBezTo>
                  <a:pt x="73" y="158"/>
                  <a:pt x="73" y="158"/>
                  <a:pt x="73" y="158"/>
                </a:cubicBezTo>
                <a:cubicBezTo>
                  <a:pt x="72" y="158"/>
                  <a:pt x="72" y="159"/>
                  <a:pt x="71" y="159"/>
                </a:cubicBezTo>
                <a:cubicBezTo>
                  <a:pt x="71" y="159"/>
                  <a:pt x="71" y="159"/>
                  <a:pt x="71" y="159"/>
                </a:cubicBezTo>
                <a:cubicBezTo>
                  <a:pt x="71" y="160"/>
                  <a:pt x="70" y="160"/>
                  <a:pt x="70" y="161"/>
                </a:cubicBezTo>
                <a:cubicBezTo>
                  <a:pt x="70" y="161"/>
                  <a:pt x="69" y="161"/>
                  <a:pt x="69" y="161"/>
                </a:cubicBezTo>
                <a:cubicBezTo>
                  <a:pt x="69" y="162"/>
                  <a:pt x="69" y="162"/>
                  <a:pt x="69" y="162"/>
                </a:cubicBezTo>
                <a:cubicBezTo>
                  <a:pt x="68" y="162"/>
                  <a:pt x="68" y="163"/>
                  <a:pt x="67" y="163"/>
                </a:cubicBezTo>
                <a:cubicBezTo>
                  <a:pt x="67" y="163"/>
                  <a:pt x="67" y="163"/>
                  <a:pt x="67" y="163"/>
                </a:cubicBezTo>
                <a:cubicBezTo>
                  <a:pt x="67" y="163"/>
                  <a:pt x="67" y="163"/>
                  <a:pt x="67" y="163"/>
                </a:cubicBezTo>
                <a:cubicBezTo>
                  <a:pt x="67" y="163"/>
                  <a:pt x="67" y="164"/>
                  <a:pt x="66" y="164"/>
                </a:cubicBezTo>
                <a:cubicBezTo>
                  <a:pt x="66" y="164"/>
                  <a:pt x="66" y="164"/>
                  <a:pt x="66" y="164"/>
                </a:cubicBezTo>
                <a:cubicBezTo>
                  <a:pt x="66" y="164"/>
                  <a:pt x="66" y="165"/>
                  <a:pt x="65" y="165"/>
                </a:cubicBezTo>
                <a:cubicBezTo>
                  <a:pt x="65" y="165"/>
                  <a:pt x="65" y="165"/>
                  <a:pt x="65" y="165"/>
                </a:cubicBezTo>
                <a:cubicBezTo>
                  <a:pt x="65" y="165"/>
                  <a:pt x="65" y="165"/>
                  <a:pt x="65" y="165"/>
                </a:cubicBezTo>
                <a:cubicBezTo>
                  <a:pt x="65" y="165"/>
                  <a:pt x="65" y="165"/>
                  <a:pt x="65" y="165"/>
                </a:cubicBezTo>
                <a:cubicBezTo>
                  <a:pt x="64" y="166"/>
                  <a:pt x="64" y="166"/>
                  <a:pt x="64" y="166"/>
                </a:cubicBezTo>
                <a:cubicBezTo>
                  <a:pt x="63" y="166"/>
                  <a:pt x="63" y="166"/>
                  <a:pt x="63" y="166"/>
                </a:cubicBezTo>
                <a:cubicBezTo>
                  <a:pt x="63" y="166"/>
                  <a:pt x="63" y="166"/>
                  <a:pt x="63" y="166"/>
                </a:cubicBezTo>
                <a:cubicBezTo>
                  <a:pt x="63" y="167"/>
                  <a:pt x="63" y="167"/>
                  <a:pt x="63" y="167"/>
                </a:cubicBezTo>
                <a:cubicBezTo>
                  <a:pt x="63" y="167"/>
                  <a:pt x="63" y="167"/>
                  <a:pt x="62" y="167"/>
                </a:cubicBezTo>
                <a:cubicBezTo>
                  <a:pt x="62" y="167"/>
                  <a:pt x="62" y="167"/>
                  <a:pt x="62" y="167"/>
                </a:cubicBezTo>
                <a:cubicBezTo>
                  <a:pt x="62" y="168"/>
                  <a:pt x="62" y="168"/>
                  <a:pt x="62" y="168"/>
                </a:cubicBezTo>
                <a:cubicBezTo>
                  <a:pt x="62" y="168"/>
                  <a:pt x="62" y="168"/>
                  <a:pt x="62" y="168"/>
                </a:cubicBezTo>
                <a:cubicBezTo>
                  <a:pt x="62" y="168"/>
                  <a:pt x="61" y="168"/>
                  <a:pt x="61" y="168"/>
                </a:cubicBezTo>
                <a:cubicBezTo>
                  <a:pt x="61" y="168"/>
                  <a:pt x="61" y="168"/>
                  <a:pt x="61" y="168"/>
                </a:cubicBezTo>
                <a:cubicBezTo>
                  <a:pt x="61" y="168"/>
                  <a:pt x="61" y="168"/>
                  <a:pt x="61" y="168"/>
                </a:cubicBezTo>
                <a:cubicBezTo>
                  <a:pt x="61" y="168"/>
                  <a:pt x="61" y="168"/>
                  <a:pt x="61" y="168"/>
                </a:cubicBezTo>
                <a:cubicBezTo>
                  <a:pt x="61" y="169"/>
                  <a:pt x="60" y="169"/>
                  <a:pt x="60" y="169"/>
                </a:cubicBezTo>
                <a:cubicBezTo>
                  <a:pt x="60" y="169"/>
                  <a:pt x="60" y="169"/>
                  <a:pt x="60" y="169"/>
                </a:cubicBezTo>
                <a:cubicBezTo>
                  <a:pt x="60" y="169"/>
                  <a:pt x="60" y="169"/>
                  <a:pt x="59" y="169"/>
                </a:cubicBezTo>
                <a:cubicBezTo>
                  <a:pt x="59" y="170"/>
                  <a:pt x="59" y="170"/>
                  <a:pt x="59" y="170"/>
                </a:cubicBezTo>
                <a:cubicBezTo>
                  <a:pt x="59" y="170"/>
                  <a:pt x="58" y="170"/>
                  <a:pt x="58" y="170"/>
                </a:cubicBezTo>
                <a:cubicBezTo>
                  <a:pt x="50" y="167"/>
                  <a:pt x="30" y="155"/>
                  <a:pt x="27" y="149"/>
                </a:cubicBezTo>
                <a:cubicBezTo>
                  <a:pt x="26" y="148"/>
                  <a:pt x="26" y="147"/>
                  <a:pt x="26" y="146"/>
                </a:cubicBezTo>
                <a:cubicBezTo>
                  <a:pt x="26" y="146"/>
                  <a:pt x="26" y="146"/>
                  <a:pt x="26" y="146"/>
                </a:cubicBezTo>
                <a:cubicBezTo>
                  <a:pt x="26" y="146"/>
                  <a:pt x="26" y="146"/>
                  <a:pt x="26" y="145"/>
                </a:cubicBezTo>
                <a:cubicBezTo>
                  <a:pt x="26" y="145"/>
                  <a:pt x="26" y="145"/>
                  <a:pt x="26" y="145"/>
                </a:cubicBezTo>
                <a:cubicBezTo>
                  <a:pt x="26" y="145"/>
                  <a:pt x="26" y="145"/>
                  <a:pt x="26" y="145"/>
                </a:cubicBezTo>
                <a:cubicBezTo>
                  <a:pt x="26" y="145"/>
                  <a:pt x="26" y="145"/>
                  <a:pt x="26" y="145"/>
                </a:cubicBezTo>
                <a:cubicBezTo>
                  <a:pt x="26" y="144"/>
                  <a:pt x="26" y="144"/>
                  <a:pt x="26" y="144"/>
                </a:cubicBezTo>
                <a:cubicBezTo>
                  <a:pt x="26" y="144"/>
                  <a:pt x="26" y="144"/>
                  <a:pt x="26" y="144"/>
                </a:cubicBezTo>
                <a:cubicBezTo>
                  <a:pt x="26" y="143"/>
                  <a:pt x="26" y="143"/>
                  <a:pt x="26" y="143"/>
                </a:cubicBezTo>
                <a:cubicBezTo>
                  <a:pt x="26" y="143"/>
                  <a:pt x="25" y="143"/>
                  <a:pt x="25" y="143"/>
                </a:cubicBezTo>
                <a:cubicBezTo>
                  <a:pt x="25" y="142"/>
                  <a:pt x="25" y="142"/>
                  <a:pt x="25" y="142"/>
                </a:cubicBezTo>
                <a:cubicBezTo>
                  <a:pt x="25" y="142"/>
                  <a:pt x="25" y="141"/>
                  <a:pt x="25" y="141"/>
                </a:cubicBezTo>
                <a:cubicBezTo>
                  <a:pt x="25" y="141"/>
                  <a:pt x="25" y="141"/>
                  <a:pt x="25" y="140"/>
                </a:cubicBezTo>
                <a:cubicBezTo>
                  <a:pt x="25" y="140"/>
                  <a:pt x="25" y="140"/>
                  <a:pt x="25" y="140"/>
                </a:cubicBezTo>
                <a:cubicBezTo>
                  <a:pt x="25" y="139"/>
                  <a:pt x="25" y="138"/>
                  <a:pt x="25" y="137"/>
                </a:cubicBezTo>
                <a:cubicBezTo>
                  <a:pt x="25" y="137"/>
                  <a:pt x="25" y="137"/>
                  <a:pt x="25" y="137"/>
                </a:cubicBezTo>
                <a:cubicBezTo>
                  <a:pt x="24" y="134"/>
                  <a:pt x="24" y="130"/>
                  <a:pt x="24" y="127"/>
                </a:cubicBezTo>
                <a:cubicBezTo>
                  <a:pt x="24" y="127"/>
                  <a:pt x="24" y="127"/>
                  <a:pt x="24" y="127"/>
                </a:cubicBezTo>
                <a:cubicBezTo>
                  <a:pt x="24" y="126"/>
                  <a:pt x="24" y="126"/>
                  <a:pt x="24" y="125"/>
                </a:cubicBezTo>
                <a:cubicBezTo>
                  <a:pt x="24" y="125"/>
                  <a:pt x="24" y="125"/>
                  <a:pt x="24" y="125"/>
                </a:cubicBezTo>
                <a:cubicBezTo>
                  <a:pt x="24" y="124"/>
                  <a:pt x="24" y="124"/>
                  <a:pt x="24" y="123"/>
                </a:cubicBezTo>
                <a:cubicBezTo>
                  <a:pt x="24" y="123"/>
                  <a:pt x="24" y="123"/>
                  <a:pt x="24" y="123"/>
                </a:cubicBezTo>
                <a:cubicBezTo>
                  <a:pt x="24" y="122"/>
                  <a:pt x="24" y="122"/>
                  <a:pt x="24" y="121"/>
                </a:cubicBezTo>
                <a:cubicBezTo>
                  <a:pt x="24" y="121"/>
                  <a:pt x="24" y="121"/>
                  <a:pt x="24" y="121"/>
                </a:cubicBezTo>
                <a:cubicBezTo>
                  <a:pt x="24" y="121"/>
                  <a:pt x="24" y="120"/>
                  <a:pt x="24" y="120"/>
                </a:cubicBezTo>
                <a:cubicBezTo>
                  <a:pt x="24" y="120"/>
                  <a:pt x="24" y="120"/>
                  <a:pt x="24" y="119"/>
                </a:cubicBezTo>
                <a:cubicBezTo>
                  <a:pt x="24" y="119"/>
                  <a:pt x="24" y="119"/>
                  <a:pt x="24" y="118"/>
                </a:cubicBezTo>
                <a:cubicBezTo>
                  <a:pt x="24" y="118"/>
                  <a:pt x="24" y="118"/>
                  <a:pt x="24" y="118"/>
                </a:cubicBezTo>
                <a:cubicBezTo>
                  <a:pt x="25" y="118"/>
                  <a:pt x="25" y="117"/>
                  <a:pt x="25" y="117"/>
                </a:cubicBezTo>
                <a:cubicBezTo>
                  <a:pt x="25" y="117"/>
                  <a:pt x="26" y="117"/>
                  <a:pt x="26" y="117"/>
                </a:cubicBezTo>
                <a:cubicBezTo>
                  <a:pt x="26" y="117"/>
                  <a:pt x="27" y="117"/>
                  <a:pt x="27" y="117"/>
                </a:cubicBezTo>
                <a:cubicBezTo>
                  <a:pt x="27" y="117"/>
                  <a:pt x="27" y="117"/>
                  <a:pt x="28" y="117"/>
                </a:cubicBezTo>
                <a:cubicBezTo>
                  <a:pt x="28" y="118"/>
                  <a:pt x="28" y="118"/>
                  <a:pt x="29" y="118"/>
                </a:cubicBezTo>
                <a:cubicBezTo>
                  <a:pt x="29" y="118"/>
                  <a:pt x="29" y="118"/>
                  <a:pt x="29" y="118"/>
                </a:cubicBezTo>
                <a:cubicBezTo>
                  <a:pt x="30" y="118"/>
                  <a:pt x="30" y="118"/>
                  <a:pt x="31" y="118"/>
                </a:cubicBezTo>
                <a:cubicBezTo>
                  <a:pt x="31" y="118"/>
                  <a:pt x="31" y="118"/>
                  <a:pt x="31" y="118"/>
                </a:cubicBezTo>
                <a:cubicBezTo>
                  <a:pt x="32" y="118"/>
                  <a:pt x="32" y="118"/>
                  <a:pt x="33" y="118"/>
                </a:cubicBezTo>
                <a:cubicBezTo>
                  <a:pt x="33" y="118"/>
                  <a:pt x="33" y="118"/>
                  <a:pt x="33" y="118"/>
                </a:cubicBezTo>
                <a:cubicBezTo>
                  <a:pt x="34" y="118"/>
                  <a:pt x="35" y="118"/>
                  <a:pt x="36" y="118"/>
                </a:cubicBezTo>
                <a:cubicBezTo>
                  <a:pt x="36" y="118"/>
                  <a:pt x="36" y="118"/>
                  <a:pt x="36" y="118"/>
                </a:cubicBezTo>
                <a:cubicBezTo>
                  <a:pt x="37" y="118"/>
                  <a:pt x="38" y="119"/>
                  <a:pt x="39" y="119"/>
                </a:cubicBezTo>
                <a:cubicBezTo>
                  <a:pt x="39" y="119"/>
                  <a:pt x="39" y="119"/>
                  <a:pt x="39" y="119"/>
                </a:cubicBezTo>
                <a:cubicBezTo>
                  <a:pt x="40" y="119"/>
                  <a:pt x="41" y="119"/>
                  <a:pt x="42" y="119"/>
                </a:cubicBezTo>
                <a:cubicBezTo>
                  <a:pt x="43" y="119"/>
                  <a:pt x="43" y="119"/>
                  <a:pt x="43" y="119"/>
                </a:cubicBezTo>
                <a:cubicBezTo>
                  <a:pt x="44" y="119"/>
                  <a:pt x="45" y="119"/>
                  <a:pt x="46" y="119"/>
                </a:cubicBezTo>
                <a:cubicBezTo>
                  <a:pt x="46" y="119"/>
                  <a:pt x="46" y="119"/>
                  <a:pt x="47" y="119"/>
                </a:cubicBezTo>
                <a:cubicBezTo>
                  <a:pt x="47" y="119"/>
                  <a:pt x="48" y="119"/>
                  <a:pt x="49" y="119"/>
                </a:cubicBezTo>
                <a:cubicBezTo>
                  <a:pt x="49" y="119"/>
                  <a:pt x="49" y="119"/>
                  <a:pt x="50" y="119"/>
                </a:cubicBezTo>
                <a:cubicBezTo>
                  <a:pt x="50" y="119"/>
                  <a:pt x="50" y="119"/>
                  <a:pt x="50" y="119"/>
                </a:cubicBezTo>
                <a:cubicBezTo>
                  <a:pt x="51" y="119"/>
                  <a:pt x="52" y="119"/>
                  <a:pt x="53" y="119"/>
                </a:cubicBezTo>
                <a:cubicBezTo>
                  <a:pt x="53" y="119"/>
                  <a:pt x="53" y="119"/>
                  <a:pt x="53" y="119"/>
                </a:cubicBezTo>
                <a:cubicBezTo>
                  <a:pt x="53" y="119"/>
                  <a:pt x="53" y="119"/>
                  <a:pt x="53" y="119"/>
                </a:cubicBezTo>
                <a:cubicBezTo>
                  <a:pt x="54" y="119"/>
                  <a:pt x="55" y="119"/>
                  <a:pt x="55" y="119"/>
                </a:cubicBezTo>
                <a:cubicBezTo>
                  <a:pt x="56" y="119"/>
                  <a:pt x="56" y="119"/>
                  <a:pt x="56" y="119"/>
                </a:cubicBezTo>
                <a:cubicBezTo>
                  <a:pt x="57" y="119"/>
                  <a:pt x="58" y="119"/>
                  <a:pt x="59" y="119"/>
                </a:cubicBezTo>
                <a:cubicBezTo>
                  <a:pt x="59" y="120"/>
                  <a:pt x="60" y="121"/>
                  <a:pt x="60" y="122"/>
                </a:cubicBezTo>
                <a:cubicBezTo>
                  <a:pt x="60" y="122"/>
                  <a:pt x="60" y="122"/>
                  <a:pt x="60" y="122"/>
                </a:cubicBezTo>
                <a:cubicBezTo>
                  <a:pt x="61" y="123"/>
                  <a:pt x="61" y="124"/>
                  <a:pt x="61" y="124"/>
                </a:cubicBezTo>
                <a:cubicBezTo>
                  <a:pt x="62" y="125"/>
                  <a:pt x="62" y="125"/>
                  <a:pt x="62" y="126"/>
                </a:cubicBezTo>
                <a:cubicBezTo>
                  <a:pt x="62" y="126"/>
                  <a:pt x="62" y="127"/>
                  <a:pt x="63" y="127"/>
                </a:cubicBezTo>
                <a:cubicBezTo>
                  <a:pt x="63" y="128"/>
                  <a:pt x="64" y="129"/>
                  <a:pt x="64" y="130"/>
                </a:cubicBezTo>
                <a:cubicBezTo>
                  <a:pt x="64" y="130"/>
                  <a:pt x="64" y="130"/>
                  <a:pt x="65" y="130"/>
                </a:cubicBezTo>
                <a:cubicBezTo>
                  <a:pt x="65" y="132"/>
                  <a:pt x="66" y="133"/>
                  <a:pt x="67" y="134"/>
                </a:cubicBezTo>
                <a:cubicBezTo>
                  <a:pt x="67" y="134"/>
                  <a:pt x="67" y="134"/>
                  <a:pt x="67" y="134"/>
                </a:cubicBezTo>
                <a:cubicBezTo>
                  <a:pt x="68" y="137"/>
                  <a:pt x="70" y="140"/>
                  <a:pt x="72" y="142"/>
                </a:cubicBezTo>
                <a:cubicBezTo>
                  <a:pt x="72" y="142"/>
                  <a:pt x="72" y="142"/>
                  <a:pt x="72" y="142"/>
                </a:cubicBezTo>
                <a:cubicBezTo>
                  <a:pt x="72" y="143"/>
                  <a:pt x="73" y="144"/>
                  <a:pt x="73" y="144"/>
                </a:cubicBezTo>
                <a:cubicBezTo>
                  <a:pt x="73" y="145"/>
                  <a:pt x="73" y="145"/>
                  <a:pt x="74" y="145"/>
                </a:cubicBezTo>
                <a:cubicBezTo>
                  <a:pt x="74" y="145"/>
                  <a:pt x="74" y="146"/>
                  <a:pt x="74" y="146"/>
                </a:cubicBezTo>
                <a:cubicBezTo>
                  <a:pt x="76" y="148"/>
                  <a:pt x="77" y="150"/>
                  <a:pt x="78" y="152"/>
                </a:cubicBezTo>
                <a:cubicBezTo>
                  <a:pt x="78" y="152"/>
                  <a:pt x="77" y="152"/>
                  <a:pt x="77" y="153"/>
                </a:cubicBezTo>
                <a:close/>
                <a:moveTo>
                  <a:pt x="116" y="84"/>
                </a:moveTo>
                <a:cubicBezTo>
                  <a:pt x="116" y="84"/>
                  <a:pt x="115" y="84"/>
                  <a:pt x="115" y="84"/>
                </a:cubicBezTo>
                <a:cubicBezTo>
                  <a:pt x="114" y="84"/>
                  <a:pt x="114" y="84"/>
                  <a:pt x="114" y="84"/>
                </a:cubicBezTo>
                <a:cubicBezTo>
                  <a:pt x="113" y="84"/>
                  <a:pt x="113" y="84"/>
                  <a:pt x="112" y="84"/>
                </a:cubicBezTo>
                <a:cubicBezTo>
                  <a:pt x="112" y="84"/>
                  <a:pt x="112" y="84"/>
                  <a:pt x="112" y="84"/>
                </a:cubicBezTo>
                <a:cubicBezTo>
                  <a:pt x="111" y="84"/>
                  <a:pt x="111" y="84"/>
                  <a:pt x="110" y="84"/>
                </a:cubicBezTo>
                <a:cubicBezTo>
                  <a:pt x="110" y="84"/>
                  <a:pt x="110" y="84"/>
                  <a:pt x="110" y="84"/>
                </a:cubicBezTo>
                <a:cubicBezTo>
                  <a:pt x="109" y="84"/>
                  <a:pt x="109" y="84"/>
                  <a:pt x="109" y="84"/>
                </a:cubicBezTo>
                <a:cubicBezTo>
                  <a:pt x="109" y="84"/>
                  <a:pt x="108" y="84"/>
                  <a:pt x="108" y="84"/>
                </a:cubicBezTo>
                <a:cubicBezTo>
                  <a:pt x="107" y="84"/>
                  <a:pt x="107" y="84"/>
                  <a:pt x="107" y="84"/>
                </a:cubicBezTo>
                <a:cubicBezTo>
                  <a:pt x="107" y="84"/>
                  <a:pt x="107" y="84"/>
                  <a:pt x="107" y="84"/>
                </a:cubicBezTo>
                <a:cubicBezTo>
                  <a:pt x="106" y="84"/>
                  <a:pt x="105" y="84"/>
                  <a:pt x="104" y="84"/>
                </a:cubicBezTo>
                <a:cubicBezTo>
                  <a:pt x="103" y="84"/>
                  <a:pt x="103" y="84"/>
                  <a:pt x="103" y="84"/>
                </a:cubicBezTo>
                <a:cubicBezTo>
                  <a:pt x="102" y="84"/>
                  <a:pt x="101" y="84"/>
                  <a:pt x="100" y="84"/>
                </a:cubicBezTo>
                <a:cubicBezTo>
                  <a:pt x="100" y="84"/>
                  <a:pt x="100" y="84"/>
                  <a:pt x="100" y="84"/>
                </a:cubicBezTo>
                <a:cubicBezTo>
                  <a:pt x="99" y="84"/>
                  <a:pt x="99" y="84"/>
                  <a:pt x="99" y="84"/>
                </a:cubicBezTo>
                <a:cubicBezTo>
                  <a:pt x="99" y="84"/>
                  <a:pt x="98" y="84"/>
                  <a:pt x="97" y="84"/>
                </a:cubicBezTo>
                <a:cubicBezTo>
                  <a:pt x="95" y="84"/>
                  <a:pt x="95" y="84"/>
                  <a:pt x="95" y="84"/>
                </a:cubicBezTo>
                <a:cubicBezTo>
                  <a:pt x="95" y="84"/>
                  <a:pt x="94" y="84"/>
                  <a:pt x="94" y="84"/>
                </a:cubicBezTo>
                <a:cubicBezTo>
                  <a:pt x="93" y="84"/>
                  <a:pt x="92" y="84"/>
                  <a:pt x="91" y="84"/>
                </a:cubicBezTo>
                <a:cubicBezTo>
                  <a:pt x="91" y="84"/>
                  <a:pt x="90" y="84"/>
                  <a:pt x="90" y="84"/>
                </a:cubicBezTo>
                <a:cubicBezTo>
                  <a:pt x="89" y="84"/>
                  <a:pt x="88" y="84"/>
                  <a:pt x="87" y="84"/>
                </a:cubicBezTo>
                <a:cubicBezTo>
                  <a:pt x="87" y="84"/>
                  <a:pt x="86" y="84"/>
                  <a:pt x="86" y="84"/>
                </a:cubicBezTo>
                <a:cubicBezTo>
                  <a:pt x="85" y="84"/>
                  <a:pt x="84" y="84"/>
                  <a:pt x="83" y="84"/>
                </a:cubicBezTo>
                <a:cubicBezTo>
                  <a:pt x="83" y="84"/>
                  <a:pt x="83" y="84"/>
                  <a:pt x="82" y="84"/>
                </a:cubicBezTo>
                <a:cubicBezTo>
                  <a:pt x="82" y="84"/>
                  <a:pt x="82" y="84"/>
                  <a:pt x="82" y="84"/>
                </a:cubicBezTo>
                <a:cubicBezTo>
                  <a:pt x="82" y="84"/>
                  <a:pt x="82" y="84"/>
                  <a:pt x="82" y="84"/>
                </a:cubicBezTo>
                <a:cubicBezTo>
                  <a:pt x="81" y="84"/>
                  <a:pt x="81" y="84"/>
                  <a:pt x="80" y="84"/>
                </a:cubicBezTo>
                <a:cubicBezTo>
                  <a:pt x="80" y="84"/>
                  <a:pt x="79" y="84"/>
                  <a:pt x="79" y="84"/>
                </a:cubicBezTo>
                <a:cubicBezTo>
                  <a:pt x="74" y="78"/>
                  <a:pt x="67" y="60"/>
                  <a:pt x="66" y="50"/>
                </a:cubicBezTo>
                <a:cubicBezTo>
                  <a:pt x="74" y="42"/>
                  <a:pt x="89" y="32"/>
                  <a:pt x="98" y="30"/>
                </a:cubicBezTo>
                <a:cubicBezTo>
                  <a:pt x="99" y="30"/>
                  <a:pt x="99" y="30"/>
                  <a:pt x="100" y="30"/>
                </a:cubicBezTo>
                <a:cubicBezTo>
                  <a:pt x="100" y="30"/>
                  <a:pt x="100" y="30"/>
                  <a:pt x="100" y="30"/>
                </a:cubicBezTo>
                <a:cubicBezTo>
                  <a:pt x="100" y="30"/>
                  <a:pt x="100" y="30"/>
                  <a:pt x="100" y="30"/>
                </a:cubicBezTo>
                <a:cubicBezTo>
                  <a:pt x="100" y="30"/>
                  <a:pt x="100" y="30"/>
                  <a:pt x="100" y="30"/>
                </a:cubicBezTo>
                <a:cubicBezTo>
                  <a:pt x="100" y="30"/>
                  <a:pt x="101" y="30"/>
                  <a:pt x="101" y="30"/>
                </a:cubicBezTo>
                <a:cubicBezTo>
                  <a:pt x="101" y="30"/>
                  <a:pt x="101" y="31"/>
                  <a:pt x="101" y="31"/>
                </a:cubicBezTo>
                <a:cubicBezTo>
                  <a:pt x="101" y="31"/>
                  <a:pt x="101" y="31"/>
                  <a:pt x="102" y="31"/>
                </a:cubicBezTo>
                <a:cubicBezTo>
                  <a:pt x="102" y="31"/>
                  <a:pt x="102" y="31"/>
                  <a:pt x="102" y="31"/>
                </a:cubicBezTo>
                <a:cubicBezTo>
                  <a:pt x="102" y="31"/>
                  <a:pt x="102" y="31"/>
                  <a:pt x="102" y="31"/>
                </a:cubicBezTo>
                <a:cubicBezTo>
                  <a:pt x="103" y="31"/>
                  <a:pt x="103" y="31"/>
                  <a:pt x="103" y="31"/>
                </a:cubicBezTo>
                <a:cubicBezTo>
                  <a:pt x="103" y="31"/>
                  <a:pt x="103" y="31"/>
                  <a:pt x="103" y="31"/>
                </a:cubicBezTo>
                <a:cubicBezTo>
                  <a:pt x="106" y="33"/>
                  <a:pt x="109" y="34"/>
                  <a:pt x="111" y="36"/>
                </a:cubicBezTo>
                <a:cubicBezTo>
                  <a:pt x="112" y="36"/>
                  <a:pt x="112" y="36"/>
                  <a:pt x="112" y="36"/>
                </a:cubicBezTo>
                <a:cubicBezTo>
                  <a:pt x="113" y="37"/>
                  <a:pt x="114" y="37"/>
                  <a:pt x="115" y="38"/>
                </a:cubicBezTo>
                <a:cubicBezTo>
                  <a:pt x="115" y="38"/>
                  <a:pt x="115" y="38"/>
                  <a:pt x="115" y="38"/>
                </a:cubicBezTo>
                <a:cubicBezTo>
                  <a:pt x="116" y="39"/>
                  <a:pt x="117" y="39"/>
                  <a:pt x="118" y="40"/>
                </a:cubicBezTo>
                <a:cubicBezTo>
                  <a:pt x="118" y="40"/>
                  <a:pt x="118" y="40"/>
                  <a:pt x="118" y="40"/>
                </a:cubicBezTo>
                <a:cubicBezTo>
                  <a:pt x="119" y="41"/>
                  <a:pt x="120" y="42"/>
                  <a:pt x="121" y="42"/>
                </a:cubicBezTo>
                <a:cubicBezTo>
                  <a:pt x="122" y="43"/>
                  <a:pt x="122" y="43"/>
                  <a:pt x="122" y="43"/>
                </a:cubicBezTo>
                <a:cubicBezTo>
                  <a:pt x="123" y="44"/>
                  <a:pt x="124" y="44"/>
                  <a:pt x="125" y="45"/>
                </a:cubicBezTo>
                <a:cubicBezTo>
                  <a:pt x="125" y="45"/>
                  <a:pt x="125" y="45"/>
                  <a:pt x="125" y="45"/>
                </a:cubicBezTo>
                <a:cubicBezTo>
                  <a:pt x="126" y="46"/>
                  <a:pt x="127" y="47"/>
                  <a:pt x="128" y="48"/>
                </a:cubicBezTo>
                <a:cubicBezTo>
                  <a:pt x="128" y="48"/>
                  <a:pt x="128" y="48"/>
                  <a:pt x="129" y="48"/>
                </a:cubicBezTo>
                <a:cubicBezTo>
                  <a:pt x="129" y="49"/>
                  <a:pt x="130" y="50"/>
                  <a:pt x="131" y="51"/>
                </a:cubicBezTo>
                <a:cubicBezTo>
                  <a:pt x="131" y="51"/>
                  <a:pt x="131" y="52"/>
                  <a:pt x="131" y="52"/>
                </a:cubicBezTo>
                <a:cubicBezTo>
                  <a:pt x="131" y="53"/>
                  <a:pt x="131" y="53"/>
                  <a:pt x="131" y="53"/>
                </a:cubicBezTo>
                <a:cubicBezTo>
                  <a:pt x="131" y="54"/>
                  <a:pt x="130" y="54"/>
                  <a:pt x="130" y="55"/>
                </a:cubicBezTo>
                <a:cubicBezTo>
                  <a:pt x="130" y="55"/>
                  <a:pt x="130" y="55"/>
                  <a:pt x="130" y="55"/>
                </a:cubicBezTo>
                <a:cubicBezTo>
                  <a:pt x="130" y="56"/>
                  <a:pt x="130" y="56"/>
                  <a:pt x="130" y="57"/>
                </a:cubicBezTo>
                <a:cubicBezTo>
                  <a:pt x="130" y="57"/>
                  <a:pt x="130" y="57"/>
                  <a:pt x="130" y="57"/>
                </a:cubicBezTo>
                <a:cubicBezTo>
                  <a:pt x="129" y="58"/>
                  <a:pt x="129" y="59"/>
                  <a:pt x="129" y="59"/>
                </a:cubicBezTo>
                <a:cubicBezTo>
                  <a:pt x="129" y="60"/>
                  <a:pt x="129" y="60"/>
                  <a:pt x="129" y="60"/>
                </a:cubicBezTo>
                <a:cubicBezTo>
                  <a:pt x="129" y="60"/>
                  <a:pt x="128" y="61"/>
                  <a:pt x="128" y="62"/>
                </a:cubicBezTo>
                <a:cubicBezTo>
                  <a:pt x="128" y="62"/>
                  <a:pt x="128" y="62"/>
                  <a:pt x="128" y="62"/>
                </a:cubicBezTo>
                <a:cubicBezTo>
                  <a:pt x="128" y="63"/>
                  <a:pt x="128" y="64"/>
                  <a:pt x="127" y="65"/>
                </a:cubicBezTo>
                <a:cubicBezTo>
                  <a:pt x="127" y="65"/>
                  <a:pt x="127" y="65"/>
                  <a:pt x="127" y="65"/>
                </a:cubicBezTo>
                <a:cubicBezTo>
                  <a:pt x="127" y="67"/>
                  <a:pt x="126" y="69"/>
                  <a:pt x="126" y="70"/>
                </a:cubicBezTo>
                <a:cubicBezTo>
                  <a:pt x="126" y="71"/>
                  <a:pt x="126" y="71"/>
                  <a:pt x="125" y="71"/>
                </a:cubicBezTo>
                <a:cubicBezTo>
                  <a:pt x="125" y="71"/>
                  <a:pt x="125" y="71"/>
                  <a:pt x="125" y="71"/>
                </a:cubicBezTo>
                <a:cubicBezTo>
                  <a:pt x="125" y="71"/>
                  <a:pt x="125" y="72"/>
                  <a:pt x="125" y="72"/>
                </a:cubicBezTo>
                <a:cubicBezTo>
                  <a:pt x="125" y="72"/>
                  <a:pt x="125" y="72"/>
                  <a:pt x="125" y="72"/>
                </a:cubicBezTo>
                <a:cubicBezTo>
                  <a:pt x="125" y="72"/>
                  <a:pt x="125" y="73"/>
                  <a:pt x="125" y="73"/>
                </a:cubicBezTo>
                <a:cubicBezTo>
                  <a:pt x="125" y="73"/>
                  <a:pt x="125" y="73"/>
                  <a:pt x="125" y="73"/>
                </a:cubicBezTo>
                <a:cubicBezTo>
                  <a:pt x="125" y="74"/>
                  <a:pt x="125" y="74"/>
                  <a:pt x="124" y="74"/>
                </a:cubicBezTo>
                <a:cubicBezTo>
                  <a:pt x="124" y="74"/>
                  <a:pt x="124" y="74"/>
                  <a:pt x="124" y="74"/>
                </a:cubicBezTo>
                <a:cubicBezTo>
                  <a:pt x="124" y="75"/>
                  <a:pt x="124" y="75"/>
                  <a:pt x="124" y="75"/>
                </a:cubicBezTo>
                <a:cubicBezTo>
                  <a:pt x="124" y="75"/>
                  <a:pt x="124" y="75"/>
                  <a:pt x="124" y="75"/>
                </a:cubicBezTo>
                <a:cubicBezTo>
                  <a:pt x="124" y="76"/>
                  <a:pt x="124" y="76"/>
                  <a:pt x="124" y="76"/>
                </a:cubicBezTo>
                <a:cubicBezTo>
                  <a:pt x="124" y="76"/>
                  <a:pt x="124" y="76"/>
                  <a:pt x="124" y="76"/>
                </a:cubicBezTo>
                <a:cubicBezTo>
                  <a:pt x="124" y="77"/>
                  <a:pt x="123" y="77"/>
                  <a:pt x="123" y="78"/>
                </a:cubicBezTo>
                <a:cubicBezTo>
                  <a:pt x="123" y="78"/>
                  <a:pt x="123" y="78"/>
                  <a:pt x="123" y="78"/>
                </a:cubicBezTo>
                <a:cubicBezTo>
                  <a:pt x="123" y="78"/>
                  <a:pt x="123" y="79"/>
                  <a:pt x="122" y="80"/>
                </a:cubicBezTo>
                <a:cubicBezTo>
                  <a:pt x="122" y="80"/>
                  <a:pt x="122" y="80"/>
                  <a:pt x="122" y="80"/>
                </a:cubicBezTo>
                <a:cubicBezTo>
                  <a:pt x="122" y="81"/>
                  <a:pt x="122" y="81"/>
                  <a:pt x="122" y="81"/>
                </a:cubicBezTo>
                <a:cubicBezTo>
                  <a:pt x="122" y="81"/>
                  <a:pt x="122" y="81"/>
                  <a:pt x="122" y="81"/>
                </a:cubicBezTo>
                <a:cubicBezTo>
                  <a:pt x="122" y="82"/>
                  <a:pt x="122" y="82"/>
                  <a:pt x="121" y="82"/>
                </a:cubicBezTo>
                <a:cubicBezTo>
                  <a:pt x="121" y="82"/>
                  <a:pt x="121" y="82"/>
                  <a:pt x="121" y="82"/>
                </a:cubicBezTo>
                <a:cubicBezTo>
                  <a:pt x="121" y="82"/>
                  <a:pt x="121" y="83"/>
                  <a:pt x="121" y="83"/>
                </a:cubicBezTo>
                <a:cubicBezTo>
                  <a:pt x="121" y="83"/>
                  <a:pt x="121" y="83"/>
                  <a:pt x="121" y="83"/>
                </a:cubicBezTo>
                <a:cubicBezTo>
                  <a:pt x="121" y="84"/>
                  <a:pt x="120" y="84"/>
                  <a:pt x="120" y="85"/>
                </a:cubicBezTo>
                <a:cubicBezTo>
                  <a:pt x="120" y="85"/>
                  <a:pt x="119" y="85"/>
                  <a:pt x="118" y="85"/>
                </a:cubicBezTo>
                <a:cubicBezTo>
                  <a:pt x="118" y="85"/>
                  <a:pt x="117" y="84"/>
                  <a:pt x="116" y="84"/>
                </a:cubicBezTo>
                <a:close/>
                <a:moveTo>
                  <a:pt x="167" y="152"/>
                </a:moveTo>
                <a:cubicBezTo>
                  <a:pt x="167" y="153"/>
                  <a:pt x="166" y="153"/>
                  <a:pt x="165" y="154"/>
                </a:cubicBezTo>
                <a:cubicBezTo>
                  <a:pt x="165" y="154"/>
                  <a:pt x="165" y="154"/>
                  <a:pt x="165" y="154"/>
                </a:cubicBezTo>
                <a:cubicBezTo>
                  <a:pt x="163" y="156"/>
                  <a:pt x="160" y="159"/>
                  <a:pt x="156" y="162"/>
                </a:cubicBezTo>
                <a:cubicBezTo>
                  <a:pt x="156" y="162"/>
                  <a:pt x="156" y="162"/>
                  <a:pt x="156" y="162"/>
                </a:cubicBezTo>
                <a:cubicBezTo>
                  <a:pt x="156" y="162"/>
                  <a:pt x="156" y="162"/>
                  <a:pt x="156" y="162"/>
                </a:cubicBezTo>
                <a:cubicBezTo>
                  <a:pt x="151" y="166"/>
                  <a:pt x="145" y="169"/>
                  <a:pt x="138" y="171"/>
                </a:cubicBezTo>
                <a:cubicBezTo>
                  <a:pt x="138" y="171"/>
                  <a:pt x="138" y="171"/>
                  <a:pt x="138" y="171"/>
                </a:cubicBezTo>
                <a:cubicBezTo>
                  <a:pt x="138" y="171"/>
                  <a:pt x="138" y="171"/>
                  <a:pt x="138" y="171"/>
                </a:cubicBezTo>
                <a:cubicBezTo>
                  <a:pt x="138" y="171"/>
                  <a:pt x="138" y="171"/>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6" y="170"/>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5" y="169"/>
                </a:cubicBezTo>
                <a:cubicBezTo>
                  <a:pt x="135" y="169"/>
                  <a:pt x="135" y="169"/>
                  <a:pt x="135" y="169"/>
                </a:cubicBezTo>
                <a:cubicBezTo>
                  <a:pt x="135" y="169"/>
                  <a:pt x="135" y="169"/>
                  <a:pt x="135" y="169"/>
                </a:cubicBezTo>
                <a:cubicBezTo>
                  <a:pt x="135" y="168"/>
                  <a:pt x="135" y="168"/>
                  <a:pt x="135" y="168"/>
                </a:cubicBezTo>
                <a:cubicBezTo>
                  <a:pt x="134" y="168"/>
                  <a:pt x="134" y="168"/>
                  <a:pt x="134" y="168"/>
                </a:cubicBezTo>
                <a:cubicBezTo>
                  <a:pt x="134" y="168"/>
                  <a:pt x="134" y="168"/>
                  <a:pt x="134" y="168"/>
                </a:cubicBezTo>
                <a:cubicBezTo>
                  <a:pt x="134" y="168"/>
                  <a:pt x="134" y="168"/>
                  <a:pt x="134" y="168"/>
                </a:cubicBezTo>
                <a:cubicBezTo>
                  <a:pt x="134" y="168"/>
                  <a:pt x="134" y="167"/>
                  <a:pt x="134" y="167"/>
                </a:cubicBezTo>
                <a:cubicBezTo>
                  <a:pt x="134" y="167"/>
                  <a:pt x="134" y="167"/>
                  <a:pt x="134" y="167"/>
                </a:cubicBezTo>
                <a:cubicBezTo>
                  <a:pt x="134" y="167"/>
                  <a:pt x="134" y="167"/>
                  <a:pt x="134" y="167"/>
                </a:cubicBezTo>
                <a:cubicBezTo>
                  <a:pt x="134" y="167"/>
                  <a:pt x="133" y="167"/>
                  <a:pt x="133" y="167"/>
                </a:cubicBezTo>
                <a:cubicBezTo>
                  <a:pt x="133" y="167"/>
                  <a:pt x="133" y="167"/>
                  <a:pt x="133" y="167"/>
                </a:cubicBezTo>
                <a:cubicBezTo>
                  <a:pt x="133" y="166"/>
                  <a:pt x="133" y="166"/>
                  <a:pt x="132" y="166"/>
                </a:cubicBezTo>
                <a:cubicBezTo>
                  <a:pt x="132" y="166"/>
                  <a:pt x="132" y="166"/>
                  <a:pt x="131" y="165"/>
                </a:cubicBezTo>
                <a:cubicBezTo>
                  <a:pt x="131" y="165"/>
                  <a:pt x="131" y="165"/>
                  <a:pt x="131" y="165"/>
                </a:cubicBezTo>
                <a:cubicBezTo>
                  <a:pt x="131" y="165"/>
                  <a:pt x="130" y="164"/>
                  <a:pt x="130" y="164"/>
                </a:cubicBezTo>
                <a:cubicBezTo>
                  <a:pt x="129" y="163"/>
                  <a:pt x="129" y="163"/>
                  <a:pt x="129" y="163"/>
                </a:cubicBezTo>
                <a:cubicBezTo>
                  <a:pt x="129" y="163"/>
                  <a:pt x="129" y="163"/>
                  <a:pt x="129" y="163"/>
                </a:cubicBezTo>
                <a:cubicBezTo>
                  <a:pt x="129" y="163"/>
                  <a:pt x="128" y="162"/>
                  <a:pt x="128" y="162"/>
                </a:cubicBezTo>
                <a:cubicBezTo>
                  <a:pt x="128" y="162"/>
                  <a:pt x="128" y="162"/>
                  <a:pt x="128" y="162"/>
                </a:cubicBezTo>
                <a:cubicBezTo>
                  <a:pt x="128" y="162"/>
                  <a:pt x="128" y="162"/>
                  <a:pt x="128" y="162"/>
                </a:cubicBezTo>
                <a:cubicBezTo>
                  <a:pt x="126" y="160"/>
                  <a:pt x="125" y="159"/>
                  <a:pt x="124" y="158"/>
                </a:cubicBezTo>
                <a:cubicBezTo>
                  <a:pt x="124" y="158"/>
                  <a:pt x="124" y="158"/>
                  <a:pt x="124" y="158"/>
                </a:cubicBezTo>
                <a:cubicBezTo>
                  <a:pt x="124" y="158"/>
                  <a:pt x="124" y="158"/>
                  <a:pt x="124" y="158"/>
                </a:cubicBezTo>
                <a:cubicBezTo>
                  <a:pt x="123" y="157"/>
                  <a:pt x="123" y="157"/>
                  <a:pt x="122" y="156"/>
                </a:cubicBezTo>
                <a:cubicBezTo>
                  <a:pt x="122" y="156"/>
                  <a:pt x="122" y="156"/>
                  <a:pt x="122" y="156"/>
                </a:cubicBezTo>
                <a:cubicBezTo>
                  <a:pt x="122" y="156"/>
                  <a:pt x="122" y="155"/>
                  <a:pt x="121" y="155"/>
                </a:cubicBezTo>
                <a:cubicBezTo>
                  <a:pt x="121" y="155"/>
                  <a:pt x="121" y="155"/>
                  <a:pt x="121" y="155"/>
                </a:cubicBezTo>
                <a:cubicBezTo>
                  <a:pt x="121" y="154"/>
                  <a:pt x="121" y="154"/>
                  <a:pt x="120" y="154"/>
                </a:cubicBezTo>
                <a:cubicBezTo>
                  <a:pt x="120" y="154"/>
                  <a:pt x="120" y="153"/>
                  <a:pt x="120" y="153"/>
                </a:cubicBezTo>
                <a:cubicBezTo>
                  <a:pt x="120" y="153"/>
                  <a:pt x="119" y="153"/>
                  <a:pt x="119" y="152"/>
                </a:cubicBezTo>
                <a:cubicBezTo>
                  <a:pt x="119" y="152"/>
                  <a:pt x="119" y="152"/>
                  <a:pt x="120" y="152"/>
                </a:cubicBezTo>
                <a:cubicBezTo>
                  <a:pt x="120" y="152"/>
                  <a:pt x="120" y="152"/>
                  <a:pt x="120" y="152"/>
                </a:cubicBezTo>
                <a:cubicBezTo>
                  <a:pt x="124" y="147"/>
                  <a:pt x="130" y="139"/>
                  <a:pt x="134" y="131"/>
                </a:cubicBezTo>
                <a:cubicBezTo>
                  <a:pt x="134" y="131"/>
                  <a:pt x="134" y="131"/>
                  <a:pt x="134" y="131"/>
                </a:cubicBezTo>
                <a:cubicBezTo>
                  <a:pt x="134" y="130"/>
                  <a:pt x="135" y="130"/>
                  <a:pt x="135" y="129"/>
                </a:cubicBezTo>
                <a:cubicBezTo>
                  <a:pt x="135" y="129"/>
                  <a:pt x="135" y="129"/>
                  <a:pt x="136" y="128"/>
                </a:cubicBezTo>
                <a:cubicBezTo>
                  <a:pt x="136" y="128"/>
                  <a:pt x="136" y="128"/>
                  <a:pt x="136" y="127"/>
                </a:cubicBezTo>
                <a:cubicBezTo>
                  <a:pt x="136" y="127"/>
                  <a:pt x="137" y="127"/>
                  <a:pt x="137" y="126"/>
                </a:cubicBezTo>
                <a:cubicBezTo>
                  <a:pt x="137" y="126"/>
                  <a:pt x="137" y="126"/>
                  <a:pt x="137" y="125"/>
                </a:cubicBezTo>
                <a:cubicBezTo>
                  <a:pt x="138" y="125"/>
                  <a:pt x="138" y="124"/>
                  <a:pt x="138" y="124"/>
                </a:cubicBezTo>
                <a:cubicBezTo>
                  <a:pt x="138" y="124"/>
                  <a:pt x="138" y="123"/>
                  <a:pt x="138" y="123"/>
                </a:cubicBezTo>
                <a:cubicBezTo>
                  <a:pt x="139" y="123"/>
                  <a:pt x="139" y="122"/>
                  <a:pt x="139" y="122"/>
                </a:cubicBezTo>
                <a:cubicBezTo>
                  <a:pt x="139" y="122"/>
                  <a:pt x="139" y="121"/>
                  <a:pt x="139" y="121"/>
                </a:cubicBezTo>
                <a:cubicBezTo>
                  <a:pt x="140" y="121"/>
                  <a:pt x="140" y="120"/>
                  <a:pt x="140" y="120"/>
                </a:cubicBezTo>
                <a:cubicBezTo>
                  <a:pt x="141" y="120"/>
                  <a:pt x="141" y="120"/>
                  <a:pt x="142" y="120"/>
                </a:cubicBezTo>
                <a:cubicBezTo>
                  <a:pt x="142" y="120"/>
                  <a:pt x="142" y="120"/>
                  <a:pt x="142" y="120"/>
                </a:cubicBezTo>
                <a:cubicBezTo>
                  <a:pt x="143" y="120"/>
                  <a:pt x="143" y="120"/>
                  <a:pt x="143" y="120"/>
                </a:cubicBezTo>
                <a:cubicBezTo>
                  <a:pt x="143" y="120"/>
                  <a:pt x="144" y="120"/>
                  <a:pt x="144" y="120"/>
                </a:cubicBezTo>
                <a:cubicBezTo>
                  <a:pt x="144" y="120"/>
                  <a:pt x="144" y="120"/>
                  <a:pt x="144" y="120"/>
                </a:cubicBezTo>
                <a:cubicBezTo>
                  <a:pt x="145" y="120"/>
                  <a:pt x="145" y="120"/>
                  <a:pt x="146" y="120"/>
                </a:cubicBezTo>
                <a:cubicBezTo>
                  <a:pt x="146" y="120"/>
                  <a:pt x="146" y="120"/>
                  <a:pt x="146" y="120"/>
                </a:cubicBezTo>
                <a:cubicBezTo>
                  <a:pt x="147" y="120"/>
                  <a:pt x="147" y="120"/>
                  <a:pt x="148" y="120"/>
                </a:cubicBezTo>
                <a:cubicBezTo>
                  <a:pt x="148" y="120"/>
                  <a:pt x="148" y="120"/>
                  <a:pt x="148" y="120"/>
                </a:cubicBezTo>
                <a:cubicBezTo>
                  <a:pt x="148" y="120"/>
                  <a:pt x="148" y="120"/>
                  <a:pt x="149" y="120"/>
                </a:cubicBezTo>
                <a:cubicBezTo>
                  <a:pt x="152" y="120"/>
                  <a:pt x="155" y="120"/>
                  <a:pt x="158" y="120"/>
                </a:cubicBezTo>
                <a:cubicBezTo>
                  <a:pt x="160" y="120"/>
                  <a:pt x="162" y="120"/>
                  <a:pt x="163" y="120"/>
                </a:cubicBezTo>
                <a:cubicBezTo>
                  <a:pt x="164" y="120"/>
                  <a:pt x="166" y="120"/>
                  <a:pt x="166" y="120"/>
                </a:cubicBezTo>
                <a:cubicBezTo>
                  <a:pt x="167" y="120"/>
                  <a:pt x="167" y="120"/>
                  <a:pt x="167" y="120"/>
                </a:cubicBezTo>
                <a:cubicBezTo>
                  <a:pt x="168" y="120"/>
                  <a:pt x="169" y="120"/>
                  <a:pt x="170" y="120"/>
                </a:cubicBezTo>
                <a:cubicBezTo>
                  <a:pt x="170" y="120"/>
                  <a:pt x="170" y="120"/>
                  <a:pt x="170" y="120"/>
                </a:cubicBezTo>
                <a:cubicBezTo>
                  <a:pt x="170" y="120"/>
                  <a:pt x="171" y="120"/>
                  <a:pt x="171" y="120"/>
                </a:cubicBezTo>
                <a:cubicBezTo>
                  <a:pt x="171" y="122"/>
                  <a:pt x="172" y="124"/>
                  <a:pt x="172" y="126"/>
                </a:cubicBezTo>
                <a:cubicBezTo>
                  <a:pt x="172" y="126"/>
                  <a:pt x="172" y="126"/>
                  <a:pt x="172" y="126"/>
                </a:cubicBezTo>
                <a:cubicBezTo>
                  <a:pt x="172" y="127"/>
                  <a:pt x="172" y="127"/>
                  <a:pt x="172" y="128"/>
                </a:cubicBezTo>
                <a:cubicBezTo>
                  <a:pt x="172" y="128"/>
                  <a:pt x="172" y="128"/>
                  <a:pt x="172" y="128"/>
                </a:cubicBezTo>
                <a:cubicBezTo>
                  <a:pt x="172" y="128"/>
                  <a:pt x="172" y="129"/>
                  <a:pt x="172" y="129"/>
                </a:cubicBezTo>
                <a:cubicBezTo>
                  <a:pt x="172" y="129"/>
                  <a:pt x="172" y="130"/>
                  <a:pt x="172" y="130"/>
                </a:cubicBezTo>
                <a:cubicBezTo>
                  <a:pt x="172" y="130"/>
                  <a:pt x="172" y="131"/>
                  <a:pt x="172" y="131"/>
                </a:cubicBezTo>
                <a:cubicBezTo>
                  <a:pt x="172" y="131"/>
                  <a:pt x="172" y="131"/>
                  <a:pt x="172" y="132"/>
                </a:cubicBezTo>
                <a:cubicBezTo>
                  <a:pt x="172" y="132"/>
                  <a:pt x="172" y="132"/>
                  <a:pt x="172" y="133"/>
                </a:cubicBezTo>
                <a:cubicBezTo>
                  <a:pt x="172" y="133"/>
                  <a:pt x="172" y="133"/>
                  <a:pt x="172" y="133"/>
                </a:cubicBezTo>
                <a:cubicBezTo>
                  <a:pt x="172" y="134"/>
                  <a:pt x="172" y="134"/>
                  <a:pt x="172" y="135"/>
                </a:cubicBezTo>
                <a:cubicBezTo>
                  <a:pt x="172" y="135"/>
                  <a:pt x="172" y="135"/>
                  <a:pt x="172" y="135"/>
                </a:cubicBezTo>
                <a:cubicBezTo>
                  <a:pt x="172" y="136"/>
                  <a:pt x="172" y="137"/>
                  <a:pt x="172" y="138"/>
                </a:cubicBezTo>
                <a:cubicBezTo>
                  <a:pt x="172" y="138"/>
                  <a:pt x="172" y="138"/>
                  <a:pt x="172" y="138"/>
                </a:cubicBezTo>
                <a:cubicBezTo>
                  <a:pt x="172" y="138"/>
                  <a:pt x="172" y="139"/>
                  <a:pt x="172" y="139"/>
                </a:cubicBezTo>
                <a:cubicBezTo>
                  <a:pt x="172" y="139"/>
                  <a:pt x="172" y="139"/>
                  <a:pt x="172" y="140"/>
                </a:cubicBezTo>
                <a:cubicBezTo>
                  <a:pt x="172" y="140"/>
                  <a:pt x="172" y="140"/>
                  <a:pt x="172" y="141"/>
                </a:cubicBezTo>
                <a:cubicBezTo>
                  <a:pt x="172" y="141"/>
                  <a:pt x="172" y="141"/>
                  <a:pt x="172" y="141"/>
                </a:cubicBezTo>
                <a:cubicBezTo>
                  <a:pt x="172" y="142"/>
                  <a:pt x="172" y="142"/>
                  <a:pt x="172" y="142"/>
                </a:cubicBezTo>
                <a:cubicBezTo>
                  <a:pt x="172" y="142"/>
                  <a:pt x="172" y="143"/>
                  <a:pt x="171" y="143"/>
                </a:cubicBezTo>
                <a:cubicBezTo>
                  <a:pt x="171" y="143"/>
                  <a:pt x="171" y="143"/>
                  <a:pt x="171" y="144"/>
                </a:cubicBezTo>
                <a:cubicBezTo>
                  <a:pt x="171" y="144"/>
                  <a:pt x="171" y="144"/>
                  <a:pt x="171" y="144"/>
                </a:cubicBezTo>
                <a:cubicBezTo>
                  <a:pt x="171" y="145"/>
                  <a:pt x="171" y="145"/>
                  <a:pt x="171" y="145"/>
                </a:cubicBezTo>
                <a:cubicBezTo>
                  <a:pt x="171" y="145"/>
                  <a:pt x="171" y="145"/>
                  <a:pt x="171" y="146"/>
                </a:cubicBezTo>
                <a:cubicBezTo>
                  <a:pt x="171" y="146"/>
                  <a:pt x="171" y="146"/>
                  <a:pt x="171" y="146"/>
                </a:cubicBezTo>
                <a:cubicBezTo>
                  <a:pt x="171" y="146"/>
                  <a:pt x="171" y="146"/>
                  <a:pt x="171" y="146"/>
                </a:cubicBezTo>
                <a:cubicBezTo>
                  <a:pt x="171" y="146"/>
                  <a:pt x="171" y="146"/>
                  <a:pt x="171" y="146"/>
                </a:cubicBezTo>
                <a:cubicBezTo>
                  <a:pt x="171" y="146"/>
                  <a:pt x="171" y="146"/>
                  <a:pt x="171" y="146"/>
                </a:cubicBezTo>
                <a:cubicBezTo>
                  <a:pt x="171" y="146"/>
                  <a:pt x="171" y="146"/>
                  <a:pt x="171" y="147"/>
                </a:cubicBezTo>
                <a:cubicBezTo>
                  <a:pt x="171" y="147"/>
                  <a:pt x="171" y="147"/>
                  <a:pt x="171" y="148"/>
                </a:cubicBezTo>
                <a:cubicBezTo>
                  <a:pt x="171" y="148"/>
                  <a:pt x="170" y="148"/>
                  <a:pt x="170" y="149"/>
                </a:cubicBezTo>
                <a:cubicBezTo>
                  <a:pt x="170" y="149"/>
                  <a:pt x="170" y="149"/>
                  <a:pt x="170" y="149"/>
                </a:cubicBezTo>
                <a:cubicBezTo>
                  <a:pt x="169" y="149"/>
                  <a:pt x="169" y="150"/>
                  <a:pt x="169" y="150"/>
                </a:cubicBezTo>
                <a:cubicBezTo>
                  <a:pt x="169" y="150"/>
                  <a:pt x="169" y="150"/>
                  <a:pt x="169" y="150"/>
                </a:cubicBezTo>
                <a:cubicBezTo>
                  <a:pt x="168" y="151"/>
                  <a:pt x="168" y="151"/>
                  <a:pt x="167" y="152"/>
                </a:cubicBezTo>
                <a:cubicBezTo>
                  <a:pt x="167" y="152"/>
                  <a:pt x="167" y="152"/>
                  <a:pt x="167" y="152"/>
                </a:cubicBezTo>
                <a:close/>
              </a:path>
            </a:pathLst>
          </a:custGeom>
          <a:solidFill>
            <a:schemeClr val="tx1">
              <a:lumMod val="50000"/>
            </a:schemeClr>
          </a:solidFill>
          <a:ln>
            <a:noFill/>
          </a:ln>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grpSp>
        <p:nvGrpSpPr>
          <p:cNvPr id="35" name="Gruppieren 14335">
            <a:extLst>
              <a:ext uri="{FF2B5EF4-FFF2-40B4-BE49-F238E27FC236}">
                <a16:creationId xmlns:a16="http://schemas.microsoft.com/office/drawing/2014/main" id="{E26D634B-4FC7-490E-B980-B84AD4DC2EAE}"/>
              </a:ext>
            </a:extLst>
          </p:cNvPr>
          <p:cNvGrpSpPr>
            <a:grpSpLocks noChangeAspect="1"/>
          </p:cNvGrpSpPr>
          <p:nvPr/>
        </p:nvGrpSpPr>
        <p:grpSpPr bwMode="gray">
          <a:xfrm>
            <a:off x="4417145" y="4516981"/>
            <a:ext cx="108000" cy="108000"/>
            <a:chOff x="5124451" y="5373688"/>
            <a:chExt cx="495299" cy="723901"/>
          </a:xfrm>
          <a:solidFill>
            <a:schemeClr val="tx1">
              <a:lumMod val="50000"/>
            </a:schemeClr>
          </a:solidFill>
        </p:grpSpPr>
        <p:sp>
          <p:nvSpPr>
            <p:cNvPr id="36" name="Freeform 74">
              <a:extLst>
                <a:ext uri="{FF2B5EF4-FFF2-40B4-BE49-F238E27FC236}">
                  <a16:creationId xmlns:a16="http://schemas.microsoft.com/office/drawing/2014/main" id="{40E5C6E5-0C86-4204-B815-C13A60DCEEE8}"/>
                </a:ext>
              </a:extLst>
            </p:cNvPr>
            <p:cNvSpPr>
              <a:spLocks/>
            </p:cNvSpPr>
            <p:nvPr/>
          </p:nvSpPr>
          <p:spPr bwMode="gray">
            <a:xfrm>
              <a:off x="5124451" y="5508626"/>
              <a:ext cx="495299" cy="588963"/>
            </a:xfrm>
            <a:custGeom>
              <a:avLst/>
              <a:gdLst>
                <a:gd name="T0" fmla="*/ 125 w 132"/>
                <a:gd name="T1" fmla="*/ 37 h 157"/>
                <a:gd name="T2" fmla="*/ 103 w 132"/>
                <a:gd name="T3" fmla="*/ 37 h 157"/>
                <a:gd name="T4" fmla="*/ 101 w 132"/>
                <a:gd name="T5" fmla="*/ 34 h 157"/>
                <a:gd name="T6" fmla="*/ 71 w 132"/>
                <a:gd name="T7" fmla="*/ 4 h 157"/>
                <a:gd name="T8" fmla="*/ 58 w 132"/>
                <a:gd name="T9" fmla="*/ 3 h 157"/>
                <a:gd name="T10" fmla="*/ 57 w 132"/>
                <a:gd name="T11" fmla="*/ 5 h 157"/>
                <a:gd name="T12" fmla="*/ 53 w 132"/>
                <a:gd name="T13" fmla="*/ 10 h 157"/>
                <a:gd name="T14" fmla="*/ 39 w 132"/>
                <a:gd name="T15" fmla="*/ 63 h 157"/>
                <a:gd name="T16" fmla="*/ 38 w 132"/>
                <a:gd name="T17" fmla="*/ 66 h 157"/>
                <a:gd name="T18" fmla="*/ 27 w 132"/>
                <a:gd name="T19" fmla="*/ 108 h 157"/>
                <a:gd name="T20" fmla="*/ 27 w 132"/>
                <a:gd name="T21" fmla="*/ 108 h 157"/>
                <a:gd name="T22" fmla="*/ 3 w 132"/>
                <a:gd name="T23" fmla="*/ 143 h 157"/>
                <a:gd name="T24" fmla="*/ 6 w 132"/>
                <a:gd name="T25" fmla="*/ 155 h 157"/>
                <a:gd name="T26" fmla="*/ 18 w 132"/>
                <a:gd name="T27" fmla="*/ 153 h 157"/>
                <a:gd name="T28" fmla="*/ 42 w 132"/>
                <a:gd name="T29" fmla="*/ 119 h 157"/>
                <a:gd name="T30" fmla="*/ 44 w 132"/>
                <a:gd name="T31" fmla="*/ 114 h 157"/>
                <a:gd name="T32" fmla="*/ 52 w 132"/>
                <a:gd name="T33" fmla="*/ 85 h 157"/>
                <a:gd name="T34" fmla="*/ 67 w 132"/>
                <a:gd name="T35" fmla="*/ 111 h 157"/>
                <a:gd name="T36" fmla="*/ 67 w 132"/>
                <a:gd name="T37" fmla="*/ 111 h 157"/>
                <a:gd name="T38" fmla="*/ 74 w 132"/>
                <a:gd name="T39" fmla="*/ 150 h 157"/>
                <a:gd name="T40" fmla="*/ 84 w 132"/>
                <a:gd name="T41" fmla="*/ 156 h 157"/>
                <a:gd name="T42" fmla="*/ 92 w 132"/>
                <a:gd name="T43" fmla="*/ 147 h 157"/>
                <a:gd name="T44" fmla="*/ 85 w 132"/>
                <a:gd name="T45" fmla="*/ 109 h 157"/>
                <a:gd name="T46" fmla="*/ 84 w 132"/>
                <a:gd name="T47" fmla="*/ 105 h 157"/>
                <a:gd name="T48" fmla="*/ 69 w 132"/>
                <a:gd name="T49" fmla="*/ 80 h 157"/>
                <a:gd name="T50" fmla="*/ 71 w 132"/>
                <a:gd name="T51" fmla="*/ 76 h 157"/>
                <a:gd name="T52" fmla="*/ 80 w 132"/>
                <a:gd name="T53" fmla="*/ 37 h 157"/>
                <a:gd name="T54" fmla="*/ 90 w 132"/>
                <a:gd name="T55" fmla="*/ 46 h 157"/>
                <a:gd name="T56" fmla="*/ 91 w 132"/>
                <a:gd name="T57" fmla="*/ 48 h 157"/>
                <a:gd name="T58" fmla="*/ 97 w 132"/>
                <a:gd name="T59" fmla="*/ 51 h 157"/>
                <a:gd name="T60" fmla="*/ 125 w 132"/>
                <a:gd name="T61" fmla="*/ 51 h 157"/>
                <a:gd name="T62" fmla="*/ 132 w 132"/>
                <a:gd name="T63" fmla="*/ 44 h 157"/>
                <a:gd name="T64" fmla="*/ 125 w 132"/>
                <a:gd name="T65" fmla="*/ 37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2" h="157">
                  <a:moveTo>
                    <a:pt x="125" y="37"/>
                  </a:moveTo>
                  <a:cubicBezTo>
                    <a:pt x="103" y="37"/>
                    <a:pt x="103" y="37"/>
                    <a:pt x="103" y="37"/>
                  </a:cubicBezTo>
                  <a:cubicBezTo>
                    <a:pt x="103" y="36"/>
                    <a:pt x="102" y="35"/>
                    <a:pt x="101" y="34"/>
                  </a:cubicBezTo>
                  <a:cubicBezTo>
                    <a:pt x="71" y="4"/>
                    <a:pt x="71" y="4"/>
                    <a:pt x="71" y="4"/>
                  </a:cubicBezTo>
                  <a:cubicBezTo>
                    <a:pt x="67" y="0"/>
                    <a:pt x="61" y="0"/>
                    <a:pt x="58" y="3"/>
                  </a:cubicBezTo>
                  <a:cubicBezTo>
                    <a:pt x="57" y="3"/>
                    <a:pt x="57" y="4"/>
                    <a:pt x="57" y="5"/>
                  </a:cubicBezTo>
                  <a:cubicBezTo>
                    <a:pt x="55" y="6"/>
                    <a:pt x="54" y="8"/>
                    <a:pt x="53" y="10"/>
                  </a:cubicBezTo>
                  <a:cubicBezTo>
                    <a:pt x="39" y="63"/>
                    <a:pt x="39" y="63"/>
                    <a:pt x="39" y="63"/>
                  </a:cubicBezTo>
                  <a:cubicBezTo>
                    <a:pt x="39" y="64"/>
                    <a:pt x="38" y="65"/>
                    <a:pt x="38" y="66"/>
                  </a:cubicBezTo>
                  <a:cubicBezTo>
                    <a:pt x="27" y="108"/>
                    <a:pt x="27" y="108"/>
                    <a:pt x="27" y="108"/>
                  </a:cubicBezTo>
                  <a:cubicBezTo>
                    <a:pt x="27" y="108"/>
                    <a:pt x="27" y="108"/>
                    <a:pt x="27" y="108"/>
                  </a:cubicBezTo>
                  <a:cubicBezTo>
                    <a:pt x="3" y="143"/>
                    <a:pt x="3" y="143"/>
                    <a:pt x="3" y="143"/>
                  </a:cubicBezTo>
                  <a:cubicBezTo>
                    <a:pt x="0" y="146"/>
                    <a:pt x="2" y="152"/>
                    <a:pt x="6" y="155"/>
                  </a:cubicBezTo>
                  <a:cubicBezTo>
                    <a:pt x="10" y="157"/>
                    <a:pt x="15" y="157"/>
                    <a:pt x="18" y="153"/>
                  </a:cubicBezTo>
                  <a:cubicBezTo>
                    <a:pt x="42" y="119"/>
                    <a:pt x="42" y="119"/>
                    <a:pt x="42" y="119"/>
                  </a:cubicBezTo>
                  <a:cubicBezTo>
                    <a:pt x="43" y="117"/>
                    <a:pt x="44" y="116"/>
                    <a:pt x="44" y="114"/>
                  </a:cubicBezTo>
                  <a:cubicBezTo>
                    <a:pt x="52" y="85"/>
                    <a:pt x="52" y="85"/>
                    <a:pt x="52" y="85"/>
                  </a:cubicBezTo>
                  <a:cubicBezTo>
                    <a:pt x="67" y="111"/>
                    <a:pt x="67" y="111"/>
                    <a:pt x="67" y="111"/>
                  </a:cubicBezTo>
                  <a:cubicBezTo>
                    <a:pt x="67" y="111"/>
                    <a:pt x="67" y="111"/>
                    <a:pt x="67" y="111"/>
                  </a:cubicBezTo>
                  <a:cubicBezTo>
                    <a:pt x="74" y="150"/>
                    <a:pt x="74" y="150"/>
                    <a:pt x="74" y="150"/>
                  </a:cubicBezTo>
                  <a:cubicBezTo>
                    <a:pt x="75" y="154"/>
                    <a:pt x="79" y="157"/>
                    <a:pt x="84" y="156"/>
                  </a:cubicBezTo>
                  <a:cubicBezTo>
                    <a:pt x="89" y="155"/>
                    <a:pt x="93" y="151"/>
                    <a:pt x="92" y="147"/>
                  </a:cubicBezTo>
                  <a:cubicBezTo>
                    <a:pt x="85" y="109"/>
                    <a:pt x="85" y="109"/>
                    <a:pt x="85" y="109"/>
                  </a:cubicBezTo>
                  <a:cubicBezTo>
                    <a:pt x="85" y="107"/>
                    <a:pt x="85" y="106"/>
                    <a:pt x="84" y="105"/>
                  </a:cubicBezTo>
                  <a:cubicBezTo>
                    <a:pt x="69" y="80"/>
                    <a:pt x="69" y="80"/>
                    <a:pt x="69" y="80"/>
                  </a:cubicBezTo>
                  <a:cubicBezTo>
                    <a:pt x="70" y="79"/>
                    <a:pt x="71" y="78"/>
                    <a:pt x="71" y="76"/>
                  </a:cubicBezTo>
                  <a:cubicBezTo>
                    <a:pt x="80" y="37"/>
                    <a:pt x="80" y="37"/>
                    <a:pt x="80" y="37"/>
                  </a:cubicBezTo>
                  <a:cubicBezTo>
                    <a:pt x="90" y="46"/>
                    <a:pt x="90" y="46"/>
                    <a:pt x="90" y="46"/>
                  </a:cubicBezTo>
                  <a:cubicBezTo>
                    <a:pt x="90" y="47"/>
                    <a:pt x="91" y="47"/>
                    <a:pt x="91" y="48"/>
                  </a:cubicBezTo>
                  <a:cubicBezTo>
                    <a:pt x="93" y="50"/>
                    <a:pt x="95" y="51"/>
                    <a:pt x="97" y="51"/>
                  </a:cubicBezTo>
                  <a:cubicBezTo>
                    <a:pt x="125" y="51"/>
                    <a:pt x="125" y="51"/>
                    <a:pt x="125" y="51"/>
                  </a:cubicBezTo>
                  <a:cubicBezTo>
                    <a:pt x="129" y="51"/>
                    <a:pt x="132" y="48"/>
                    <a:pt x="132" y="44"/>
                  </a:cubicBezTo>
                  <a:cubicBezTo>
                    <a:pt x="132" y="40"/>
                    <a:pt x="129" y="37"/>
                    <a:pt x="125" y="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37" name="Freeform 75">
              <a:extLst>
                <a:ext uri="{FF2B5EF4-FFF2-40B4-BE49-F238E27FC236}">
                  <a16:creationId xmlns:a16="http://schemas.microsoft.com/office/drawing/2014/main" id="{49F642F6-2CB9-48E1-8EBC-0448A9F6508E}"/>
                </a:ext>
              </a:extLst>
            </p:cNvPr>
            <p:cNvSpPr>
              <a:spLocks/>
            </p:cNvSpPr>
            <p:nvPr/>
          </p:nvSpPr>
          <p:spPr bwMode="gray">
            <a:xfrm>
              <a:off x="5575300" y="5602288"/>
              <a:ext cx="30162" cy="41275"/>
            </a:xfrm>
            <a:custGeom>
              <a:avLst/>
              <a:gdLst>
                <a:gd name="T0" fmla="*/ 7 w 8"/>
                <a:gd name="T1" fmla="*/ 11 h 11"/>
                <a:gd name="T2" fmla="*/ 8 w 8"/>
                <a:gd name="T3" fmla="*/ 4 h 11"/>
                <a:gd name="T4" fmla="*/ 5 w 8"/>
                <a:gd name="T5" fmla="*/ 0 h 11"/>
                <a:gd name="T6" fmla="*/ 1 w 8"/>
                <a:gd name="T7" fmla="*/ 3 h 11"/>
                <a:gd name="T8" fmla="*/ 0 w 8"/>
                <a:gd name="T9" fmla="*/ 10 h 11"/>
                <a:gd name="T10" fmla="*/ 5 w 8"/>
                <a:gd name="T11" fmla="*/ 10 h 11"/>
                <a:gd name="T12" fmla="*/ 7 w 8"/>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8" h="11">
                  <a:moveTo>
                    <a:pt x="7" y="11"/>
                  </a:moveTo>
                  <a:cubicBezTo>
                    <a:pt x="8" y="4"/>
                    <a:pt x="8" y="4"/>
                    <a:pt x="8" y="4"/>
                  </a:cubicBezTo>
                  <a:cubicBezTo>
                    <a:pt x="8" y="2"/>
                    <a:pt x="7" y="0"/>
                    <a:pt x="5" y="0"/>
                  </a:cubicBezTo>
                  <a:cubicBezTo>
                    <a:pt x="3" y="0"/>
                    <a:pt x="1" y="1"/>
                    <a:pt x="1" y="3"/>
                  </a:cubicBezTo>
                  <a:cubicBezTo>
                    <a:pt x="0" y="10"/>
                    <a:pt x="0" y="10"/>
                    <a:pt x="0" y="10"/>
                  </a:cubicBezTo>
                  <a:cubicBezTo>
                    <a:pt x="5" y="10"/>
                    <a:pt x="5" y="10"/>
                    <a:pt x="5" y="10"/>
                  </a:cubicBezTo>
                  <a:cubicBezTo>
                    <a:pt x="6" y="10"/>
                    <a:pt x="7" y="10"/>
                    <a:pt x="7"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38" name="Freeform 76">
              <a:extLst>
                <a:ext uri="{FF2B5EF4-FFF2-40B4-BE49-F238E27FC236}">
                  <a16:creationId xmlns:a16="http://schemas.microsoft.com/office/drawing/2014/main" id="{C9312BCC-6915-4625-8A62-24BD698EC08A}"/>
                </a:ext>
              </a:extLst>
            </p:cNvPr>
            <p:cNvSpPr>
              <a:spLocks/>
            </p:cNvSpPr>
            <p:nvPr/>
          </p:nvSpPr>
          <p:spPr bwMode="gray">
            <a:xfrm>
              <a:off x="5522913" y="5707063"/>
              <a:ext cx="69850" cy="390525"/>
            </a:xfrm>
            <a:custGeom>
              <a:avLst/>
              <a:gdLst>
                <a:gd name="T0" fmla="*/ 12 w 19"/>
                <a:gd name="T1" fmla="*/ 0 h 104"/>
                <a:gd name="T2" fmla="*/ 0 w 19"/>
                <a:gd name="T3" fmla="*/ 99 h 104"/>
                <a:gd name="T4" fmla="*/ 4 w 19"/>
                <a:gd name="T5" fmla="*/ 103 h 104"/>
                <a:gd name="T6" fmla="*/ 8 w 19"/>
                <a:gd name="T7" fmla="*/ 100 h 104"/>
                <a:gd name="T8" fmla="*/ 19 w 19"/>
                <a:gd name="T9" fmla="*/ 0 h 104"/>
                <a:gd name="T10" fmla="*/ 19 w 19"/>
                <a:gd name="T11" fmla="*/ 0 h 104"/>
                <a:gd name="T12" fmla="*/ 12 w 19"/>
                <a:gd name="T13" fmla="*/ 0 h 104"/>
              </a:gdLst>
              <a:ahLst/>
              <a:cxnLst>
                <a:cxn ang="0">
                  <a:pos x="T0" y="T1"/>
                </a:cxn>
                <a:cxn ang="0">
                  <a:pos x="T2" y="T3"/>
                </a:cxn>
                <a:cxn ang="0">
                  <a:pos x="T4" y="T5"/>
                </a:cxn>
                <a:cxn ang="0">
                  <a:pos x="T6" y="T7"/>
                </a:cxn>
                <a:cxn ang="0">
                  <a:pos x="T8" y="T9"/>
                </a:cxn>
                <a:cxn ang="0">
                  <a:pos x="T10" y="T11"/>
                </a:cxn>
                <a:cxn ang="0">
                  <a:pos x="T12" y="T13"/>
                </a:cxn>
              </a:cxnLst>
              <a:rect l="0" t="0" r="r" b="b"/>
              <a:pathLst>
                <a:path w="19" h="104">
                  <a:moveTo>
                    <a:pt x="12" y="0"/>
                  </a:moveTo>
                  <a:cubicBezTo>
                    <a:pt x="0" y="99"/>
                    <a:pt x="0" y="99"/>
                    <a:pt x="0" y="99"/>
                  </a:cubicBezTo>
                  <a:cubicBezTo>
                    <a:pt x="0" y="101"/>
                    <a:pt x="2" y="103"/>
                    <a:pt x="4" y="103"/>
                  </a:cubicBezTo>
                  <a:cubicBezTo>
                    <a:pt x="5" y="104"/>
                    <a:pt x="7" y="102"/>
                    <a:pt x="8" y="100"/>
                  </a:cubicBezTo>
                  <a:cubicBezTo>
                    <a:pt x="19" y="0"/>
                    <a:pt x="19" y="0"/>
                    <a:pt x="19" y="0"/>
                  </a:cubicBezTo>
                  <a:cubicBezTo>
                    <a:pt x="19" y="0"/>
                    <a:pt x="19" y="0"/>
                    <a:pt x="19" y="0"/>
                  </a:cubicBez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39" name="Freeform 77">
              <a:extLst>
                <a:ext uri="{FF2B5EF4-FFF2-40B4-BE49-F238E27FC236}">
                  <a16:creationId xmlns:a16="http://schemas.microsoft.com/office/drawing/2014/main" id="{9F33CF02-63E0-4D61-B0F1-D619CB25BFAA}"/>
                </a:ext>
              </a:extLst>
            </p:cNvPr>
            <p:cNvSpPr>
              <a:spLocks/>
            </p:cNvSpPr>
            <p:nvPr/>
          </p:nvSpPr>
          <p:spPr bwMode="gray">
            <a:xfrm>
              <a:off x="5143500" y="5478463"/>
              <a:ext cx="153987" cy="220663"/>
            </a:xfrm>
            <a:custGeom>
              <a:avLst/>
              <a:gdLst>
                <a:gd name="T0" fmla="*/ 10 w 41"/>
                <a:gd name="T1" fmla="*/ 55 h 59"/>
                <a:gd name="T2" fmla="*/ 19 w 41"/>
                <a:gd name="T3" fmla="*/ 58 h 59"/>
                <a:gd name="T4" fmla="*/ 32 w 41"/>
                <a:gd name="T5" fmla="*/ 50 h 59"/>
                <a:gd name="T6" fmla="*/ 40 w 41"/>
                <a:gd name="T7" fmla="*/ 17 h 59"/>
                <a:gd name="T8" fmla="*/ 32 w 41"/>
                <a:gd name="T9" fmla="*/ 3 h 59"/>
                <a:gd name="T10" fmla="*/ 23 w 41"/>
                <a:gd name="T11" fmla="*/ 1 h 59"/>
                <a:gd name="T12" fmla="*/ 10 w 41"/>
                <a:gd name="T13" fmla="*/ 9 h 59"/>
                <a:gd name="T14" fmla="*/ 2 w 41"/>
                <a:gd name="T15" fmla="*/ 42 h 59"/>
                <a:gd name="T16" fmla="*/ 10 w 41"/>
                <a:gd name="T17" fmla="*/ 55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 h="59">
                  <a:moveTo>
                    <a:pt x="10" y="55"/>
                  </a:moveTo>
                  <a:cubicBezTo>
                    <a:pt x="19" y="58"/>
                    <a:pt x="19" y="58"/>
                    <a:pt x="19" y="58"/>
                  </a:cubicBezTo>
                  <a:cubicBezTo>
                    <a:pt x="24" y="59"/>
                    <a:pt x="30" y="56"/>
                    <a:pt x="32" y="50"/>
                  </a:cubicBezTo>
                  <a:cubicBezTo>
                    <a:pt x="40" y="17"/>
                    <a:pt x="40" y="17"/>
                    <a:pt x="40" y="17"/>
                  </a:cubicBezTo>
                  <a:cubicBezTo>
                    <a:pt x="41" y="11"/>
                    <a:pt x="38" y="5"/>
                    <a:pt x="32" y="3"/>
                  </a:cubicBezTo>
                  <a:cubicBezTo>
                    <a:pt x="23" y="1"/>
                    <a:pt x="23" y="1"/>
                    <a:pt x="23" y="1"/>
                  </a:cubicBezTo>
                  <a:cubicBezTo>
                    <a:pt x="17" y="0"/>
                    <a:pt x="11" y="3"/>
                    <a:pt x="10" y="9"/>
                  </a:cubicBezTo>
                  <a:cubicBezTo>
                    <a:pt x="2" y="42"/>
                    <a:pt x="2" y="42"/>
                    <a:pt x="2" y="42"/>
                  </a:cubicBezTo>
                  <a:cubicBezTo>
                    <a:pt x="0" y="48"/>
                    <a:pt x="4" y="54"/>
                    <a:pt x="10" y="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40" name="Oval 78">
              <a:extLst>
                <a:ext uri="{FF2B5EF4-FFF2-40B4-BE49-F238E27FC236}">
                  <a16:creationId xmlns:a16="http://schemas.microsoft.com/office/drawing/2014/main" id="{2FB356D4-57C2-4880-BB9C-81B668D9C7D5}"/>
                </a:ext>
              </a:extLst>
            </p:cNvPr>
            <p:cNvSpPr>
              <a:spLocks noChangeArrowheads="1"/>
            </p:cNvSpPr>
            <p:nvPr/>
          </p:nvSpPr>
          <p:spPr bwMode="gray">
            <a:xfrm>
              <a:off x="5353050" y="5373688"/>
              <a:ext cx="131762" cy="1270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grpSp>
      <p:grpSp>
        <p:nvGrpSpPr>
          <p:cNvPr id="41" name="Group 1">
            <a:extLst>
              <a:ext uri="{FF2B5EF4-FFF2-40B4-BE49-F238E27FC236}">
                <a16:creationId xmlns:a16="http://schemas.microsoft.com/office/drawing/2014/main" id="{05ED9BBA-CD2C-45CE-A756-DD2345237A70}"/>
              </a:ext>
            </a:extLst>
          </p:cNvPr>
          <p:cNvGrpSpPr>
            <a:grpSpLocks noChangeAspect="1"/>
          </p:cNvGrpSpPr>
          <p:nvPr/>
        </p:nvGrpSpPr>
        <p:grpSpPr>
          <a:xfrm>
            <a:off x="4426145" y="4370521"/>
            <a:ext cx="90000" cy="90000"/>
            <a:chOff x="6431808" y="4130989"/>
            <a:chExt cx="149738" cy="281258"/>
          </a:xfrm>
          <a:solidFill>
            <a:schemeClr val="tx1">
              <a:lumMod val="50000"/>
            </a:schemeClr>
          </a:solidFill>
        </p:grpSpPr>
        <p:sp>
          <p:nvSpPr>
            <p:cNvPr id="42" name="Freeform 335">
              <a:extLst>
                <a:ext uri="{FF2B5EF4-FFF2-40B4-BE49-F238E27FC236}">
                  <a16:creationId xmlns:a16="http://schemas.microsoft.com/office/drawing/2014/main" id="{1B46D072-39B0-4336-BB42-83C2958D69A3}"/>
                </a:ext>
              </a:extLst>
            </p:cNvPr>
            <p:cNvSpPr>
              <a:spLocks/>
            </p:cNvSpPr>
            <p:nvPr/>
          </p:nvSpPr>
          <p:spPr bwMode="auto">
            <a:xfrm flipH="1">
              <a:off x="6515564" y="4295167"/>
              <a:ext cx="65982" cy="117080"/>
            </a:xfrm>
            <a:custGeom>
              <a:avLst/>
              <a:gdLst>
                <a:gd name="T0" fmla="*/ 18 w 133"/>
                <a:gd name="T1" fmla="*/ 172 h 236"/>
                <a:gd name="T2" fmla="*/ 70 w 133"/>
                <a:gd name="T3" fmla="*/ 202 h 236"/>
                <a:gd name="T4" fmla="*/ 133 w 133"/>
                <a:gd name="T5" fmla="*/ 80 h 236"/>
                <a:gd name="T6" fmla="*/ 108 w 133"/>
                <a:gd name="T7" fmla="*/ 0 h 236"/>
                <a:gd name="T8" fmla="*/ 18 w 133"/>
                <a:gd name="T9" fmla="*/ 172 h 236"/>
              </a:gdLst>
              <a:ahLst/>
              <a:cxnLst>
                <a:cxn ang="0">
                  <a:pos x="T0" y="T1"/>
                </a:cxn>
                <a:cxn ang="0">
                  <a:pos x="T2" y="T3"/>
                </a:cxn>
                <a:cxn ang="0">
                  <a:pos x="T4" y="T5"/>
                </a:cxn>
                <a:cxn ang="0">
                  <a:pos x="T6" y="T7"/>
                </a:cxn>
                <a:cxn ang="0">
                  <a:pos x="T8" y="T9"/>
                </a:cxn>
              </a:cxnLst>
              <a:rect l="0" t="0" r="r" b="b"/>
              <a:pathLst>
                <a:path w="133" h="236">
                  <a:moveTo>
                    <a:pt x="18" y="172"/>
                  </a:moveTo>
                  <a:cubicBezTo>
                    <a:pt x="0" y="206"/>
                    <a:pt x="52" y="236"/>
                    <a:pt x="70" y="202"/>
                  </a:cubicBezTo>
                  <a:cubicBezTo>
                    <a:pt x="91" y="161"/>
                    <a:pt x="112" y="121"/>
                    <a:pt x="133" y="80"/>
                  </a:cubicBezTo>
                  <a:cubicBezTo>
                    <a:pt x="122" y="55"/>
                    <a:pt x="113" y="28"/>
                    <a:pt x="108" y="0"/>
                  </a:cubicBezTo>
                  <a:cubicBezTo>
                    <a:pt x="78" y="57"/>
                    <a:pt x="48" y="114"/>
                    <a:pt x="18" y="1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latin typeface="Segoe UI" panose="020B0502040204020203" pitchFamily="34" charset="0"/>
                <a:ea typeface="Segoe UI" panose="020B0502040204020203" pitchFamily="34" charset="0"/>
                <a:cs typeface="Segoe UI" panose="020B0502040204020203" pitchFamily="34" charset="0"/>
              </a:endParaRPr>
            </a:p>
          </p:txBody>
        </p:sp>
        <p:sp>
          <p:nvSpPr>
            <p:cNvPr id="43" name="Freeform 13">
              <a:extLst>
                <a:ext uri="{FF2B5EF4-FFF2-40B4-BE49-F238E27FC236}">
                  <a16:creationId xmlns:a16="http://schemas.microsoft.com/office/drawing/2014/main" id="{1E100FB9-BD20-43F0-B798-104374C3C568}"/>
                </a:ext>
              </a:extLst>
            </p:cNvPr>
            <p:cNvSpPr>
              <a:spLocks noEditPoints="1"/>
            </p:cNvSpPr>
            <p:nvPr/>
          </p:nvSpPr>
          <p:spPr bwMode="auto">
            <a:xfrm flipH="1">
              <a:off x="6431808" y="4189418"/>
              <a:ext cx="142851" cy="221274"/>
            </a:xfrm>
            <a:custGeom>
              <a:avLst/>
              <a:gdLst>
                <a:gd name="T0" fmla="*/ 260 w 288"/>
                <a:gd name="T1" fmla="*/ 377 h 446"/>
                <a:gd name="T2" fmla="*/ 163 w 288"/>
                <a:gd name="T3" fmla="*/ 215 h 446"/>
                <a:gd name="T4" fmla="*/ 161 w 288"/>
                <a:gd name="T5" fmla="*/ 205 h 446"/>
                <a:gd name="T6" fmla="*/ 154 w 288"/>
                <a:gd name="T7" fmla="*/ 150 h 446"/>
                <a:gd name="T8" fmla="*/ 160 w 288"/>
                <a:gd name="T9" fmla="*/ 86 h 446"/>
                <a:gd name="T10" fmla="*/ 196 w 288"/>
                <a:gd name="T11" fmla="*/ 159 h 446"/>
                <a:gd name="T12" fmla="*/ 256 w 288"/>
                <a:gd name="T13" fmla="*/ 159 h 446"/>
                <a:gd name="T14" fmla="*/ 155 w 288"/>
                <a:gd name="T15" fmla="*/ 5 h 446"/>
                <a:gd name="T16" fmla="*/ 141 w 288"/>
                <a:gd name="T17" fmla="*/ 1 h 446"/>
                <a:gd name="T18" fmla="*/ 114 w 288"/>
                <a:gd name="T19" fmla="*/ 16 h 446"/>
                <a:gd name="T20" fmla="*/ 53 w 288"/>
                <a:gd name="T21" fmla="*/ 92 h 446"/>
                <a:gd name="T22" fmla="*/ 39 w 288"/>
                <a:gd name="T23" fmla="*/ 100 h 446"/>
                <a:gd name="T24" fmla="*/ 38 w 288"/>
                <a:gd name="T25" fmla="*/ 100 h 446"/>
                <a:gd name="T26" fmla="*/ 34 w 288"/>
                <a:gd name="T27" fmla="*/ 102 h 446"/>
                <a:gd name="T28" fmla="*/ 30 w 288"/>
                <a:gd name="T29" fmla="*/ 103 h 446"/>
                <a:gd name="T30" fmla="*/ 0 w 288"/>
                <a:gd name="T31" fmla="*/ 133 h 446"/>
                <a:gd name="T32" fmla="*/ 30 w 288"/>
                <a:gd name="T33" fmla="*/ 163 h 446"/>
                <a:gd name="T34" fmla="*/ 94 w 288"/>
                <a:gd name="T35" fmla="*/ 137 h 446"/>
                <a:gd name="T36" fmla="*/ 94 w 288"/>
                <a:gd name="T37" fmla="*/ 158 h 446"/>
                <a:gd name="T38" fmla="*/ 101 w 288"/>
                <a:gd name="T39" fmla="*/ 212 h 446"/>
                <a:gd name="T40" fmla="*/ 126 w 288"/>
                <a:gd name="T41" fmla="*/ 292 h 446"/>
                <a:gd name="T42" fmla="*/ 217 w 288"/>
                <a:gd name="T43" fmla="*/ 420 h 446"/>
                <a:gd name="T44" fmla="*/ 260 w 288"/>
                <a:gd name="T45" fmla="*/ 377 h 446"/>
                <a:gd name="T46" fmla="*/ 38 w 288"/>
                <a:gd name="T47" fmla="*/ 100 h 446"/>
                <a:gd name="T48" fmla="*/ 38 w 288"/>
                <a:gd name="T49" fmla="*/ 100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88" h="446">
                  <a:moveTo>
                    <a:pt x="260" y="377"/>
                  </a:moveTo>
                  <a:cubicBezTo>
                    <a:pt x="212" y="332"/>
                    <a:pt x="178" y="277"/>
                    <a:pt x="163" y="215"/>
                  </a:cubicBezTo>
                  <a:cubicBezTo>
                    <a:pt x="162" y="211"/>
                    <a:pt x="162" y="208"/>
                    <a:pt x="161" y="205"/>
                  </a:cubicBezTo>
                  <a:cubicBezTo>
                    <a:pt x="157" y="187"/>
                    <a:pt x="154" y="169"/>
                    <a:pt x="154" y="150"/>
                  </a:cubicBezTo>
                  <a:cubicBezTo>
                    <a:pt x="160" y="86"/>
                    <a:pt x="160" y="86"/>
                    <a:pt x="160" y="86"/>
                  </a:cubicBezTo>
                  <a:cubicBezTo>
                    <a:pt x="179" y="106"/>
                    <a:pt x="196" y="130"/>
                    <a:pt x="196" y="159"/>
                  </a:cubicBezTo>
                  <a:cubicBezTo>
                    <a:pt x="196" y="197"/>
                    <a:pt x="256" y="197"/>
                    <a:pt x="256" y="159"/>
                  </a:cubicBezTo>
                  <a:cubicBezTo>
                    <a:pt x="256" y="94"/>
                    <a:pt x="208" y="38"/>
                    <a:pt x="155" y="5"/>
                  </a:cubicBezTo>
                  <a:cubicBezTo>
                    <a:pt x="151" y="2"/>
                    <a:pt x="145" y="1"/>
                    <a:pt x="141" y="1"/>
                  </a:cubicBezTo>
                  <a:cubicBezTo>
                    <a:pt x="131" y="0"/>
                    <a:pt x="120" y="4"/>
                    <a:pt x="114" y="16"/>
                  </a:cubicBezTo>
                  <a:cubicBezTo>
                    <a:pt x="100" y="45"/>
                    <a:pt x="81" y="74"/>
                    <a:pt x="53" y="92"/>
                  </a:cubicBezTo>
                  <a:cubicBezTo>
                    <a:pt x="48" y="95"/>
                    <a:pt x="44" y="97"/>
                    <a:pt x="39" y="100"/>
                  </a:cubicBezTo>
                  <a:cubicBezTo>
                    <a:pt x="39" y="100"/>
                    <a:pt x="39" y="100"/>
                    <a:pt x="38" y="100"/>
                  </a:cubicBezTo>
                  <a:cubicBezTo>
                    <a:pt x="37" y="101"/>
                    <a:pt x="35" y="101"/>
                    <a:pt x="34" y="102"/>
                  </a:cubicBezTo>
                  <a:cubicBezTo>
                    <a:pt x="30" y="103"/>
                    <a:pt x="14" y="105"/>
                    <a:pt x="30" y="103"/>
                  </a:cubicBezTo>
                  <a:cubicBezTo>
                    <a:pt x="14" y="105"/>
                    <a:pt x="0" y="116"/>
                    <a:pt x="0" y="133"/>
                  </a:cubicBezTo>
                  <a:cubicBezTo>
                    <a:pt x="0" y="148"/>
                    <a:pt x="14" y="165"/>
                    <a:pt x="30" y="163"/>
                  </a:cubicBezTo>
                  <a:cubicBezTo>
                    <a:pt x="54" y="161"/>
                    <a:pt x="75" y="151"/>
                    <a:pt x="94" y="137"/>
                  </a:cubicBezTo>
                  <a:cubicBezTo>
                    <a:pt x="94" y="144"/>
                    <a:pt x="94" y="151"/>
                    <a:pt x="94" y="158"/>
                  </a:cubicBezTo>
                  <a:cubicBezTo>
                    <a:pt x="95" y="176"/>
                    <a:pt x="97" y="194"/>
                    <a:pt x="101" y="212"/>
                  </a:cubicBezTo>
                  <a:cubicBezTo>
                    <a:pt x="106" y="240"/>
                    <a:pt x="115" y="267"/>
                    <a:pt x="126" y="292"/>
                  </a:cubicBezTo>
                  <a:cubicBezTo>
                    <a:pt x="148" y="340"/>
                    <a:pt x="178" y="383"/>
                    <a:pt x="217" y="420"/>
                  </a:cubicBezTo>
                  <a:cubicBezTo>
                    <a:pt x="245" y="446"/>
                    <a:pt x="288" y="404"/>
                    <a:pt x="260" y="377"/>
                  </a:cubicBezTo>
                  <a:close/>
                  <a:moveTo>
                    <a:pt x="38" y="100"/>
                  </a:moveTo>
                  <a:cubicBezTo>
                    <a:pt x="37" y="101"/>
                    <a:pt x="37" y="101"/>
                    <a:pt x="38" y="10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latin typeface="Segoe UI" panose="020B0502040204020203" pitchFamily="34" charset="0"/>
                <a:ea typeface="Segoe UI" panose="020B0502040204020203" pitchFamily="34" charset="0"/>
                <a:cs typeface="Segoe UI" panose="020B0502040204020203" pitchFamily="34" charset="0"/>
              </a:endParaRPr>
            </a:p>
          </p:txBody>
        </p:sp>
        <p:sp>
          <p:nvSpPr>
            <p:cNvPr id="44" name="Freeform 14">
              <a:extLst>
                <a:ext uri="{FF2B5EF4-FFF2-40B4-BE49-F238E27FC236}">
                  <a16:creationId xmlns:a16="http://schemas.microsoft.com/office/drawing/2014/main" id="{0669A3C0-A06A-459A-AA98-93F7780E7409}"/>
                </a:ext>
              </a:extLst>
            </p:cNvPr>
            <p:cNvSpPr>
              <a:spLocks/>
            </p:cNvSpPr>
            <p:nvPr/>
          </p:nvSpPr>
          <p:spPr bwMode="auto">
            <a:xfrm flipH="1">
              <a:off x="6480017" y="4130989"/>
              <a:ext cx="47987" cy="47987"/>
            </a:xfrm>
            <a:custGeom>
              <a:avLst/>
              <a:gdLst>
                <a:gd name="T0" fmla="*/ 49 w 97"/>
                <a:gd name="T1" fmla="*/ 97 h 97"/>
                <a:gd name="T2" fmla="*/ 48 w 97"/>
                <a:gd name="T3" fmla="*/ 97 h 97"/>
                <a:gd name="T4" fmla="*/ 0 w 97"/>
                <a:gd name="T5" fmla="*/ 49 h 97"/>
                <a:gd name="T6" fmla="*/ 0 w 97"/>
                <a:gd name="T7" fmla="*/ 48 h 97"/>
                <a:gd name="T8" fmla="*/ 48 w 97"/>
                <a:gd name="T9" fmla="*/ 0 h 97"/>
                <a:gd name="T10" fmla="*/ 49 w 97"/>
                <a:gd name="T11" fmla="*/ 0 h 97"/>
                <a:gd name="T12" fmla="*/ 97 w 97"/>
                <a:gd name="T13" fmla="*/ 48 h 97"/>
                <a:gd name="T14" fmla="*/ 97 w 97"/>
                <a:gd name="T15" fmla="*/ 49 h 97"/>
                <a:gd name="T16" fmla="*/ 49 w 97"/>
                <a:gd name="T17" fmla="*/ 97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7" h="97">
                  <a:moveTo>
                    <a:pt x="49" y="97"/>
                  </a:moveTo>
                  <a:cubicBezTo>
                    <a:pt x="48" y="97"/>
                    <a:pt x="48" y="97"/>
                    <a:pt x="48" y="97"/>
                  </a:cubicBezTo>
                  <a:cubicBezTo>
                    <a:pt x="21" y="97"/>
                    <a:pt x="0" y="76"/>
                    <a:pt x="0" y="49"/>
                  </a:cubicBezTo>
                  <a:cubicBezTo>
                    <a:pt x="0" y="48"/>
                    <a:pt x="0" y="48"/>
                    <a:pt x="0" y="48"/>
                  </a:cubicBezTo>
                  <a:cubicBezTo>
                    <a:pt x="0" y="22"/>
                    <a:pt x="21" y="0"/>
                    <a:pt x="48" y="0"/>
                  </a:cubicBezTo>
                  <a:cubicBezTo>
                    <a:pt x="49" y="0"/>
                    <a:pt x="49" y="0"/>
                    <a:pt x="49" y="0"/>
                  </a:cubicBezTo>
                  <a:cubicBezTo>
                    <a:pt x="75" y="0"/>
                    <a:pt x="97" y="22"/>
                    <a:pt x="97" y="48"/>
                  </a:cubicBezTo>
                  <a:cubicBezTo>
                    <a:pt x="97" y="49"/>
                    <a:pt x="97" y="49"/>
                    <a:pt x="97" y="49"/>
                  </a:cubicBezTo>
                  <a:cubicBezTo>
                    <a:pt x="97" y="76"/>
                    <a:pt x="75" y="97"/>
                    <a:pt x="49" y="9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latin typeface="Segoe UI" panose="020B0502040204020203" pitchFamily="34" charset="0"/>
                <a:ea typeface="Segoe UI" panose="020B0502040204020203" pitchFamily="34" charset="0"/>
                <a:cs typeface="Segoe UI" panose="020B0502040204020203" pitchFamily="34" charset="0"/>
              </a:endParaRPr>
            </a:p>
          </p:txBody>
        </p:sp>
      </p:grpSp>
      <p:grpSp>
        <p:nvGrpSpPr>
          <p:cNvPr id="5" name="Gruppieren 4">
            <a:extLst>
              <a:ext uri="{FF2B5EF4-FFF2-40B4-BE49-F238E27FC236}">
                <a16:creationId xmlns:a16="http://schemas.microsoft.com/office/drawing/2014/main" id="{251CAD2F-CCCE-4A3A-AB07-F2EFB0F0E061}"/>
              </a:ext>
            </a:extLst>
          </p:cNvPr>
          <p:cNvGrpSpPr/>
          <p:nvPr/>
        </p:nvGrpSpPr>
        <p:grpSpPr>
          <a:xfrm>
            <a:off x="433952" y="3174547"/>
            <a:ext cx="3390140" cy="2574000"/>
            <a:chOff x="515938" y="3045721"/>
            <a:chExt cx="3390140" cy="2554663"/>
          </a:xfrm>
        </p:grpSpPr>
        <mc:AlternateContent xmlns:mc="http://schemas.openxmlformats.org/markup-compatibility/2006" xmlns:cx1="http://schemas.microsoft.com/office/drawing/2015/9/8/chartex">
          <mc:Choice Requires="cx1">
            <p:graphicFrame>
              <p:nvGraphicFramePr>
                <p:cNvPr id="18" name="Diagramm 17">
                  <a:extLst>
                    <a:ext uri="{FF2B5EF4-FFF2-40B4-BE49-F238E27FC236}">
                      <a16:creationId xmlns:a16="http://schemas.microsoft.com/office/drawing/2014/main" id="{C4C3753F-C740-42D0-8E93-512AA70C0D2A}"/>
                    </a:ext>
                  </a:extLst>
                </p:cNvPr>
                <p:cNvGraphicFramePr/>
                <p:nvPr>
                  <p:extLst>
                    <p:ext uri="{D42A27DB-BD31-4B8C-83A1-F6EECF244321}">
                      <p14:modId xmlns:p14="http://schemas.microsoft.com/office/powerpoint/2010/main" val="1838648138"/>
                    </p:ext>
                  </p:extLst>
                </p:nvPr>
              </p:nvGraphicFramePr>
              <p:xfrm>
                <a:off x="515938" y="3045721"/>
                <a:ext cx="3390140" cy="2554663"/>
              </p:xfrm>
              <a:graphic>
                <a:graphicData uri="http://schemas.microsoft.com/office/drawing/2014/chartex">
                  <cx:chart xmlns:cx="http://schemas.microsoft.com/office/drawing/2014/chartex" xmlns:r="http://schemas.openxmlformats.org/officeDocument/2006/relationships" r:id="rId3"/>
                </a:graphicData>
              </a:graphic>
            </p:graphicFrame>
          </mc:Choice>
          <mc:Fallback xmlns="">
            <p:pic>
              <p:nvPicPr>
                <p:cNvPr id="18" name="Diagramm 17">
                  <a:extLst>
                    <a:ext uri="{FF2B5EF4-FFF2-40B4-BE49-F238E27FC236}">
                      <a16:creationId xmlns:a16="http://schemas.microsoft.com/office/drawing/2014/main" id="{C4C3753F-C740-42D0-8E93-512AA70C0D2A}"/>
                    </a:ext>
                  </a:extLst>
                </p:cNvPr>
                <p:cNvPicPr>
                  <a:picLocks noGrp="1" noRot="1" noChangeAspect="1" noMove="1" noResize="1" noEditPoints="1" noAdjustHandles="1" noChangeArrowheads="1" noChangeShapeType="1"/>
                </p:cNvPicPr>
                <p:nvPr/>
              </p:nvPicPr>
              <p:blipFill>
                <a:blip r:embed="rId4"/>
                <a:stretch>
                  <a:fillRect/>
                </a:stretch>
              </p:blipFill>
              <p:spPr>
                <a:xfrm>
                  <a:off x="433952" y="3174547"/>
                  <a:ext cx="3390140" cy="2574000"/>
                </a:xfrm>
                <a:prstGeom prst="rect">
                  <a:avLst/>
                </a:prstGeom>
              </p:spPr>
            </p:pic>
          </mc:Fallback>
        </mc:AlternateContent>
        <p:sp>
          <p:nvSpPr>
            <p:cNvPr id="4" name="Textfeld 3">
              <a:extLst>
                <a:ext uri="{FF2B5EF4-FFF2-40B4-BE49-F238E27FC236}">
                  <a16:creationId xmlns:a16="http://schemas.microsoft.com/office/drawing/2014/main" id="{A5F9BDCD-2D54-404E-B680-42762C4FBEFC}"/>
                </a:ext>
              </a:extLst>
            </p:cNvPr>
            <p:cNvSpPr txBox="1"/>
            <p:nvPr/>
          </p:nvSpPr>
          <p:spPr>
            <a:xfrm>
              <a:off x="1123950" y="4174521"/>
              <a:ext cx="623889" cy="366557"/>
            </a:xfrm>
            <a:prstGeom prst="rect">
              <a:avLst/>
            </a:prstGeom>
            <a:noFill/>
          </p:spPr>
          <p:txBody>
            <a:bodyPr wrap="none" rtlCol="0">
              <a:spAutoFit/>
            </a:bodyPr>
            <a:lstStyle/>
            <a:p>
              <a:r>
                <a:rPr lang="en-US" dirty="0">
                  <a:solidFill>
                    <a:schemeClr val="bg1"/>
                  </a:solidFill>
                  <a:latin typeface="Segoe UI" panose="020B0502040204020203" pitchFamily="34" charset="0"/>
                  <a:ea typeface="Segoe UI" panose="020B0502040204020203" pitchFamily="34" charset="0"/>
                  <a:cs typeface="Segoe UI" panose="020B0502040204020203" pitchFamily="34" charset="0"/>
                </a:rPr>
                <a:t>57%</a:t>
              </a:r>
            </a:p>
          </p:txBody>
        </p:sp>
        <p:sp>
          <p:nvSpPr>
            <p:cNvPr id="45" name="Textfeld 44">
              <a:extLst>
                <a:ext uri="{FF2B5EF4-FFF2-40B4-BE49-F238E27FC236}">
                  <a16:creationId xmlns:a16="http://schemas.microsoft.com/office/drawing/2014/main" id="{B8E4EF6F-4FA2-4C9A-B640-CAF66FB02829}"/>
                </a:ext>
              </a:extLst>
            </p:cNvPr>
            <p:cNvSpPr txBox="1"/>
            <p:nvPr/>
          </p:nvSpPr>
          <p:spPr>
            <a:xfrm>
              <a:off x="3207797" y="4333499"/>
              <a:ext cx="623889" cy="366557"/>
            </a:xfrm>
            <a:prstGeom prst="rect">
              <a:avLst/>
            </a:prstGeom>
            <a:noFill/>
          </p:spPr>
          <p:txBody>
            <a:bodyPr wrap="none" rtlCol="0">
              <a:spAutoFit/>
            </a:bodyPr>
            <a:lstStyle/>
            <a:p>
              <a:r>
                <a:rPr lang="en-US" dirty="0">
                  <a:solidFill>
                    <a:schemeClr val="bg1"/>
                  </a:solidFill>
                  <a:latin typeface="Segoe UI" panose="020B0502040204020203" pitchFamily="34" charset="0"/>
                  <a:ea typeface="Segoe UI" panose="020B0502040204020203" pitchFamily="34" charset="0"/>
                  <a:cs typeface="Segoe UI" panose="020B0502040204020203" pitchFamily="34" charset="0"/>
                </a:rPr>
                <a:t>12%</a:t>
              </a:r>
            </a:p>
          </p:txBody>
        </p:sp>
        <p:sp>
          <p:nvSpPr>
            <p:cNvPr id="46" name="Textfeld 45">
              <a:extLst>
                <a:ext uri="{FF2B5EF4-FFF2-40B4-BE49-F238E27FC236}">
                  <a16:creationId xmlns:a16="http://schemas.microsoft.com/office/drawing/2014/main" id="{2BA5D8BB-975B-47C9-A307-5C8C46C6F9E5}"/>
                </a:ext>
              </a:extLst>
            </p:cNvPr>
            <p:cNvSpPr txBox="1"/>
            <p:nvPr/>
          </p:nvSpPr>
          <p:spPr>
            <a:xfrm>
              <a:off x="2502401" y="4333499"/>
              <a:ext cx="623889" cy="366557"/>
            </a:xfrm>
            <a:prstGeom prst="rect">
              <a:avLst/>
            </a:prstGeom>
            <a:noFill/>
          </p:spPr>
          <p:txBody>
            <a:bodyPr wrap="none" rtlCol="0">
              <a:spAutoFit/>
            </a:bodyPr>
            <a:lstStyle/>
            <a:p>
              <a:r>
                <a:rPr lang="en-US" dirty="0">
                  <a:solidFill>
                    <a:schemeClr val="bg1"/>
                  </a:solidFill>
                  <a:latin typeface="Segoe UI" panose="020B0502040204020203" pitchFamily="34" charset="0"/>
                  <a:ea typeface="Segoe UI" panose="020B0502040204020203" pitchFamily="34" charset="0"/>
                  <a:cs typeface="Segoe UI" panose="020B0502040204020203" pitchFamily="34" charset="0"/>
                </a:rPr>
                <a:t>13%</a:t>
              </a:r>
            </a:p>
          </p:txBody>
        </p:sp>
        <p:sp>
          <p:nvSpPr>
            <p:cNvPr id="47" name="Textfeld 46">
              <a:extLst>
                <a:ext uri="{FF2B5EF4-FFF2-40B4-BE49-F238E27FC236}">
                  <a16:creationId xmlns:a16="http://schemas.microsoft.com/office/drawing/2014/main" id="{C7319A50-2F25-4A33-A77E-BDA91F5D6065}"/>
                </a:ext>
              </a:extLst>
            </p:cNvPr>
            <p:cNvSpPr txBox="1"/>
            <p:nvPr/>
          </p:nvSpPr>
          <p:spPr>
            <a:xfrm>
              <a:off x="2808735" y="3429000"/>
              <a:ext cx="623889" cy="366557"/>
            </a:xfrm>
            <a:prstGeom prst="rect">
              <a:avLst/>
            </a:prstGeom>
            <a:noFill/>
          </p:spPr>
          <p:txBody>
            <a:bodyPr wrap="none" rtlCol="0">
              <a:spAutoFit/>
            </a:bodyPr>
            <a:lstStyle/>
            <a:p>
              <a:r>
                <a:rPr lang="en-US" dirty="0">
                  <a:solidFill>
                    <a:schemeClr val="bg1"/>
                  </a:solidFill>
                  <a:latin typeface="Segoe UI" panose="020B0502040204020203" pitchFamily="34" charset="0"/>
                  <a:ea typeface="Segoe UI" panose="020B0502040204020203" pitchFamily="34" charset="0"/>
                  <a:cs typeface="Segoe UI" panose="020B0502040204020203" pitchFamily="34" charset="0"/>
                </a:rPr>
                <a:t>18%</a:t>
              </a:r>
            </a:p>
          </p:txBody>
        </p:sp>
      </p:grpSp>
      <p:grpSp>
        <p:nvGrpSpPr>
          <p:cNvPr id="48" name="Group 233">
            <a:extLst>
              <a:ext uri="{FF2B5EF4-FFF2-40B4-BE49-F238E27FC236}">
                <a16:creationId xmlns:a16="http://schemas.microsoft.com/office/drawing/2014/main" id="{B51819DF-3622-4A59-BF3A-9487C563E1BF}"/>
              </a:ext>
            </a:extLst>
          </p:cNvPr>
          <p:cNvGrpSpPr>
            <a:grpSpLocks noChangeAspect="1"/>
          </p:cNvGrpSpPr>
          <p:nvPr/>
        </p:nvGrpSpPr>
        <p:grpSpPr bwMode="auto">
          <a:xfrm>
            <a:off x="3468328" y="2280447"/>
            <a:ext cx="178158" cy="300797"/>
            <a:chOff x="174" y="-2449"/>
            <a:chExt cx="5466" cy="9216"/>
          </a:xfrm>
          <a:solidFill>
            <a:schemeClr val="bg2">
              <a:lumMod val="75000"/>
            </a:schemeClr>
          </a:solidFill>
        </p:grpSpPr>
        <p:sp>
          <p:nvSpPr>
            <p:cNvPr id="49" name="Freeform 234">
              <a:extLst>
                <a:ext uri="{FF2B5EF4-FFF2-40B4-BE49-F238E27FC236}">
                  <a16:creationId xmlns:a16="http://schemas.microsoft.com/office/drawing/2014/main" id="{32BC552D-8A63-42EF-AE65-CB7D192CB5A3}"/>
                </a:ext>
              </a:extLst>
            </p:cNvPr>
            <p:cNvSpPr>
              <a:spLocks noChangeAspect="1" noEditPoints="1"/>
            </p:cNvSpPr>
            <p:nvPr/>
          </p:nvSpPr>
          <p:spPr bwMode="auto">
            <a:xfrm>
              <a:off x="174" y="-2449"/>
              <a:ext cx="5466" cy="9216"/>
            </a:xfrm>
            <a:custGeom>
              <a:avLst/>
              <a:gdLst>
                <a:gd name="T0" fmla="*/ 3576 w 2314"/>
                <a:gd name="T1" fmla="*/ 6865 h 3901"/>
                <a:gd name="T2" fmla="*/ 2230 w 2314"/>
                <a:gd name="T3" fmla="*/ 5878 h 3901"/>
                <a:gd name="T4" fmla="*/ 3005 w 2314"/>
                <a:gd name="T5" fmla="*/ 4182 h 3901"/>
                <a:gd name="T6" fmla="*/ 3557 w 2314"/>
                <a:gd name="T7" fmla="*/ 4066 h 3901"/>
                <a:gd name="T8" fmla="*/ 4783 w 2314"/>
                <a:gd name="T9" fmla="*/ 4767 h 3901"/>
                <a:gd name="T10" fmla="*/ 4327 w 2314"/>
                <a:gd name="T11" fmla="*/ 6641 h 3901"/>
                <a:gd name="T12" fmla="*/ 3902 w 2314"/>
                <a:gd name="T13" fmla="*/ 6825 h 3901"/>
                <a:gd name="T14" fmla="*/ 3576 w 2314"/>
                <a:gd name="T15" fmla="*/ 6865 h 3901"/>
                <a:gd name="T16" fmla="*/ 439 w 2314"/>
                <a:gd name="T17" fmla="*/ 8413 h 3901"/>
                <a:gd name="T18" fmla="*/ 439 w 2314"/>
                <a:gd name="T19" fmla="*/ 1876 h 3901"/>
                <a:gd name="T20" fmla="*/ 2180 w 2314"/>
                <a:gd name="T21" fmla="*/ 2133 h 3901"/>
                <a:gd name="T22" fmla="*/ 3739 w 2314"/>
                <a:gd name="T23" fmla="*/ 1876 h 3901"/>
                <a:gd name="T24" fmla="*/ 3739 w 2314"/>
                <a:gd name="T25" fmla="*/ 3631 h 3901"/>
                <a:gd name="T26" fmla="*/ 3574 w 2314"/>
                <a:gd name="T27" fmla="*/ 3624 h 3901"/>
                <a:gd name="T28" fmla="*/ 3130 w 2314"/>
                <a:gd name="T29" fmla="*/ 3678 h 3901"/>
                <a:gd name="T30" fmla="*/ 3130 w 2314"/>
                <a:gd name="T31" fmla="*/ 2247 h 3901"/>
                <a:gd name="T32" fmla="*/ 2090 w 2314"/>
                <a:gd name="T33" fmla="*/ 2339 h 3901"/>
                <a:gd name="T34" fmla="*/ 1054 w 2314"/>
                <a:gd name="T35" fmla="*/ 2247 h 3901"/>
                <a:gd name="T36" fmla="*/ 1054 w 2314"/>
                <a:gd name="T37" fmla="*/ 7893 h 3901"/>
                <a:gd name="T38" fmla="*/ 2147 w 2314"/>
                <a:gd name="T39" fmla="*/ 8011 h 3901"/>
                <a:gd name="T40" fmla="*/ 3130 w 2314"/>
                <a:gd name="T41" fmla="*/ 7872 h 3901"/>
                <a:gd name="T42" fmla="*/ 3130 w 2314"/>
                <a:gd name="T43" fmla="*/ 7253 h 3901"/>
                <a:gd name="T44" fmla="*/ 3574 w 2314"/>
                <a:gd name="T45" fmla="*/ 7307 h 3901"/>
                <a:gd name="T46" fmla="*/ 3739 w 2314"/>
                <a:gd name="T47" fmla="*/ 7298 h 3901"/>
                <a:gd name="T48" fmla="*/ 3739 w 2314"/>
                <a:gd name="T49" fmla="*/ 8443 h 3901"/>
                <a:gd name="T50" fmla="*/ 2147 w 2314"/>
                <a:gd name="T51" fmla="*/ 8762 h 3901"/>
                <a:gd name="T52" fmla="*/ 439 w 2314"/>
                <a:gd name="T53" fmla="*/ 8413 h 3901"/>
                <a:gd name="T54" fmla="*/ 439 w 2314"/>
                <a:gd name="T55" fmla="*/ 8413 h 3901"/>
                <a:gd name="T56" fmla="*/ 2135 w 2314"/>
                <a:gd name="T57" fmla="*/ 1472 h 3901"/>
                <a:gd name="T58" fmla="*/ 2853 w 2314"/>
                <a:gd name="T59" fmla="*/ 1396 h 3901"/>
                <a:gd name="T60" fmla="*/ 2955 w 2314"/>
                <a:gd name="T61" fmla="*/ 1160 h 3901"/>
                <a:gd name="T62" fmla="*/ 3716 w 2314"/>
                <a:gd name="T63" fmla="*/ 1391 h 3901"/>
                <a:gd name="T64" fmla="*/ 2185 w 2314"/>
                <a:gd name="T65" fmla="*/ 1692 h 3901"/>
                <a:gd name="T66" fmla="*/ 463 w 2314"/>
                <a:gd name="T67" fmla="*/ 1387 h 3901"/>
                <a:gd name="T68" fmla="*/ 1221 w 2314"/>
                <a:gd name="T69" fmla="*/ 1160 h 3901"/>
                <a:gd name="T70" fmla="*/ 1320 w 2314"/>
                <a:gd name="T71" fmla="*/ 1396 h 3901"/>
                <a:gd name="T72" fmla="*/ 2135 w 2314"/>
                <a:gd name="T73" fmla="*/ 1472 h 3901"/>
                <a:gd name="T74" fmla="*/ 2074 w 2314"/>
                <a:gd name="T75" fmla="*/ 5 h 3901"/>
                <a:gd name="T76" fmla="*/ 1564 w 2314"/>
                <a:gd name="T77" fmla="*/ 33 h 3901"/>
                <a:gd name="T78" fmla="*/ 1233 w 2314"/>
                <a:gd name="T79" fmla="*/ 128 h 3901"/>
                <a:gd name="T80" fmla="*/ 1221 w 2314"/>
                <a:gd name="T81" fmla="*/ 702 h 3901"/>
                <a:gd name="T82" fmla="*/ 0 w 2314"/>
                <a:gd name="T83" fmla="*/ 1505 h 3901"/>
                <a:gd name="T84" fmla="*/ 0 w 2314"/>
                <a:gd name="T85" fmla="*/ 8495 h 3901"/>
                <a:gd name="T86" fmla="*/ 2086 w 2314"/>
                <a:gd name="T87" fmla="*/ 9216 h 3901"/>
                <a:gd name="T88" fmla="*/ 4181 w 2314"/>
                <a:gd name="T89" fmla="*/ 8488 h 3901"/>
                <a:gd name="T90" fmla="*/ 4181 w 2314"/>
                <a:gd name="T91" fmla="*/ 7201 h 3901"/>
                <a:gd name="T92" fmla="*/ 5407 w 2314"/>
                <a:gd name="T93" fmla="*/ 5601 h 3901"/>
                <a:gd name="T94" fmla="*/ 4181 w 2314"/>
                <a:gd name="T95" fmla="*/ 3728 h 3901"/>
                <a:gd name="T96" fmla="*/ 4181 w 2314"/>
                <a:gd name="T97" fmla="*/ 1519 h 3901"/>
                <a:gd name="T98" fmla="*/ 2946 w 2314"/>
                <a:gd name="T99" fmla="*/ 706 h 3901"/>
                <a:gd name="T100" fmla="*/ 2946 w 2314"/>
                <a:gd name="T101" fmla="*/ 144 h 3901"/>
                <a:gd name="T102" fmla="*/ 2204 w 2314"/>
                <a:gd name="T103" fmla="*/ 7 h 3901"/>
                <a:gd name="T104" fmla="*/ 2074 w 2314"/>
                <a:gd name="T105" fmla="*/ 5 h 390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2314" h="3901">
                  <a:moveTo>
                    <a:pt x="1514" y="2906"/>
                  </a:moveTo>
                  <a:cubicBezTo>
                    <a:pt x="1260" y="2906"/>
                    <a:pt x="1022" y="2740"/>
                    <a:pt x="944" y="2488"/>
                  </a:cubicBezTo>
                  <a:cubicBezTo>
                    <a:pt x="856" y="2203"/>
                    <a:pt x="1001" y="1890"/>
                    <a:pt x="1272" y="1770"/>
                  </a:cubicBezTo>
                  <a:cubicBezTo>
                    <a:pt x="1348" y="1737"/>
                    <a:pt x="1427" y="1721"/>
                    <a:pt x="1506" y="1721"/>
                  </a:cubicBezTo>
                  <a:cubicBezTo>
                    <a:pt x="1714" y="1721"/>
                    <a:pt x="1917" y="1830"/>
                    <a:pt x="2025" y="2018"/>
                  </a:cubicBezTo>
                  <a:cubicBezTo>
                    <a:pt x="2182" y="2288"/>
                    <a:pt x="2094" y="2643"/>
                    <a:pt x="1832" y="2811"/>
                  </a:cubicBezTo>
                  <a:cubicBezTo>
                    <a:pt x="1777" y="2847"/>
                    <a:pt x="1716" y="2873"/>
                    <a:pt x="1652" y="2889"/>
                  </a:cubicBezTo>
                  <a:cubicBezTo>
                    <a:pt x="1606" y="2900"/>
                    <a:pt x="1560" y="2906"/>
                    <a:pt x="1514" y="2906"/>
                  </a:cubicBezTo>
                  <a:moveTo>
                    <a:pt x="186" y="3561"/>
                  </a:moveTo>
                  <a:cubicBezTo>
                    <a:pt x="186" y="3561"/>
                    <a:pt x="186" y="794"/>
                    <a:pt x="186" y="794"/>
                  </a:cubicBezTo>
                  <a:cubicBezTo>
                    <a:pt x="317" y="858"/>
                    <a:pt x="619" y="903"/>
                    <a:pt x="923" y="903"/>
                  </a:cubicBezTo>
                  <a:cubicBezTo>
                    <a:pt x="1175" y="903"/>
                    <a:pt x="1428" y="871"/>
                    <a:pt x="1583" y="794"/>
                  </a:cubicBezTo>
                  <a:cubicBezTo>
                    <a:pt x="1583" y="1537"/>
                    <a:pt x="1583" y="1537"/>
                    <a:pt x="1583" y="1537"/>
                  </a:cubicBezTo>
                  <a:cubicBezTo>
                    <a:pt x="1560" y="1535"/>
                    <a:pt x="1536" y="1534"/>
                    <a:pt x="1513" y="1534"/>
                  </a:cubicBezTo>
                  <a:cubicBezTo>
                    <a:pt x="1450" y="1534"/>
                    <a:pt x="1387" y="1542"/>
                    <a:pt x="1325" y="1557"/>
                  </a:cubicBezTo>
                  <a:cubicBezTo>
                    <a:pt x="1325" y="951"/>
                    <a:pt x="1325" y="951"/>
                    <a:pt x="1325" y="951"/>
                  </a:cubicBezTo>
                  <a:cubicBezTo>
                    <a:pt x="1182" y="977"/>
                    <a:pt x="1033" y="990"/>
                    <a:pt x="885" y="990"/>
                  </a:cubicBezTo>
                  <a:cubicBezTo>
                    <a:pt x="737" y="990"/>
                    <a:pt x="589" y="977"/>
                    <a:pt x="446" y="951"/>
                  </a:cubicBezTo>
                  <a:cubicBezTo>
                    <a:pt x="446" y="1600"/>
                    <a:pt x="446" y="3341"/>
                    <a:pt x="446" y="3341"/>
                  </a:cubicBezTo>
                  <a:cubicBezTo>
                    <a:pt x="575" y="3371"/>
                    <a:pt x="743" y="3391"/>
                    <a:pt x="909" y="3391"/>
                  </a:cubicBezTo>
                  <a:cubicBezTo>
                    <a:pt x="1060" y="3391"/>
                    <a:pt x="1210" y="3374"/>
                    <a:pt x="1325" y="3332"/>
                  </a:cubicBezTo>
                  <a:cubicBezTo>
                    <a:pt x="1325" y="3332"/>
                    <a:pt x="1325" y="3128"/>
                    <a:pt x="1325" y="3070"/>
                  </a:cubicBezTo>
                  <a:cubicBezTo>
                    <a:pt x="1387" y="3085"/>
                    <a:pt x="1450" y="3093"/>
                    <a:pt x="1513" y="3093"/>
                  </a:cubicBezTo>
                  <a:cubicBezTo>
                    <a:pt x="1536" y="3093"/>
                    <a:pt x="1560" y="3091"/>
                    <a:pt x="1583" y="3089"/>
                  </a:cubicBezTo>
                  <a:cubicBezTo>
                    <a:pt x="1583" y="3574"/>
                    <a:pt x="1583" y="3574"/>
                    <a:pt x="1583" y="3574"/>
                  </a:cubicBezTo>
                  <a:cubicBezTo>
                    <a:pt x="1448" y="3670"/>
                    <a:pt x="1177" y="3709"/>
                    <a:pt x="909" y="3709"/>
                  </a:cubicBezTo>
                  <a:cubicBezTo>
                    <a:pt x="568" y="3709"/>
                    <a:pt x="232" y="3646"/>
                    <a:pt x="186" y="3561"/>
                  </a:cubicBezTo>
                  <a:cubicBezTo>
                    <a:pt x="186" y="3561"/>
                    <a:pt x="186" y="3561"/>
                    <a:pt x="186" y="3561"/>
                  </a:cubicBezTo>
                  <a:moveTo>
                    <a:pt x="904" y="623"/>
                  </a:moveTo>
                  <a:cubicBezTo>
                    <a:pt x="1017" y="623"/>
                    <a:pt x="1132" y="614"/>
                    <a:pt x="1208" y="591"/>
                  </a:cubicBezTo>
                  <a:cubicBezTo>
                    <a:pt x="1262" y="575"/>
                    <a:pt x="1251" y="540"/>
                    <a:pt x="1251" y="491"/>
                  </a:cubicBezTo>
                  <a:cubicBezTo>
                    <a:pt x="1356" y="506"/>
                    <a:pt x="1486" y="523"/>
                    <a:pt x="1573" y="589"/>
                  </a:cubicBezTo>
                  <a:cubicBezTo>
                    <a:pt x="1410" y="682"/>
                    <a:pt x="1165" y="716"/>
                    <a:pt x="925" y="716"/>
                  </a:cubicBezTo>
                  <a:cubicBezTo>
                    <a:pt x="601" y="716"/>
                    <a:pt x="285" y="653"/>
                    <a:pt x="196" y="587"/>
                  </a:cubicBezTo>
                  <a:cubicBezTo>
                    <a:pt x="317" y="511"/>
                    <a:pt x="517" y="491"/>
                    <a:pt x="517" y="491"/>
                  </a:cubicBezTo>
                  <a:cubicBezTo>
                    <a:pt x="517" y="539"/>
                    <a:pt x="507" y="575"/>
                    <a:pt x="559" y="591"/>
                  </a:cubicBezTo>
                  <a:cubicBezTo>
                    <a:pt x="617" y="609"/>
                    <a:pt x="759" y="623"/>
                    <a:pt x="904" y="623"/>
                  </a:cubicBezTo>
                  <a:moveTo>
                    <a:pt x="878" y="2"/>
                  </a:moveTo>
                  <a:cubicBezTo>
                    <a:pt x="806" y="2"/>
                    <a:pt x="734" y="6"/>
                    <a:pt x="662" y="14"/>
                  </a:cubicBezTo>
                  <a:cubicBezTo>
                    <a:pt x="633" y="17"/>
                    <a:pt x="537" y="20"/>
                    <a:pt x="522" y="54"/>
                  </a:cubicBezTo>
                  <a:cubicBezTo>
                    <a:pt x="513" y="75"/>
                    <a:pt x="517" y="248"/>
                    <a:pt x="517" y="297"/>
                  </a:cubicBezTo>
                  <a:cubicBezTo>
                    <a:pt x="517" y="320"/>
                    <a:pt x="0" y="315"/>
                    <a:pt x="0" y="637"/>
                  </a:cubicBezTo>
                  <a:cubicBezTo>
                    <a:pt x="0" y="3596"/>
                    <a:pt x="0" y="3596"/>
                    <a:pt x="0" y="3596"/>
                  </a:cubicBezTo>
                  <a:cubicBezTo>
                    <a:pt x="27" y="3797"/>
                    <a:pt x="454" y="3901"/>
                    <a:pt x="883" y="3901"/>
                  </a:cubicBezTo>
                  <a:cubicBezTo>
                    <a:pt x="1303" y="3901"/>
                    <a:pt x="1725" y="3801"/>
                    <a:pt x="1770" y="3593"/>
                  </a:cubicBezTo>
                  <a:cubicBezTo>
                    <a:pt x="1770" y="3048"/>
                    <a:pt x="1770" y="3048"/>
                    <a:pt x="1770" y="3048"/>
                  </a:cubicBezTo>
                  <a:cubicBezTo>
                    <a:pt x="2059" y="2947"/>
                    <a:pt x="2266" y="2676"/>
                    <a:pt x="2289" y="2371"/>
                  </a:cubicBezTo>
                  <a:cubicBezTo>
                    <a:pt x="2314" y="2023"/>
                    <a:pt x="2098" y="1694"/>
                    <a:pt x="1770" y="1578"/>
                  </a:cubicBezTo>
                  <a:cubicBezTo>
                    <a:pt x="1770" y="1267"/>
                    <a:pt x="1770" y="955"/>
                    <a:pt x="1770" y="643"/>
                  </a:cubicBezTo>
                  <a:cubicBezTo>
                    <a:pt x="1770" y="358"/>
                    <a:pt x="1247" y="303"/>
                    <a:pt x="1247" y="299"/>
                  </a:cubicBezTo>
                  <a:cubicBezTo>
                    <a:pt x="1247" y="220"/>
                    <a:pt x="1247" y="140"/>
                    <a:pt x="1247" y="61"/>
                  </a:cubicBezTo>
                  <a:cubicBezTo>
                    <a:pt x="1247" y="0"/>
                    <a:pt x="969" y="4"/>
                    <a:pt x="933" y="3"/>
                  </a:cubicBezTo>
                  <a:cubicBezTo>
                    <a:pt x="915" y="3"/>
                    <a:pt x="896" y="2"/>
                    <a:pt x="878"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latin typeface="Segoe UI" panose="020B0502040204020203" pitchFamily="34" charset="0"/>
                <a:ea typeface="Segoe UI" panose="020B0502040204020203" pitchFamily="34" charset="0"/>
                <a:cs typeface="Segoe UI" panose="020B0502040204020203" pitchFamily="34" charset="0"/>
              </a:endParaRPr>
            </a:p>
          </p:txBody>
        </p:sp>
        <p:sp>
          <p:nvSpPr>
            <p:cNvPr id="50" name="Freeform 235">
              <a:extLst>
                <a:ext uri="{FF2B5EF4-FFF2-40B4-BE49-F238E27FC236}">
                  <a16:creationId xmlns:a16="http://schemas.microsoft.com/office/drawing/2014/main" id="{A3CA92FA-A1C1-4B9F-870B-7242BAF8CD54}"/>
                </a:ext>
              </a:extLst>
            </p:cNvPr>
            <p:cNvSpPr>
              <a:spLocks noChangeAspect="1"/>
            </p:cNvSpPr>
            <p:nvPr/>
          </p:nvSpPr>
          <p:spPr bwMode="auto">
            <a:xfrm>
              <a:off x="3263" y="2238"/>
              <a:ext cx="999" cy="1630"/>
            </a:xfrm>
            <a:custGeom>
              <a:avLst/>
              <a:gdLst>
                <a:gd name="T0" fmla="*/ 407 w 999"/>
                <a:gd name="T1" fmla="*/ 0 h 1630"/>
                <a:gd name="T2" fmla="*/ 0 w 999"/>
                <a:gd name="T3" fmla="*/ 950 h 1630"/>
                <a:gd name="T4" fmla="*/ 593 w 999"/>
                <a:gd name="T5" fmla="*/ 737 h 1630"/>
                <a:gd name="T6" fmla="*/ 475 w 999"/>
                <a:gd name="T7" fmla="*/ 1363 h 1630"/>
                <a:gd name="T8" fmla="*/ 355 w 999"/>
                <a:gd name="T9" fmla="*/ 1240 h 1630"/>
                <a:gd name="T10" fmla="*/ 440 w 999"/>
                <a:gd name="T11" fmla="*/ 1630 h 1630"/>
                <a:gd name="T12" fmla="*/ 796 w 999"/>
                <a:gd name="T13" fmla="*/ 1318 h 1630"/>
                <a:gd name="T14" fmla="*/ 645 w 999"/>
                <a:gd name="T15" fmla="*/ 1363 h 1630"/>
                <a:gd name="T16" fmla="*/ 999 w 999"/>
                <a:gd name="T17" fmla="*/ 470 h 1630"/>
                <a:gd name="T18" fmla="*/ 322 w 999"/>
                <a:gd name="T19" fmla="*/ 704 h 1630"/>
                <a:gd name="T20" fmla="*/ 848 w 999"/>
                <a:gd name="T21" fmla="*/ 0 h 1630"/>
                <a:gd name="T22" fmla="*/ 407 w 999"/>
                <a:gd name="T23" fmla="*/ 0 h 163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999" h="1630">
                  <a:moveTo>
                    <a:pt x="407" y="0"/>
                  </a:moveTo>
                  <a:lnTo>
                    <a:pt x="0" y="950"/>
                  </a:lnTo>
                  <a:lnTo>
                    <a:pt x="593" y="737"/>
                  </a:lnTo>
                  <a:lnTo>
                    <a:pt x="475" y="1363"/>
                  </a:lnTo>
                  <a:lnTo>
                    <a:pt x="355" y="1240"/>
                  </a:lnTo>
                  <a:lnTo>
                    <a:pt x="440" y="1630"/>
                  </a:lnTo>
                  <a:lnTo>
                    <a:pt x="796" y="1318"/>
                  </a:lnTo>
                  <a:lnTo>
                    <a:pt x="645" y="1363"/>
                  </a:lnTo>
                  <a:lnTo>
                    <a:pt x="999" y="470"/>
                  </a:lnTo>
                  <a:lnTo>
                    <a:pt x="322" y="704"/>
                  </a:lnTo>
                  <a:lnTo>
                    <a:pt x="848" y="0"/>
                  </a:lnTo>
                  <a:lnTo>
                    <a:pt x="40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latin typeface="Segoe UI" panose="020B0502040204020203" pitchFamily="34" charset="0"/>
                <a:ea typeface="Segoe UI" panose="020B0502040204020203" pitchFamily="34" charset="0"/>
                <a:cs typeface="Segoe UI" panose="020B0502040204020203" pitchFamily="34" charset="0"/>
              </a:endParaRPr>
            </a:p>
          </p:txBody>
        </p:sp>
      </p:grpSp>
      <p:grpSp>
        <p:nvGrpSpPr>
          <p:cNvPr id="51" name="Group 69">
            <a:extLst>
              <a:ext uri="{FF2B5EF4-FFF2-40B4-BE49-F238E27FC236}">
                <a16:creationId xmlns:a16="http://schemas.microsoft.com/office/drawing/2014/main" id="{89E7A650-26DE-430F-806C-B13D61C4BB17}"/>
              </a:ext>
            </a:extLst>
          </p:cNvPr>
          <p:cNvGrpSpPr>
            <a:grpSpLocks noChangeAspect="1"/>
          </p:cNvGrpSpPr>
          <p:nvPr/>
        </p:nvGrpSpPr>
        <p:grpSpPr bwMode="auto">
          <a:xfrm>
            <a:off x="11465062" y="2318602"/>
            <a:ext cx="180000" cy="248744"/>
            <a:chOff x="2276" y="-2"/>
            <a:chExt cx="3129" cy="4324"/>
          </a:xfrm>
          <a:solidFill>
            <a:schemeClr val="bg2">
              <a:lumMod val="75000"/>
            </a:schemeClr>
          </a:solidFill>
        </p:grpSpPr>
        <p:sp>
          <p:nvSpPr>
            <p:cNvPr id="52" name="Freeform 70">
              <a:extLst>
                <a:ext uri="{FF2B5EF4-FFF2-40B4-BE49-F238E27FC236}">
                  <a16:creationId xmlns:a16="http://schemas.microsoft.com/office/drawing/2014/main" id="{E2003C8B-80B2-4562-8815-A93911155C5F}"/>
                </a:ext>
              </a:extLst>
            </p:cNvPr>
            <p:cNvSpPr>
              <a:spLocks noEditPoints="1"/>
            </p:cNvSpPr>
            <p:nvPr/>
          </p:nvSpPr>
          <p:spPr bwMode="auto">
            <a:xfrm>
              <a:off x="2760" y="989"/>
              <a:ext cx="2645" cy="2356"/>
            </a:xfrm>
            <a:custGeom>
              <a:avLst/>
              <a:gdLst>
                <a:gd name="T0" fmla="*/ 1527 w 1531"/>
                <a:gd name="T1" fmla="*/ 540 h 1364"/>
                <a:gd name="T2" fmla="*/ 1515 w 1531"/>
                <a:gd name="T3" fmla="*/ 407 h 1364"/>
                <a:gd name="T4" fmla="*/ 1461 w 1531"/>
                <a:gd name="T5" fmla="*/ 185 h 1364"/>
                <a:gd name="T6" fmla="*/ 1251 w 1531"/>
                <a:gd name="T7" fmla="*/ 15 h 1364"/>
                <a:gd name="T8" fmla="*/ 996 w 1531"/>
                <a:gd name="T9" fmla="*/ 83 h 1364"/>
                <a:gd name="T10" fmla="*/ 866 w 1531"/>
                <a:gd name="T11" fmla="*/ 265 h 1364"/>
                <a:gd name="T12" fmla="*/ 766 w 1531"/>
                <a:gd name="T13" fmla="*/ 690 h 1364"/>
                <a:gd name="T14" fmla="*/ 823 w 1531"/>
                <a:gd name="T15" fmla="*/ 1168 h 1364"/>
                <a:gd name="T16" fmla="*/ 883 w 1531"/>
                <a:gd name="T17" fmla="*/ 1224 h 1364"/>
                <a:gd name="T18" fmla="*/ 1262 w 1531"/>
                <a:gd name="T19" fmla="*/ 1316 h 1364"/>
                <a:gd name="T20" fmla="*/ 1302 w 1531"/>
                <a:gd name="T21" fmla="*/ 1304 h 1364"/>
                <a:gd name="T22" fmla="*/ 1392 w 1531"/>
                <a:gd name="T23" fmla="*/ 1159 h 1364"/>
                <a:gd name="T24" fmla="*/ 1506 w 1531"/>
                <a:gd name="T25" fmla="*/ 761 h 1364"/>
                <a:gd name="T26" fmla="*/ 1527 w 1531"/>
                <a:gd name="T27" fmla="*/ 540 h 1364"/>
                <a:gd name="T28" fmla="*/ 1 w 1531"/>
                <a:gd name="T29" fmla="*/ 850 h 1364"/>
                <a:gd name="T30" fmla="*/ 0 w 1531"/>
                <a:gd name="T31" fmla="*/ 858 h 1364"/>
                <a:gd name="T32" fmla="*/ 76 w 1531"/>
                <a:gd name="T33" fmla="*/ 1158 h 1364"/>
                <a:gd name="T34" fmla="*/ 234 w 1531"/>
                <a:gd name="T35" fmla="*/ 1326 h 1364"/>
                <a:gd name="T36" fmla="*/ 473 w 1531"/>
                <a:gd name="T37" fmla="*/ 1283 h 1364"/>
                <a:gd name="T38" fmla="*/ 549 w 1531"/>
                <a:gd name="T39" fmla="*/ 1077 h 1364"/>
                <a:gd name="T40" fmla="*/ 489 w 1531"/>
                <a:gd name="T41" fmla="*/ 833 h 1364"/>
                <a:gd name="T42" fmla="*/ 426 w 1531"/>
                <a:gd name="T43" fmla="*/ 723 h 1364"/>
                <a:gd name="T44" fmla="*/ 1 w 1531"/>
                <a:gd name="T45" fmla="*/ 850 h 1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1" h="1364">
                  <a:moveTo>
                    <a:pt x="1527" y="540"/>
                  </a:moveTo>
                  <a:cubicBezTo>
                    <a:pt x="1523" y="496"/>
                    <a:pt x="1520" y="451"/>
                    <a:pt x="1515" y="407"/>
                  </a:cubicBezTo>
                  <a:cubicBezTo>
                    <a:pt x="1507" y="330"/>
                    <a:pt x="1494" y="255"/>
                    <a:pt x="1461" y="185"/>
                  </a:cubicBezTo>
                  <a:cubicBezTo>
                    <a:pt x="1419" y="93"/>
                    <a:pt x="1353" y="31"/>
                    <a:pt x="1251" y="15"/>
                  </a:cubicBezTo>
                  <a:cubicBezTo>
                    <a:pt x="1156" y="0"/>
                    <a:pt x="1070" y="17"/>
                    <a:pt x="996" y="83"/>
                  </a:cubicBezTo>
                  <a:cubicBezTo>
                    <a:pt x="938" y="134"/>
                    <a:pt x="896" y="196"/>
                    <a:pt x="866" y="265"/>
                  </a:cubicBezTo>
                  <a:cubicBezTo>
                    <a:pt x="806" y="400"/>
                    <a:pt x="771" y="542"/>
                    <a:pt x="766" y="690"/>
                  </a:cubicBezTo>
                  <a:cubicBezTo>
                    <a:pt x="760" y="852"/>
                    <a:pt x="772" y="1012"/>
                    <a:pt x="823" y="1168"/>
                  </a:cubicBezTo>
                  <a:cubicBezTo>
                    <a:pt x="834" y="1199"/>
                    <a:pt x="851" y="1217"/>
                    <a:pt x="883" y="1224"/>
                  </a:cubicBezTo>
                  <a:cubicBezTo>
                    <a:pt x="1009" y="1254"/>
                    <a:pt x="1136" y="1285"/>
                    <a:pt x="1262" y="1316"/>
                  </a:cubicBezTo>
                  <a:cubicBezTo>
                    <a:pt x="1279" y="1320"/>
                    <a:pt x="1290" y="1316"/>
                    <a:pt x="1302" y="1304"/>
                  </a:cubicBezTo>
                  <a:cubicBezTo>
                    <a:pt x="1343" y="1263"/>
                    <a:pt x="1369" y="1211"/>
                    <a:pt x="1392" y="1159"/>
                  </a:cubicBezTo>
                  <a:cubicBezTo>
                    <a:pt x="1446" y="1031"/>
                    <a:pt x="1482" y="897"/>
                    <a:pt x="1506" y="761"/>
                  </a:cubicBezTo>
                  <a:cubicBezTo>
                    <a:pt x="1519" y="688"/>
                    <a:pt x="1531" y="615"/>
                    <a:pt x="1527" y="540"/>
                  </a:cubicBezTo>
                  <a:close/>
                  <a:moveTo>
                    <a:pt x="1" y="850"/>
                  </a:moveTo>
                  <a:cubicBezTo>
                    <a:pt x="1" y="854"/>
                    <a:pt x="0" y="856"/>
                    <a:pt x="0" y="858"/>
                  </a:cubicBezTo>
                  <a:cubicBezTo>
                    <a:pt x="9" y="962"/>
                    <a:pt x="29" y="1064"/>
                    <a:pt x="76" y="1158"/>
                  </a:cubicBezTo>
                  <a:cubicBezTo>
                    <a:pt x="111" y="1230"/>
                    <a:pt x="159" y="1290"/>
                    <a:pt x="234" y="1326"/>
                  </a:cubicBezTo>
                  <a:cubicBezTo>
                    <a:pt x="311" y="1364"/>
                    <a:pt x="414" y="1346"/>
                    <a:pt x="473" y="1283"/>
                  </a:cubicBezTo>
                  <a:cubicBezTo>
                    <a:pt x="528" y="1225"/>
                    <a:pt x="548" y="1155"/>
                    <a:pt x="549" y="1077"/>
                  </a:cubicBezTo>
                  <a:cubicBezTo>
                    <a:pt x="551" y="990"/>
                    <a:pt x="526" y="910"/>
                    <a:pt x="489" y="833"/>
                  </a:cubicBezTo>
                  <a:cubicBezTo>
                    <a:pt x="470" y="795"/>
                    <a:pt x="447" y="758"/>
                    <a:pt x="426" y="723"/>
                  </a:cubicBezTo>
                  <a:cubicBezTo>
                    <a:pt x="282" y="766"/>
                    <a:pt x="141" y="808"/>
                    <a:pt x="1" y="85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latin typeface="Segoe UI" panose="020B0502040204020203" pitchFamily="34" charset="0"/>
                <a:ea typeface="Segoe UI" panose="020B0502040204020203" pitchFamily="34" charset="0"/>
                <a:cs typeface="Segoe UI" panose="020B0502040204020203" pitchFamily="34" charset="0"/>
              </a:endParaRPr>
            </a:p>
          </p:txBody>
        </p:sp>
        <p:sp>
          <p:nvSpPr>
            <p:cNvPr id="53" name="Freeform 71">
              <a:extLst>
                <a:ext uri="{FF2B5EF4-FFF2-40B4-BE49-F238E27FC236}">
                  <a16:creationId xmlns:a16="http://schemas.microsoft.com/office/drawing/2014/main" id="{325C970A-F91B-4941-B3C3-9400ADD81C36}"/>
                </a:ext>
              </a:extLst>
            </p:cNvPr>
            <p:cNvSpPr>
              <a:spLocks/>
            </p:cNvSpPr>
            <p:nvPr/>
          </p:nvSpPr>
          <p:spPr bwMode="auto">
            <a:xfrm>
              <a:off x="2276" y="-2"/>
              <a:ext cx="1331" cy="2264"/>
            </a:xfrm>
            <a:custGeom>
              <a:avLst/>
              <a:gdLst>
                <a:gd name="T0" fmla="*/ 372 w 770"/>
                <a:gd name="T1" fmla="*/ 0 h 1311"/>
                <a:gd name="T2" fmla="*/ 475 w 770"/>
                <a:gd name="T3" fmla="*/ 35 h 1311"/>
                <a:gd name="T4" fmla="*/ 622 w 770"/>
                <a:gd name="T5" fmla="*/ 180 h 1311"/>
                <a:gd name="T6" fmla="*/ 739 w 770"/>
                <a:gd name="T7" fmla="*/ 497 h 1311"/>
                <a:gd name="T8" fmla="*/ 754 w 770"/>
                <a:gd name="T9" fmla="*/ 917 h 1311"/>
                <a:gd name="T10" fmla="*/ 705 w 770"/>
                <a:gd name="T11" fmla="*/ 1159 h 1311"/>
                <a:gd name="T12" fmla="*/ 645 w 770"/>
                <a:gd name="T13" fmla="*/ 1215 h 1311"/>
                <a:gd name="T14" fmla="*/ 261 w 770"/>
                <a:gd name="T15" fmla="*/ 1308 h 1311"/>
                <a:gd name="T16" fmla="*/ 232 w 770"/>
                <a:gd name="T17" fmla="*/ 1301 h 1311"/>
                <a:gd name="T18" fmla="*/ 157 w 770"/>
                <a:gd name="T19" fmla="*/ 1194 h 1311"/>
                <a:gd name="T20" fmla="*/ 37 w 770"/>
                <a:gd name="T21" fmla="*/ 827 h 1311"/>
                <a:gd name="T22" fmla="*/ 2 w 770"/>
                <a:gd name="T23" fmla="*/ 576 h 1311"/>
                <a:gd name="T24" fmla="*/ 48 w 770"/>
                <a:gd name="T25" fmla="*/ 223 h 1311"/>
                <a:gd name="T26" fmla="*/ 152 w 770"/>
                <a:gd name="T27" fmla="*/ 60 h 1311"/>
                <a:gd name="T28" fmla="*/ 283 w 770"/>
                <a:gd name="T29" fmla="*/ 4 h 1311"/>
                <a:gd name="T30" fmla="*/ 300 w 770"/>
                <a:gd name="T31" fmla="*/ 0 h 1311"/>
                <a:gd name="T32" fmla="*/ 372 w 770"/>
                <a:gd name="T33" fmla="*/ 0 h 1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70" h="1311">
                  <a:moveTo>
                    <a:pt x="372" y="0"/>
                  </a:moveTo>
                  <a:cubicBezTo>
                    <a:pt x="406" y="11"/>
                    <a:pt x="443" y="19"/>
                    <a:pt x="475" y="35"/>
                  </a:cubicBezTo>
                  <a:cubicBezTo>
                    <a:pt x="539" y="67"/>
                    <a:pt x="584" y="120"/>
                    <a:pt x="622" y="180"/>
                  </a:cubicBezTo>
                  <a:cubicBezTo>
                    <a:pt x="683" y="278"/>
                    <a:pt x="714" y="386"/>
                    <a:pt x="739" y="497"/>
                  </a:cubicBezTo>
                  <a:cubicBezTo>
                    <a:pt x="770" y="636"/>
                    <a:pt x="768" y="776"/>
                    <a:pt x="754" y="917"/>
                  </a:cubicBezTo>
                  <a:cubicBezTo>
                    <a:pt x="746" y="999"/>
                    <a:pt x="730" y="1080"/>
                    <a:pt x="705" y="1159"/>
                  </a:cubicBezTo>
                  <a:cubicBezTo>
                    <a:pt x="695" y="1190"/>
                    <a:pt x="678" y="1207"/>
                    <a:pt x="645" y="1215"/>
                  </a:cubicBezTo>
                  <a:cubicBezTo>
                    <a:pt x="517" y="1245"/>
                    <a:pt x="389" y="1276"/>
                    <a:pt x="261" y="1308"/>
                  </a:cubicBezTo>
                  <a:cubicBezTo>
                    <a:pt x="249" y="1311"/>
                    <a:pt x="241" y="1309"/>
                    <a:pt x="232" y="1301"/>
                  </a:cubicBezTo>
                  <a:cubicBezTo>
                    <a:pt x="199" y="1271"/>
                    <a:pt x="177" y="1233"/>
                    <a:pt x="157" y="1194"/>
                  </a:cubicBezTo>
                  <a:cubicBezTo>
                    <a:pt x="99" y="1078"/>
                    <a:pt x="63" y="953"/>
                    <a:pt x="37" y="827"/>
                  </a:cubicBezTo>
                  <a:cubicBezTo>
                    <a:pt x="20" y="744"/>
                    <a:pt x="5" y="660"/>
                    <a:pt x="2" y="576"/>
                  </a:cubicBezTo>
                  <a:cubicBezTo>
                    <a:pt x="0" y="457"/>
                    <a:pt x="10" y="338"/>
                    <a:pt x="48" y="223"/>
                  </a:cubicBezTo>
                  <a:cubicBezTo>
                    <a:pt x="69" y="160"/>
                    <a:pt x="100" y="104"/>
                    <a:pt x="152" y="60"/>
                  </a:cubicBezTo>
                  <a:cubicBezTo>
                    <a:pt x="190" y="29"/>
                    <a:pt x="235" y="13"/>
                    <a:pt x="283" y="4"/>
                  </a:cubicBezTo>
                  <a:cubicBezTo>
                    <a:pt x="288" y="3"/>
                    <a:pt x="294" y="1"/>
                    <a:pt x="300" y="0"/>
                  </a:cubicBezTo>
                  <a:cubicBezTo>
                    <a:pt x="324" y="0"/>
                    <a:pt x="348" y="0"/>
                    <a:pt x="37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latin typeface="Segoe UI" panose="020B0502040204020203" pitchFamily="34" charset="0"/>
                <a:ea typeface="Segoe UI" panose="020B0502040204020203" pitchFamily="34" charset="0"/>
                <a:cs typeface="Segoe UI" panose="020B0502040204020203" pitchFamily="34" charset="0"/>
              </a:endParaRPr>
            </a:p>
          </p:txBody>
        </p:sp>
        <p:sp>
          <p:nvSpPr>
            <p:cNvPr id="54" name="Freeform 72">
              <a:extLst>
                <a:ext uri="{FF2B5EF4-FFF2-40B4-BE49-F238E27FC236}">
                  <a16:creationId xmlns:a16="http://schemas.microsoft.com/office/drawing/2014/main" id="{391D16F7-FCE8-47AA-87AF-562508F48101}"/>
                </a:ext>
              </a:extLst>
            </p:cNvPr>
            <p:cNvSpPr>
              <a:spLocks/>
            </p:cNvSpPr>
            <p:nvPr/>
          </p:nvSpPr>
          <p:spPr bwMode="auto">
            <a:xfrm>
              <a:off x="3966" y="3239"/>
              <a:ext cx="952" cy="1083"/>
            </a:xfrm>
            <a:custGeom>
              <a:avLst/>
              <a:gdLst>
                <a:gd name="T0" fmla="*/ 198 w 551"/>
                <a:gd name="T1" fmla="*/ 627 h 627"/>
                <a:gd name="T2" fmla="*/ 91 w 551"/>
                <a:gd name="T3" fmla="*/ 576 h 627"/>
                <a:gd name="T4" fmla="*/ 1 w 551"/>
                <a:gd name="T5" fmla="*/ 354 h 627"/>
                <a:gd name="T6" fmla="*/ 90 w 551"/>
                <a:gd name="T7" fmla="*/ 58 h 627"/>
                <a:gd name="T8" fmla="*/ 96 w 551"/>
                <a:gd name="T9" fmla="*/ 50 h 627"/>
                <a:gd name="T10" fmla="*/ 179 w 551"/>
                <a:gd name="T11" fmla="*/ 19 h 627"/>
                <a:gd name="T12" fmla="*/ 527 w 551"/>
                <a:gd name="T13" fmla="*/ 122 h 627"/>
                <a:gd name="T14" fmla="*/ 549 w 551"/>
                <a:gd name="T15" fmla="*/ 154 h 627"/>
                <a:gd name="T16" fmla="*/ 498 w 551"/>
                <a:gd name="T17" fmla="*/ 383 h 627"/>
                <a:gd name="T18" fmla="*/ 342 w 551"/>
                <a:gd name="T19" fmla="*/ 591 h 627"/>
                <a:gd name="T20" fmla="*/ 254 w 551"/>
                <a:gd name="T21" fmla="*/ 627 h 627"/>
                <a:gd name="T22" fmla="*/ 198 w 551"/>
                <a:gd name="T23" fmla="*/ 627 h 6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1" h="627">
                  <a:moveTo>
                    <a:pt x="198" y="627"/>
                  </a:moveTo>
                  <a:cubicBezTo>
                    <a:pt x="160" y="616"/>
                    <a:pt x="122" y="604"/>
                    <a:pt x="91" y="576"/>
                  </a:cubicBezTo>
                  <a:cubicBezTo>
                    <a:pt x="25" y="517"/>
                    <a:pt x="1" y="440"/>
                    <a:pt x="1" y="354"/>
                  </a:cubicBezTo>
                  <a:cubicBezTo>
                    <a:pt x="0" y="246"/>
                    <a:pt x="39" y="150"/>
                    <a:pt x="90" y="58"/>
                  </a:cubicBezTo>
                  <a:cubicBezTo>
                    <a:pt x="92" y="55"/>
                    <a:pt x="94" y="52"/>
                    <a:pt x="96" y="50"/>
                  </a:cubicBezTo>
                  <a:cubicBezTo>
                    <a:pt x="125" y="0"/>
                    <a:pt x="125" y="2"/>
                    <a:pt x="179" y="19"/>
                  </a:cubicBezTo>
                  <a:cubicBezTo>
                    <a:pt x="295" y="54"/>
                    <a:pt x="411" y="89"/>
                    <a:pt x="527" y="122"/>
                  </a:cubicBezTo>
                  <a:cubicBezTo>
                    <a:pt x="545" y="128"/>
                    <a:pt x="551" y="134"/>
                    <a:pt x="549" y="154"/>
                  </a:cubicBezTo>
                  <a:cubicBezTo>
                    <a:pt x="540" y="232"/>
                    <a:pt x="526" y="309"/>
                    <a:pt x="498" y="383"/>
                  </a:cubicBezTo>
                  <a:cubicBezTo>
                    <a:pt x="466" y="467"/>
                    <a:pt x="422" y="544"/>
                    <a:pt x="342" y="591"/>
                  </a:cubicBezTo>
                  <a:cubicBezTo>
                    <a:pt x="315" y="607"/>
                    <a:pt x="283" y="615"/>
                    <a:pt x="254" y="627"/>
                  </a:cubicBezTo>
                  <a:cubicBezTo>
                    <a:pt x="235" y="627"/>
                    <a:pt x="217" y="627"/>
                    <a:pt x="198" y="6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latin typeface="Segoe UI" panose="020B0502040204020203" pitchFamily="34" charset="0"/>
                <a:ea typeface="Segoe UI" panose="020B0502040204020203" pitchFamily="34" charset="0"/>
                <a:cs typeface="Segoe UI" panose="020B0502040204020203" pitchFamily="34" charset="0"/>
              </a:endParaRPr>
            </a:p>
          </p:txBody>
        </p:sp>
        <p:sp>
          <p:nvSpPr>
            <p:cNvPr id="55" name="Freeform 73">
              <a:extLst>
                <a:ext uri="{FF2B5EF4-FFF2-40B4-BE49-F238E27FC236}">
                  <a16:creationId xmlns:a16="http://schemas.microsoft.com/office/drawing/2014/main" id="{60BF7A25-F968-40B6-87D3-37A1DF0A60E0}"/>
                </a:ext>
              </a:extLst>
            </p:cNvPr>
            <p:cNvSpPr>
              <a:spLocks/>
            </p:cNvSpPr>
            <p:nvPr/>
          </p:nvSpPr>
          <p:spPr bwMode="auto">
            <a:xfrm>
              <a:off x="4073" y="989"/>
              <a:ext cx="1332" cy="2280"/>
            </a:xfrm>
            <a:custGeom>
              <a:avLst/>
              <a:gdLst>
                <a:gd name="T0" fmla="*/ 767 w 771"/>
                <a:gd name="T1" fmla="*/ 540 h 1320"/>
                <a:gd name="T2" fmla="*/ 746 w 771"/>
                <a:gd name="T3" fmla="*/ 761 h 1320"/>
                <a:gd name="T4" fmla="*/ 632 w 771"/>
                <a:gd name="T5" fmla="*/ 1159 h 1320"/>
                <a:gd name="T6" fmla="*/ 542 w 771"/>
                <a:gd name="T7" fmla="*/ 1304 h 1320"/>
                <a:gd name="T8" fmla="*/ 502 w 771"/>
                <a:gd name="T9" fmla="*/ 1316 h 1320"/>
                <a:gd name="T10" fmla="*/ 123 w 771"/>
                <a:gd name="T11" fmla="*/ 1224 h 1320"/>
                <a:gd name="T12" fmla="*/ 63 w 771"/>
                <a:gd name="T13" fmla="*/ 1168 h 1320"/>
                <a:gd name="T14" fmla="*/ 6 w 771"/>
                <a:gd name="T15" fmla="*/ 690 h 1320"/>
                <a:gd name="T16" fmla="*/ 106 w 771"/>
                <a:gd name="T17" fmla="*/ 265 h 1320"/>
                <a:gd name="T18" fmla="*/ 236 w 771"/>
                <a:gd name="T19" fmla="*/ 83 h 1320"/>
                <a:gd name="T20" fmla="*/ 491 w 771"/>
                <a:gd name="T21" fmla="*/ 15 h 1320"/>
                <a:gd name="T22" fmla="*/ 701 w 771"/>
                <a:gd name="T23" fmla="*/ 185 h 1320"/>
                <a:gd name="T24" fmla="*/ 755 w 771"/>
                <a:gd name="T25" fmla="*/ 407 h 1320"/>
                <a:gd name="T26" fmla="*/ 767 w 771"/>
                <a:gd name="T27" fmla="*/ 540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71" h="1320">
                  <a:moveTo>
                    <a:pt x="767" y="540"/>
                  </a:moveTo>
                  <a:cubicBezTo>
                    <a:pt x="771" y="615"/>
                    <a:pt x="759" y="688"/>
                    <a:pt x="746" y="761"/>
                  </a:cubicBezTo>
                  <a:cubicBezTo>
                    <a:pt x="722" y="897"/>
                    <a:pt x="686" y="1031"/>
                    <a:pt x="632" y="1159"/>
                  </a:cubicBezTo>
                  <a:cubicBezTo>
                    <a:pt x="609" y="1211"/>
                    <a:pt x="583" y="1263"/>
                    <a:pt x="542" y="1304"/>
                  </a:cubicBezTo>
                  <a:cubicBezTo>
                    <a:pt x="530" y="1316"/>
                    <a:pt x="519" y="1320"/>
                    <a:pt x="502" y="1316"/>
                  </a:cubicBezTo>
                  <a:cubicBezTo>
                    <a:pt x="376" y="1285"/>
                    <a:pt x="249" y="1254"/>
                    <a:pt x="123" y="1224"/>
                  </a:cubicBezTo>
                  <a:cubicBezTo>
                    <a:pt x="91" y="1217"/>
                    <a:pt x="74" y="1199"/>
                    <a:pt x="63" y="1168"/>
                  </a:cubicBezTo>
                  <a:cubicBezTo>
                    <a:pt x="12" y="1012"/>
                    <a:pt x="0" y="852"/>
                    <a:pt x="6" y="690"/>
                  </a:cubicBezTo>
                  <a:cubicBezTo>
                    <a:pt x="11" y="542"/>
                    <a:pt x="46" y="400"/>
                    <a:pt x="106" y="265"/>
                  </a:cubicBezTo>
                  <a:cubicBezTo>
                    <a:pt x="136" y="196"/>
                    <a:pt x="178" y="134"/>
                    <a:pt x="236" y="83"/>
                  </a:cubicBezTo>
                  <a:cubicBezTo>
                    <a:pt x="310" y="17"/>
                    <a:pt x="396" y="0"/>
                    <a:pt x="491" y="15"/>
                  </a:cubicBezTo>
                  <a:cubicBezTo>
                    <a:pt x="593" y="31"/>
                    <a:pt x="659" y="93"/>
                    <a:pt x="701" y="185"/>
                  </a:cubicBezTo>
                  <a:cubicBezTo>
                    <a:pt x="734" y="255"/>
                    <a:pt x="747" y="330"/>
                    <a:pt x="755" y="407"/>
                  </a:cubicBezTo>
                  <a:cubicBezTo>
                    <a:pt x="760" y="451"/>
                    <a:pt x="763" y="496"/>
                    <a:pt x="767" y="5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latin typeface="Segoe UI" panose="020B0502040204020203" pitchFamily="34" charset="0"/>
                <a:ea typeface="Segoe UI" panose="020B0502040204020203" pitchFamily="34" charset="0"/>
                <a:cs typeface="Segoe UI" panose="020B0502040204020203" pitchFamily="34" charset="0"/>
              </a:endParaRPr>
            </a:p>
          </p:txBody>
        </p:sp>
        <p:sp>
          <p:nvSpPr>
            <p:cNvPr id="56" name="Freeform 74">
              <a:extLst>
                <a:ext uri="{FF2B5EF4-FFF2-40B4-BE49-F238E27FC236}">
                  <a16:creationId xmlns:a16="http://schemas.microsoft.com/office/drawing/2014/main" id="{9EFC53D3-2EFC-496E-B726-8F1C060F86D4}"/>
                </a:ext>
              </a:extLst>
            </p:cNvPr>
            <p:cNvSpPr>
              <a:spLocks/>
            </p:cNvSpPr>
            <p:nvPr/>
          </p:nvSpPr>
          <p:spPr bwMode="auto">
            <a:xfrm>
              <a:off x="2760" y="2238"/>
              <a:ext cx="952" cy="1107"/>
            </a:xfrm>
            <a:custGeom>
              <a:avLst/>
              <a:gdLst>
                <a:gd name="T0" fmla="*/ 1 w 551"/>
                <a:gd name="T1" fmla="*/ 127 h 641"/>
                <a:gd name="T2" fmla="*/ 426 w 551"/>
                <a:gd name="T3" fmla="*/ 0 h 641"/>
                <a:gd name="T4" fmla="*/ 489 w 551"/>
                <a:gd name="T5" fmla="*/ 110 h 641"/>
                <a:gd name="T6" fmla="*/ 549 w 551"/>
                <a:gd name="T7" fmla="*/ 354 h 641"/>
                <a:gd name="T8" fmla="*/ 473 w 551"/>
                <a:gd name="T9" fmla="*/ 560 h 641"/>
                <a:gd name="T10" fmla="*/ 234 w 551"/>
                <a:gd name="T11" fmla="*/ 603 h 641"/>
                <a:gd name="T12" fmla="*/ 76 w 551"/>
                <a:gd name="T13" fmla="*/ 435 h 641"/>
                <a:gd name="T14" fmla="*/ 0 w 551"/>
                <a:gd name="T15" fmla="*/ 135 h 641"/>
                <a:gd name="T16" fmla="*/ 1 w 551"/>
                <a:gd name="T17" fmla="*/ 127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1" h="641">
                  <a:moveTo>
                    <a:pt x="1" y="127"/>
                  </a:moveTo>
                  <a:cubicBezTo>
                    <a:pt x="141" y="85"/>
                    <a:pt x="282" y="43"/>
                    <a:pt x="426" y="0"/>
                  </a:cubicBezTo>
                  <a:cubicBezTo>
                    <a:pt x="447" y="35"/>
                    <a:pt x="470" y="72"/>
                    <a:pt x="489" y="110"/>
                  </a:cubicBezTo>
                  <a:cubicBezTo>
                    <a:pt x="526" y="187"/>
                    <a:pt x="551" y="267"/>
                    <a:pt x="549" y="354"/>
                  </a:cubicBezTo>
                  <a:cubicBezTo>
                    <a:pt x="548" y="432"/>
                    <a:pt x="528" y="502"/>
                    <a:pt x="473" y="560"/>
                  </a:cubicBezTo>
                  <a:cubicBezTo>
                    <a:pt x="414" y="623"/>
                    <a:pt x="311" y="641"/>
                    <a:pt x="234" y="603"/>
                  </a:cubicBezTo>
                  <a:cubicBezTo>
                    <a:pt x="159" y="567"/>
                    <a:pt x="111" y="507"/>
                    <a:pt x="76" y="435"/>
                  </a:cubicBezTo>
                  <a:cubicBezTo>
                    <a:pt x="29" y="341"/>
                    <a:pt x="9" y="239"/>
                    <a:pt x="0" y="135"/>
                  </a:cubicBezTo>
                  <a:cubicBezTo>
                    <a:pt x="0" y="133"/>
                    <a:pt x="1" y="131"/>
                    <a:pt x="1" y="1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latin typeface="Segoe UI" panose="020B0502040204020203" pitchFamily="34" charset="0"/>
                <a:ea typeface="Segoe UI" panose="020B0502040204020203" pitchFamily="34" charset="0"/>
                <a:cs typeface="Segoe UI" panose="020B0502040204020203" pitchFamily="34" charset="0"/>
              </a:endParaRPr>
            </a:p>
          </p:txBody>
        </p:sp>
      </p:grpSp>
      <p:sp>
        <p:nvSpPr>
          <p:cNvPr id="62" name="METRO ICON - hand 6">
            <a:extLst>
              <a:ext uri="{FF2B5EF4-FFF2-40B4-BE49-F238E27FC236}">
                <a16:creationId xmlns:a16="http://schemas.microsoft.com/office/drawing/2014/main" id="{F2BD3DCB-01A6-4D4A-9E7F-A9112B315249}"/>
              </a:ext>
            </a:extLst>
          </p:cNvPr>
          <p:cNvSpPr>
            <a:spLocks noChangeAspect="1" noEditPoints="1"/>
          </p:cNvSpPr>
          <p:nvPr/>
        </p:nvSpPr>
        <p:spPr bwMode="gray">
          <a:xfrm>
            <a:off x="7461534" y="2350184"/>
            <a:ext cx="216000" cy="231157"/>
          </a:xfrm>
          <a:custGeom>
            <a:avLst/>
            <a:gdLst>
              <a:gd name="T0" fmla="*/ 289 w 321"/>
              <a:gd name="T1" fmla="*/ 193 h 342"/>
              <a:gd name="T2" fmla="*/ 279 w 321"/>
              <a:gd name="T3" fmla="*/ 257 h 342"/>
              <a:gd name="T4" fmla="*/ 257 w 321"/>
              <a:gd name="T5" fmla="*/ 310 h 342"/>
              <a:gd name="T6" fmla="*/ 214 w 321"/>
              <a:gd name="T7" fmla="*/ 342 h 342"/>
              <a:gd name="T8" fmla="*/ 65 w 321"/>
              <a:gd name="T9" fmla="*/ 310 h 342"/>
              <a:gd name="T10" fmla="*/ 65 w 321"/>
              <a:gd name="T11" fmla="*/ 139 h 342"/>
              <a:gd name="T12" fmla="*/ 225 w 321"/>
              <a:gd name="T13" fmla="*/ 0 h 342"/>
              <a:gd name="T14" fmla="*/ 225 w 321"/>
              <a:gd name="T15" fmla="*/ 128 h 342"/>
              <a:gd name="T16" fmla="*/ 289 w 321"/>
              <a:gd name="T17" fmla="*/ 128 h 342"/>
              <a:gd name="T18" fmla="*/ 289 w 321"/>
              <a:gd name="T19" fmla="*/ 193 h 342"/>
              <a:gd name="T20" fmla="*/ 43 w 321"/>
              <a:gd name="T21" fmla="*/ 139 h 342"/>
              <a:gd name="T22" fmla="*/ 43 w 321"/>
              <a:gd name="T23" fmla="*/ 310 h 342"/>
              <a:gd name="T24" fmla="*/ 65 w 321"/>
              <a:gd name="T25" fmla="*/ 310 h 342"/>
              <a:gd name="T26" fmla="*/ 65 w 321"/>
              <a:gd name="T27" fmla="*/ 321 h 342"/>
              <a:gd name="T28" fmla="*/ 22 w 321"/>
              <a:gd name="T29" fmla="*/ 321 h 342"/>
              <a:gd name="T30" fmla="*/ 0 w 321"/>
              <a:gd name="T31" fmla="*/ 289 h 342"/>
              <a:gd name="T32" fmla="*/ 0 w 321"/>
              <a:gd name="T33" fmla="*/ 161 h 342"/>
              <a:gd name="T34" fmla="*/ 22 w 321"/>
              <a:gd name="T35" fmla="*/ 128 h 342"/>
              <a:gd name="T36" fmla="*/ 65 w 321"/>
              <a:gd name="T37" fmla="*/ 128 h 342"/>
              <a:gd name="T38" fmla="*/ 65 w 321"/>
              <a:gd name="T39" fmla="*/ 139 h 342"/>
              <a:gd name="T40" fmla="*/ 43 w 321"/>
              <a:gd name="T41" fmla="*/ 139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1" h="342">
                <a:moveTo>
                  <a:pt x="289" y="193"/>
                </a:moveTo>
                <a:cubicBezTo>
                  <a:pt x="314" y="193"/>
                  <a:pt x="300" y="257"/>
                  <a:pt x="279" y="257"/>
                </a:cubicBezTo>
                <a:cubicBezTo>
                  <a:pt x="289" y="257"/>
                  <a:pt x="279" y="310"/>
                  <a:pt x="257" y="310"/>
                </a:cubicBezTo>
                <a:cubicBezTo>
                  <a:pt x="257" y="332"/>
                  <a:pt x="236" y="342"/>
                  <a:pt x="214" y="342"/>
                </a:cubicBezTo>
                <a:cubicBezTo>
                  <a:pt x="124" y="342"/>
                  <a:pt x="156" y="320"/>
                  <a:pt x="65" y="310"/>
                </a:cubicBezTo>
                <a:cubicBezTo>
                  <a:pt x="65" y="139"/>
                  <a:pt x="65" y="139"/>
                  <a:pt x="65" y="139"/>
                </a:cubicBezTo>
                <a:cubicBezTo>
                  <a:pt x="145" y="115"/>
                  <a:pt x="225" y="54"/>
                  <a:pt x="225" y="0"/>
                </a:cubicBezTo>
                <a:cubicBezTo>
                  <a:pt x="243" y="0"/>
                  <a:pt x="289" y="21"/>
                  <a:pt x="225" y="128"/>
                </a:cubicBezTo>
                <a:cubicBezTo>
                  <a:pt x="225" y="128"/>
                  <a:pt x="279" y="128"/>
                  <a:pt x="289" y="128"/>
                </a:cubicBezTo>
                <a:cubicBezTo>
                  <a:pt x="321" y="128"/>
                  <a:pt x="311" y="193"/>
                  <a:pt x="289" y="193"/>
                </a:cubicBezTo>
                <a:close/>
                <a:moveTo>
                  <a:pt x="43" y="139"/>
                </a:moveTo>
                <a:cubicBezTo>
                  <a:pt x="43" y="310"/>
                  <a:pt x="43" y="310"/>
                  <a:pt x="43" y="310"/>
                </a:cubicBezTo>
                <a:cubicBezTo>
                  <a:pt x="65" y="310"/>
                  <a:pt x="65" y="310"/>
                  <a:pt x="65" y="310"/>
                </a:cubicBezTo>
                <a:cubicBezTo>
                  <a:pt x="65" y="321"/>
                  <a:pt x="65" y="321"/>
                  <a:pt x="65" y="321"/>
                </a:cubicBezTo>
                <a:cubicBezTo>
                  <a:pt x="22" y="321"/>
                  <a:pt x="22" y="321"/>
                  <a:pt x="22" y="321"/>
                </a:cubicBezTo>
                <a:cubicBezTo>
                  <a:pt x="10" y="321"/>
                  <a:pt x="0" y="307"/>
                  <a:pt x="0" y="289"/>
                </a:cubicBezTo>
                <a:cubicBezTo>
                  <a:pt x="0" y="161"/>
                  <a:pt x="0" y="161"/>
                  <a:pt x="0" y="161"/>
                </a:cubicBezTo>
                <a:cubicBezTo>
                  <a:pt x="0" y="143"/>
                  <a:pt x="10" y="128"/>
                  <a:pt x="22" y="128"/>
                </a:cubicBezTo>
                <a:cubicBezTo>
                  <a:pt x="65" y="128"/>
                  <a:pt x="65" y="128"/>
                  <a:pt x="65" y="128"/>
                </a:cubicBezTo>
                <a:cubicBezTo>
                  <a:pt x="65" y="139"/>
                  <a:pt x="65" y="139"/>
                  <a:pt x="65" y="139"/>
                </a:cubicBezTo>
                <a:lnTo>
                  <a:pt x="43" y="139"/>
                </a:lnTo>
                <a:close/>
              </a:path>
            </a:pathLst>
          </a:custGeom>
          <a:solidFill>
            <a:schemeClr val="bg2">
              <a:lumMod val="75000"/>
            </a:schemeClr>
          </a:solidFill>
          <a:ln>
            <a:noFill/>
          </a:ln>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cxnSp>
        <p:nvCxnSpPr>
          <p:cNvPr id="57" name="Gerader Verbinder 56">
            <a:extLst>
              <a:ext uri="{FF2B5EF4-FFF2-40B4-BE49-F238E27FC236}">
                <a16:creationId xmlns:a16="http://schemas.microsoft.com/office/drawing/2014/main" id="{624AB728-5913-4C0C-8893-E679BF7A04E5}"/>
              </a:ext>
            </a:extLst>
          </p:cNvPr>
          <p:cNvCxnSpPr/>
          <p:nvPr/>
        </p:nvCxnSpPr>
        <p:spPr>
          <a:xfrm>
            <a:off x="4479847" y="2650849"/>
            <a:ext cx="3232308" cy="0"/>
          </a:xfrm>
          <a:prstGeom prst="line">
            <a:avLst/>
          </a:prstGeom>
        </p:spPr>
        <p:style>
          <a:lnRef idx="1">
            <a:schemeClr val="dk1"/>
          </a:lnRef>
          <a:fillRef idx="0">
            <a:schemeClr val="dk1"/>
          </a:fillRef>
          <a:effectRef idx="0">
            <a:schemeClr val="dk1"/>
          </a:effectRef>
          <a:fontRef idx="minor">
            <a:schemeClr val="tx1"/>
          </a:fontRef>
        </p:style>
      </p:cxnSp>
      <p:cxnSp>
        <p:nvCxnSpPr>
          <p:cNvPr id="58" name="Gerader Verbinder 57">
            <a:extLst>
              <a:ext uri="{FF2B5EF4-FFF2-40B4-BE49-F238E27FC236}">
                <a16:creationId xmlns:a16="http://schemas.microsoft.com/office/drawing/2014/main" id="{D68CF6E5-FC2F-49CA-914B-F59C9F1089E9}"/>
              </a:ext>
            </a:extLst>
          </p:cNvPr>
          <p:cNvCxnSpPr/>
          <p:nvPr/>
        </p:nvCxnSpPr>
        <p:spPr>
          <a:xfrm>
            <a:off x="524176" y="2650849"/>
            <a:ext cx="3232308" cy="0"/>
          </a:xfrm>
          <a:prstGeom prst="line">
            <a:avLst/>
          </a:prstGeom>
        </p:spPr>
        <p:style>
          <a:lnRef idx="1">
            <a:schemeClr val="dk1"/>
          </a:lnRef>
          <a:fillRef idx="0">
            <a:schemeClr val="dk1"/>
          </a:fillRef>
          <a:effectRef idx="0">
            <a:schemeClr val="dk1"/>
          </a:effectRef>
          <a:fontRef idx="minor">
            <a:schemeClr val="tx1"/>
          </a:fontRef>
        </p:style>
      </p:cxnSp>
      <p:sp>
        <p:nvSpPr>
          <p:cNvPr id="59" name="Textfeld 58">
            <a:extLst>
              <a:ext uri="{FF2B5EF4-FFF2-40B4-BE49-F238E27FC236}">
                <a16:creationId xmlns:a16="http://schemas.microsoft.com/office/drawing/2014/main" id="{33A5B90C-7433-426F-A93E-EF08ED78F4D7}"/>
              </a:ext>
            </a:extLst>
          </p:cNvPr>
          <p:cNvSpPr txBox="1"/>
          <p:nvPr/>
        </p:nvSpPr>
        <p:spPr>
          <a:xfrm>
            <a:off x="427525" y="2635412"/>
            <a:ext cx="1497526" cy="276999"/>
          </a:xfrm>
          <a:prstGeom prst="rect">
            <a:avLst/>
          </a:prstGeom>
          <a:noFill/>
        </p:spPr>
        <p:txBody>
          <a:bodyPr wrap="none" rtlCol="0">
            <a:spAutoFit/>
          </a:bodyPr>
          <a:lstStyle/>
          <a:p>
            <a:r>
              <a:rPr lang="en-US" sz="1200" dirty="0">
                <a:latin typeface="Segoe UI" panose="020B0502040204020203" pitchFamily="34" charset="0"/>
                <a:ea typeface="Segoe UI" panose="020B0502040204020203" pitchFamily="34" charset="0"/>
                <a:cs typeface="Segoe UI" panose="020B0502040204020203" pitchFamily="34" charset="0"/>
              </a:rPr>
              <a:t>High sports activity</a:t>
            </a:r>
          </a:p>
        </p:txBody>
      </p:sp>
      <p:sp>
        <p:nvSpPr>
          <p:cNvPr id="60" name="Textfeld 59">
            <a:extLst>
              <a:ext uri="{FF2B5EF4-FFF2-40B4-BE49-F238E27FC236}">
                <a16:creationId xmlns:a16="http://schemas.microsoft.com/office/drawing/2014/main" id="{0CB77D69-DDE8-4AB6-BF03-6360D122AA49}"/>
              </a:ext>
            </a:extLst>
          </p:cNvPr>
          <p:cNvSpPr txBox="1"/>
          <p:nvPr/>
        </p:nvSpPr>
        <p:spPr>
          <a:xfrm>
            <a:off x="4394454" y="2635412"/>
            <a:ext cx="1189365" cy="276999"/>
          </a:xfrm>
          <a:prstGeom prst="rect">
            <a:avLst/>
          </a:prstGeom>
          <a:noFill/>
        </p:spPr>
        <p:txBody>
          <a:bodyPr wrap="none" rtlCol="0">
            <a:spAutoFit/>
          </a:bodyPr>
          <a:lstStyle/>
          <a:p>
            <a:r>
              <a:rPr lang="en-US" sz="1200" dirty="0">
                <a:latin typeface="Segoe UI" panose="020B0502040204020203" pitchFamily="34" charset="0"/>
                <a:ea typeface="Segoe UI" panose="020B0502040204020203" pitchFamily="34" charset="0"/>
                <a:cs typeface="Segoe UI" panose="020B0502040204020203" pitchFamily="34" charset="0"/>
              </a:rPr>
              <a:t>In many sports</a:t>
            </a:r>
          </a:p>
        </p:txBody>
      </p:sp>
      <p:sp>
        <p:nvSpPr>
          <p:cNvPr id="61" name="Textfeld 60">
            <a:extLst>
              <a:ext uri="{FF2B5EF4-FFF2-40B4-BE49-F238E27FC236}">
                <a16:creationId xmlns:a16="http://schemas.microsoft.com/office/drawing/2014/main" id="{CBA59A96-39D1-463A-A4E3-78D4C79D0B9C}"/>
              </a:ext>
            </a:extLst>
          </p:cNvPr>
          <p:cNvSpPr txBox="1"/>
          <p:nvPr/>
        </p:nvSpPr>
        <p:spPr>
          <a:xfrm>
            <a:off x="8341996" y="2635412"/>
            <a:ext cx="1213794" cy="276999"/>
          </a:xfrm>
          <a:prstGeom prst="rect">
            <a:avLst/>
          </a:prstGeom>
          <a:noFill/>
        </p:spPr>
        <p:txBody>
          <a:bodyPr wrap="none" rtlCol="0">
            <a:spAutoFit/>
          </a:bodyPr>
          <a:lstStyle/>
          <a:p>
            <a:r>
              <a:rPr lang="en-US" sz="1200" dirty="0">
                <a:latin typeface="Segoe UI" panose="020B0502040204020203" pitchFamily="34" charset="0"/>
                <a:ea typeface="Segoe UI" panose="020B0502040204020203" pitchFamily="34" charset="0"/>
                <a:cs typeface="Segoe UI" panose="020B0502040204020203" pitchFamily="34" charset="0"/>
              </a:rPr>
              <a:t>And life phases</a:t>
            </a:r>
          </a:p>
        </p:txBody>
      </p:sp>
      <p:pic>
        <p:nvPicPr>
          <p:cNvPr id="63" name="Grafik 62">
            <a:extLst>
              <a:ext uri="{FF2B5EF4-FFF2-40B4-BE49-F238E27FC236}">
                <a16:creationId xmlns:a16="http://schemas.microsoft.com/office/drawing/2014/main" id="{4E03671D-A61D-4C79-87C0-8C8BA4007D4B}"/>
              </a:ext>
            </a:extLst>
          </p:cNvPr>
          <p:cNvPicPr>
            <a:picLocks noChangeAspect="1"/>
          </p:cNvPicPr>
          <p:nvPr/>
        </p:nvPicPr>
        <p:blipFill>
          <a:blip r:embed="rId5"/>
          <a:stretch>
            <a:fillRect/>
          </a:stretch>
        </p:blipFill>
        <p:spPr>
          <a:xfrm>
            <a:off x="4407851" y="4832903"/>
            <a:ext cx="126589" cy="114299"/>
          </a:xfrm>
          <a:prstGeom prst="rect">
            <a:avLst/>
          </a:prstGeom>
          <a:solidFill>
            <a:schemeClr val="tx1">
              <a:lumMod val="50000"/>
            </a:schemeClr>
          </a:solidFill>
        </p:spPr>
      </p:pic>
      <p:pic>
        <p:nvPicPr>
          <p:cNvPr id="7" name="Grafik 6">
            <a:extLst>
              <a:ext uri="{FF2B5EF4-FFF2-40B4-BE49-F238E27FC236}">
                <a16:creationId xmlns:a16="http://schemas.microsoft.com/office/drawing/2014/main" id="{82AC38C1-5C6F-47D0-B43E-01A25542D8E6}"/>
              </a:ext>
            </a:extLst>
          </p:cNvPr>
          <p:cNvPicPr>
            <a:picLocks noChangeAspect="1"/>
          </p:cNvPicPr>
          <p:nvPr/>
        </p:nvPicPr>
        <p:blipFill>
          <a:blip r:embed="rId6"/>
          <a:stretch>
            <a:fillRect/>
          </a:stretch>
        </p:blipFill>
        <p:spPr>
          <a:xfrm>
            <a:off x="4390570" y="4041146"/>
            <a:ext cx="161150" cy="105367"/>
          </a:xfrm>
          <a:prstGeom prst="rect">
            <a:avLst/>
          </a:prstGeom>
          <a:solidFill>
            <a:schemeClr val="tx1">
              <a:lumMod val="50000"/>
            </a:schemeClr>
          </a:solidFill>
        </p:spPr>
      </p:pic>
      <p:pic>
        <p:nvPicPr>
          <p:cNvPr id="9" name="Grafik 8">
            <a:extLst>
              <a:ext uri="{FF2B5EF4-FFF2-40B4-BE49-F238E27FC236}">
                <a16:creationId xmlns:a16="http://schemas.microsoft.com/office/drawing/2014/main" id="{622BFBEB-C5CB-4A29-B9E6-4F2F07190F19}"/>
              </a:ext>
            </a:extLst>
          </p:cNvPr>
          <p:cNvPicPr>
            <a:picLocks noChangeAspect="1"/>
          </p:cNvPicPr>
          <p:nvPr/>
        </p:nvPicPr>
        <p:blipFill>
          <a:blip r:embed="rId7"/>
          <a:stretch>
            <a:fillRect/>
          </a:stretch>
        </p:blipFill>
        <p:spPr>
          <a:xfrm>
            <a:off x="4417145" y="5014546"/>
            <a:ext cx="108000" cy="102706"/>
          </a:xfrm>
          <a:prstGeom prst="rect">
            <a:avLst/>
          </a:prstGeom>
          <a:solidFill>
            <a:schemeClr val="tx1">
              <a:lumMod val="50000"/>
            </a:schemeClr>
          </a:solidFill>
        </p:spPr>
      </p:pic>
      <p:pic>
        <p:nvPicPr>
          <p:cNvPr id="11" name="Grafik 10">
            <a:extLst>
              <a:ext uri="{FF2B5EF4-FFF2-40B4-BE49-F238E27FC236}">
                <a16:creationId xmlns:a16="http://schemas.microsoft.com/office/drawing/2014/main" id="{646437B6-A5FA-4BDE-BE4D-CE6AE0762E46}"/>
              </a:ext>
            </a:extLst>
          </p:cNvPr>
          <p:cNvPicPr>
            <a:picLocks noChangeAspect="1"/>
          </p:cNvPicPr>
          <p:nvPr/>
        </p:nvPicPr>
        <p:blipFill>
          <a:blip r:embed="rId8"/>
          <a:stretch>
            <a:fillRect/>
          </a:stretch>
        </p:blipFill>
        <p:spPr>
          <a:xfrm>
            <a:off x="4429257" y="5522159"/>
            <a:ext cx="83776" cy="102393"/>
          </a:xfrm>
          <a:prstGeom prst="rect">
            <a:avLst/>
          </a:prstGeom>
          <a:solidFill>
            <a:schemeClr val="tx1">
              <a:lumMod val="50000"/>
            </a:schemeClr>
          </a:solidFill>
        </p:spPr>
      </p:pic>
      <p:pic>
        <p:nvPicPr>
          <p:cNvPr id="12" name="Grafik 11">
            <a:extLst>
              <a:ext uri="{FF2B5EF4-FFF2-40B4-BE49-F238E27FC236}">
                <a16:creationId xmlns:a16="http://schemas.microsoft.com/office/drawing/2014/main" id="{6197F5D2-F91B-4C8F-AC91-872996F99D9A}"/>
              </a:ext>
            </a:extLst>
          </p:cNvPr>
          <p:cNvPicPr>
            <a:picLocks noChangeAspect="1"/>
          </p:cNvPicPr>
          <p:nvPr/>
        </p:nvPicPr>
        <p:blipFill>
          <a:blip r:embed="rId9"/>
          <a:stretch>
            <a:fillRect/>
          </a:stretch>
        </p:blipFill>
        <p:spPr>
          <a:xfrm>
            <a:off x="4399145" y="4690204"/>
            <a:ext cx="144000" cy="109538"/>
          </a:xfrm>
          <a:prstGeom prst="rect">
            <a:avLst/>
          </a:prstGeom>
          <a:solidFill>
            <a:schemeClr val="tx1">
              <a:lumMod val="50000"/>
            </a:schemeClr>
          </a:solidFill>
        </p:spPr>
      </p:pic>
      <p:sp>
        <p:nvSpPr>
          <p:cNvPr id="64" name="Freeform 173">
            <a:extLst>
              <a:ext uri="{FF2B5EF4-FFF2-40B4-BE49-F238E27FC236}">
                <a16:creationId xmlns:a16="http://schemas.microsoft.com/office/drawing/2014/main" id="{5DA0CB15-D161-4E48-AE2D-33AC81619597}"/>
              </a:ext>
            </a:extLst>
          </p:cNvPr>
          <p:cNvSpPr/>
          <p:nvPr/>
        </p:nvSpPr>
        <p:spPr>
          <a:xfrm>
            <a:off x="4426145" y="5360511"/>
            <a:ext cx="90000" cy="108000"/>
          </a:xfrm>
          <a:custGeom>
            <a:avLst/>
            <a:gdLst>
              <a:gd name="connsiteX0" fmla="*/ 173157 w 847860"/>
              <a:gd name="connsiteY0" fmla="*/ 1818 h 890253"/>
              <a:gd name="connsiteX1" fmla="*/ 423930 w 847860"/>
              <a:gd name="connsiteY1" fmla="*/ 214189 h 890253"/>
              <a:gd name="connsiteX2" fmla="*/ 423930 w 847860"/>
              <a:gd name="connsiteY2" fmla="*/ 890253 h 890253"/>
              <a:gd name="connsiteX3" fmla="*/ 36770 w 847860"/>
              <a:gd name="connsiteY3" fmla="*/ 425459 h 890253"/>
              <a:gd name="connsiteX4" fmla="*/ 24016 w 847860"/>
              <a:gd name="connsiteY4" fmla="*/ 382449 h 890253"/>
              <a:gd name="connsiteX5" fmla="*/ 260717 w 847860"/>
              <a:gd name="connsiteY5" fmla="*/ 382449 h 890253"/>
              <a:gd name="connsiteX6" fmla="*/ 309260 w 847860"/>
              <a:gd name="connsiteY6" fmla="*/ 289476 h 890253"/>
              <a:gd name="connsiteX7" fmla="*/ 421979 w 847860"/>
              <a:gd name="connsiteY7" fmla="*/ 565102 h 890253"/>
              <a:gd name="connsiteX8" fmla="*/ 535520 w 847860"/>
              <a:gd name="connsiteY8" fmla="*/ 184985 h 890253"/>
              <a:gd name="connsiteX9" fmla="*/ 591468 w 847860"/>
              <a:gd name="connsiteY9" fmla="*/ 449092 h 890253"/>
              <a:gd name="connsiteX10" fmla="*/ 640011 w 847860"/>
              <a:gd name="connsiteY10" fmla="*/ 336374 h 890253"/>
              <a:gd name="connsiteX11" fmla="*/ 659758 w 847860"/>
              <a:gd name="connsiteY11" fmla="*/ 392322 h 890253"/>
              <a:gd name="connsiteX12" fmla="*/ 819374 w 847860"/>
              <a:gd name="connsiteY12" fmla="*/ 392322 h 890253"/>
              <a:gd name="connsiteX13" fmla="*/ 819374 w 847860"/>
              <a:gd name="connsiteY13" fmla="*/ 376689 h 890253"/>
              <a:gd name="connsiteX14" fmla="*/ 671277 w 847860"/>
              <a:gd name="connsiteY14" fmla="*/ 376689 h 890253"/>
              <a:gd name="connsiteX15" fmla="*/ 642480 w 847860"/>
              <a:gd name="connsiteY15" fmla="*/ 291122 h 890253"/>
              <a:gd name="connsiteX16" fmla="*/ 597228 w 847860"/>
              <a:gd name="connsiteY16" fmla="*/ 398081 h 890253"/>
              <a:gd name="connsiteX17" fmla="*/ 537166 w 847860"/>
              <a:gd name="connsiteY17" fmla="*/ 122455 h 890253"/>
              <a:gd name="connsiteX18" fmla="*/ 420333 w 847860"/>
              <a:gd name="connsiteY18" fmla="*/ 519027 h 890253"/>
              <a:gd name="connsiteX19" fmla="*/ 311728 w 847860"/>
              <a:gd name="connsiteY19" fmla="*/ 252452 h 890253"/>
              <a:gd name="connsiteX20" fmla="*/ 253312 w 847860"/>
              <a:gd name="connsiteY20" fmla="*/ 367639 h 890253"/>
              <a:gd name="connsiteX21" fmla="*/ 19624 w 847860"/>
              <a:gd name="connsiteY21" fmla="*/ 367639 h 890253"/>
              <a:gd name="connsiteX22" fmla="*/ 7859 w 847860"/>
              <a:gd name="connsiteY22" fmla="*/ 327967 h 890253"/>
              <a:gd name="connsiteX23" fmla="*/ 173157 w 847860"/>
              <a:gd name="connsiteY23" fmla="*/ 1818 h 890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847860" h="890253">
                <a:moveTo>
                  <a:pt x="173157" y="1818"/>
                </a:moveTo>
                <a:cubicBezTo>
                  <a:pt x="264668" y="-11753"/>
                  <a:pt x="369130" y="49868"/>
                  <a:pt x="423930" y="214189"/>
                </a:cubicBezTo>
                <a:cubicBezTo>
                  <a:pt x="599289" y="-311639"/>
                  <a:pt x="1283190" y="214189"/>
                  <a:pt x="423930" y="890253"/>
                </a:cubicBezTo>
                <a:cubicBezTo>
                  <a:pt x="209115" y="721237"/>
                  <a:pt x="90748" y="561611"/>
                  <a:pt x="36770" y="425459"/>
                </a:cubicBezTo>
                <a:lnTo>
                  <a:pt x="24016" y="382449"/>
                </a:lnTo>
                <a:lnTo>
                  <a:pt x="260717" y="382449"/>
                </a:lnTo>
                <a:lnTo>
                  <a:pt x="309260" y="289476"/>
                </a:lnTo>
                <a:lnTo>
                  <a:pt x="421979" y="565102"/>
                </a:lnTo>
                <a:lnTo>
                  <a:pt x="535520" y="184985"/>
                </a:lnTo>
                <a:lnTo>
                  <a:pt x="591468" y="449092"/>
                </a:lnTo>
                <a:lnTo>
                  <a:pt x="640011" y="336374"/>
                </a:lnTo>
                <a:lnTo>
                  <a:pt x="659758" y="392322"/>
                </a:lnTo>
                <a:lnTo>
                  <a:pt x="819374" y="392322"/>
                </a:lnTo>
                <a:lnTo>
                  <a:pt x="819374" y="376689"/>
                </a:lnTo>
                <a:lnTo>
                  <a:pt x="671277" y="376689"/>
                </a:lnTo>
                <a:lnTo>
                  <a:pt x="642480" y="291122"/>
                </a:lnTo>
                <a:lnTo>
                  <a:pt x="597228" y="398081"/>
                </a:lnTo>
                <a:lnTo>
                  <a:pt x="537166" y="122455"/>
                </a:lnTo>
                <a:lnTo>
                  <a:pt x="420333" y="519027"/>
                </a:lnTo>
                <a:lnTo>
                  <a:pt x="311728" y="252452"/>
                </a:lnTo>
                <a:lnTo>
                  <a:pt x="253312" y="367639"/>
                </a:lnTo>
                <a:lnTo>
                  <a:pt x="19624" y="367639"/>
                </a:lnTo>
                <a:lnTo>
                  <a:pt x="7859" y="327967"/>
                </a:lnTo>
                <a:cubicBezTo>
                  <a:pt x="-27821" y="142665"/>
                  <a:pt x="63344" y="18104"/>
                  <a:pt x="173157" y="1818"/>
                </a:cubicBezTo>
                <a:close/>
              </a:path>
            </a:pathLst>
          </a:cu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de-DE">
              <a:latin typeface="Segoe UI" panose="020B0502040204020203" pitchFamily="34" charset="0"/>
              <a:ea typeface="Segoe UI" panose="020B0502040204020203" pitchFamily="34" charset="0"/>
              <a:cs typeface="Segoe UI" panose="020B0502040204020203" pitchFamily="34" charset="0"/>
            </a:endParaRPr>
          </a:p>
        </p:txBody>
      </p:sp>
      <p:sp>
        <p:nvSpPr>
          <p:cNvPr id="6" name="Textfeld 5">
            <a:extLst>
              <a:ext uri="{FF2B5EF4-FFF2-40B4-BE49-F238E27FC236}">
                <a16:creationId xmlns:a16="http://schemas.microsoft.com/office/drawing/2014/main" id="{B8A8140A-A516-4BDC-8CA3-1E40C04D3586}"/>
              </a:ext>
            </a:extLst>
          </p:cNvPr>
          <p:cNvSpPr txBox="1"/>
          <p:nvPr/>
        </p:nvSpPr>
        <p:spPr>
          <a:xfrm>
            <a:off x="2339236" y="5245640"/>
            <a:ext cx="806631" cy="400110"/>
          </a:xfrm>
          <a:prstGeom prst="rect">
            <a:avLst/>
          </a:prstGeom>
          <a:noFill/>
        </p:spPr>
        <p:txBody>
          <a:bodyPr wrap="none" rtlCol="0">
            <a:spAutoFit/>
          </a:bodyPr>
          <a:lstStyle/>
          <a:p>
            <a:r>
              <a:rPr lang="de-DE" sz="1000" dirty="0">
                <a:solidFill>
                  <a:schemeClr val="bg1"/>
                </a:solidFill>
                <a:latin typeface="Segoe UI" panose="020B0502040204020203" pitchFamily="34" charset="0"/>
                <a:ea typeface="Segoe UI" panose="020B0502040204020203" pitchFamily="34" charset="0"/>
                <a:cs typeface="Segoe UI" panose="020B0502040204020203" pitchFamily="34" charset="0"/>
              </a:rPr>
              <a:t>At least 1x </a:t>
            </a:r>
          </a:p>
          <a:p>
            <a:r>
              <a:rPr lang="de-DE" sz="1000" dirty="0">
                <a:solidFill>
                  <a:schemeClr val="bg1"/>
                </a:solidFill>
                <a:latin typeface="Segoe UI" panose="020B0502040204020203" pitchFamily="34" charset="0"/>
                <a:ea typeface="Segoe UI" panose="020B0502040204020203" pitchFamily="34" charset="0"/>
                <a:cs typeface="Segoe UI" panose="020B0502040204020203" pitchFamily="34" charset="0"/>
              </a:rPr>
              <a:t>a </a:t>
            </a:r>
            <a:r>
              <a:rPr lang="de-DE" sz="1000" dirty="0" err="1">
                <a:solidFill>
                  <a:schemeClr val="bg1"/>
                </a:solidFill>
                <a:latin typeface="Segoe UI" panose="020B0502040204020203" pitchFamily="34" charset="0"/>
                <a:ea typeface="Segoe UI" panose="020B0502040204020203" pitchFamily="34" charset="0"/>
                <a:cs typeface="Segoe UI" panose="020B0502040204020203" pitchFamily="34" charset="0"/>
              </a:rPr>
              <a:t>year</a:t>
            </a:r>
            <a:endParaRPr lang="de-DE" sz="1000" dirty="0">
              <a:solidFill>
                <a:schemeClr val="bg1"/>
              </a:solidFill>
              <a:latin typeface="Segoe UI" panose="020B0502040204020203" pitchFamily="34" charset="0"/>
              <a:ea typeface="Segoe UI" panose="020B0502040204020203" pitchFamily="34" charset="0"/>
              <a:cs typeface="Segoe UI" panose="020B0502040204020203" pitchFamily="34" charset="0"/>
            </a:endParaRPr>
          </a:p>
        </p:txBody>
      </p:sp>
      <p:sp>
        <p:nvSpPr>
          <p:cNvPr id="65" name="Textfeld 64">
            <a:extLst>
              <a:ext uri="{FF2B5EF4-FFF2-40B4-BE49-F238E27FC236}">
                <a16:creationId xmlns:a16="http://schemas.microsoft.com/office/drawing/2014/main" id="{D50D2397-384A-4F59-B483-3A837BA1F581}"/>
              </a:ext>
            </a:extLst>
          </p:cNvPr>
          <p:cNvSpPr txBox="1"/>
          <p:nvPr/>
        </p:nvSpPr>
        <p:spPr>
          <a:xfrm>
            <a:off x="2726749" y="3937779"/>
            <a:ext cx="521297" cy="246221"/>
          </a:xfrm>
          <a:prstGeom prst="rect">
            <a:avLst/>
          </a:prstGeom>
          <a:noFill/>
        </p:spPr>
        <p:txBody>
          <a:bodyPr wrap="none" rtlCol="0">
            <a:spAutoFit/>
          </a:bodyPr>
          <a:lstStyle/>
          <a:p>
            <a:r>
              <a:rPr lang="de-DE" sz="1000" dirty="0">
                <a:solidFill>
                  <a:schemeClr val="bg1"/>
                </a:solidFill>
                <a:latin typeface="Segoe UI" panose="020B0502040204020203" pitchFamily="34" charset="0"/>
                <a:ea typeface="Segoe UI" panose="020B0502040204020203" pitchFamily="34" charset="0"/>
                <a:cs typeface="Segoe UI" panose="020B0502040204020203" pitchFamily="34" charset="0"/>
              </a:rPr>
              <a:t>Never</a:t>
            </a:r>
          </a:p>
        </p:txBody>
      </p:sp>
      <p:sp>
        <p:nvSpPr>
          <p:cNvPr id="66" name="Textfeld 65">
            <a:extLst>
              <a:ext uri="{FF2B5EF4-FFF2-40B4-BE49-F238E27FC236}">
                <a16:creationId xmlns:a16="http://schemas.microsoft.com/office/drawing/2014/main" id="{C1C8D40F-8871-4DB8-827B-6BBFD13F2AC6}"/>
              </a:ext>
            </a:extLst>
          </p:cNvPr>
          <p:cNvSpPr txBox="1"/>
          <p:nvPr/>
        </p:nvSpPr>
        <p:spPr>
          <a:xfrm>
            <a:off x="3038693" y="5245640"/>
            <a:ext cx="806631" cy="400110"/>
          </a:xfrm>
          <a:prstGeom prst="rect">
            <a:avLst/>
          </a:prstGeom>
          <a:noFill/>
        </p:spPr>
        <p:txBody>
          <a:bodyPr wrap="none" rtlCol="0">
            <a:spAutoFit/>
          </a:bodyPr>
          <a:lstStyle/>
          <a:p>
            <a:r>
              <a:rPr lang="de-DE" sz="1000" dirty="0">
                <a:solidFill>
                  <a:schemeClr val="bg1"/>
                </a:solidFill>
                <a:latin typeface="Segoe UI" panose="020B0502040204020203" pitchFamily="34" charset="0"/>
                <a:ea typeface="Segoe UI" panose="020B0502040204020203" pitchFamily="34" charset="0"/>
                <a:cs typeface="Segoe UI" panose="020B0502040204020203" pitchFamily="34" charset="0"/>
              </a:rPr>
              <a:t>At least 1x </a:t>
            </a:r>
          </a:p>
          <a:p>
            <a:r>
              <a:rPr lang="de-DE" sz="1000" dirty="0">
                <a:solidFill>
                  <a:schemeClr val="bg1"/>
                </a:solidFill>
                <a:latin typeface="Segoe UI" panose="020B0502040204020203" pitchFamily="34" charset="0"/>
                <a:ea typeface="Segoe UI" panose="020B0502040204020203" pitchFamily="34" charset="0"/>
                <a:cs typeface="Segoe UI" panose="020B0502040204020203" pitchFamily="34" charset="0"/>
              </a:rPr>
              <a:t>a </a:t>
            </a:r>
            <a:r>
              <a:rPr lang="de-DE" sz="1000" dirty="0" err="1">
                <a:solidFill>
                  <a:schemeClr val="bg1"/>
                </a:solidFill>
                <a:latin typeface="Segoe UI" panose="020B0502040204020203" pitchFamily="34" charset="0"/>
                <a:ea typeface="Segoe UI" panose="020B0502040204020203" pitchFamily="34" charset="0"/>
                <a:cs typeface="Segoe UI" panose="020B0502040204020203" pitchFamily="34" charset="0"/>
              </a:rPr>
              <a:t>month</a:t>
            </a:r>
            <a:endParaRPr lang="de-DE" sz="1000" dirty="0">
              <a:solidFill>
                <a:schemeClr val="bg1"/>
              </a:solidFill>
              <a:latin typeface="Segoe UI" panose="020B0502040204020203" pitchFamily="34" charset="0"/>
              <a:ea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42545098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6D93D53E-369B-426B-86AD-CAD550AF659C}"/>
              </a:ext>
            </a:extLst>
          </p:cNvPr>
          <p:cNvSpPr/>
          <p:nvPr/>
        </p:nvSpPr>
        <p:spPr>
          <a:xfrm>
            <a:off x="420248" y="704389"/>
            <a:ext cx="13172580" cy="458459"/>
          </a:xfrm>
          <a:prstGeom prst="rect">
            <a:avLst/>
          </a:prstGeom>
        </p:spPr>
        <p:txBody>
          <a:bodyPr wrap="square">
            <a:spAutoFit/>
          </a:bodyPr>
          <a:lstStyle/>
          <a:p>
            <a:pPr>
              <a:lnSpc>
                <a:spcPct val="107000"/>
              </a:lnSpc>
              <a:spcAft>
                <a:spcPts val="800"/>
              </a:spcAft>
            </a:pPr>
            <a:r>
              <a:rPr lang="en-US" sz="2400" cap="all" spc="160" dirty="0">
                <a:solidFill>
                  <a:srgbClr val="3B3B3D"/>
                </a:solidFill>
                <a:latin typeface="Segoe UI" panose="020B0502040204020203" pitchFamily="34" charset="0"/>
                <a:ea typeface="Segoe UI" panose="020B0502040204020203" pitchFamily="34" charset="0"/>
                <a:cs typeface="Segoe UI" panose="020B0502040204020203" pitchFamily="34" charset="0"/>
              </a:rPr>
              <a:t>Sport takes place mainly at a regional / local level</a:t>
            </a:r>
            <a:endParaRPr lang="de-DE" sz="2400" cap="all" spc="160" dirty="0">
              <a:solidFill>
                <a:srgbClr val="3B3B3D"/>
              </a:solidFill>
              <a:latin typeface="Segoe UI" panose="020B0502040204020203" pitchFamily="34" charset="0"/>
              <a:ea typeface="Segoe UI" panose="020B0502040204020203" pitchFamily="34" charset="0"/>
              <a:cs typeface="Segoe UI" panose="020B0502040204020203" pitchFamily="34" charset="0"/>
            </a:endParaRPr>
          </a:p>
        </p:txBody>
      </p:sp>
      <p:sp>
        <p:nvSpPr>
          <p:cNvPr id="6" name="Rechteck 5">
            <a:extLst>
              <a:ext uri="{FF2B5EF4-FFF2-40B4-BE49-F238E27FC236}">
                <a16:creationId xmlns:a16="http://schemas.microsoft.com/office/drawing/2014/main" id="{04E86CA2-9B7F-49BC-9843-EC7642FF6A26}"/>
              </a:ext>
            </a:extLst>
          </p:cNvPr>
          <p:cNvSpPr/>
          <p:nvPr/>
        </p:nvSpPr>
        <p:spPr>
          <a:xfrm>
            <a:off x="858700" y="1859613"/>
            <a:ext cx="949427" cy="276999"/>
          </a:xfrm>
          <a:prstGeom prst="rect">
            <a:avLst/>
          </a:prstGeom>
        </p:spPr>
        <p:txBody>
          <a:bodyPr wrap="none">
            <a:spAutoFit/>
          </a:bodyPr>
          <a:lstStyle/>
          <a:p>
            <a:r>
              <a:rPr lang="de-DE" sz="1200" b="1" dirty="0">
                <a:solidFill>
                  <a:schemeClr val="accent5"/>
                </a:solidFill>
                <a:latin typeface="Segoe UI" panose="020B0502040204020203" pitchFamily="34" charset="0"/>
                <a:ea typeface="Segoe UI" panose="020B0502040204020203" pitchFamily="34" charset="0"/>
                <a:cs typeface="Segoe UI" panose="020B0502040204020203" pitchFamily="34" charset="0"/>
              </a:rPr>
              <a:t>Swimming</a:t>
            </a:r>
          </a:p>
        </p:txBody>
      </p:sp>
      <p:sp>
        <p:nvSpPr>
          <p:cNvPr id="10" name="Rechteck 9">
            <a:extLst>
              <a:ext uri="{FF2B5EF4-FFF2-40B4-BE49-F238E27FC236}">
                <a16:creationId xmlns:a16="http://schemas.microsoft.com/office/drawing/2014/main" id="{21868041-CE58-4BBF-BA1D-25A06D87E25D}"/>
              </a:ext>
            </a:extLst>
          </p:cNvPr>
          <p:cNvSpPr/>
          <p:nvPr/>
        </p:nvSpPr>
        <p:spPr>
          <a:xfrm>
            <a:off x="3243385" y="1859613"/>
            <a:ext cx="710579" cy="276999"/>
          </a:xfrm>
          <a:prstGeom prst="rect">
            <a:avLst/>
          </a:prstGeom>
        </p:spPr>
        <p:txBody>
          <a:bodyPr wrap="none">
            <a:spAutoFit/>
          </a:bodyPr>
          <a:lstStyle/>
          <a:p>
            <a:r>
              <a:rPr lang="de-DE" sz="1200" b="1" dirty="0">
                <a:solidFill>
                  <a:schemeClr val="accent5"/>
                </a:solidFill>
                <a:latin typeface="Segoe UI" panose="020B0502040204020203" pitchFamily="34" charset="0"/>
                <a:ea typeface="Segoe UI" panose="020B0502040204020203" pitchFamily="34" charset="0"/>
                <a:cs typeface="Segoe UI" panose="020B0502040204020203" pitchFamily="34" charset="0"/>
              </a:rPr>
              <a:t>Cycling</a:t>
            </a:r>
          </a:p>
        </p:txBody>
      </p:sp>
      <p:sp>
        <p:nvSpPr>
          <p:cNvPr id="11" name="Rechteck 10">
            <a:extLst>
              <a:ext uri="{FF2B5EF4-FFF2-40B4-BE49-F238E27FC236}">
                <a16:creationId xmlns:a16="http://schemas.microsoft.com/office/drawing/2014/main" id="{7510F48D-2387-4398-AFBD-862EF9A415AC}"/>
              </a:ext>
            </a:extLst>
          </p:cNvPr>
          <p:cNvSpPr/>
          <p:nvPr/>
        </p:nvSpPr>
        <p:spPr>
          <a:xfrm>
            <a:off x="5325962" y="1859613"/>
            <a:ext cx="1447832" cy="286425"/>
          </a:xfrm>
          <a:prstGeom prst="rect">
            <a:avLst/>
          </a:prstGeom>
        </p:spPr>
        <p:txBody>
          <a:bodyPr wrap="none">
            <a:spAutoFit/>
          </a:bodyPr>
          <a:lstStyle/>
          <a:p>
            <a:pPr>
              <a:lnSpc>
                <a:spcPct val="115000"/>
              </a:lnSpc>
              <a:spcAft>
                <a:spcPts val="0"/>
              </a:spcAft>
            </a:pPr>
            <a:r>
              <a:rPr lang="de-DE" sz="1200" b="1" dirty="0">
                <a:solidFill>
                  <a:schemeClr val="accent5"/>
                </a:solidFill>
                <a:latin typeface="Segoe UI" panose="020B0502040204020203" pitchFamily="34" charset="0"/>
                <a:ea typeface="Segoe UI" panose="020B0502040204020203" pitchFamily="34" charset="0"/>
                <a:cs typeface="Segoe UI" panose="020B0502040204020203" pitchFamily="34" charset="0"/>
              </a:rPr>
              <a:t>Running/Jogging</a:t>
            </a:r>
          </a:p>
        </p:txBody>
      </p:sp>
      <p:sp>
        <p:nvSpPr>
          <p:cNvPr id="12" name="Rechteck 11">
            <a:extLst>
              <a:ext uri="{FF2B5EF4-FFF2-40B4-BE49-F238E27FC236}">
                <a16:creationId xmlns:a16="http://schemas.microsoft.com/office/drawing/2014/main" id="{D9CDE82E-9486-4822-9DEB-FFC742AB790B}"/>
              </a:ext>
            </a:extLst>
          </p:cNvPr>
          <p:cNvSpPr/>
          <p:nvPr/>
        </p:nvSpPr>
        <p:spPr>
          <a:xfrm>
            <a:off x="8042190" y="1859613"/>
            <a:ext cx="663964" cy="286425"/>
          </a:xfrm>
          <a:prstGeom prst="rect">
            <a:avLst/>
          </a:prstGeom>
        </p:spPr>
        <p:txBody>
          <a:bodyPr wrap="none">
            <a:spAutoFit/>
          </a:bodyPr>
          <a:lstStyle/>
          <a:p>
            <a:pPr>
              <a:lnSpc>
                <a:spcPct val="115000"/>
              </a:lnSpc>
              <a:spcAft>
                <a:spcPts val="0"/>
              </a:spcAft>
            </a:pPr>
            <a:r>
              <a:rPr lang="de-DE" sz="1200" b="1" dirty="0" err="1">
                <a:solidFill>
                  <a:schemeClr val="accent5"/>
                </a:solidFill>
                <a:latin typeface="Segoe UI" panose="020B0502040204020203" pitchFamily="34" charset="0"/>
                <a:ea typeface="Segoe UI" panose="020B0502040204020203" pitchFamily="34" charset="0"/>
                <a:cs typeface="Segoe UI" panose="020B0502040204020203" pitchFamily="34" charset="0"/>
              </a:rPr>
              <a:t>Hiking</a:t>
            </a:r>
            <a:endParaRPr lang="de-DE" sz="1200" b="1" dirty="0">
              <a:solidFill>
                <a:schemeClr val="accent5"/>
              </a:solidFill>
              <a:latin typeface="Segoe UI" panose="020B0502040204020203" pitchFamily="34" charset="0"/>
              <a:ea typeface="Segoe UI" panose="020B0502040204020203" pitchFamily="34" charset="0"/>
              <a:cs typeface="Segoe UI" panose="020B0502040204020203" pitchFamily="34" charset="0"/>
            </a:endParaRPr>
          </a:p>
        </p:txBody>
      </p:sp>
      <p:sp>
        <p:nvSpPr>
          <p:cNvPr id="13" name="Rechteck 12">
            <a:extLst>
              <a:ext uri="{FF2B5EF4-FFF2-40B4-BE49-F238E27FC236}">
                <a16:creationId xmlns:a16="http://schemas.microsoft.com/office/drawing/2014/main" id="{3F3C11F8-F643-4BE6-AD15-0FD88AF2E27D}"/>
              </a:ext>
            </a:extLst>
          </p:cNvPr>
          <p:cNvSpPr/>
          <p:nvPr/>
        </p:nvSpPr>
        <p:spPr>
          <a:xfrm>
            <a:off x="10367560" y="1859613"/>
            <a:ext cx="678391" cy="276999"/>
          </a:xfrm>
          <a:prstGeom prst="rect">
            <a:avLst/>
          </a:prstGeom>
        </p:spPr>
        <p:txBody>
          <a:bodyPr wrap="none">
            <a:spAutoFit/>
          </a:bodyPr>
          <a:lstStyle/>
          <a:p>
            <a:r>
              <a:rPr lang="de-DE" sz="1200" b="1" dirty="0">
                <a:solidFill>
                  <a:schemeClr val="accent5"/>
                </a:solidFill>
                <a:latin typeface="Segoe UI" panose="020B0502040204020203" pitchFamily="34" charset="0"/>
                <a:ea typeface="Segoe UI" panose="020B0502040204020203" pitchFamily="34" charset="0"/>
                <a:cs typeface="Segoe UI" panose="020B0502040204020203" pitchFamily="34" charset="0"/>
              </a:rPr>
              <a:t>Fitness</a:t>
            </a:r>
          </a:p>
        </p:txBody>
      </p:sp>
      <p:sp>
        <p:nvSpPr>
          <p:cNvPr id="14" name="Rechteck 13">
            <a:extLst>
              <a:ext uri="{FF2B5EF4-FFF2-40B4-BE49-F238E27FC236}">
                <a16:creationId xmlns:a16="http://schemas.microsoft.com/office/drawing/2014/main" id="{30A7AC71-EA45-4126-BF5B-38EDA73DD37D}"/>
              </a:ext>
            </a:extLst>
          </p:cNvPr>
          <p:cNvSpPr/>
          <p:nvPr/>
        </p:nvSpPr>
        <p:spPr>
          <a:xfrm>
            <a:off x="858700" y="3906629"/>
            <a:ext cx="776175" cy="276999"/>
          </a:xfrm>
          <a:prstGeom prst="rect">
            <a:avLst/>
          </a:prstGeom>
        </p:spPr>
        <p:txBody>
          <a:bodyPr wrap="none">
            <a:spAutoFit/>
          </a:bodyPr>
          <a:lstStyle/>
          <a:p>
            <a:r>
              <a:rPr lang="de-DE" sz="1200" b="1" dirty="0">
                <a:solidFill>
                  <a:schemeClr val="accent5"/>
                </a:solidFill>
                <a:latin typeface="Segoe UI" panose="020B0502040204020203" pitchFamily="34" charset="0"/>
                <a:ea typeface="Segoe UI" panose="020B0502040204020203" pitchFamily="34" charset="0"/>
                <a:cs typeface="Segoe UI" panose="020B0502040204020203" pitchFamily="34" charset="0"/>
              </a:rPr>
              <a:t>Bowling</a:t>
            </a:r>
          </a:p>
        </p:txBody>
      </p:sp>
      <p:sp>
        <p:nvSpPr>
          <p:cNvPr id="15" name="Rechteck 14">
            <a:extLst>
              <a:ext uri="{FF2B5EF4-FFF2-40B4-BE49-F238E27FC236}">
                <a16:creationId xmlns:a16="http://schemas.microsoft.com/office/drawing/2014/main" id="{412B4CCA-1348-4D6A-8D94-BD30B76D873D}"/>
              </a:ext>
            </a:extLst>
          </p:cNvPr>
          <p:cNvSpPr/>
          <p:nvPr/>
        </p:nvSpPr>
        <p:spPr>
          <a:xfrm>
            <a:off x="3115698" y="3906629"/>
            <a:ext cx="1003929" cy="276999"/>
          </a:xfrm>
          <a:prstGeom prst="rect">
            <a:avLst/>
          </a:prstGeom>
        </p:spPr>
        <p:txBody>
          <a:bodyPr wrap="none">
            <a:spAutoFit/>
          </a:bodyPr>
          <a:lstStyle/>
          <a:p>
            <a:r>
              <a:rPr lang="de-DE" sz="1200" b="1" dirty="0" err="1">
                <a:solidFill>
                  <a:schemeClr val="accent5"/>
                </a:solidFill>
                <a:latin typeface="Segoe UI" panose="020B0502040204020203" pitchFamily="34" charset="0"/>
                <a:ea typeface="Segoe UI" panose="020B0502040204020203" pitchFamily="34" charset="0"/>
                <a:cs typeface="Segoe UI" panose="020B0502040204020203" pitchFamily="34" charset="0"/>
              </a:rPr>
              <a:t>Gymnastics</a:t>
            </a:r>
            <a:endParaRPr lang="de-DE" sz="1200" b="1" dirty="0">
              <a:solidFill>
                <a:schemeClr val="accent5"/>
              </a:solidFill>
              <a:latin typeface="Segoe UI" panose="020B0502040204020203" pitchFamily="34" charset="0"/>
              <a:ea typeface="Segoe UI" panose="020B0502040204020203" pitchFamily="34" charset="0"/>
              <a:cs typeface="Segoe UI" panose="020B0502040204020203" pitchFamily="34" charset="0"/>
            </a:endParaRPr>
          </a:p>
        </p:txBody>
      </p:sp>
      <p:sp>
        <p:nvSpPr>
          <p:cNvPr id="16" name="Rechteck 15">
            <a:extLst>
              <a:ext uri="{FF2B5EF4-FFF2-40B4-BE49-F238E27FC236}">
                <a16:creationId xmlns:a16="http://schemas.microsoft.com/office/drawing/2014/main" id="{F5597DE5-2515-4C09-AA17-05C599972E6C}"/>
              </a:ext>
            </a:extLst>
          </p:cNvPr>
          <p:cNvSpPr/>
          <p:nvPr/>
        </p:nvSpPr>
        <p:spPr>
          <a:xfrm>
            <a:off x="5599874" y="3906629"/>
            <a:ext cx="657552" cy="276999"/>
          </a:xfrm>
          <a:prstGeom prst="rect">
            <a:avLst/>
          </a:prstGeom>
        </p:spPr>
        <p:txBody>
          <a:bodyPr wrap="none">
            <a:spAutoFit/>
          </a:bodyPr>
          <a:lstStyle/>
          <a:p>
            <a:r>
              <a:rPr lang="de-DE" sz="1200" b="1" dirty="0">
                <a:solidFill>
                  <a:schemeClr val="accent5"/>
                </a:solidFill>
                <a:latin typeface="Segoe UI" panose="020B0502040204020203" pitchFamily="34" charset="0"/>
                <a:ea typeface="Segoe UI" panose="020B0502040204020203" pitchFamily="34" charset="0"/>
                <a:cs typeface="Segoe UI" panose="020B0502040204020203" pitchFamily="34" charset="0"/>
              </a:rPr>
              <a:t>Soccer</a:t>
            </a:r>
          </a:p>
        </p:txBody>
      </p:sp>
      <p:sp>
        <p:nvSpPr>
          <p:cNvPr id="17" name="Rechteck 16">
            <a:extLst>
              <a:ext uri="{FF2B5EF4-FFF2-40B4-BE49-F238E27FC236}">
                <a16:creationId xmlns:a16="http://schemas.microsoft.com/office/drawing/2014/main" id="{141B3AD3-BD02-4E0E-A891-23339388A905}"/>
              </a:ext>
            </a:extLst>
          </p:cNvPr>
          <p:cNvSpPr/>
          <p:nvPr/>
        </p:nvSpPr>
        <p:spPr>
          <a:xfrm>
            <a:off x="7762295" y="3906629"/>
            <a:ext cx="1089978" cy="286425"/>
          </a:xfrm>
          <a:prstGeom prst="rect">
            <a:avLst/>
          </a:prstGeom>
        </p:spPr>
        <p:txBody>
          <a:bodyPr wrap="none">
            <a:spAutoFit/>
          </a:bodyPr>
          <a:lstStyle/>
          <a:p>
            <a:pPr>
              <a:lnSpc>
                <a:spcPct val="115000"/>
              </a:lnSpc>
              <a:spcAft>
                <a:spcPts val="0"/>
              </a:spcAft>
            </a:pPr>
            <a:r>
              <a:rPr lang="de-DE" sz="1200" b="1" dirty="0">
                <a:solidFill>
                  <a:schemeClr val="accent5"/>
                </a:solidFill>
                <a:latin typeface="Segoe UI" panose="020B0502040204020203" pitchFamily="34" charset="0"/>
                <a:ea typeface="Segoe UI" panose="020B0502040204020203" pitchFamily="34" charset="0"/>
                <a:cs typeface="Segoe UI" panose="020B0502040204020203" pitchFamily="34" charset="0"/>
              </a:rPr>
              <a:t>Health </a:t>
            </a:r>
            <a:r>
              <a:rPr lang="de-DE" sz="1200" b="1" dirty="0" err="1">
                <a:solidFill>
                  <a:schemeClr val="accent5"/>
                </a:solidFill>
                <a:latin typeface="Segoe UI" panose="020B0502040204020203" pitchFamily="34" charset="0"/>
                <a:ea typeface="Segoe UI" panose="020B0502040204020203" pitchFamily="34" charset="0"/>
                <a:cs typeface="Segoe UI" panose="020B0502040204020203" pitchFamily="34" charset="0"/>
              </a:rPr>
              <a:t>sport</a:t>
            </a:r>
            <a:endParaRPr lang="de-DE" sz="1200" b="1" dirty="0">
              <a:solidFill>
                <a:schemeClr val="accent5"/>
              </a:solidFill>
              <a:latin typeface="Segoe UI" panose="020B0502040204020203" pitchFamily="34" charset="0"/>
              <a:ea typeface="Segoe UI" panose="020B0502040204020203" pitchFamily="34" charset="0"/>
              <a:cs typeface="Segoe UI" panose="020B0502040204020203" pitchFamily="34" charset="0"/>
            </a:endParaRPr>
          </a:p>
        </p:txBody>
      </p:sp>
      <p:sp>
        <p:nvSpPr>
          <p:cNvPr id="18" name="Rechteck 17">
            <a:extLst>
              <a:ext uri="{FF2B5EF4-FFF2-40B4-BE49-F238E27FC236}">
                <a16:creationId xmlns:a16="http://schemas.microsoft.com/office/drawing/2014/main" id="{1ABD1837-6047-42B2-B44B-EF0F21D4A041}"/>
              </a:ext>
            </a:extLst>
          </p:cNvPr>
          <p:cNvSpPr/>
          <p:nvPr/>
        </p:nvSpPr>
        <p:spPr>
          <a:xfrm>
            <a:off x="10320271" y="3906629"/>
            <a:ext cx="779381" cy="276999"/>
          </a:xfrm>
          <a:prstGeom prst="rect">
            <a:avLst/>
          </a:prstGeom>
        </p:spPr>
        <p:txBody>
          <a:bodyPr wrap="none">
            <a:spAutoFit/>
          </a:bodyPr>
          <a:lstStyle/>
          <a:p>
            <a:r>
              <a:rPr lang="de-DE" sz="1200" b="1" dirty="0">
                <a:solidFill>
                  <a:schemeClr val="accent5"/>
                </a:solidFill>
                <a:latin typeface="Segoe UI" panose="020B0502040204020203" pitchFamily="34" charset="0"/>
                <a:ea typeface="Segoe UI" panose="020B0502040204020203" pitchFamily="34" charset="0"/>
                <a:cs typeface="Segoe UI" panose="020B0502040204020203" pitchFamily="34" charset="0"/>
              </a:rPr>
              <a:t>Dancing</a:t>
            </a:r>
          </a:p>
        </p:txBody>
      </p:sp>
      <p:pic>
        <p:nvPicPr>
          <p:cNvPr id="20" name="Grafik 19">
            <a:extLst>
              <a:ext uri="{FF2B5EF4-FFF2-40B4-BE49-F238E27FC236}">
                <a16:creationId xmlns:a16="http://schemas.microsoft.com/office/drawing/2014/main" id="{6A910EFE-AB7D-4493-BEEF-892AB12E4C1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0714" y="2140432"/>
            <a:ext cx="1247872" cy="828000"/>
          </a:xfrm>
          <a:prstGeom prst="rect">
            <a:avLst/>
          </a:prstGeom>
        </p:spPr>
      </p:pic>
      <p:pic>
        <p:nvPicPr>
          <p:cNvPr id="22" name="Grafik 21">
            <a:extLst>
              <a:ext uri="{FF2B5EF4-FFF2-40B4-BE49-F238E27FC236}">
                <a16:creationId xmlns:a16="http://schemas.microsoft.com/office/drawing/2014/main" id="{5391F22A-3E05-4193-A8EA-451408AA70E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22973" y="2140432"/>
            <a:ext cx="1242369" cy="828000"/>
          </a:xfrm>
          <a:prstGeom prst="rect">
            <a:avLst/>
          </a:prstGeom>
        </p:spPr>
      </p:pic>
      <p:pic>
        <p:nvPicPr>
          <p:cNvPr id="26" name="Grafik 25">
            <a:extLst>
              <a:ext uri="{FF2B5EF4-FFF2-40B4-BE49-F238E27FC236}">
                <a16:creationId xmlns:a16="http://schemas.microsoft.com/office/drawing/2014/main" id="{6F3ADFCE-34FF-4FF2-B1E4-7B61E45B3F3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289729" y="2140432"/>
            <a:ext cx="1471680" cy="828000"/>
          </a:xfrm>
          <a:prstGeom prst="rect">
            <a:avLst/>
          </a:prstGeom>
        </p:spPr>
      </p:pic>
      <p:pic>
        <p:nvPicPr>
          <p:cNvPr id="28" name="Grafik 27">
            <a:extLst>
              <a:ext uri="{FF2B5EF4-FFF2-40B4-BE49-F238E27FC236}">
                <a16:creationId xmlns:a16="http://schemas.microsoft.com/office/drawing/2014/main" id="{EB486021-9E27-4DD5-BFF0-E4392733EC8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785796" y="2140432"/>
            <a:ext cx="1242368" cy="828000"/>
          </a:xfrm>
          <a:prstGeom prst="rect">
            <a:avLst/>
          </a:prstGeom>
        </p:spPr>
      </p:pic>
      <p:pic>
        <p:nvPicPr>
          <p:cNvPr id="30" name="Grafik 29">
            <a:extLst>
              <a:ext uri="{FF2B5EF4-FFF2-40B4-BE49-F238E27FC236}">
                <a16:creationId xmlns:a16="http://schemas.microsoft.com/office/drawing/2014/main" id="{BBB436D7-0367-4AF8-809D-DE3D7592DE3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052550" y="2140432"/>
            <a:ext cx="1241150" cy="828000"/>
          </a:xfrm>
          <a:prstGeom prst="rect">
            <a:avLst/>
          </a:prstGeom>
        </p:spPr>
      </p:pic>
      <p:pic>
        <p:nvPicPr>
          <p:cNvPr id="33" name="Picture 5">
            <a:extLst>
              <a:ext uri="{FF2B5EF4-FFF2-40B4-BE49-F238E27FC236}">
                <a16:creationId xmlns:a16="http://schemas.microsoft.com/office/drawing/2014/main" id="{8F3E64C3-B53D-4EC3-AF98-691EAA34BA4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092157" y="4228151"/>
            <a:ext cx="1104000" cy="82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6" name="Grafik 35">
            <a:extLst>
              <a:ext uri="{FF2B5EF4-FFF2-40B4-BE49-F238E27FC236}">
                <a16:creationId xmlns:a16="http://schemas.microsoft.com/office/drawing/2014/main" id="{67821479-A1CB-4AAC-917D-B901002B902D}"/>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380788" y="4228151"/>
            <a:ext cx="1242000" cy="828000"/>
          </a:xfrm>
          <a:prstGeom prst="rect">
            <a:avLst/>
          </a:prstGeom>
        </p:spPr>
      </p:pic>
      <p:pic>
        <p:nvPicPr>
          <p:cNvPr id="38" name="Grafik 37">
            <a:extLst>
              <a:ext uri="{FF2B5EF4-FFF2-40B4-BE49-F238E27FC236}">
                <a16:creationId xmlns:a16="http://schemas.microsoft.com/office/drawing/2014/main" id="{C7B8F26A-AC6C-4766-88EB-49927C903C2B}"/>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692511" y="4228151"/>
            <a:ext cx="1242000" cy="828000"/>
          </a:xfrm>
          <a:prstGeom prst="rect">
            <a:avLst/>
          </a:prstGeom>
        </p:spPr>
      </p:pic>
      <p:pic>
        <p:nvPicPr>
          <p:cNvPr id="40" name="Grafik 39">
            <a:extLst>
              <a:ext uri="{FF2B5EF4-FFF2-40B4-BE49-F238E27FC236}">
                <a16:creationId xmlns:a16="http://schemas.microsoft.com/office/drawing/2014/main" id="{25532361-772A-4F96-AF2E-FE6D9F3142E5}"/>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9937285" y="4228151"/>
            <a:ext cx="1471680" cy="828000"/>
          </a:xfrm>
          <a:prstGeom prst="rect">
            <a:avLst/>
          </a:prstGeom>
        </p:spPr>
      </p:pic>
      <p:pic>
        <p:nvPicPr>
          <p:cNvPr id="42" name="Grafik 41">
            <a:extLst>
              <a:ext uri="{FF2B5EF4-FFF2-40B4-BE49-F238E27FC236}">
                <a16:creationId xmlns:a16="http://schemas.microsoft.com/office/drawing/2014/main" id="{1B8104F2-61A7-4FDF-B15F-B7ADEBFF9353}"/>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990786" y="2136612"/>
            <a:ext cx="1471680" cy="828000"/>
          </a:xfrm>
          <a:prstGeom prst="rect">
            <a:avLst/>
          </a:prstGeom>
        </p:spPr>
      </p:pic>
      <p:pic>
        <p:nvPicPr>
          <p:cNvPr id="43" name="Grafik 42">
            <a:extLst>
              <a:ext uri="{FF2B5EF4-FFF2-40B4-BE49-F238E27FC236}">
                <a16:creationId xmlns:a16="http://schemas.microsoft.com/office/drawing/2014/main" id="{BE78AC26-B948-4DA4-A7F3-60BB90691D1D}"/>
              </a:ext>
            </a:extLst>
          </p:cNvPr>
          <p:cNvPicPr>
            <a:picLocks noChangeAspect="1"/>
          </p:cNvPicPr>
          <p:nvPr/>
        </p:nvPicPr>
        <p:blipFill>
          <a:blip r:embed="rId13"/>
          <a:stretch>
            <a:fillRect/>
          </a:stretch>
        </p:blipFill>
        <p:spPr>
          <a:xfrm>
            <a:off x="858700" y="4228151"/>
            <a:ext cx="751813" cy="678823"/>
          </a:xfrm>
          <a:prstGeom prst="rect">
            <a:avLst/>
          </a:prstGeom>
          <a:solidFill>
            <a:schemeClr val="tx1">
              <a:lumMod val="50000"/>
            </a:schemeClr>
          </a:solidFill>
        </p:spPr>
      </p:pic>
      <p:sp>
        <p:nvSpPr>
          <p:cNvPr id="44" name="Textfeld 43">
            <a:extLst>
              <a:ext uri="{FF2B5EF4-FFF2-40B4-BE49-F238E27FC236}">
                <a16:creationId xmlns:a16="http://schemas.microsoft.com/office/drawing/2014/main" id="{D7ACB668-4027-44AF-8FBE-0B178B81F095}"/>
              </a:ext>
            </a:extLst>
          </p:cNvPr>
          <p:cNvSpPr txBox="1"/>
          <p:nvPr/>
        </p:nvSpPr>
        <p:spPr>
          <a:xfrm>
            <a:off x="932122" y="3069902"/>
            <a:ext cx="678391" cy="246221"/>
          </a:xfrm>
          <a:prstGeom prst="rect">
            <a:avLst/>
          </a:prstGeom>
          <a:solidFill>
            <a:schemeClr val="accent4"/>
          </a:solidFill>
        </p:spPr>
        <p:txBody>
          <a:bodyPr wrap="none" rtlCol="0">
            <a:spAutoFit/>
          </a:bodyPr>
          <a:lstStyle/>
          <a:p>
            <a:r>
              <a:rPr lang="de-DE" sz="1000" dirty="0">
                <a:latin typeface="Segoe UI" panose="020B0502040204020203" pitchFamily="34" charset="0"/>
                <a:ea typeface="Segoe UI" panose="020B0502040204020203" pitchFamily="34" charset="0"/>
                <a:cs typeface="Segoe UI" panose="020B0502040204020203" pitchFamily="34" charset="0"/>
              </a:rPr>
              <a:t>Regional</a:t>
            </a:r>
          </a:p>
        </p:txBody>
      </p:sp>
      <p:sp>
        <p:nvSpPr>
          <p:cNvPr id="45" name="Textfeld 44">
            <a:extLst>
              <a:ext uri="{FF2B5EF4-FFF2-40B4-BE49-F238E27FC236}">
                <a16:creationId xmlns:a16="http://schemas.microsoft.com/office/drawing/2014/main" id="{2B9BCC6F-9C82-49F3-A912-6B8F394E7835}"/>
              </a:ext>
            </a:extLst>
          </p:cNvPr>
          <p:cNvSpPr txBox="1"/>
          <p:nvPr/>
        </p:nvSpPr>
        <p:spPr>
          <a:xfrm>
            <a:off x="5686373" y="3069902"/>
            <a:ext cx="678391" cy="246221"/>
          </a:xfrm>
          <a:prstGeom prst="rect">
            <a:avLst/>
          </a:prstGeom>
          <a:solidFill>
            <a:schemeClr val="accent4"/>
          </a:solidFill>
        </p:spPr>
        <p:txBody>
          <a:bodyPr wrap="none" rtlCol="0">
            <a:spAutoFit/>
          </a:bodyPr>
          <a:lstStyle/>
          <a:p>
            <a:r>
              <a:rPr lang="de-DE" sz="1000" dirty="0">
                <a:latin typeface="Segoe UI" panose="020B0502040204020203" pitchFamily="34" charset="0"/>
                <a:ea typeface="Segoe UI" panose="020B0502040204020203" pitchFamily="34" charset="0"/>
                <a:cs typeface="Segoe UI" panose="020B0502040204020203" pitchFamily="34" charset="0"/>
              </a:rPr>
              <a:t>Regional</a:t>
            </a:r>
          </a:p>
        </p:txBody>
      </p:sp>
      <p:sp>
        <p:nvSpPr>
          <p:cNvPr id="46" name="Textfeld 45">
            <a:extLst>
              <a:ext uri="{FF2B5EF4-FFF2-40B4-BE49-F238E27FC236}">
                <a16:creationId xmlns:a16="http://schemas.microsoft.com/office/drawing/2014/main" id="{0720B07C-6710-4E59-A11D-E8BDE5DE8615}"/>
              </a:ext>
            </a:extLst>
          </p:cNvPr>
          <p:cNvSpPr txBox="1"/>
          <p:nvPr/>
        </p:nvSpPr>
        <p:spPr>
          <a:xfrm>
            <a:off x="10352330" y="3069902"/>
            <a:ext cx="678391" cy="246221"/>
          </a:xfrm>
          <a:prstGeom prst="rect">
            <a:avLst/>
          </a:prstGeom>
          <a:solidFill>
            <a:schemeClr val="accent4"/>
          </a:solidFill>
        </p:spPr>
        <p:txBody>
          <a:bodyPr wrap="none" rtlCol="0">
            <a:spAutoFit/>
          </a:bodyPr>
          <a:lstStyle/>
          <a:p>
            <a:r>
              <a:rPr lang="de-DE" sz="1000" dirty="0">
                <a:latin typeface="Segoe UI" panose="020B0502040204020203" pitchFamily="34" charset="0"/>
                <a:ea typeface="Segoe UI" panose="020B0502040204020203" pitchFamily="34" charset="0"/>
                <a:cs typeface="Segoe UI" panose="020B0502040204020203" pitchFamily="34" charset="0"/>
              </a:rPr>
              <a:t>Regional</a:t>
            </a:r>
          </a:p>
        </p:txBody>
      </p:sp>
      <p:sp>
        <p:nvSpPr>
          <p:cNvPr id="47" name="Textfeld 46">
            <a:extLst>
              <a:ext uri="{FF2B5EF4-FFF2-40B4-BE49-F238E27FC236}">
                <a16:creationId xmlns:a16="http://schemas.microsoft.com/office/drawing/2014/main" id="{CFF27776-26B1-4D67-8B3D-0C0BE3909027}"/>
              </a:ext>
            </a:extLst>
          </p:cNvPr>
          <p:cNvSpPr txBox="1"/>
          <p:nvPr/>
        </p:nvSpPr>
        <p:spPr>
          <a:xfrm>
            <a:off x="932122" y="5100674"/>
            <a:ext cx="678391" cy="246221"/>
          </a:xfrm>
          <a:prstGeom prst="rect">
            <a:avLst/>
          </a:prstGeom>
          <a:solidFill>
            <a:schemeClr val="accent4"/>
          </a:solidFill>
        </p:spPr>
        <p:txBody>
          <a:bodyPr wrap="none" rtlCol="0">
            <a:spAutoFit/>
          </a:bodyPr>
          <a:lstStyle/>
          <a:p>
            <a:r>
              <a:rPr lang="de-DE" sz="1000" dirty="0">
                <a:latin typeface="Segoe UI" panose="020B0502040204020203" pitchFamily="34" charset="0"/>
                <a:ea typeface="Segoe UI" panose="020B0502040204020203" pitchFamily="34" charset="0"/>
                <a:cs typeface="Segoe UI" panose="020B0502040204020203" pitchFamily="34" charset="0"/>
              </a:rPr>
              <a:t>Regional</a:t>
            </a:r>
          </a:p>
        </p:txBody>
      </p:sp>
      <p:sp>
        <p:nvSpPr>
          <p:cNvPr id="48" name="Textfeld 47">
            <a:extLst>
              <a:ext uri="{FF2B5EF4-FFF2-40B4-BE49-F238E27FC236}">
                <a16:creationId xmlns:a16="http://schemas.microsoft.com/office/drawing/2014/main" id="{5F91888F-477E-43EF-8B9E-26F94C14F36B}"/>
              </a:ext>
            </a:extLst>
          </p:cNvPr>
          <p:cNvSpPr txBox="1"/>
          <p:nvPr/>
        </p:nvSpPr>
        <p:spPr>
          <a:xfrm>
            <a:off x="5686373" y="5100674"/>
            <a:ext cx="678391" cy="246221"/>
          </a:xfrm>
          <a:prstGeom prst="rect">
            <a:avLst/>
          </a:prstGeom>
          <a:solidFill>
            <a:schemeClr val="accent4"/>
          </a:solidFill>
        </p:spPr>
        <p:txBody>
          <a:bodyPr wrap="none" rtlCol="0">
            <a:spAutoFit/>
          </a:bodyPr>
          <a:lstStyle/>
          <a:p>
            <a:r>
              <a:rPr lang="de-DE" sz="1000" dirty="0">
                <a:latin typeface="Segoe UI" panose="020B0502040204020203" pitchFamily="34" charset="0"/>
                <a:ea typeface="Segoe UI" panose="020B0502040204020203" pitchFamily="34" charset="0"/>
                <a:cs typeface="Segoe UI" panose="020B0502040204020203" pitchFamily="34" charset="0"/>
              </a:rPr>
              <a:t>Regional</a:t>
            </a:r>
          </a:p>
        </p:txBody>
      </p:sp>
      <p:sp>
        <p:nvSpPr>
          <p:cNvPr id="49" name="Textfeld 48">
            <a:extLst>
              <a:ext uri="{FF2B5EF4-FFF2-40B4-BE49-F238E27FC236}">
                <a16:creationId xmlns:a16="http://schemas.microsoft.com/office/drawing/2014/main" id="{7F5FF3E0-A67F-4D2E-9126-6AC6A768F9D7}"/>
              </a:ext>
            </a:extLst>
          </p:cNvPr>
          <p:cNvSpPr txBox="1"/>
          <p:nvPr/>
        </p:nvSpPr>
        <p:spPr>
          <a:xfrm>
            <a:off x="10352330" y="5100674"/>
            <a:ext cx="678391" cy="246221"/>
          </a:xfrm>
          <a:prstGeom prst="rect">
            <a:avLst/>
          </a:prstGeom>
          <a:solidFill>
            <a:schemeClr val="accent4"/>
          </a:solidFill>
        </p:spPr>
        <p:txBody>
          <a:bodyPr wrap="none" rtlCol="0">
            <a:spAutoFit/>
          </a:bodyPr>
          <a:lstStyle/>
          <a:p>
            <a:r>
              <a:rPr lang="de-DE" sz="1000" dirty="0">
                <a:latin typeface="Segoe UI" panose="020B0502040204020203" pitchFamily="34" charset="0"/>
                <a:ea typeface="Segoe UI" panose="020B0502040204020203" pitchFamily="34" charset="0"/>
                <a:cs typeface="Segoe UI" panose="020B0502040204020203" pitchFamily="34" charset="0"/>
              </a:rPr>
              <a:t>Regional</a:t>
            </a:r>
          </a:p>
        </p:txBody>
      </p:sp>
      <p:sp>
        <p:nvSpPr>
          <p:cNvPr id="50" name="Textfeld 49">
            <a:extLst>
              <a:ext uri="{FF2B5EF4-FFF2-40B4-BE49-F238E27FC236}">
                <a16:creationId xmlns:a16="http://schemas.microsoft.com/office/drawing/2014/main" id="{E632DDBB-C227-4D75-92F1-CD2CDDF76E9F}"/>
              </a:ext>
            </a:extLst>
          </p:cNvPr>
          <p:cNvSpPr txBox="1"/>
          <p:nvPr/>
        </p:nvSpPr>
        <p:spPr>
          <a:xfrm>
            <a:off x="3304961" y="5100674"/>
            <a:ext cx="678391" cy="246221"/>
          </a:xfrm>
          <a:prstGeom prst="rect">
            <a:avLst/>
          </a:prstGeom>
          <a:solidFill>
            <a:schemeClr val="accent4"/>
          </a:solidFill>
        </p:spPr>
        <p:txBody>
          <a:bodyPr wrap="none" rtlCol="0">
            <a:spAutoFit/>
          </a:bodyPr>
          <a:lstStyle/>
          <a:p>
            <a:r>
              <a:rPr lang="de-DE" sz="1000" dirty="0">
                <a:latin typeface="Segoe UI" panose="020B0502040204020203" pitchFamily="34" charset="0"/>
                <a:ea typeface="Segoe UI" panose="020B0502040204020203" pitchFamily="34" charset="0"/>
                <a:cs typeface="Segoe UI" panose="020B0502040204020203" pitchFamily="34" charset="0"/>
              </a:rPr>
              <a:t>Regional</a:t>
            </a:r>
          </a:p>
        </p:txBody>
      </p:sp>
      <p:sp>
        <p:nvSpPr>
          <p:cNvPr id="51" name="Textfeld 50">
            <a:extLst>
              <a:ext uri="{FF2B5EF4-FFF2-40B4-BE49-F238E27FC236}">
                <a16:creationId xmlns:a16="http://schemas.microsoft.com/office/drawing/2014/main" id="{131438F4-3DCA-4E3F-B5D2-09BCF414DA0E}"/>
              </a:ext>
            </a:extLst>
          </p:cNvPr>
          <p:cNvSpPr txBox="1"/>
          <p:nvPr/>
        </p:nvSpPr>
        <p:spPr>
          <a:xfrm>
            <a:off x="7974315" y="5100674"/>
            <a:ext cx="678391" cy="246221"/>
          </a:xfrm>
          <a:prstGeom prst="rect">
            <a:avLst/>
          </a:prstGeom>
          <a:solidFill>
            <a:schemeClr val="accent4"/>
          </a:solidFill>
        </p:spPr>
        <p:txBody>
          <a:bodyPr wrap="none" rtlCol="0">
            <a:spAutoFit/>
          </a:bodyPr>
          <a:lstStyle/>
          <a:p>
            <a:r>
              <a:rPr lang="de-DE" sz="1000" dirty="0">
                <a:latin typeface="Segoe UI" panose="020B0502040204020203" pitchFamily="34" charset="0"/>
                <a:ea typeface="Segoe UI" panose="020B0502040204020203" pitchFamily="34" charset="0"/>
                <a:cs typeface="Segoe UI" panose="020B0502040204020203" pitchFamily="34" charset="0"/>
              </a:rPr>
              <a:t>Regional</a:t>
            </a:r>
          </a:p>
        </p:txBody>
      </p:sp>
      <p:sp>
        <p:nvSpPr>
          <p:cNvPr id="52" name="Textfeld 51">
            <a:extLst>
              <a:ext uri="{FF2B5EF4-FFF2-40B4-BE49-F238E27FC236}">
                <a16:creationId xmlns:a16="http://schemas.microsoft.com/office/drawing/2014/main" id="{4FE01842-6C21-4BC3-879A-DD0C5C8A2A16}"/>
              </a:ext>
            </a:extLst>
          </p:cNvPr>
          <p:cNvSpPr txBox="1"/>
          <p:nvPr/>
        </p:nvSpPr>
        <p:spPr>
          <a:xfrm>
            <a:off x="3014867" y="3069902"/>
            <a:ext cx="1229824" cy="246221"/>
          </a:xfrm>
          <a:prstGeom prst="rect">
            <a:avLst/>
          </a:prstGeom>
          <a:solidFill>
            <a:schemeClr val="accent3"/>
          </a:solidFill>
        </p:spPr>
        <p:txBody>
          <a:bodyPr wrap="none" rtlCol="0">
            <a:spAutoFit/>
          </a:bodyPr>
          <a:lstStyle/>
          <a:p>
            <a:r>
              <a:rPr lang="de-DE" sz="1000" dirty="0">
                <a:latin typeface="Segoe UI" panose="020B0502040204020203" pitchFamily="34" charset="0"/>
                <a:ea typeface="Segoe UI" panose="020B0502040204020203" pitchFamily="34" charset="0"/>
                <a:cs typeface="Segoe UI" panose="020B0502040204020203" pitchFamily="34" charset="0"/>
              </a:rPr>
              <a:t>Regional / Holiday</a:t>
            </a:r>
          </a:p>
        </p:txBody>
      </p:sp>
      <p:sp>
        <p:nvSpPr>
          <p:cNvPr id="53" name="Textfeld 52">
            <a:extLst>
              <a:ext uri="{FF2B5EF4-FFF2-40B4-BE49-F238E27FC236}">
                <a16:creationId xmlns:a16="http://schemas.microsoft.com/office/drawing/2014/main" id="{9FBA42C0-8769-46D8-9DDE-3117F98CA1F9}"/>
              </a:ext>
            </a:extLst>
          </p:cNvPr>
          <p:cNvSpPr txBox="1"/>
          <p:nvPr/>
        </p:nvSpPr>
        <p:spPr>
          <a:xfrm>
            <a:off x="7817896" y="3069902"/>
            <a:ext cx="1136850" cy="246221"/>
          </a:xfrm>
          <a:prstGeom prst="rect">
            <a:avLst/>
          </a:prstGeom>
          <a:solidFill>
            <a:schemeClr val="accent3"/>
          </a:solidFill>
        </p:spPr>
        <p:txBody>
          <a:bodyPr wrap="none" rtlCol="0">
            <a:spAutoFit/>
          </a:bodyPr>
          <a:lstStyle/>
          <a:p>
            <a:r>
              <a:rPr lang="de-DE" sz="1000" dirty="0">
                <a:latin typeface="Segoe UI" panose="020B0502040204020203" pitchFamily="34" charset="0"/>
                <a:ea typeface="Segoe UI" panose="020B0502040204020203" pitchFamily="34" charset="0"/>
                <a:cs typeface="Segoe UI" panose="020B0502040204020203" pitchFamily="34" charset="0"/>
              </a:rPr>
              <a:t>Day Trip/Holiday</a:t>
            </a:r>
          </a:p>
        </p:txBody>
      </p:sp>
    </p:spTree>
    <p:extLst>
      <p:ext uri="{BB962C8B-B14F-4D97-AF65-F5344CB8AC3E}">
        <p14:creationId xmlns:p14="http://schemas.microsoft.com/office/powerpoint/2010/main" val="1719253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6"/>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28"/>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5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0"/>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42"/>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46"/>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4"/>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16"/>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17"/>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33"/>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36"/>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38"/>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40"/>
                                        </p:tgtEl>
                                        <p:attrNameLst>
                                          <p:attrName>style.visibility</p:attrName>
                                        </p:attrNameLst>
                                      </p:cBhvr>
                                      <p:to>
                                        <p:strVal val="visible"/>
                                      </p:to>
                                    </p:set>
                                  </p:childTnLst>
                                </p:cTn>
                              </p:par>
                              <p:par>
                                <p:cTn id="57" presetID="1" presetClass="entr" presetSubtype="0" fill="hold" nodeType="withEffect">
                                  <p:stCondLst>
                                    <p:cond delay="0"/>
                                  </p:stCondLst>
                                  <p:childTnLst>
                                    <p:set>
                                      <p:cBhvr>
                                        <p:cTn id="58" dur="1" fill="hold">
                                          <p:stCondLst>
                                            <p:cond delay="0"/>
                                          </p:stCondLst>
                                        </p:cTn>
                                        <p:tgtEl>
                                          <p:spTgt spid="43"/>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47"/>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48"/>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49"/>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50"/>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p:bldP spid="15" grpId="0"/>
      <p:bldP spid="16" grpId="0"/>
      <p:bldP spid="17" grpId="0"/>
      <p:bldP spid="18" grpId="0"/>
      <p:bldP spid="45" grpId="0" animBg="1"/>
      <p:bldP spid="46" grpId="0" animBg="1"/>
      <p:bldP spid="47" grpId="0" animBg="1"/>
      <p:bldP spid="48" grpId="0" animBg="1"/>
      <p:bldP spid="49" grpId="0" animBg="1"/>
      <p:bldP spid="50" grpId="0" animBg="1"/>
      <p:bldP spid="51" grpId="0" animBg="1"/>
      <p:bldP spid="52" grpId="0" animBg="1"/>
      <p:bldP spid="5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hteck 7"/>
          <p:cNvSpPr/>
          <p:nvPr/>
        </p:nvSpPr>
        <p:spPr>
          <a:xfrm>
            <a:off x="420248" y="704389"/>
            <a:ext cx="10698121" cy="397416"/>
          </a:xfrm>
          <a:prstGeom prst="rect">
            <a:avLst/>
          </a:prstGeom>
        </p:spPr>
        <p:txBody>
          <a:bodyPr wrap="none">
            <a:spAutoFit/>
          </a:bodyPr>
          <a:lstStyle/>
          <a:p>
            <a:pPr>
              <a:lnSpc>
                <a:spcPct val="107000"/>
              </a:lnSpc>
              <a:spcAft>
                <a:spcPts val="800"/>
              </a:spcAft>
            </a:pPr>
            <a:r>
              <a:rPr lang="en-US" sz="2000" cap="all" spc="160" dirty="0">
                <a:solidFill>
                  <a:srgbClr val="3B3B3D"/>
                </a:solidFill>
                <a:latin typeface="Segoe UI" panose="020B0502040204020203" pitchFamily="34" charset="0"/>
                <a:ea typeface="Segoe UI" panose="020B0502040204020203" pitchFamily="34" charset="0"/>
                <a:cs typeface="Segoe UI" panose="020B0502040204020203" pitchFamily="34" charset="0"/>
              </a:rPr>
              <a:t>Sports with the highest consumption, consumption patterns &amp; fans</a:t>
            </a:r>
            <a:endParaRPr lang="de-DE" sz="2000" cap="all" spc="160" dirty="0">
              <a:solidFill>
                <a:srgbClr val="3B3B3D"/>
              </a:solidFill>
              <a:latin typeface="Segoe UI" panose="020B0502040204020203" pitchFamily="34" charset="0"/>
              <a:ea typeface="Segoe UI" panose="020B0502040204020203" pitchFamily="34" charset="0"/>
              <a:cs typeface="Segoe UI" panose="020B0502040204020203" pitchFamily="34" charset="0"/>
            </a:endParaRPr>
          </a:p>
        </p:txBody>
      </p:sp>
      <p:cxnSp>
        <p:nvCxnSpPr>
          <p:cNvPr id="18" name="Gerader Verbinder 17">
            <a:extLst>
              <a:ext uri="{FF2B5EF4-FFF2-40B4-BE49-F238E27FC236}">
                <a16:creationId xmlns:a16="http://schemas.microsoft.com/office/drawing/2014/main" id="{74520C99-17C6-4A3E-A978-E59A88AFCDB1}"/>
              </a:ext>
            </a:extLst>
          </p:cNvPr>
          <p:cNvCxnSpPr/>
          <p:nvPr/>
        </p:nvCxnSpPr>
        <p:spPr>
          <a:xfrm>
            <a:off x="4479847" y="2650849"/>
            <a:ext cx="3232308" cy="0"/>
          </a:xfrm>
          <a:prstGeom prst="line">
            <a:avLst/>
          </a:prstGeom>
        </p:spPr>
        <p:style>
          <a:lnRef idx="1">
            <a:schemeClr val="dk1"/>
          </a:lnRef>
          <a:fillRef idx="0">
            <a:schemeClr val="dk1"/>
          </a:fillRef>
          <a:effectRef idx="0">
            <a:schemeClr val="dk1"/>
          </a:effectRef>
          <a:fontRef idx="minor">
            <a:schemeClr val="tx1"/>
          </a:fontRef>
        </p:style>
      </p:cxnSp>
      <p:cxnSp>
        <p:nvCxnSpPr>
          <p:cNvPr id="19" name="Gerader Verbinder 18">
            <a:extLst>
              <a:ext uri="{FF2B5EF4-FFF2-40B4-BE49-F238E27FC236}">
                <a16:creationId xmlns:a16="http://schemas.microsoft.com/office/drawing/2014/main" id="{4BECBB4A-CDC3-4AC2-B0C5-4769F0EBBD7B}"/>
              </a:ext>
            </a:extLst>
          </p:cNvPr>
          <p:cNvCxnSpPr/>
          <p:nvPr/>
        </p:nvCxnSpPr>
        <p:spPr>
          <a:xfrm>
            <a:off x="8443755" y="2650849"/>
            <a:ext cx="3232308" cy="0"/>
          </a:xfrm>
          <a:prstGeom prst="line">
            <a:avLst/>
          </a:prstGeom>
        </p:spPr>
        <p:style>
          <a:lnRef idx="1">
            <a:schemeClr val="dk1"/>
          </a:lnRef>
          <a:fillRef idx="0">
            <a:schemeClr val="dk1"/>
          </a:fillRef>
          <a:effectRef idx="0">
            <a:schemeClr val="dk1"/>
          </a:effectRef>
          <a:fontRef idx="minor">
            <a:schemeClr val="tx1"/>
          </a:fontRef>
        </p:style>
      </p:cxnSp>
      <p:cxnSp>
        <p:nvCxnSpPr>
          <p:cNvPr id="20" name="Gerader Verbinder 19">
            <a:extLst>
              <a:ext uri="{FF2B5EF4-FFF2-40B4-BE49-F238E27FC236}">
                <a16:creationId xmlns:a16="http://schemas.microsoft.com/office/drawing/2014/main" id="{2875D871-FB71-4C2E-ACCA-10D867B0B03D}"/>
              </a:ext>
            </a:extLst>
          </p:cNvPr>
          <p:cNvCxnSpPr/>
          <p:nvPr/>
        </p:nvCxnSpPr>
        <p:spPr>
          <a:xfrm>
            <a:off x="524176" y="2650849"/>
            <a:ext cx="3232308" cy="0"/>
          </a:xfrm>
          <a:prstGeom prst="line">
            <a:avLst/>
          </a:prstGeom>
        </p:spPr>
        <p:style>
          <a:lnRef idx="1">
            <a:schemeClr val="dk1"/>
          </a:lnRef>
          <a:fillRef idx="0">
            <a:schemeClr val="dk1"/>
          </a:fillRef>
          <a:effectRef idx="0">
            <a:schemeClr val="dk1"/>
          </a:effectRef>
          <a:fontRef idx="minor">
            <a:schemeClr val="tx1"/>
          </a:fontRef>
        </p:style>
      </p:cxnSp>
      <p:sp>
        <p:nvSpPr>
          <p:cNvPr id="21" name="Rechteck 20">
            <a:extLst>
              <a:ext uri="{FF2B5EF4-FFF2-40B4-BE49-F238E27FC236}">
                <a16:creationId xmlns:a16="http://schemas.microsoft.com/office/drawing/2014/main" id="{4F1ABBF6-52F4-4E03-B2B9-780A02F6A5B9}"/>
              </a:ext>
            </a:extLst>
          </p:cNvPr>
          <p:cNvSpPr/>
          <p:nvPr/>
        </p:nvSpPr>
        <p:spPr>
          <a:xfrm>
            <a:off x="515937" y="2252909"/>
            <a:ext cx="3370263" cy="400110"/>
          </a:xfrm>
          <a:prstGeom prst="rect">
            <a:avLst/>
          </a:prstGeom>
        </p:spPr>
        <p:txBody>
          <a:bodyPr wrap="square" lIns="0">
            <a:spAutoFit/>
          </a:bodyPr>
          <a:lstStyle/>
          <a:p>
            <a:r>
              <a:rPr lang="en-US" sz="1000" dirty="0">
                <a:latin typeface="Segoe UI" panose="020B0502040204020203" pitchFamily="34" charset="0"/>
                <a:ea typeface="Segoe UI" panose="020B0502040204020203" pitchFamily="34" charset="0"/>
                <a:cs typeface="Segoe UI" panose="020B0502040204020203" pitchFamily="34" charset="0"/>
              </a:rPr>
              <a:t>Adult sportswomen and sportsmen in Germany </a:t>
            </a:r>
            <a:br>
              <a:rPr lang="en-US" sz="1000" dirty="0">
                <a:latin typeface="Segoe UI" panose="020B0502040204020203" pitchFamily="34" charset="0"/>
                <a:ea typeface="Segoe UI" panose="020B0502040204020203" pitchFamily="34" charset="0"/>
                <a:cs typeface="Segoe UI" panose="020B0502040204020203" pitchFamily="34" charset="0"/>
              </a:rPr>
            </a:br>
            <a:r>
              <a:rPr lang="en-US" sz="1000" dirty="0">
                <a:latin typeface="Segoe UI" panose="020B0502040204020203" pitchFamily="34" charset="0"/>
                <a:ea typeface="Segoe UI" panose="020B0502040204020203" pitchFamily="34" charset="0"/>
                <a:cs typeface="Segoe UI" panose="020B0502040204020203" pitchFamily="34" charset="0"/>
              </a:rPr>
              <a:t>spend the most money for fitness sports in 2015.</a:t>
            </a:r>
          </a:p>
        </p:txBody>
      </p:sp>
      <p:sp>
        <p:nvSpPr>
          <p:cNvPr id="22" name="Rechteck 21">
            <a:extLst>
              <a:ext uri="{FF2B5EF4-FFF2-40B4-BE49-F238E27FC236}">
                <a16:creationId xmlns:a16="http://schemas.microsoft.com/office/drawing/2014/main" id="{F14DC8C7-65E2-4EA0-8129-7814DA1A2094}"/>
              </a:ext>
            </a:extLst>
          </p:cNvPr>
          <p:cNvSpPr/>
          <p:nvPr/>
        </p:nvSpPr>
        <p:spPr>
          <a:xfrm>
            <a:off x="4479847" y="2078109"/>
            <a:ext cx="3220851" cy="553998"/>
          </a:xfrm>
          <a:prstGeom prst="rect">
            <a:avLst/>
          </a:prstGeom>
        </p:spPr>
        <p:txBody>
          <a:bodyPr wrap="square" lIns="0">
            <a:spAutoFit/>
          </a:bodyPr>
          <a:lstStyle/>
          <a:p>
            <a:r>
              <a:rPr lang="en-US" sz="1000" dirty="0">
                <a:latin typeface="Segoe UI" panose="020B0502040204020203" pitchFamily="34" charset="0"/>
                <a:ea typeface="Segoe UI" panose="020B0502040204020203" pitchFamily="34" charset="0"/>
                <a:cs typeface="Segoe UI" panose="020B0502040204020203" pitchFamily="34" charset="0"/>
              </a:rPr>
              <a:t>Sports consumption is diverse. 21 percent of the active sports consumption are accounted for by the journey to the Sport. Households spent a total of € 60 billion. </a:t>
            </a:r>
          </a:p>
        </p:txBody>
      </p:sp>
      <p:sp>
        <p:nvSpPr>
          <p:cNvPr id="23" name="Rechteck 22">
            <a:extLst>
              <a:ext uri="{FF2B5EF4-FFF2-40B4-BE49-F238E27FC236}">
                <a16:creationId xmlns:a16="http://schemas.microsoft.com/office/drawing/2014/main" id="{7B1A4385-45F6-46FF-BB32-278F9ADDD1E9}"/>
              </a:ext>
            </a:extLst>
          </p:cNvPr>
          <p:cNvSpPr/>
          <p:nvPr/>
        </p:nvSpPr>
        <p:spPr>
          <a:xfrm>
            <a:off x="8443755" y="2078109"/>
            <a:ext cx="3130549" cy="553998"/>
          </a:xfrm>
          <a:prstGeom prst="rect">
            <a:avLst/>
          </a:prstGeom>
        </p:spPr>
        <p:txBody>
          <a:bodyPr wrap="square" lIns="0">
            <a:spAutoFit/>
          </a:bodyPr>
          <a:lstStyle/>
          <a:p>
            <a:endParaRPr lang="en-US" sz="1000" dirty="0">
              <a:latin typeface="Segoe UI" panose="020B0502040204020203" pitchFamily="34" charset="0"/>
              <a:ea typeface="Segoe UI" panose="020B0502040204020203" pitchFamily="34" charset="0"/>
              <a:cs typeface="Segoe UI" panose="020B0502040204020203" pitchFamily="34" charset="0"/>
            </a:endParaRPr>
          </a:p>
          <a:p>
            <a:r>
              <a:rPr lang="en-US" sz="1000" dirty="0">
                <a:latin typeface="Segoe UI" panose="020B0502040204020203" pitchFamily="34" charset="0"/>
                <a:ea typeface="Segoe UI" panose="020B0502040204020203" pitchFamily="34" charset="0"/>
                <a:cs typeface="Segoe UI" panose="020B0502040204020203" pitchFamily="34" charset="0"/>
              </a:rPr>
              <a:t>Expenses for sports interest: Become annual 9.1 billion euros were consumed for sports interest.</a:t>
            </a:r>
            <a:endParaRPr lang="de-DE" sz="1000" dirty="0">
              <a:latin typeface="Segoe UI" panose="020B0502040204020203" pitchFamily="34" charset="0"/>
              <a:ea typeface="Segoe UI" panose="020B0502040204020203" pitchFamily="34" charset="0"/>
              <a:cs typeface="Segoe UI" panose="020B0502040204020203" pitchFamily="34" charset="0"/>
            </a:endParaRPr>
          </a:p>
        </p:txBody>
      </p:sp>
      <p:graphicFrame>
        <p:nvGraphicFramePr>
          <p:cNvPr id="4" name="Diagramm 3">
            <a:extLst>
              <a:ext uri="{FF2B5EF4-FFF2-40B4-BE49-F238E27FC236}">
                <a16:creationId xmlns:a16="http://schemas.microsoft.com/office/drawing/2014/main" id="{82F3FC4E-BC1F-4EAB-A89F-6AF6879E827C}"/>
              </a:ext>
            </a:extLst>
          </p:cNvPr>
          <p:cNvGraphicFramePr/>
          <p:nvPr>
            <p:extLst>
              <p:ext uri="{D42A27DB-BD31-4B8C-83A1-F6EECF244321}">
                <p14:modId xmlns:p14="http://schemas.microsoft.com/office/powerpoint/2010/main" val="1416463392"/>
              </p:ext>
            </p:extLst>
          </p:nvPr>
        </p:nvGraphicFramePr>
        <p:xfrm>
          <a:off x="216733" y="2882355"/>
          <a:ext cx="3539751" cy="3041362"/>
        </p:xfrm>
        <a:graphic>
          <a:graphicData uri="http://schemas.openxmlformats.org/drawingml/2006/chart">
            <c:chart xmlns:c="http://schemas.openxmlformats.org/drawingml/2006/chart" xmlns:r="http://schemas.openxmlformats.org/officeDocument/2006/relationships" r:id="rId3"/>
          </a:graphicData>
        </a:graphic>
      </p:graphicFrame>
      <p:sp>
        <p:nvSpPr>
          <p:cNvPr id="16" name="Rechteck 15">
            <a:extLst>
              <a:ext uri="{FF2B5EF4-FFF2-40B4-BE49-F238E27FC236}">
                <a16:creationId xmlns:a16="http://schemas.microsoft.com/office/drawing/2014/main" id="{55D01711-DDFE-4224-AE8D-F3C408C31387}"/>
              </a:ext>
            </a:extLst>
          </p:cNvPr>
          <p:cNvSpPr/>
          <p:nvPr/>
        </p:nvSpPr>
        <p:spPr>
          <a:xfrm>
            <a:off x="2794361" y="5414804"/>
            <a:ext cx="962123" cy="246221"/>
          </a:xfrm>
          <a:prstGeom prst="rect">
            <a:avLst/>
          </a:prstGeom>
        </p:spPr>
        <p:txBody>
          <a:bodyPr wrap="none">
            <a:spAutoFit/>
          </a:bodyPr>
          <a:lstStyle/>
          <a:p>
            <a:r>
              <a:rPr lang="de-DE" sz="1000" dirty="0">
                <a:solidFill>
                  <a:schemeClr val="tx2"/>
                </a:solidFill>
                <a:latin typeface="Segoe UI" panose="020B0502040204020203" pitchFamily="34" charset="0"/>
                <a:ea typeface="Segoe UI" panose="020B0502040204020203" pitchFamily="34" charset="0"/>
                <a:cs typeface="Segoe UI" panose="020B0502040204020203" pitchFamily="34" charset="0"/>
              </a:rPr>
              <a:t>in Mio. €/Jahr</a:t>
            </a:r>
          </a:p>
        </p:txBody>
      </p:sp>
      <mc:AlternateContent xmlns:mc="http://schemas.openxmlformats.org/markup-compatibility/2006" xmlns:cx1="http://schemas.microsoft.com/office/drawing/2015/9/8/chartex">
        <mc:Choice Requires="cx1">
          <p:graphicFrame>
            <p:nvGraphicFramePr>
              <p:cNvPr id="6" name="Diagramm 5">
                <a:extLst>
                  <a:ext uri="{FF2B5EF4-FFF2-40B4-BE49-F238E27FC236}">
                    <a16:creationId xmlns:a16="http://schemas.microsoft.com/office/drawing/2014/main" id="{3CF9EFF4-2E65-4BC8-A691-ACD83D5DFF47}"/>
                  </a:ext>
                </a:extLst>
              </p:cNvPr>
              <p:cNvGraphicFramePr/>
              <p:nvPr>
                <p:extLst>
                  <p:ext uri="{D42A27DB-BD31-4B8C-83A1-F6EECF244321}">
                    <p14:modId xmlns:p14="http://schemas.microsoft.com/office/powerpoint/2010/main" val="2937564400"/>
                  </p:ext>
                </p:extLst>
              </p:nvPr>
            </p:nvGraphicFramePr>
            <p:xfrm>
              <a:off x="4400549" y="3173556"/>
              <a:ext cx="3398137" cy="2582718"/>
            </p:xfrm>
            <a:graphic>
              <a:graphicData uri="http://schemas.microsoft.com/office/drawing/2014/chartex">
                <cx:chart xmlns:cx="http://schemas.microsoft.com/office/drawing/2014/chartex" xmlns:r="http://schemas.openxmlformats.org/officeDocument/2006/relationships" r:id="rId4"/>
              </a:graphicData>
            </a:graphic>
          </p:graphicFrame>
        </mc:Choice>
        <mc:Fallback xmlns="">
          <p:pic>
            <p:nvPicPr>
              <p:cNvPr id="6" name="Diagramm 5">
                <a:extLst>
                  <a:ext uri="{FF2B5EF4-FFF2-40B4-BE49-F238E27FC236}">
                    <a16:creationId xmlns:a16="http://schemas.microsoft.com/office/drawing/2014/main" id="{3CF9EFF4-2E65-4BC8-A691-ACD83D5DFF47}"/>
                  </a:ext>
                </a:extLst>
              </p:cNvPr>
              <p:cNvPicPr>
                <a:picLocks noGrp="1" noRot="1" noChangeAspect="1" noMove="1" noResize="1" noEditPoints="1" noAdjustHandles="1" noChangeArrowheads="1" noChangeShapeType="1"/>
              </p:cNvPicPr>
              <p:nvPr/>
            </p:nvPicPr>
            <p:blipFill>
              <a:blip r:embed="rId5"/>
              <a:stretch>
                <a:fillRect/>
              </a:stretch>
            </p:blipFill>
            <p:spPr>
              <a:xfrm>
                <a:off x="4400549" y="3173556"/>
                <a:ext cx="3398137" cy="2582718"/>
              </a:xfrm>
              <a:prstGeom prst="rect">
                <a:avLst/>
              </a:prstGeom>
            </p:spPr>
          </p:pic>
        </mc:Fallback>
      </mc:AlternateContent>
      <p:sp>
        <p:nvSpPr>
          <p:cNvPr id="9" name="Textfeld 8">
            <a:extLst>
              <a:ext uri="{FF2B5EF4-FFF2-40B4-BE49-F238E27FC236}">
                <a16:creationId xmlns:a16="http://schemas.microsoft.com/office/drawing/2014/main" id="{B98CB9CA-B8D7-42AC-824B-8C7A5EAABE20}"/>
              </a:ext>
            </a:extLst>
          </p:cNvPr>
          <p:cNvSpPr txBox="1"/>
          <p:nvPr/>
        </p:nvSpPr>
        <p:spPr>
          <a:xfrm>
            <a:off x="7169736" y="5527599"/>
            <a:ext cx="433387" cy="153888"/>
          </a:xfrm>
          <a:prstGeom prst="rect">
            <a:avLst/>
          </a:prstGeom>
          <a:noFill/>
        </p:spPr>
        <p:txBody>
          <a:bodyPr wrap="square" rtlCol="0">
            <a:spAutoFit/>
          </a:bodyPr>
          <a:lstStyle/>
          <a:p>
            <a:r>
              <a:rPr lang="en-US" sz="400" dirty="0">
                <a:solidFill>
                  <a:schemeClr val="bg1"/>
                </a:solidFill>
                <a:latin typeface="Segoe UI" panose="020B0502040204020203" pitchFamily="34" charset="0"/>
                <a:ea typeface="Segoe UI" panose="020B0502040204020203" pitchFamily="34" charset="0"/>
                <a:cs typeface="Segoe UI" panose="020B0502040204020203" pitchFamily="34" charset="0"/>
              </a:rPr>
              <a:t>Others</a:t>
            </a:r>
          </a:p>
        </p:txBody>
      </p:sp>
      <p:sp>
        <p:nvSpPr>
          <p:cNvPr id="24" name="Textfeld 23">
            <a:extLst>
              <a:ext uri="{FF2B5EF4-FFF2-40B4-BE49-F238E27FC236}">
                <a16:creationId xmlns:a16="http://schemas.microsoft.com/office/drawing/2014/main" id="{C99B05B4-62CE-45FE-8068-04D35A7582C5}"/>
              </a:ext>
            </a:extLst>
          </p:cNvPr>
          <p:cNvSpPr txBox="1"/>
          <p:nvPr/>
        </p:nvSpPr>
        <p:spPr>
          <a:xfrm rot="16200000">
            <a:off x="7390987" y="5386226"/>
            <a:ext cx="484428" cy="169277"/>
          </a:xfrm>
          <a:prstGeom prst="rect">
            <a:avLst/>
          </a:prstGeom>
          <a:noFill/>
        </p:spPr>
        <p:txBody>
          <a:bodyPr wrap="none" rtlCol="0">
            <a:spAutoFit/>
          </a:bodyPr>
          <a:lstStyle/>
          <a:p>
            <a:r>
              <a:rPr lang="en-US" sz="500" dirty="0">
                <a:solidFill>
                  <a:schemeClr val="bg1"/>
                </a:solidFill>
                <a:latin typeface="Segoe UI" panose="020B0502040204020203" pitchFamily="34" charset="0"/>
                <a:ea typeface="Segoe UI" panose="020B0502040204020203" pitchFamily="34" charset="0"/>
                <a:cs typeface="Segoe UI" panose="020B0502040204020203" pitchFamily="34" charset="0"/>
              </a:rPr>
              <a:t>Insurances</a:t>
            </a:r>
          </a:p>
        </p:txBody>
      </p:sp>
      <p:sp>
        <p:nvSpPr>
          <p:cNvPr id="26" name="Textfeld 25">
            <a:extLst>
              <a:ext uri="{FF2B5EF4-FFF2-40B4-BE49-F238E27FC236}">
                <a16:creationId xmlns:a16="http://schemas.microsoft.com/office/drawing/2014/main" id="{D07ABF90-861D-434A-9A69-316C87AF2034}"/>
              </a:ext>
            </a:extLst>
          </p:cNvPr>
          <p:cNvSpPr txBox="1"/>
          <p:nvPr/>
        </p:nvSpPr>
        <p:spPr>
          <a:xfrm>
            <a:off x="5753932" y="5220962"/>
            <a:ext cx="1346844" cy="253916"/>
          </a:xfrm>
          <a:prstGeom prst="rect">
            <a:avLst/>
          </a:prstGeom>
          <a:noFill/>
        </p:spPr>
        <p:txBody>
          <a:bodyPr wrap="none" rtlCol="0">
            <a:spAutoFit/>
          </a:bodyPr>
          <a:lstStyle/>
          <a:p>
            <a:r>
              <a:rPr lang="en-US" sz="1050" b="1" dirty="0">
                <a:solidFill>
                  <a:schemeClr val="bg1"/>
                </a:solidFill>
                <a:latin typeface="Segoe UI" panose="020B0502040204020203" pitchFamily="34" charset="0"/>
                <a:ea typeface="Segoe UI" panose="020B0502040204020203" pitchFamily="34" charset="0"/>
                <a:cs typeface="Segoe UI" panose="020B0502040204020203" pitchFamily="34" charset="0"/>
              </a:rPr>
              <a:t>Around the Sports</a:t>
            </a:r>
          </a:p>
        </p:txBody>
      </p:sp>
      <p:sp>
        <p:nvSpPr>
          <p:cNvPr id="10" name="Textfeld 9">
            <a:extLst>
              <a:ext uri="{FF2B5EF4-FFF2-40B4-BE49-F238E27FC236}">
                <a16:creationId xmlns:a16="http://schemas.microsoft.com/office/drawing/2014/main" id="{1F527992-9AA8-44CA-A7A7-D11C1C49614B}"/>
              </a:ext>
            </a:extLst>
          </p:cNvPr>
          <p:cNvSpPr txBox="1"/>
          <p:nvPr/>
        </p:nvSpPr>
        <p:spPr>
          <a:xfrm>
            <a:off x="4831083" y="3668985"/>
            <a:ext cx="803835" cy="400110"/>
          </a:xfrm>
          <a:prstGeom prst="rect">
            <a:avLst/>
          </a:prstGeom>
          <a:noFill/>
        </p:spPr>
        <p:txBody>
          <a:bodyPr wrap="square" rtlCol="0">
            <a:spAutoFit/>
          </a:bodyPr>
          <a:lstStyle/>
          <a:p>
            <a:r>
              <a:rPr lang="en-US" sz="2000" dirty="0">
                <a:solidFill>
                  <a:schemeClr val="bg1"/>
                </a:solidFill>
                <a:latin typeface="Segoe UI" panose="020B0502040204020203" pitchFamily="34" charset="0"/>
                <a:ea typeface="Segoe UI" panose="020B0502040204020203" pitchFamily="34" charset="0"/>
                <a:cs typeface="Segoe UI" panose="020B0502040204020203" pitchFamily="34" charset="0"/>
              </a:rPr>
              <a:t>15%</a:t>
            </a:r>
          </a:p>
        </p:txBody>
      </p:sp>
      <p:sp>
        <p:nvSpPr>
          <p:cNvPr id="27" name="Textfeld 26">
            <a:extLst>
              <a:ext uri="{FF2B5EF4-FFF2-40B4-BE49-F238E27FC236}">
                <a16:creationId xmlns:a16="http://schemas.microsoft.com/office/drawing/2014/main" id="{85D023EC-995E-44B2-8D1E-E24C5093230D}"/>
              </a:ext>
            </a:extLst>
          </p:cNvPr>
          <p:cNvSpPr txBox="1"/>
          <p:nvPr/>
        </p:nvSpPr>
        <p:spPr>
          <a:xfrm>
            <a:off x="4524412" y="4687259"/>
            <a:ext cx="623850" cy="369332"/>
          </a:xfrm>
          <a:prstGeom prst="rect">
            <a:avLst/>
          </a:prstGeom>
          <a:noFill/>
        </p:spPr>
        <p:txBody>
          <a:bodyPr wrap="square" rtlCol="0">
            <a:spAutoFit/>
          </a:bodyPr>
          <a:lstStyle/>
          <a:p>
            <a:r>
              <a:rPr lang="en-US" dirty="0">
                <a:solidFill>
                  <a:schemeClr val="bg1"/>
                </a:solidFill>
                <a:latin typeface="Segoe UI" panose="020B0502040204020203" pitchFamily="34" charset="0"/>
                <a:ea typeface="Segoe UI" panose="020B0502040204020203" pitchFamily="34" charset="0"/>
                <a:cs typeface="Segoe UI" panose="020B0502040204020203" pitchFamily="34" charset="0"/>
              </a:rPr>
              <a:t>10%</a:t>
            </a:r>
          </a:p>
        </p:txBody>
      </p:sp>
      <p:sp>
        <p:nvSpPr>
          <p:cNvPr id="28" name="Textfeld 27">
            <a:extLst>
              <a:ext uri="{FF2B5EF4-FFF2-40B4-BE49-F238E27FC236}">
                <a16:creationId xmlns:a16="http://schemas.microsoft.com/office/drawing/2014/main" id="{E2AC6516-9477-4CDF-8B19-13961AA2B4A5}"/>
              </a:ext>
            </a:extLst>
          </p:cNvPr>
          <p:cNvSpPr txBox="1"/>
          <p:nvPr/>
        </p:nvSpPr>
        <p:spPr>
          <a:xfrm>
            <a:off x="5167314" y="4724964"/>
            <a:ext cx="623850" cy="338554"/>
          </a:xfrm>
          <a:prstGeom prst="rect">
            <a:avLst/>
          </a:prstGeom>
          <a:noFill/>
        </p:spPr>
        <p:txBody>
          <a:bodyPr wrap="square" rtlCol="0">
            <a:spAutoFit/>
          </a:bodyPr>
          <a:lstStyle/>
          <a:p>
            <a:pPr algn="ctr"/>
            <a:r>
              <a:rPr lang="en-US" sz="1600" dirty="0">
                <a:solidFill>
                  <a:schemeClr val="bg1"/>
                </a:solidFill>
                <a:latin typeface="Segoe UI" panose="020B0502040204020203" pitchFamily="34" charset="0"/>
                <a:ea typeface="Segoe UI" panose="020B0502040204020203" pitchFamily="34" charset="0"/>
                <a:cs typeface="Segoe UI" panose="020B0502040204020203" pitchFamily="34" charset="0"/>
              </a:rPr>
              <a:t>8%</a:t>
            </a:r>
          </a:p>
        </p:txBody>
      </p:sp>
      <p:sp>
        <p:nvSpPr>
          <p:cNvPr id="29" name="Textfeld 28">
            <a:extLst>
              <a:ext uri="{FF2B5EF4-FFF2-40B4-BE49-F238E27FC236}">
                <a16:creationId xmlns:a16="http://schemas.microsoft.com/office/drawing/2014/main" id="{FC33AE4A-7BF8-492B-A09D-04D5A82BDA7C}"/>
              </a:ext>
            </a:extLst>
          </p:cNvPr>
          <p:cNvSpPr txBox="1"/>
          <p:nvPr/>
        </p:nvSpPr>
        <p:spPr>
          <a:xfrm>
            <a:off x="4828018" y="5238248"/>
            <a:ext cx="623850" cy="230832"/>
          </a:xfrm>
          <a:prstGeom prst="rect">
            <a:avLst/>
          </a:prstGeom>
          <a:noFill/>
        </p:spPr>
        <p:txBody>
          <a:bodyPr wrap="square" rtlCol="0">
            <a:spAutoFit/>
          </a:bodyPr>
          <a:lstStyle/>
          <a:p>
            <a:pPr algn="ctr"/>
            <a:r>
              <a:rPr lang="en-US" sz="900" dirty="0">
                <a:solidFill>
                  <a:schemeClr val="bg1"/>
                </a:solidFill>
                <a:latin typeface="Segoe UI" panose="020B0502040204020203" pitchFamily="34" charset="0"/>
                <a:ea typeface="Segoe UI" panose="020B0502040204020203" pitchFamily="34" charset="0"/>
                <a:cs typeface="Segoe UI" panose="020B0502040204020203" pitchFamily="34" charset="0"/>
              </a:rPr>
              <a:t>4%</a:t>
            </a:r>
          </a:p>
        </p:txBody>
      </p:sp>
      <p:sp>
        <p:nvSpPr>
          <p:cNvPr id="30" name="Textfeld 29">
            <a:extLst>
              <a:ext uri="{FF2B5EF4-FFF2-40B4-BE49-F238E27FC236}">
                <a16:creationId xmlns:a16="http://schemas.microsoft.com/office/drawing/2014/main" id="{AEFA0268-393F-4B21-B132-E82F629A2AB4}"/>
              </a:ext>
            </a:extLst>
          </p:cNvPr>
          <p:cNvSpPr txBox="1"/>
          <p:nvPr/>
        </p:nvSpPr>
        <p:spPr>
          <a:xfrm>
            <a:off x="5377938" y="5496570"/>
            <a:ext cx="623850" cy="200055"/>
          </a:xfrm>
          <a:prstGeom prst="rect">
            <a:avLst/>
          </a:prstGeom>
          <a:noFill/>
        </p:spPr>
        <p:txBody>
          <a:bodyPr wrap="square" rtlCol="0">
            <a:spAutoFit/>
          </a:bodyPr>
          <a:lstStyle/>
          <a:p>
            <a:pPr algn="ctr"/>
            <a:r>
              <a:rPr lang="en-US" sz="700" dirty="0">
                <a:solidFill>
                  <a:schemeClr val="bg1"/>
                </a:solidFill>
                <a:latin typeface="Segoe UI" panose="020B0502040204020203" pitchFamily="34" charset="0"/>
                <a:ea typeface="Segoe UI" panose="020B0502040204020203" pitchFamily="34" charset="0"/>
                <a:cs typeface="Segoe UI" panose="020B0502040204020203" pitchFamily="34" charset="0"/>
              </a:rPr>
              <a:t>3%</a:t>
            </a:r>
          </a:p>
        </p:txBody>
      </p:sp>
      <p:sp>
        <p:nvSpPr>
          <p:cNvPr id="31" name="Textfeld 30">
            <a:extLst>
              <a:ext uri="{FF2B5EF4-FFF2-40B4-BE49-F238E27FC236}">
                <a16:creationId xmlns:a16="http://schemas.microsoft.com/office/drawing/2014/main" id="{2645B098-8D2A-4E9E-BA16-259A51614512}"/>
              </a:ext>
            </a:extLst>
          </p:cNvPr>
          <p:cNvSpPr txBox="1"/>
          <p:nvPr/>
        </p:nvSpPr>
        <p:spPr>
          <a:xfrm>
            <a:off x="5935589" y="4010661"/>
            <a:ext cx="859596" cy="461665"/>
          </a:xfrm>
          <a:prstGeom prst="rect">
            <a:avLst/>
          </a:prstGeom>
          <a:noFill/>
        </p:spPr>
        <p:txBody>
          <a:bodyPr wrap="square" rtlCol="0">
            <a:spAutoFit/>
          </a:bodyPr>
          <a:lstStyle/>
          <a:p>
            <a:pPr algn="ctr"/>
            <a:r>
              <a:rPr lang="en-US" sz="2400" dirty="0">
                <a:solidFill>
                  <a:schemeClr val="bg1"/>
                </a:solidFill>
                <a:latin typeface="Segoe UI" panose="020B0502040204020203" pitchFamily="34" charset="0"/>
                <a:ea typeface="Segoe UI" panose="020B0502040204020203" pitchFamily="34" charset="0"/>
                <a:cs typeface="Segoe UI" panose="020B0502040204020203" pitchFamily="34" charset="0"/>
              </a:rPr>
              <a:t>21%</a:t>
            </a:r>
          </a:p>
        </p:txBody>
      </p:sp>
      <p:sp>
        <p:nvSpPr>
          <p:cNvPr id="32" name="Textfeld 31">
            <a:extLst>
              <a:ext uri="{FF2B5EF4-FFF2-40B4-BE49-F238E27FC236}">
                <a16:creationId xmlns:a16="http://schemas.microsoft.com/office/drawing/2014/main" id="{3BB91AF8-F32C-437F-8442-35AD788D1193}"/>
              </a:ext>
            </a:extLst>
          </p:cNvPr>
          <p:cNvSpPr txBox="1"/>
          <p:nvPr/>
        </p:nvSpPr>
        <p:spPr>
          <a:xfrm>
            <a:off x="6458226" y="4687259"/>
            <a:ext cx="623850" cy="307777"/>
          </a:xfrm>
          <a:prstGeom prst="rect">
            <a:avLst/>
          </a:prstGeom>
          <a:noFill/>
        </p:spPr>
        <p:txBody>
          <a:bodyPr wrap="square" rtlCol="0">
            <a:spAutoFit/>
          </a:bodyPr>
          <a:lstStyle/>
          <a:p>
            <a:pPr algn="ctr"/>
            <a:r>
              <a:rPr lang="en-US" sz="1400" dirty="0">
                <a:solidFill>
                  <a:schemeClr val="bg1"/>
                </a:solidFill>
                <a:latin typeface="Segoe UI" panose="020B0502040204020203" pitchFamily="34" charset="0"/>
                <a:ea typeface="Segoe UI" panose="020B0502040204020203" pitchFamily="34" charset="0"/>
                <a:cs typeface="Segoe UI" panose="020B0502040204020203" pitchFamily="34" charset="0"/>
              </a:rPr>
              <a:t>8%</a:t>
            </a:r>
          </a:p>
        </p:txBody>
      </p:sp>
      <p:sp>
        <p:nvSpPr>
          <p:cNvPr id="33" name="Textfeld 32">
            <a:extLst>
              <a:ext uri="{FF2B5EF4-FFF2-40B4-BE49-F238E27FC236}">
                <a16:creationId xmlns:a16="http://schemas.microsoft.com/office/drawing/2014/main" id="{1F379BFC-64C5-4A8D-A412-3A3DA7D2DC6D}"/>
              </a:ext>
            </a:extLst>
          </p:cNvPr>
          <p:cNvSpPr txBox="1"/>
          <p:nvPr/>
        </p:nvSpPr>
        <p:spPr>
          <a:xfrm>
            <a:off x="7274854" y="3794304"/>
            <a:ext cx="623850" cy="230832"/>
          </a:xfrm>
          <a:prstGeom prst="rect">
            <a:avLst/>
          </a:prstGeom>
          <a:noFill/>
        </p:spPr>
        <p:txBody>
          <a:bodyPr wrap="square" rtlCol="0">
            <a:spAutoFit/>
          </a:bodyPr>
          <a:lstStyle/>
          <a:p>
            <a:pPr algn="ctr"/>
            <a:r>
              <a:rPr lang="en-US" sz="900" dirty="0">
                <a:solidFill>
                  <a:schemeClr val="bg1"/>
                </a:solidFill>
                <a:latin typeface="Segoe UI" panose="020B0502040204020203" pitchFamily="34" charset="0"/>
                <a:ea typeface="Segoe UI" panose="020B0502040204020203" pitchFamily="34" charset="0"/>
                <a:cs typeface="Segoe UI" panose="020B0502040204020203" pitchFamily="34" charset="0"/>
              </a:rPr>
              <a:t>7%</a:t>
            </a:r>
          </a:p>
        </p:txBody>
      </p:sp>
      <p:sp>
        <p:nvSpPr>
          <p:cNvPr id="34" name="Textfeld 33">
            <a:extLst>
              <a:ext uri="{FF2B5EF4-FFF2-40B4-BE49-F238E27FC236}">
                <a16:creationId xmlns:a16="http://schemas.microsoft.com/office/drawing/2014/main" id="{29C0CC04-612E-4C16-A308-F658EBA5EF13}"/>
              </a:ext>
            </a:extLst>
          </p:cNvPr>
          <p:cNvSpPr txBox="1"/>
          <p:nvPr/>
        </p:nvSpPr>
        <p:spPr>
          <a:xfrm>
            <a:off x="7039354" y="4209565"/>
            <a:ext cx="623850" cy="253916"/>
          </a:xfrm>
          <a:prstGeom prst="rect">
            <a:avLst/>
          </a:prstGeom>
          <a:noFill/>
        </p:spPr>
        <p:txBody>
          <a:bodyPr wrap="square" rtlCol="0">
            <a:spAutoFit/>
          </a:bodyPr>
          <a:lstStyle/>
          <a:p>
            <a:pPr algn="ctr"/>
            <a:r>
              <a:rPr lang="en-US" sz="1050" dirty="0">
                <a:solidFill>
                  <a:schemeClr val="bg1"/>
                </a:solidFill>
                <a:latin typeface="Segoe UI" panose="020B0502040204020203" pitchFamily="34" charset="0"/>
                <a:ea typeface="Segoe UI" panose="020B0502040204020203" pitchFamily="34" charset="0"/>
                <a:cs typeface="Segoe UI" panose="020B0502040204020203" pitchFamily="34" charset="0"/>
              </a:rPr>
              <a:t>6%</a:t>
            </a:r>
          </a:p>
        </p:txBody>
      </p:sp>
      <p:sp>
        <p:nvSpPr>
          <p:cNvPr id="35" name="Textfeld 34">
            <a:extLst>
              <a:ext uri="{FF2B5EF4-FFF2-40B4-BE49-F238E27FC236}">
                <a16:creationId xmlns:a16="http://schemas.microsoft.com/office/drawing/2014/main" id="{3266CB2D-1C05-42B0-888F-5AD50B1C87FF}"/>
              </a:ext>
            </a:extLst>
          </p:cNvPr>
          <p:cNvSpPr txBox="1"/>
          <p:nvPr/>
        </p:nvSpPr>
        <p:spPr>
          <a:xfrm>
            <a:off x="6816531" y="4785599"/>
            <a:ext cx="623850" cy="230832"/>
          </a:xfrm>
          <a:prstGeom prst="rect">
            <a:avLst/>
          </a:prstGeom>
          <a:noFill/>
        </p:spPr>
        <p:txBody>
          <a:bodyPr wrap="square" rtlCol="0">
            <a:spAutoFit/>
          </a:bodyPr>
          <a:lstStyle/>
          <a:p>
            <a:pPr algn="ctr"/>
            <a:r>
              <a:rPr lang="en-US" sz="900" dirty="0">
                <a:solidFill>
                  <a:schemeClr val="bg1"/>
                </a:solidFill>
                <a:latin typeface="Segoe UI" panose="020B0502040204020203" pitchFamily="34" charset="0"/>
                <a:ea typeface="Segoe UI" panose="020B0502040204020203" pitchFamily="34" charset="0"/>
                <a:cs typeface="Segoe UI" panose="020B0502040204020203" pitchFamily="34" charset="0"/>
              </a:rPr>
              <a:t>3%</a:t>
            </a:r>
          </a:p>
        </p:txBody>
      </p:sp>
      <p:sp>
        <p:nvSpPr>
          <p:cNvPr id="36" name="Textfeld 35">
            <a:extLst>
              <a:ext uri="{FF2B5EF4-FFF2-40B4-BE49-F238E27FC236}">
                <a16:creationId xmlns:a16="http://schemas.microsoft.com/office/drawing/2014/main" id="{06FE033C-5743-4637-827D-2253CCFE8E33}"/>
              </a:ext>
            </a:extLst>
          </p:cNvPr>
          <p:cNvSpPr txBox="1"/>
          <p:nvPr/>
        </p:nvSpPr>
        <p:spPr>
          <a:xfrm>
            <a:off x="7224845" y="4619921"/>
            <a:ext cx="623850" cy="184666"/>
          </a:xfrm>
          <a:prstGeom prst="rect">
            <a:avLst/>
          </a:prstGeom>
          <a:noFill/>
        </p:spPr>
        <p:txBody>
          <a:bodyPr wrap="square" rtlCol="0">
            <a:spAutoFit/>
          </a:bodyPr>
          <a:lstStyle/>
          <a:p>
            <a:pPr algn="ctr"/>
            <a:r>
              <a:rPr lang="en-US" sz="600" dirty="0">
                <a:solidFill>
                  <a:schemeClr val="bg1"/>
                </a:solidFill>
                <a:latin typeface="Segoe UI" panose="020B0502040204020203" pitchFamily="34" charset="0"/>
                <a:ea typeface="Segoe UI" panose="020B0502040204020203" pitchFamily="34" charset="0"/>
                <a:cs typeface="Segoe UI" panose="020B0502040204020203" pitchFamily="34" charset="0"/>
              </a:rPr>
              <a:t>3%</a:t>
            </a:r>
          </a:p>
        </p:txBody>
      </p:sp>
      <p:sp>
        <p:nvSpPr>
          <p:cNvPr id="37" name="Textfeld 36">
            <a:extLst>
              <a:ext uri="{FF2B5EF4-FFF2-40B4-BE49-F238E27FC236}">
                <a16:creationId xmlns:a16="http://schemas.microsoft.com/office/drawing/2014/main" id="{C44A090A-C16C-4307-A457-931F890EE39C}"/>
              </a:ext>
            </a:extLst>
          </p:cNvPr>
          <p:cNvSpPr txBox="1"/>
          <p:nvPr/>
        </p:nvSpPr>
        <p:spPr>
          <a:xfrm>
            <a:off x="6476926" y="5476975"/>
            <a:ext cx="623850" cy="230832"/>
          </a:xfrm>
          <a:prstGeom prst="rect">
            <a:avLst/>
          </a:prstGeom>
          <a:noFill/>
        </p:spPr>
        <p:txBody>
          <a:bodyPr wrap="square" rtlCol="0">
            <a:spAutoFit/>
          </a:bodyPr>
          <a:lstStyle/>
          <a:p>
            <a:pPr algn="ctr"/>
            <a:r>
              <a:rPr lang="en-US" sz="900" dirty="0">
                <a:solidFill>
                  <a:schemeClr val="bg1"/>
                </a:solidFill>
                <a:latin typeface="Segoe UI" panose="020B0502040204020203" pitchFamily="34" charset="0"/>
                <a:ea typeface="Segoe UI" panose="020B0502040204020203" pitchFamily="34" charset="0"/>
                <a:cs typeface="Segoe UI" panose="020B0502040204020203" pitchFamily="34" charset="0"/>
              </a:rPr>
              <a:t>7%</a:t>
            </a:r>
          </a:p>
        </p:txBody>
      </p:sp>
      <p:sp>
        <p:nvSpPr>
          <p:cNvPr id="38" name="Textfeld 37">
            <a:extLst>
              <a:ext uri="{FF2B5EF4-FFF2-40B4-BE49-F238E27FC236}">
                <a16:creationId xmlns:a16="http://schemas.microsoft.com/office/drawing/2014/main" id="{18621E5B-0D00-46EC-B266-A40AB9711DD2}"/>
              </a:ext>
            </a:extLst>
          </p:cNvPr>
          <p:cNvSpPr txBox="1"/>
          <p:nvPr/>
        </p:nvSpPr>
        <p:spPr>
          <a:xfrm>
            <a:off x="7028206" y="5391544"/>
            <a:ext cx="623850" cy="230832"/>
          </a:xfrm>
          <a:prstGeom prst="rect">
            <a:avLst/>
          </a:prstGeom>
          <a:noFill/>
        </p:spPr>
        <p:txBody>
          <a:bodyPr wrap="square" rtlCol="0">
            <a:spAutoFit/>
          </a:bodyPr>
          <a:lstStyle/>
          <a:p>
            <a:pPr algn="ctr"/>
            <a:r>
              <a:rPr lang="en-US" sz="900" dirty="0">
                <a:solidFill>
                  <a:schemeClr val="bg1"/>
                </a:solidFill>
                <a:latin typeface="Segoe UI" panose="020B0502040204020203" pitchFamily="34" charset="0"/>
                <a:ea typeface="Segoe UI" panose="020B0502040204020203" pitchFamily="34" charset="0"/>
                <a:cs typeface="Segoe UI" panose="020B0502040204020203" pitchFamily="34" charset="0"/>
              </a:rPr>
              <a:t>5%</a:t>
            </a:r>
          </a:p>
        </p:txBody>
      </p:sp>
      <p:sp>
        <p:nvSpPr>
          <p:cNvPr id="39" name="Textfeld 38">
            <a:extLst>
              <a:ext uri="{FF2B5EF4-FFF2-40B4-BE49-F238E27FC236}">
                <a16:creationId xmlns:a16="http://schemas.microsoft.com/office/drawing/2014/main" id="{FDB53846-0CE1-44F3-A5CA-7EF6142127FD}"/>
              </a:ext>
            </a:extLst>
          </p:cNvPr>
          <p:cNvSpPr txBox="1"/>
          <p:nvPr/>
        </p:nvSpPr>
        <p:spPr>
          <a:xfrm>
            <a:off x="7238689" y="5252289"/>
            <a:ext cx="623850" cy="169277"/>
          </a:xfrm>
          <a:prstGeom prst="rect">
            <a:avLst/>
          </a:prstGeom>
          <a:noFill/>
        </p:spPr>
        <p:txBody>
          <a:bodyPr wrap="square" rtlCol="0">
            <a:spAutoFit/>
          </a:bodyPr>
          <a:lstStyle/>
          <a:p>
            <a:pPr algn="ctr"/>
            <a:r>
              <a:rPr lang="en-US" sz="500" dirty="0">
                <a:solidFill>
                  <a:schemeClr val="bg1"/>
                </a:solidFill>
                <a:latin typeface="Segoe UI" panose="020B0502040204020203" pitchFamily="34" charset="0"/>
                <a:ea typeface="Segoe UI" panose="020B0502040204020203" pitchFamily="34" charset="0"/>
                <a:cs typeface="Segoe UI" panose="020B0502040204020203" pitchFamily="34" charset="0"/>
              </a:rPr>
              <a:t>1%</a:t>
            </a:r>
          </a:p>
        </p:txBody>
      </p:sp>
      <p:graphicFrame>
        <p:nvGraphicFramePr>
          <p:cNvPr id="40" name="Diagramm 39">
            <a:extLst>
              <a:ext uri="{FF2B5EF4-FFF2-40B4-BE49-F238E27FC236}">
                <a16:creationId xmlns:a16="http://schemas.microsoft.com/office/drawing/2014/main" id="{8795413E-58A8-4606-8743-7451C894B0EB}"/>
              </a:ext>
            </a:extLst>
          </p:cNvPr>
          <p:cNvGraphicFramePr/>
          <p:nvPr>
            <p:extLst>
              <p:ext uri="{D42A27DB-BD31-4B8C-83A1-F6EECF244321}">
                <p14:modId xmlns:p14="http://schemas.microsoft.com/office/powerpoint/2010/main" val="1374887604"/>
              </p:ext>
            </p:extLst>
          </p:nvPr>
        </p:nvGraphicFramePr>
        <p:xfrm>
          <a:off x="8289505" y="2906425"/>
          <a:ext cx="3891384" cy="3141543"/>
        </p:xfrm>
        <a:graphic>
          <a:graphicData uri="http://schemas.openxmlformats.org/drawingml/2006/chart">
            <c:chart xmlns:c="http://schemas.openxmlformats.org/drawingml/2006/chart" xmlns:r="http://schemas.openxmlformats.org/officeDocument/2006/relationships" r:id="rId6"/>
          </a:graphicData>
        </a:graphic>
      </p:graphicFrame>
      <p:sp>
        <p:nvSpPr>
          <p:cNvPr id="41" name="Freeform 27">
            <a:extLst>
              <a:ext uri="{FF2B5EF4-FFF2-40B4-BE49-F238E27FC236}">
                <a16:creationId xmlns:a16="http://schemas.microsoft.com/office/drawing/2014/main" id="{0D416A4B-4498-403D-9F22-96D4C4B9CBC1}"/>
              </a:ext>
            </a:extLst>
          </p:cNvPr>
          <p:cNvSpPr>
            <a:spLocks noChangeAspect="1" noEditPoints="1"/>
          </p:cNvSpPr>
          <p:nvPr/>
        </p:nvSpPr>
        <p:spPr bwMode="gray">
          <a:xfrm flipH="1">
            <a:off x="9712455" y="4352077"/>
            <a:ext cx="304887" cy="304887"/>
          </a:xfrm>
          <a:custGeom>
            <a:avLst/>
            <a:gdLst>
              <a:gd name="T0" fmla="*/ 191 w 193"/>
              <a:gd name="T1" fmla="*/ 79 h 193"/>
              <a:gd name="T2" fmla="*/ 189 w 193"/>
              <a:gd name="T3" fmla="*/ 80 h 193"/>
              <a:gd name="T4" fmla="*/ 188 w 193"/>
              <a:gd name="T5" fmla="*/ 81 h 193"/>
              <a:gd name="T6" fmla="*/ 185 w 193"/>
              <a:gd name="T7" fmla="*/ 82 h 193"/>
              <a:gd name="T8" fmla="*/ 179 w 193"/>
              <a:gd name="T9" fmla="*/ 73 h 193"/>
              <a:gd name="T10" fmla="*/ 175 w 193"/>
              <a:gd name="T11" fmla="*/ 65 h 193"/>
              <a:gd name="T12" fmla="*/ 165 w 193"/>
              <a:gd name="T13" fmla="*/ 51 h 193"/>
              <a:gd name="T14" fmla="*/ 164 w 193"/>
              <a:gd name="T15" fmla="*/ 37 h 193"/>
              <a:gd name="T16" fmla="*/ 170 w 193"/>
              <a:gd name="T17" fmla="*/ 35 h 193"/>
              <a:gd name="T18" fmla="*/ 127 w 193"/>
              <a:gd name="T19" fmla="*/ 5 h 193"/>
              <a:gd name="T20" fmla="*/ 31 w 193"/>
              <a:gd name="T21" fmla="*/ 30 h 193"/>
              <a:gd name="T22" fmla="*/ 34 w 193"/>
              <a:gd name="T23" fmla="*/ 29 h 193"/>
              <a:gd name="T24" fmla="*/ 33 w 193"/>
              <a:gd name="T25" fmla="*/ 37 h 193"/>
              <a:gd name="T26" fmla="*/ 33 w 193"/>
              <a:gd name="T27" fmla="*/ 47 h 193"/>
              <a:gd name="T28" fmla="*/ 25 w 193"/>
              <a:gd name="T29" fmla="*/ 58 h 193"/>
              <a:gd name="T30" fmla="*/ 20 w 193"/>
              <a:gd name="T31" fmla="*/ 65 h 193"/>
              <a:gd name="T32" fmla="*/ 14 w 193"/>
              <a:gd name="T33" fmla="*/ 83 h 193"/>
              <a:gd name="T34" fmla="*/ 12 w 193"/>
              <a:gd name="T35" fmla="*/ 83 h 193"/>
              <a:gd name="T36" fmla="*/ 7 w 193"/>
              <a:gd name="T37" fmla="*/ 82 h 193"/>
              <a:gd name="T38" fmla="*/ 4 w 193"/>
              <a:gd name="T39" fmla="*/ 81 h 193"/>
              <a:gd name="T40" fmla="*/ 67 w 193"/>
              <a:gd name="T41" fmla="*/ 188 h 193"/>
              <a:gd name="T42" fmla="*/ 76 w 193"/>
              <a:gd name="T43" fmla="*/ 154 h 193"/>
              <a:gd name="T44" fmla="*/ 73 w 193"/>
              <a:gd name="T45" fmla="*/ 158 h 193"/>
              <a:gd name="T46" fmla="*/ 67 w 193"/>
              <a:gd name="T47" fmla="*/ 163 h 193"/>
              <a:gd name="T48" fmla="*/ 63 w 193"/>
              <a:gd name="T49" fmla="*/ 166 h 193"/>
              <a:gd name="T50" fmla="*/ 61 w 193"/>
              <a:gd name="T51" fmla="*/ 168 h 193"/>
              <a:gd name="T52" fmla="*/ 26 w 193"/>
              <a:gd name="T53" fmla="*/ 145 h 193"/>
              <a:gd name="T54" fmla="*/ 25 w 193"/>
              <a:gd name="T55" fmla="*/ 141 h 193"/>
              <a:gd name="T56" fmla="*/ 24 w 193"/>
              <a:gd name="T57" fmla="*/ 123 h 193"/>
              <a:gd name="T58" fmla="*/ 26 w 193"/>
              <a:gd name="T59" fmla="*/ 117 h 193"/>
              <a:gd name="T60" fmla="*/ 36 w 193"/>
              <a:gd name="T61" fmla="*/ 118 h 193"/>
              <a:gd name="T62" fmla="*/ 50 w 193"/>
              <a:gd name="T63" fmla="*/ 119 h 193"/>
              <a:gd name="T64" fmla="*/ 60 w 193"/>
              <a:gd name="T65" fmla="*/ 122 h 193"/>
              <a:gd name="T66" fmla="*/ 72 w 193"/>
              <a:gd name="T67" fmla="*/ 142 h 193"/>
              <a:gd name="T68" fmla="*/ 112 w 193"/>
              <a:gd name="T69" fmla="*/ 84 h 193"/>
              <a:gd name="T70" fmla="*/ 103 w 193"/>
              <a:gd name="T71" fmla="*/ 84 h 193"/>
              <a:gd name="T72" fmla="*/ 87 w 193"/>
              <a:gd name="T73" fmla="*/ 84 h 193"/>
              <a:gd name="T74" fmla="*/ 98 w 193"/>
              <a:gd name="T75" fmla="*/ 30 h 193"/>
              <a:gd name="T76" fmla="*/ 102 w 193"/>
              <a:gd name="T77" fmla="*/ 31 h 193"/>
              <a:gd name="T78" fmla="*/ 121 w 193"/>
              <a:gd name="T79" fmla="*/ 42 h 193"/>
              <a:gd name="T80" fmla="*/ 130 w 193"/>
              <a:gd name="T81" fmla="*/ 55 h 193"/>
              <a:gd name="T82" fmla="*/ 127 w 193"/>
              <a:gd name="T83" fmla="*/ 65 h 193"/>
              <a:gd name="T84" fmla="*/ 124 w 193"/>
              <a:gd name="T85" fmla="*/ 74 h 193"/>
              <a:gd name="T86" fmla="*/ 122 w 193"/>
              <a:gd name="T87" fmla="*/ 81 h 193"/>
              <a:gd name="T88" fmla="*/ 167 w 193"/>
              <a:gd name="T89" fmla="*/ 152 h 193"/>
              <a:gd name="T90" fmla="*/ 137 w 193"/>
              <a:gd name="T91" fmla="*/ 170 h 193"/>
              <a:gd name="T92" fmla="*/ 136 w 193"/>
              <a:gd name="T93" fmla="*/ 169 h 193"/>
              <a:gd name="T94" fmla="*/ 134 w 193"/>
              <a:gd name="T95" fmla="*/ 167 h 193"/>
              <a:gd name="T96" fmla="*/ 129 w 193"/>
              <a:gd name="T97" fmla="*/ 163 h 193"/>
              <a:gd name="T98" fmla="*/ 122 w 193"/>
              <a:gd name="T99" fmla="*/ 156 h 193"/>
              <a:gd name="T100" fmla="*/ 134 w 193"/>
              <a:gd name="T101" fmla="*/ 131 h 193"/>
              <a:gd name="T102" fmla="*/ 139 w 193"/>
              <a:gd name="T103" fmla="*/ 121 h 193"/>
              <a:gd name="T104" fmla="*/ 148 w 193"/>
              <a:gd name="T105" fmla="*/ 120 h 193"/>
              <a:gd name="T106" fmla="*/ 171 w 193"/>
              <a:gd name="T107" fmla="*/ 120 h 193"/>
              <a:gd name="T108" fmla="*/ 172 w 193"/>
              <a:gd name="T109" fmla="*/ 133 h 193"/>
              <a:gd name="T110" fmla="*/ 172 w 193"/>
              <a:gd name="T111" fmla="*/ 141 h 193"/>
              <a:gd name="T112" fmla="*/ 171 w 193"/>
              <a:gd name="T113" fmla="*/ 146 h 193"/>
              <a:gd name="T114" fmla="*/ 167 w 193"/>
              <a:gd name="T115" fmla="*/ 15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3" h="193">
                <a:moveTo>
                  <a:pt x="177" y="149"/>
                </a:moveTo>
                <a:cubicBezTo>
                  <a:pt x="178" y="148"/>
                  <a:pt x="178" y="147"/>
                  <a:pt x="178" y="147"/>
                </a:cubicBezTo>
                <a:cubicBezTo>
                  <a:pt x="178" y="147"/>
                  <a:pt x="179" y="146"/>
                  <a:pt x="180" y="145"/>
                </a:cubicBezTo>
                <a:cubicBezTo>
                  <a:pt x="187" y="131"/>
                  <a:pt x="193" y="117"/>
                  <a:pt x="193" y="96"/>
                </a:cubicBezTo>
                <a:cubicBezTo>
                  <a:pt x="193" y="95"/>
                  <a:pt x="192" y="94"/>
                  <a:pt x="192" y="94"/>
                </a:cubicBezTo>
                <a:cubicBezTo>
                  <a:pt x="192" y="93"/>
                  <a:pt x="193" y="93"/>
                  <a:pt x="193" y="92"/>
                </a:cubicBezTo>
                <a:cubicBezTo>
                  <a:pt x="192" y="87"/>
                  <a:pt x="192" y="83"/>
                  <a:pt x="191" y="79"/>
                </a:cubicBezTo>
                <a:cubicBezTo>
                  <a:pt x="191" y="79"/>
                  <a:pt x="191" y="79"/>
                  <a:pt x="191" y="79"/>
                </a:cubicBezTo>
                <a:cubicBezTo>
                  <a:pt x="191" y="79"/>
                  <a:pt x="191" y="79"/>
                  <a:pt x="191" y="79"/>
                </a:cubicBezTo>
                <a:cubicBezTo>
                  <a:pt x="191" y="79"/>
                  <a:pt x="191" y="79"/>
                  <a:pt x="190" y="79"/>
                </a:cubicBezTo>
                <a:cubicBezTo>
                  <a:pt x="190" y="79"/>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89" y="80"/>
                  <a:pt x="189" y="80"/>
                  <a:pt x="189" y="80"/>
                </a:cubicBezTo>
                <a:cubicBezTo>
                  <a:pt x="189" y="80"/>
                  <a:pt x="189" y="80"/>
                  <a:pt x="189" y="80"/>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8" y="81"/>
                  <a:pt x="188" y="81"/>
                  <a:pt x="188" y="81"/>
                </a:cubicBezTo>
                <a:cubicBezTo>
                  <a:pt x="188" y="81"/>
                  <a:pt x="188" y="81"/>
                  <a:pt x="188" y="81"/>
                </a:cubicBezTo>
                <a:cubicBezTo>
                  <a:pt x="188" y="82"/>
                  <a:pt x="188" y="82"/>
                  <a:pt x="187" y="82"/>
                </a:cubicBezTo>
                <a:cubicBezTo>
                  <a:pt x="187" y="82"/>
                  <a:pt x="187" y="82"/>
                  <a:pt x="187" y="82"/>
                </a:cubicBezTo>
                <a:cubicBezTo>
                  <a:pt x="187" y="82"/>
                  <a:pt x="187" y="82"/>
                  <a:pt x="187" y="82"/>
                </a:cubicBezTo>
                <a:cubicBezTo>
                  <a:pt x="186" y="82"/>
                  <a:pt x="186" y="82"/>
                  <a:pt x="186" y="82"/>
                </a:cubicBezTo>
                <a:cubicBezTo>
                  <a:pt x="186" y="82"/>
                  <a:pt x="186" y="82"/>
                  <a:pt x="186" y="82"/>
                </a:cubicBezTo>
                <a:cubicBezTo>
                  <a:pt x="186" y="82"/>
                  <a:pt x="186" y="82"/>
                  <a:pt x="186" y="82"/>
                </a:cubicBezTo>
                <a:cubicBezTo>
                  <a:pt x="186" y="82"/>
                  <a:pt x="185" y="82"/>
                  <a:pt x="185" y="82"/>
                </a:cubicBezTo>
                <a:cubicBezTo>
                  <a:pt x="185" y="82"/>
                  <a:pt x="185" y="82"/>
                  <a:pt x="185" y="82"/>
                </a:cubicBezTo>
                <a:cubicBezTo>
                  <a:pt x="185" y="82"/>
                  <a:pt x="184" y="82"/>
                  <a:pt x="183" y="83"/>
                </a:cubicBezTo>
                <a:cubicBezTo>
                  <a:pt x="183" y="82"/>
                  <a:pt x="183" y="81"/>
                  <a:pt x="183" y="81"/>
                </a:cubicBezTo>
                <a:cubicBezTo>
                  <a:pt x="183" y="80"/>
                  <a:pt x="182" y="80"/>
                  <a:pt x="182" y="79"/>
                </a:cubicBezTo>
                <a:cubicBezTo>
                  <a:pt x="182" y="79"/>
                  <a:pt x="182" y="79"/>
                  <a:pt x="182" y="78"/>
                </a:cubicBezTo>
                <a:cubicBezTo>
                  <a:pt x="182" y="78"/>
                  <a:pt x="181" y="77"/>
                  <a:pt x="181" y="77"/>
                </a:cubicBezTo>
                <a:cubicBezTo>
                  <a:pt x="181" y="77"/>
                  <a:pt x="181" y="76"/>
                  <a:pt x="181" y="76"/>
                </a:cubicBezTo>
                <a:cubicBezTo>
                  <a:pt x="181" y="76"/>
                  <a:pt x="180" y="75"/>
                  <a:pt x="180" y="74"/>
                </a:cubicBezTo>
                <a:cubicBezTo>
                  <a:pt x="180" y="74"/>
                  <a:pt x="180" y="74"/>
                  <a:pt x="179" y="73"/>
                </a:cubicBezTo>
                <a:cubicBezTo>
                  <a:pt x="179" y="73"/>
                  <a:pt x="179" y="73"/>
                  <a:pt x="179" y="73"/>
                </a:cubicBezTo>
                <a:cubicBezTo>
                  <a:pt x="179" y="73"/>
                  <a:pt x="179" y="72"/>
                  <a:pt x="179" y="72"/>
                </a:cubicBezTo>
                <a:cubicBezTo>
                  <a:pt x="179" y="72"/>
                  <a:pt x="179" y="72"/>
                  <a:pt x="179" y="72"/>
                </a:cubicBezTo>
                <a:cubicBezTo>
                  <a:pt x="179" y="72"/>
                  <a:pt x="178" y="71"/>
                  <a:pt x="178" y="71"/>
                </a:cubicBezTo>
                <a:cubicBezTo>
                  <a:pt x="178" y="70"/>
                  <a:pt x="178" y="70"/>
                  <a:pt x="178" y="70"/>
                </a:cubicBezTo>
                <a:cubicBezTo>
                  <a:pt x="178" y="70"/>
                  <a:pt x="178" y="70"/>
                  <a:pt x="178" y="70"/>
                </a:cubicBezTo>
                <a:cubicBezTo>
                  <a:pt x="177" y="69"/>
                  <a:pt x="177" y="68"/>
                  <a:pt x="176" y="68"/>
                </a:cubicBezTo>
                <a:cubicBezTo>
                  <a:pt x="176" y="67"/>
                  <a:pt x="176" y="67"/>
                  <a:pt x="176" y="67"/>
                </a:cubicBezTo>
                <a:cubicBezTo>
                  <a:pt x="176" y="66"/>
                  <a:pt x="175" y="66"/>
                  <a:pt x="175" y="65"/>
                </a:cubicBezTo>
                <a:cubicBezTo>
                  <a:pt x="175" y="65"/>
                  <a:pt x="175" y="65"/>
                  <a:pt x="175" y="65"/>
                </a:cubicBezTo>
                <a:cubicBezTo>
                  <a:pt x="174" y="64"/>
                  <a:pt x="173" y="63"/>
                  <a:pt x="173" y="62"/>
                </a:cubicBezTo>
                <a:cubicBezTo>
                  <a:pt x="173" y="62"/>
                  <a:pt x="173" y="62"/>
                  <a:pt x="173" y="62"/>
                </a:cubicBezTo>
                <a:cubicBezTo>
                  <a:pt x="173" y="62"/>
                  <a:pt x="173" y="62"/>
                  <a:pt x="173" y="62"/>
                </a:cubicBezTo>
                <a:cubicBezTo>
                  <a:pt x="172" y="61"/>
                  <a:pt x="172" y="61"/>
                  <a:pt x="172" y="60"/>
                </a:cubicBezTo>
                <a:cubicBezTo>
                  <a:pt x="171" y="60"/>
                  <a:pt x="171" y="60"/>
                  <a:pt x="171" y="60"/>
                </a:cubicBezTo>
                <a:cubicBezTo>
                  <a:pt x="171" y="59"/>
                  <a:pt x="171" y="59"/>
                  <a:pt x="170" y="58"/>
                </a:cubicBezTo>
                <a:cubicBezTo>
                  <a:pt x="169" y="56"/>
                  <a:pt x="167" y="54"/>
                  <a:pt x="166" y="53"/>
                </a:cubicBezTo>
                <a:cubicBezTo>
                  <a:pt x="166" y="53"/>
                  <a:pt x="166" y="53"/>
                  <a:pt x="166" y="53"/>
                </a:cubicBezTo>
                <a:cubicBezTo>
                  <a:pt x="165" y="52"/>
                  <a:pt x="165" y="52"/>
                  <a:pt x="165" y="51"/>
                </a:cubicBezTo>
                <a:cubicBezTo>
                  <a:pt x="164" y="51"/>
                  <a:pt x="164" y="51"/>
                  <a:pt x="164" y="51"/>
                </a:cubicBezTo>
                <a:cubicBezTo>
                  <a:pt x="164" y="51"/>
                  <a:pt x="164" y="51"/>
                  <a:pt x="164" y="51"/>
                </a:cubicBezTo>
                <a:cubicBezTo>
                  <a:pt x="163" y="50"/>
                  <a:pt x="163" y="50"/>
                  <a:pt x="163" y="50"/>
                </a:cubicBezTo>
                <a:cubicBezTo>
                  <a:pt x="163" y="49"/>
                  <a:pt x="163" y="49"/>
                  <a:pt x="164" y="48"/>
                </a:cubicBezTo>
                <a:cubicBezTo>
                  <a:pt x="164" y="47"/>
                  <a:pt x="164" y="46"/>
                  <a:pt x="164" y="44"/>
                </a:cubicBezTo>
                <a:cubicBezTo>
                  <a:pt x="164" y="43"/>
                  <a:pt x="164" y="43"/>
                  <a:pt x="164" y="42"/>
                </a:cubicBezTo>
                <a:cubicBezTo>
                  <a:pt x="164" y="41"/>
                  <a:pt x="164" y="40"/>
                  <a:pt x="164" y="39"/>
                </a:cubicBezTo>
                <a:cubicBezTo>
                  <a:pt x="164" y="39"/>
                  <a:pt x="164" y="39"/>
                  <a:pt x="164" y="39"/>
                </a:cubicBezTo>
                <a:cubicBezTo>
                  <a:pt x="164" y="38"/>
                  <a:pt x="164" y="37"/>
                  <a:pt x="164" y="37"/>
                </a:cubicBezTo>
                <a:cubicBezTo>
                  <a:pt x="164" y="36"/>
                  <a:pt x="164" y="36"/>
                  <a:pt x="164" y="36"/>
                </a:cubicBezTo>
                <a:cubicBezTo>
                  <a:pt x="164" y="35"/>
                  <a:pt x="164" y="34"/>
                  <a:pt x="164" y="34"/>
                </a:cubicBezTo>
                <a:cubicBezTo>
                  <a:pt x="164" y="34"/>
                  <a:pt x="164" y="33"/>
                  <a:pt x="164" y="33"/>
                </a:cubicBezTo>
                <a:cubicBezTo>
                  <a:pt x="164" y="33"/>
                  <a:pt x="164" y="33"/>
                  <a:pt x="164" y="33"/>
                </a:cubicBezTo>
                <a:cubicBezTo>
                  <a:pt x="163" y="32"/>
                  <a:pt x="163" y="31"/>
                  <a:pt x="163" y="31"/>
                </a:cubicBezTo>
                <a:cubicBezTo>
                  <a:pt x="165" y="31"/>
                  <a:pt x="167" y="33"/>
                  <a:pt x="169" y="34"/>
                </a:cubicBezTo>
                <a:cubicBezTo>
                  <a:pt x="169" y="34"/>
                  <a:pt x="169" y="34"/>
                  <a:pt x="169" y="34"/>
                </a:cubicBezTo>
                <a:cubicBezTo>
                  <a:pt x="169" y="35"/>
                  <a:pt x="169" y="35"/>
                  <a:pt x="170" y="35"/>
                </a:cubicBezTo>
                <a:cubicBezTo>
                  <a:pt x="170" y="35"/>
                  <a:pt x="170" y="35"/>
                  <a:pt x="170" y="35"/>
                </a:cubicBezTo>
                <a:cubicBezTo>
                  <a:pt x="170" y="35"/>
                  <a:pt x="170" y="35"/>
                  <a:pt x="170" y="35"/>
                </a:cubicBezTo>
                <a:cubicBezTo>
                  <a:pt x="170" y="35"/>
                  <a:pt x="170" y="35"/>
                  <a:pt x="170" y="35"/>
                </a:cubicBezTo>
                <a:cubicBezTo>
                  <a:pt x="170" y="35"/>
                  <a:pt x="170" y="36"/>
                  <a:pt x="170" y="36"/>
                </a:cubicBezTo>
                <a:cubicBezTo>
                  <a:pt x="171" y="36"/>
                  <a:pt x="171" y="36"/>
                  <a:pt x="171" y="36"/>
                </a:cubicBezTo>
                <a:cubicBezTo>
                  <a:pt x="171" y="36"/>
                  <a:pt x="171" y="36"/>
                  <a:pt x="171" y="36"/>
                </a:cubicBezTo>
                <a:cubicBezTo>
                  <a:pt x="171" y="35"/>
                  <a:pt x="171" y="35"/>
                  <a:pt x="171" y="34"/>
                </a:cubicBezTo>
                <a:cubicBezTo>
                  <a:pt x="160" y="21"/>
                  <a:pt x="145" y="12"/>
                  <a:pt x="129" y="6"/>
                </a:cubicBezTo>
                <a:cubicBezTo>
                  <a:pt x="128" y="5"/>
                  <a:pt x="128" y="6"/>
                  <a:pt x="127" y="6"/>
                </a:cubicBezTo>
                <a:cubicBezTo>
                  <a:pt x="128" y="5"/>
                  <a:pt x="127" y="5"/>
                  <a:pt x="127" y="5"/>
                </a:cubicBezTo>
                <a:cubicBezTo>
                  <a:pt x="117" y="2"/>
                  <a:pt x="107" y="0"/>
                  <a:pt x="96" y="0"/>
                </a:cubicBezTo>
                <a:cubicBezTo>
                  <a:pt x="85" y="0"/>
                  <a:pt x="75" y="1"/>
                  <a:pt x="66" y="5"/>
                </a:cubicBezTo>
                <a:cubicBezTo>
                  <a:pt x="65" y="6"/>
                  <a:pt x="65" y="6"/>
                  <a:pt x="65" y="6"/>
                </a:cubicBezTo>
                <a:cubicBezTo>
                  <a:pt x="65" y="6"/>
                  <a:pt x="62" y="6"/>
                  <a:pt x="60" y="7"/>
                </a:cubicBezTo>
                <a:cubicBezTo>
                  <a:pt x="45" y="13"/>
                  <a:pt x="31" y="24"/>
                  <a:pt x="21" y="37"/>
                </a:cubicBezTo>
                <a:cubicBezTo>
                  <a:pt x="20" y="37"/>
                  <a:pt x="20" y="38"/>
                  <a:pt x="20" y="38"/>
                </a:cubicBezTo>
                <a:cubicBezTo>
                  <a:pt x="22" y="37"/>
                  <a:pt x="26" y="33"/>
                  <a:pt x="30" y="31"/>
                </a:cubicBezTo>
                <a:cubicBezTo>
                  <a:pt x="30" y="31"/>
                  <a:pt x="30" y="31"/>
                  <a:pt x="30" y="31"/>
                </a:cubicBezTo>
                <a:cubicBezTo>
                  <a:pt x="31" y="30"/>
                  <a:pt x="31" y="30"/>
                  <a:pt x="31" y="30"/>
                </a:cubicBezTo>
                <a:cubicBezTo>
                  <a:pt x="31" y="30"/>
                  <a:pt x="31" y="30"/>
                  <a:pt x="32" y="30"/>
                </a:cubicBezTo>
                <a:cubicBezTo>
                  <a:pt x="32" y="30"/>
                  <a:pt x="32" y="30"/>
                  <a:pt x="32" y="29"/>
                </a:cubicBezTo>
                <a:cubicBezTo>
                  <a:pt x="32" y="29"/>
                  <a:pt x="33" y="29"/>
                  <a:pt x="33" y="29"/>
                </a:cubicBezTo>
                <a:cubicBezTo>
                  <a:pt x="33" y="29"/>
                  <a:pt x="33" y="29"/>
                  <a:pt x="33" y="29"/>
                </a:cubicBezTo>
                <a:cubicBezTo>
                  <a:pt x="33" y="29"/>
                  <a:pt x="33" y="29"/>
                  <a:pt x="34" y="29"/>
                </a:cubicBezTo>
                <a:cubicBezTo>
                  <a:pt x="34" y="29"/>
                  <a:pt x="34" y="29"/>
                  <a:pt x="34" y="29"/>
                </a:cubicBezTo>
                <a:cubicBezTo>
                  <a:pt x="34" y="29"/>
                  <a:pt x="34" y="29"/>
                  <a:pt x="34" y="29"/>
                </a:cubicBezTo>
                <a:cubicBezTo>
                  <a:pt x="34" y="29"/>
                  <a:pt x="34" y="29"/>
                  <a:pt x="34" y="28"/>
                </a:cubicBezTo>
                <a:cubicBezTo>
                  <a:pt x="34" y="29"/>
                  <a:pt x="34" y="29"/>
                  <a:pt x="34" y="29"/>
                </a:cubicBezTo>
                <a:cubicBezTo>
                  <a:pt x="34" y="29"/>
                  <a:pt x="34" y="29"/>
                  <a:pt x="34" y="29"/>
                </a:cubicBezTo>
                <a:cubicBezTo>
                  <a:pt x="34" y="30"/>
                  <a:pt x="34" y="30"/>
                  <a:pt x="34" y="30"/>
                </a:cubicBezTo>
                <a:cubicBezTo>
                  <a:pt x="34" y="30"/>
                  <a:pt x="34" y="30"/>
                  <a:pt x="34" y="31"/>
                </a:cubicBezTo>
                <a:cubicBezTo>
                  <a:pt x="34" y="31"/>
                  <a:pt x="34" y="32"/>
                  <a:pt x="34" y="33"/>
                </a:cubicBezTo>
                <a:cubicBezTo>
                  <a:pt x="34" y="33"/>
                  <a:pt x="34" y="33"/>
                  <a:pt x="34" y="33"/>
                </a:cubicBezTo>
                <a:cubicBezTo>
                  <a:pt x="34" y="33"/>
                  <a:pt x="34" y="34"/>
                  <a:pt x="33" y="35"/>
                </a:cubicBezTo>
                <a:cubicBezTo>
                  <a:pt x="33" y="35"/>
                  <a:pt x="33" y="35"/>
                  <a:pt x="33" y="35"/>
                </a:cubicBezTo>
                <a:cubicBezTo>
                  <a:pt x="33" y="35"/>
                  <a:pt x="33" y="36"/>
                  <a:pt x="33" y="36"/>
                </a:cubicBezTo>
                <a:cubicBezTo>
                  <a:pt x="33" y="37"/>
                  <a:pt x="33" y="37"/>
                  <a:pt x="33" y="37"/>
                </a:cubicBezTo>
                <a:cubicBezTo>
                  <a:pt x="33" y="37"/>
                  <a:pt x="33" y="38"/>
                  <a:pt x="33" y="38"/>
                </a:cubicBezTo>
                <a:cubicBezTo>
                  <a:pt x="33" y="39"/>
                  <a:pt x="33" y="39"/>
                  <a:pt x="33" y="39"/>
                </a:cubicBezTo>
                <a:cubicBezTo>
                  <a:pt x="33" y="39"/>
                  <a:pt x="33" y="39"/>
                  <a:pt x="33" y="40"/>
                </a:cubicBezTo>
                <a:cubicBezTo>
                  <a:pt x="33" y="40"/>
                  <a:pt x="33" y="41"/>
                  <a:pt x="33" y="42"/>
                </a:cubicBezTo>
                <a:cubicBezTo>
                  <a:pt x="33" y="42"/>
                  <a:pt x="33" y="42"/>
                  <a:pt x="33" y="42"/>
                </a:cubicBezTo>
                <a:cubicBezTo>
                  <a:pt x="33" y="43"/>
                  <a:pt x="33" y="43"/>
                  <a:pt x="33" y="44"/>
                </a:cubicBezTo>
                <a:cubicBezTo>
                  <a:pt x="33" y="45"/>
                  <a:pt x="33" y="45"/>
                  <a:pt x="33" y="46"/>
                </a:cubicBezTo>
                <a:cubicBezTo>
                  <a:pt x="33" y="46"/>
                  <a:pt x="33" y="46"/>
                  <a:pt x="33" y="47"/>
                </a:cubicBezTo>
                <a:cubicBezTo>
                  <a:pt x="33" y="47"/>
                  <a:pt x="33" y="47"/>
                  <a:pt x="33" y="47"/>
                </a:cubicBezTo>
                <a:cubicBezTo>
                  <a:pt x="34" y="48"/>
                  <a:pt x="34" y="49"/>
                  <a:pt x="34" y="49"/>
                </a:cubicBezTo>
                <a:cubicBezTo>
                  <a:pt x="33" y="50"/>
                  <a:pt x="32" y="51"/>
                  <a:pt x="31" y="51"/>
                </a:cubicBezTo>
                <a:cubicBezTo>
                  <a:pt x="31" y="51"/>
                  <a:pt x="31" y="52"/>
                  <a:pt x="31" y="52"/>
                </a:cubicBezTo>
                <a:cubicBezTo>
                  <a:pt x="30" y="52"/>
                  <a:pt x="30" y="52"/>
                  <a:pt x="30" y="53"/>
                </a:cubicBezTo>
                <a:cubicBezTo>
                  <a:pt x="29" y="53"/>
                  <a:pt x="29" y="53"/>
                  <a:pt x="29" y="54"/>
                </a:cubicBezTo>
                <a:cubicBezTo>
                  <a:pt x="28" y="54"/>
                  <a:pt x="28" y="54"/>
                  <a:pt x="28" y="55"/>
                </a:cubicBezTo>
                <a:cubicBezTo>
                  <a:pt x="28" y="55"/>
                  <a:pt x="27" y="55"/>
                  <a:pt x="27" y="55"/>
                </a:cubicBezTo>
                <a:cubicBezTo>
                  <a:pt x="27" y="56"/>
                  <a:pt x="26" y="56"/>
                  <a:pt x="26" y="56"/>
                </a:cubicBezTo>
                <a:cubicBezTo>
                  <a:pt x="26" y="57"/>
                  <a:pt x="25" y="57"/>
                  <a:pt x="25" y="58"/>
                </a:cubicBezTo>
                <a:cubicBezTo>
                  <a:pt x="25" y="58"/>
                  <a:pt x="24" y="59"/>
                  <a:pt x="24" y="59"/>
                </a:cubicBezTo>
                <a:cubicBezTo>
                  <a:pt x="24" y="59"/>
                  <a:pt x="24" y="59"/>
                  <a:pt x="24" y="59"/>
                </a:cubicBezTo>
                <a:cubicBezTo>
                  <a:pt x="24" y="59"/>
                  <a:pt x="23" y="60"/>
                  <a:pt x="23" y="60"/>
                </a:cubicBezTo>
                <a:cubicBezTo>
                  <a:pt x="23" y="60"/>
                  <a:pt x="22" y="61"/>
                  <a:pt x="22" y="62"/>
                </a:cubicBezTo>
                <a:cubicBezTo>
                  <a:pt x="22" y="62"/>
                  <a:pt x="22" y="62"/>
                  <a:pt x="22" y="62"/>
                </a:cubicBezTo>
                <a:cubicBezTo>
                  <a:pt x="22" y="62"/>
                  <a:pt x="21" y="63"/>
                  <a:pt x="21" y="63"/>
                </a:cubicBezTo>
                <a:cubicBezTo>
                  <a:pt x="21" y="63"/>
                  <a:pt x="21" y="64"/>
                  <a:pt x="20" y="64"/>
                </a:cubicBezTo>
                <a:cubicBezTo>
                  <a:pt x="20" y="64"/>
                  <a:pt x="20" y="64"/>
                  <a:pt x="20" y="64"/>
                </a:cubicBezTo>
                <a:cubicBezTo>
                  <a:pt x="20" y="65"/>
                  <a:pt x="20" y="65"/>
                  <a:pt x="20" y="65"/>
                </a:cubicBezTo>
                <a:cubicBezTo>
                  <a:pt x="19" y="66"/>
                  <a:pt x="19" y="66"/>
                  <a:pt x="19" y="67"/>
                </a:cubicBezTo>
                <a:cubicBezTo>
                  <a:pt x="19" y="67"/>
                  <a:pt x="19" y="67"/>
                  <a:pt x="19" y="67"/>
                </a:cubicBezTo>
                <a:cubicBezTo>
                  <a:pt x="18" y="68"/>
                  <a:pt x="18" y="69"/>
                  <a:pt x="18" y="70"/>
                </a:cubicBezTo>
                <a:cubicBezTo>
                  <a:pt x="17" y="71"/>
                  <a:pt x="17" y="72"/>
                  <a:pt x="16" y="73"/>
                </a:cubicBezTo>
                <a:cubicBezTo>
                  <a:pt x="16" y="73"/>
                  <a:pt x="16" y="73"/>
                  <a:pt x="16" y="73"/>
                </a:cubicBezTo>
                <a:cubicBezTo>
                  <a:pt x="16" y="74"/>
                  <a:pt x="16" y="75"/>
                  <a:pt x="16" y="75"/>
                </a:cubicBezTo>
                <a:cubicBezTo>
                  <a:pt x="16" y="75"/>
                  <a:pt x="16" y="75"/>
                  <a:pt x="16" y="75"/>
                </a:cubicBezTo>
                <a:cubicBezTo>
                  <a:pt x="15" y="77"/>
                  <a:pt x="15" y="79"/>
                  <a:pt x="14" y="80"/>
                </a:cubicBezTo>
                <a:cubicBezTo>
                  <a:pt x="14" y="81"/>
                  <a:pt x="14" y="82"/>
                  <a:pt x="14" y="83"/>
                </a:cubicBezTo>
                <a:cubicBezTo>
                  <a:pt x="14" y="83"/>
                  <a:pt x="14" y="83"/>
                  <a:pt x="14" y="83"/>
                </a:cubicBezTo>
                <a:cubicBezTo>
                  <a:pt x="14" y="83"/>
                  <a:pt x="14" y="83"/>
                  <a:pt x="14"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2" y="83"/>
                </a:cubicBezTo>
                <a:cubicBezTo>
                  <a:pt x="12" y="83"/>
                  <a:pt x="12" y="83"/>
                  <a:pt x="12" y="83"/>
                </a:cubicBezTo>
                <a:cubicBezTo>
                  <a:pt x="12" y="83"/>
                  <a:pt x="12" y="83"/>
                  <a:pt x="12" y="83"/>
                </a:cubicBezTo>
                <a:cubicBezTo>
                  <a:pt x="12" y="83"/>
                  <a:pt x="12" y="83"/>
                  <a:pt x="12" y="83"/>
                </a:cubicBezTo>
                <a:cubicBezTo>
                  <a:pt x="11" y="83"/>
                  <a:pt x="11" y="83"/>
                  <a:pt x="11" y="83"/>
                </a:cubicBezTo>
                <a:cubicBezTo>
                  <a:pt x="11" y="83"/>
                  <a:pt x="11" y="83"/>
                  <a:pt x="11" y="83"/>
                </a:cubicBezTo>
                <a:cubicBezTo>
                  <a:pt x="10" y="82"/>
                  <a:pt x="10" y="82"/>
                  <a:pt x="10" y="82"/>
                </a:cubicBezTo>
                <a:cubicBezTo>
                  <a:pt x="10" y="82"/>
                  <a:pt x="10" y="82"/>
                  <a:pt x="10" y="82"/>
                </a:cubicBezTo>
                <a:cubicBezTo>
                  <a:pt x="10" y="82"/>
                  <a:pt x="10" y="82"/>
                  <a:pt x="9" y="82"/>
                </a:cubicBezTo>
                <a:cubicBezTo>
                  <a:pt x="9" y="82"/>
                  <a:pt x="9" y="82"/>
                  <a:pt x="9" y="82"/>
                </a:cubicBezTo>
                <a:cubicBezTo>
                  <a:pt x="8" y="82"/>
                  <a:pt x="8" y="82"/>
                  <a:pt x="7" y="82"/>
                </a:cubicBezTo>
                <a:cubicBezTo>
                  <a:pt x="7" y="82"/>
                  <a:pt x="7" y="82"/>
                  <a:pt x="7" y="82"/>
                </a:cubicBezTo>
                <a:cubicBezTo>
                  <a:pt x="6" y="82"/>
                  <a:pt x="6" y="82"/>
                  <a:pt x="6" y="82"/>
                </a:cubicBezTo>
                <a:cubicBezTo>
                  <a:pt x="6" y="82"/>
                  <a:pt x="5" y="82"/>
                  <a:pt x="5" y="82"/>
                </a:cubicBezTo>
                <a:cubicBezTo>
                  <a:pt x="5" y="82"/>
                  <a:pt x="5" y="82"/>
                  <a:pt x="5" y="82"/>
                </a:cubicBezTo>
                <a:cubicBezTo>
                  <a:pt x="5" y="82"/>
                  <a:pt x="5" y="81"/>
                  <a:pt x="5" y="81"/>
                </a:cubicBezTo>
                <a:cubicBezTo>
                  <a:pt x="5" y="81"/>
                  <a:pt x="4" y="81"/>
                  <a:pt x="4" y="81"/>
                </a:cubicBezTo>
                <a:cubicBezTo>
                  <a:pt x="4" y="81"/>
                  <a:pt x="4" y="81"/>
                  <a:pt x="4" y="81"/>
                </a:cubicBezTo>
                <a:cubicBezTo>
                  <a:pt x="4" y="81"/>
                  <a:pt x="4" y="81"/>
                  <a:pt x="4" y="81"/>
                </a:cubicBezTo>
                <a:cubicBezTo>
                  <a:pt x="4" y="81"/>
                  <a:pt x="4" y="81"/>
                  <a:pt x="4" y="81"/>
                </a:cubicBezTo>
                <a:cubicBezTo>
                  <a:pt x="3" y="81"/>
                  <a:pt x="3" y="81"/>
                  <a:pt x="3" y="81"/>
                </a:cubicBezTo>
                <a:cubicBezTo>
                  <a:pt x="3" y="81"/>
                  <a:pt x="3" y="81"/>
                  <a:pt x="3" y="81"/>
                </a:cubicBezTo>
                <a:cubicBezTo>
                  <a:pt x="3" y="81"/>
                  <a:pt x="3" y="81"/>
                  <a:pt x="3" y="81"/>
                </a:cubicBezTo>
                <a:cubicBezTo>
                  <a:pt x="2" y="81"/>
                  <a:pt x="2" y="81"/>
                  <a:pt x="2" y="81"/>
                </a:cubicBezTo>
                <a:cubicBezTo>
                  <a:pt x="1" y="86"/>
                  <a:pt x="0" y="91"/>
                  <a:pt x="0" y="96"/>
                </a:cubicBezTo>
                <a:cubicBezTo>
                  <a:pt x="0" y="113"/>
                  <a:pt x="5" y="129"/>
                  <a:pt x="12" y="143"/>
                </a:cubicBezTo>
                <a:cubicBezTo>
                  <a:pt x="13" y="145"/>
                  <a:pt x="16" y="148"/>
                  <a:pt x="17" y="148"/>
                </a:cubicBezTo>
                <a:cubicBezTo>
                  <a:pt x="16" y="149"/>
                  <a:pt x="16" y="149"/>
                  <a:pt x="17" y="150"/>
                </a:cubicBezTo>
                <a:cubicBezTo>
                  <a:pt x="28" y="168"/>
                  <a:pt x="46" y="181"/>
                  <a:pt x="67" y="188"/>
                </a:cubicBezTo>
                <a:cubicBezTo>
                  <a:pt x="69" y="189"/>
                  <a:pt x="71" y="188"/>
                  <a:pt x="73" y="188"/>
                </a:cubicBezTo>
                <a:cubicBezTo>
                  <a:pt x="73" y="189"/>
                  <a:pt x="76" y="190"/>
                  <a:pt x="78" y="191"/>
                </a:cubicBezTo>
                <a:cubicBezTo>
                  <a:pt x="84" y="192"/>
                  <a:pt x="90" y="193"/>
                  <a:pt x="96" y="193"/>
                </a:cubicBezTo>
                <a:cubicBezTo>
                  <a:pt x="103" y="193"/>
                  <a:pt x="110" y="192"/>
                  <a:pt x="116" y="190"/>
                </a:cubicBezTo>
                <a:cubicBezTo>
                  <a:pt x="118" y="190"/>
                  <a:pt x="121" y="189"/>
                  <a:pt x="122" y="188"/>
                </a:cubicBezTo>
                <a:cubicBezTo>
                  <a:pt x="122" y="188"/>
                  <a:pt x="123" y="188"/>
                  <a:pt x="124" y="188"/>
                </a:cubicBezTo>
                <a:cubicBezTo>
                  <a:pt x="148" y="181"/>
                  <a:pt x="166" y="167"/>
                  <a:pt x="177" y="149"/>
                </a:cubicBezTo>
                <a:close/>
                <a:moveTo>
                  <a:pt x="77" y="153"/>
                </a:moveTo>
                <a:cubicBezTo>
                  <a:pt x="77" y="153"/>
                  <a:pt x="77" y="153"/>
                  <a:pt x="76" y="154"/>
                </a:cubicBezTo>
                <a:cubicBezTo>
                  <a:pt x="76" y="154"/>
                  <a:pt x="76" y="154"/>
                  <a:pt x="76" y="154"/>
                </a:cubicBezTo>
                <a:cubicBezTo>
                  <a:pt x="76" y="154"/>
                  <a:pt x="76" y="155"/>
                  <a:pt x="75" y="155"/>
                </a:cubicBezTo>
                <a:cubicBezTo>
                  <a:pt x="75" y="155"/>
                  <a:pt x="75" y="155"/>
                  <a:pt x="75" y="155"/>
                </a:cubicBezTo>
                <a:cubicBezTo>
                  <a:pt x="75" y="155"/>
                  <a:pt x="75" y="156"/>
                  <a:pt x="74" y="156"/>
                </a:cubicBezTo>
                <a:cubicBezTo>
                  <a:pt x="74" y="156"/>
                  <a:pt x="74" y="156"/>
                  <a:pt x="74" y="156"/>
                </a:cubicBezTo>
                <a:cubicBezTo>
                  <a:pt x="74" y="156"/>
                  <a:pt x="74" y="156"/>
                  <a:pt x="74" y="156"/>
                </a:cubicBezTo>
                <a:cubicBezTo>
                  <a:pt x="74" y="156"/>
                  <a:pt x="74" y="156"/>
                  <a:pt x="74" y="156"/>
                </a:cubicBezTo>
                <a:cubicBezTo>
                  <a:pt x="74" y="157"/>
                  <a:pt x="74" y="157"/>
                  <a:pt x="74" y="157"/>
                </a:cubicBezTo>
                <a:cubicBezTo>
                  <a:pt x="73" y="157"/>
                  <a:pt x="73" y="158"/>
                  <a:pt x="73" y="158"/>
                </a:cubicBezTo>
                <a:cubicBezTo>
                  <a:pt x="73" y="158"/>
                  <a:pt x="73" y="158"/>
                  <a:pt x="73" y="158"/>
                </a:cubicBezTo>
                <a:cubicBezTo>
                  <a:pt x="72" y="158"/>
                  <a:pt x="72" y="159"/>
                  <a:pt x="71" y="159"/>
                </a:cubicBezTo>
                <a:cubicBezTo>
                  <a:pt x="71" y="159"/>
                  <a:pt x="71" y="159"/>
                  <a:pt x="71" y="159"/>
                </a:cubicBezTo>
                <a:cubicBezTo>
                  <a:pt x="71" y="160"/>
                  <a:pt x="70" y="160"/>
                  <a:pt x="70" y="161"/>
                </a:cubicBezTo>
                <a:cubicBezTo>
                  <a:pt x="70" y="161"/>
                  <a:pt x="69" y="161"/>
                  <a:pt x="69" y="161"/>
                </a:cubicBezTo>
                <a:cubicBezTo>
                  <a:pt x="69" y="162"/>
                  <a:pt x="69" y="162"/>
                  <a:pt x="69" y="162"/>
                </a:cubicBezTo>
                <a:cubicBezTo>
                  <a:pt x="68" y="162"/>
                  <a:pt x="68" y="163"/>
                  <a:pt x="67" y="163"/>
                </a:cubicBezTo>
                <a:cubicBezTo>
                  <a:pt x="67" y="163"/>
                  <a:pt x="67" y="163"/>
                  <a:pt x="67" y="163"/>
                </a:cubicBezTo>
                <a:cubicBezTo>
                  <a:pt x="67" y="163"/>
                  <a:pt x="67" y="163"/>
                  <a:pt x="67" y="163"/>
                </a:cubicBezTo>
                <a:cubicBezTo>
                  <a:pt x="67" y="163"/>
                  <a:pt x="67" y="164"/>
                  <a:pt x="66" y="164"/>
                </a:cubicBezTo>
                <a:cubicBezTo>
                  <a:pt x="66" y="164"/>
                  <a:pt x="66" y="164"/>
                  <a:pt x="66" y="164"/>
                </a:cubicBezTo>
                <a:cubicBezTo>
                  <a:pt x="66" y="164"/>
                  <a:pt x="66" y="165"/>
                  <a:pt x="65" y="165"/>
                </a:cubicBezTo>
                <a:cubicBezTo>
                  <a:pt x="65" y="165"/>
                  <a:pt x="65" y="165"/>
                  <a:pt x="65" y="165"/>
                </a:cubicBezTo>
                <a:cubicBezTo>
                  <a:pt x="65" y="165"/>
                  <a:pt x="65" y="165"/>
                  <a:pt x="65" y="165"/>
                </a:cubicBezTo>
                <a:cubicBezTo>
                  <a:pt x="65" y="165"/>
                  <a:pt x="65" y="165"/>
                  <a:pt x="65" y="165"/>
                </a:cubicBezTo>
                <a:cubicBezTo>
                  <a:pt x="64" y="166"/>
                  <a:pt x="64" y="166"/>
                  <a:pt x="64" y="166"/>
                </a:cubicBezTo>
                <a:cubicBezTo>
                  <a:pt x="63" y="166"/>
                  <a:pt x="63" y="166"/>
                  <a:pt x="63" y="166"/>
                </a:cubicBezTo>
                <a:cubicBezTo>
                  <a:pt x="63" y="166"/>
                  <a:pt x="63" y="166"/>
                  <a:pt x="63" y="166"/>
                </a:cubicBezTo>
                <a:cubicBezTo>
                  <a:pt x="63" y="167"/>
                  <a:pt x="63" y="167"/>
                  <a:pt x="63" y="167"/>
                </a:cubicBezTo>
                <a:cubicBezTo>
                  <a:pt x="63" y="167"/>
                  <a:pt x="63" y="167"/>
                  <a:pt x="62" y="167"/>
                </a:cubicBezTo>
                <a:cubicBezTo>
                  <a:pt x="62" y="167"/>
                  <a:pt x="62" y="167"/>
                  <a:pt x="62" y="167"/>
                </a:cubicBezTo>
                <a:cubicBezTo>
                  <a:pt x="62" y="168"/>
                  <a:pt x="62" y="168"/>
                  <a:pt x="62" y="168"/>
                </a:cubicBezTo>
                <a:cubicBezTo>
                  <a:pt x="62" y="168"/>
                  <a:pt x="62" y="168"/>
                  <a:pt x="62" y="168"/>
                </a:cubicBezTo>
                <a:cubicBezTo>
                  <a:pt x="62" y="168"/>
                  <a:pt x="61" y="168"/>
                  <a:pt x="61" y="168"/>
                </a:cubicBezTo>
                <a:cubicBezTo>
                  <a:pt x="61" y="168"/>
                  <a:pt x="61" y="168"/>
                  <a:pt x="61" y="168"/>
                </a:cubicBezTo>
                <a:cubicBezTo>
                  <a:pt x="61" y="168"/>
                  <a:pt x="61" y="168"/>
                  <a:pt x="61" y="168"/>
                </a:cubicBezTo>
                <a:cubicBezTo>
                  <a:pt x="61" y="168"/>
                  <a:pt x="61" y="168"/>
                  <a:pt x="61" y="168"/>
                </a:cubicBezTo>
                <a:cubicBezTo>
                  <a:pt x="61" y="169"/>
                  <a:pt x="60" y="169"/>
                  <a:pt x="60" y="169"/>
                </a:cubicBezTo>
                <a:cubicBezTo>
                  <a:pt x="60" y="169"/>
                  <a:pt x="60" y="169"/>
                  <a:pt x="60" y="169"/>
                </a:cubicBezTo>
                <a:cubicBezTo>
                  <a:pt x="60" y="169"/>
                  <a:pt x="60" y="169"/>
                  <a:pt x="59" y="169"/>
                </a:cubicBezTo>
                <a:cubicBezTo>
                  <a:pt x="59" y="170"/>
                  <a:pt x="59" y="170"/>
                  <a:pt x="59" y="170"/>
                </a:cubicBezTo>
                <a:cubicBezTo>
                  <a:pt x="59" y="170"/>
                  <a:pt x="58" y="170"/>
                  <a:pt x="58" y="170"/>
                </a:cubicBezTo>
                <a:cubicBezTo>
                  <a:pt x="50" y="167"/>
                  <a:pt x="30" y="155"/>
                  <a:pt x="27" y="149"/>
                </a:cubicBezTo>
                <a:cubicBezTo>
                  <a:pt x="26" y="148"/>
                  <a:pt x="26" y="147"/>
                  <a:pt x="26" y="146"/>
                </a:cubicBezTo>
                <a:cubicBezTo>
                  <a:pt x="26" y="146"/>
                  <a:pt x="26" y="146"/>
                  <a:pt x="26" y="146"/>
                </a:cubicBezTo>
                <a:cubicBezTo>
                  <a:pt x="26" y="146"/>
                  <a:pt x="26" y="146"/>
                  <a:pt x="26" y="145"/>
                </a:cubicBezTo>
                <a:cubicBezTo>
                  <a:pt x="26" y="145"/>
                  <a:pt x="26" y="145"/>
                  <a:pt x="26" y="145"/>
                </a:cubicBezTo>
                <a:cubicBezTo>
                  <a:pt x="26" y="145"/>
                  <a:pt x="26" y="145"/>
                  <a:pt x="26" y="145"/>
                </a:cubicBezTo>
                <a:cubicBezTo>
                  <a:pt x="26" y="145"/>
                  <a:pt x="26" y="145"/>
                  <a:pt x="26" y="145"/>
                </a:cubicBezTo>
                <a:cubicBezTo>
                  <a:pt x="26" y="144"/>
                  <a:pt x="26" y="144"/>
                  <a:pt x="26" y="144"/>
                </a:cubicBezTo>
                <a:cubicBezTo>
                  <a:pt x="26" y="144"/>
                  <a:pt x="26" y="144"/>
                  <a:pt x="26" y="144"/>
                </a:cubicBezTo>
                <a:cubicBezTo>
                  <a:pt x="26" y="143"/>
                  <a:pt x="26" y="143"/>
                  <a:pt x="26" y="143"/>
                </a:cubicBezTo>
                <a:cubicBezTo>
                  <a:pt x="26" y="143"/>
                  <a:pt x="25" y="143"/>
                  <a:pt x="25" y="143"/>
                </a:cubicBezTo>
                <a:cubicBezTo>
                  <a:pt x="25" y="142"/>
                  <a:pt x="25" y="142"/>
                  <a:pt x="25" y="142"/>
                </a:cubicBezTo>
                <a:cubicBezTo>
                  <a:pt x="25" y="142"/>
                  <a:pt x="25" y="141"/>
                  <a:pt x="25" y="141"/>
                </a:cubicBezTo>
                <a:cubicBezTo>
                  <a:pt x="25" y="141"/>
                  <a:pt x="25" y="141"/>
                  <a:pt x="25" y="140"/>
                </a:cubicBezTo>
                <a:cubicBezTo>
                  <a:pt x="25" y="140"/>
                  <a:pt x="25" y="140"/>
                  <a:pt x="25" y="140"/>
                </a:cubicBezTo>
                <a:cubicBezTo>
                  <a:pt x="25" y="139"/>
                  <a:pt x="25" y="138"/>
                  <a:pt x="25" y="137"/>
                </a:cubicBezTo>
                <a:cubicBezTo>
                  <a:pt x="25" y="137"/>
                  <a:pt x="25" y="137"/>
                  <a:pt x="25" y="137"/>
                </a:cubicBezTo>
                <a:cubicBezTo>
                  <a:pt x="24" y="134"/>
                  <a:pt x="24" y="130"/>
                  <a:pt x="24" y="127"/>
                </a:cubicBezTo>
                <a:cubicBezTo>
                  <a:pt x="24" y="127"/>
                  <a:pt x="24" y="127"/>
                  <a:pt x="24" y="127"/>
                </a:cubicBezTo>
                <a:cubicBezTo>
                  <a:pt x="24" y="126"/>
                  <a:pt x="24" y="126"/>
                  <a:pt x="24" y="125"/>
                </a:cubicBezTo>
                <a:cubicBezTo>
                  <a:pt x="24" y="125"/>
                  <a:pt x="24" y="125"/>
                  <a:pt x="24" y="125"/>
                </a:cubicBezTo>
                <a:cubicBezTo>
                  <a:pt x="24" y="124"/>
                  <a:pt x="24" y="124"/>
                  <a:pt x="24" y="123"/>
                </a:cubicBezTo>
                <a:cubicBezTo>
                  <a:pt x="24" y="123"/>
                  <a:pt x="24" y="123"/>
                  <a:pt x="24" y="123"/>
                </a:cubicBezTo>
                <a:cubicBezTo>
                  <a:pt x="24" y="122"/>
                  <a:pt x="24" y="122"/>
                  <a:pt x="24" y="121"/>
                </a:cubicBezTo>
                <a:cubicBezTo>
                  <a:pt x="24" y="121"/>
                  <a:pt x="24" y="121"/>
                  <a:pt x="24" y="121"/>
                </a:cubicBezTo>
                <a:cubicBezTo>
                  <a:pt x="24" y="121"/>
                  <a:pt x="24" y="120"/>
                  <a:pt x="24" y="120"/>
                </a:cubicBezTo>
                <a:cubicBezTo>
                  <a:pt x="24" y="120"/>
                  <a:pt x="24" y="120"/>
                  <a:pt x="24" y="119"/>
                </a:cubicBezTo>
                <a:cubicBezTo>
                  <a:pt x="24" y="119"/>
                  <a:pt x="24" y="119"/>
                  <a:pt x="24" y="118"/>
                </a:cubicBezTo>
                <a:cubicBezTo>
                  <a:pt x="24" y="118"/>
                  <a:pt x="24" y="118"/>
                  <a:pt x="24" y="118"/>
                </a:cubicBezTo>
                <a:cubicBezTo>
                  <a:pt x="25" y="118"/>
                  <a:pt x="25" y="117"/>
                  <a:pt x="25" y="117"/>
                </a:cubicBezTo>
                <a:cubicBezTo>
                  <a:pt x="25" y="117"/>
                  <a:pt x="26" y="117"/>
                  <a:pt x="26" y="117"/>
                </a:cubicBezTo>
                <a:cubicBezTo>
                  <a:pt x="26" y="117"/>
                  <a:pt x="27" y="117"/>
                  <a:pt x="27" y="117"/>
                </a:cubicBezTo>
                <a:cubicBezTo>
                  <a:pt x="27" y="117"/>
                  <a:pt x="27" y="117"/>
                  <a:pt x="28" y="117"/>
                </a:cubicBezTo>
                <a:cubicBezTo>
                  <a:pt x="28" y="118"/>
                  <a:pt x="28" y="118"/>
                  <a:pt x="29" y="118"/>
                </a:cubicBezTo>
                <a:cubicBezTo>
                  <a:pt x="29" y="118"/>
                  <a:pt x="29" y="118"/>
                  <a:pt x="29" y="118"/>
                </a:cubicBezTo>
                <a:cubicBezTo>
                  <a:pt x="30" y="118"/>
                  <a:pt x="30" y="118"/>
                  <a:pt x="31" y="118"/>
                </a:cubicBezTo>
                <a:cubicBezTo>
                  <a:pt x="31" y="118"/>
                  <a:pt x="31" y="118"/>
                  <a:pt x="31" y="118"/>
                </a:cubicBezTo>
                <a:cubicBezTo>
                  <a:pt x="32" y="118"/>
                  <a:pt x="32" y="118"/>
                  <a:pt x="33" y="118"/>
                </a:cubicBezTo>
                <a:cubicBezTo>
                  <a:pt x="33" y="118"/>
                  <a:pt x="33" y="118"/>
                  <a:pt x="33" y="118"/>
                </a:cubicBezTo>
                <a:cubicBezTo>
                  <a:pt x="34" y="118"/>
                  <a:pt x="35" y="118"/>
                  <a:pt x="36" y="118"/>
                </a:cubicBezTo>
                <a:cubicBezTo>
                  <a:pt x="36" y="118"/>
                  <a:pt x="36" y="118"/>
                  <a:pt x="36" y="118"/>
                </a:cubicBezTo>
                <a:cubicBezTo>
                  <a:pt x="37" y="118"/>
                  <a:pt x="38" y="119"/>
                  <a:pt x="39" y="119"/>
                </a:cubicBezTo>
                <a:cubicBezTo>
                  <a:pt x="39" y="119"/>
                  <a:pt x="39" y="119"/>
                  <a:pt x="39" y="119"/>
                </a:cubicBezTo>
                <a:cubicBezTo>
                  <a:pt x="40" y="119"/>
                  <a:pt x="41" y="119"/>
                  <a:pt x="42" y="119"/>
                </a:cubicBezTo>
                <a:cubicBezTo>
                  <a:pt x="43" y="119"/>
                  <a:pt x="43" y="119"/>
                  <a:pt x="43" y="119"/>
                </a:cubicBezTo>
                <a:cubicBezTo>
                  <a:pt x="44" y="119"/>
                  <a:pt x="45" y="119"/>
                  <a:pt x="46" y="119"/>
                </a:cubicBezTo>
                <a:cubicBezTo>
                  <a:pt x="46" y="119"/>
                  <a:pt x="46" y="119"/>
                  <a:pt x="47" y="119"/>
                </a:cubicBezTo>
                <a:cubicBezTo>
                  <a:pt x="47" y="119"/>
                  <a:pt x="48" y="119"/>
                  <a:pt x="49" y="119"/>
                </a:cubicBezTo>
                <a:cubicBezTo>
                  <a:pt x="49" y="119"/>
                  <a:pt x="49" y="119"/>
                  <a:pt x="50" y="119"/>
                </a:cubicBezTo>
                <a:cubicBezTo>
                  <a:pt x="50" y="119"/>
                  <a:pt x="50" y="119"/>
                  <a:pt x="50" y="119"/>
                </a:cubicBezTo>
                <a:cubicBezTo>
                  <a:pt x="51" y="119"/>
                  <a:pt x="52" y="119"/>
                  <a:pt x="53" y="119"/>
                </a:cubicBezTo>
                <a:cubicBezTo>
                  <a:pt x="53" y="119"/>
                  <a:pt x="53" y="119"/>
                  <a:pt x="53" y="119"/>
                </a:cubicBezTo>
                <a:cubicBezTo>
                  <a:pt x="53" y="119"/>
                  <a:pt x="53" y="119"/>
                  <a:pt x="53" y="119"/>
                </a:cubicBezTo>
                <a:cubicBezTo>
                  <a:pt x="54" y="119"/>
                  <a:pt x="55" y="119"/>
                  <a:pt x="55" y="119"/>
                </a:cubicBezTo>
                <a:cubicBezTo>
                  <a:pt x="56" y="119"/>
                  <a:pt x="56" y="119"/>
                  <a:pt x="56" y="119"/>
                </a:cubicBezTo>
                <a:cubicBezTo>
                  <a:pt x="57" y="119"/>
                  <a:pt x="58" y="119"/>
                  <a:pt x="59" y="119"/>
                </a:cubicBezTo>
                <a:cubicBezTo>
                  <a:pt x="59" y="120"/>
                  <a:pt x="60" y="121"/>
                  <a:pt x="60" y="122"/>
                </a:cubicBezTo>
                <a:cubicBezTo>
                  <a:pt x="60" y="122"/>
                  <a:pt x="60" y="122"/>
                  <a:pt x="60" y="122"/>
                </a:cubicBezTo>
                <a:cubicBezTo>
                  <a:pt x="61" y="123"/>
                  <a:pt x="61" y="124"/>
                  <a:pt x="61" y="124"/>
                </a:cubicBezTo>
                <a:cubicBezTo>
                  <a:pt x="62" y="125"/>
                  <a:pt x="62" y="125"/>
                  <a:pt x="62" y="126"/>
                </a:cubicBezTo>
                <a:cubicBezTo>
                  <a:pt x="62" y="126"/>
                  <a:pt x="62" y="127"/>
                  <a:pt x="63" y="127"/>
                </a:cubicBezTo>
                <a:cubicBezTo>
                  <a:pt x="63" y="128"/>
                  <a:pt x="64" y="129"/>
                  <a:pt x="64" y="130"/>
                </a:cubicBezTo>
                <a:cubicBezTo>
                  <a:pt x="64" y="130"/>
                  <a:pt x="64" y="130"/>
                  <a:pt x="65" y="130"/>
                </a:cubicBezTo>
                <a:cubicBezTo>
                  <a:pt x="65" y="132"/>
                  <a:pt x="66" y="133"/>
                  <a:pt x="67" y="134"/>
                </a:cubicBezTo>
                <a:cubicBezTo>
                  <a:pt x="67" y="134"/>
                  <a:pt x="67" y="134"/>
                  <a:pt x="67" y="134"/>
                </a:cubicBezTo>
                <a:cubicBezTo>
                  <a:pt x="68" y="137"/>
                  <a:pt x="70" y="140"/>
                  <a:pt x="72" y="142"/>
                </a:cubicBezTo>
                <a:cubicBezTo>
                  <a:pt x="72" y="142"/>
                  <a:pt x="72" y="142"/>
                  <a:pt x="72" y="142"/>
                </a:cubicBezTo>
                <a:cubicBezTo>
                  <a:pt x="72" y="143"/>
                  <a:pt x="73" y="144"/>
                  <a:pt x="73" y="144"/>
                </a:cubicBezTo>
                <a:cubicBezTo>
                  <a:pt x="73" y="145"/>
                  <a:pt x="73" y="145"/>
                  <a:pt x="74" y="145"/>
                </a:cubicBezTo>
                <a:cubicBezTo>
                  <a:pt x="74" y="145"/>
                  <a:pt x="74" y="146"/>
                  <a:pt x="74" y="146"/>
                </a:cubicBezTo>
                <a:cubicBezTo>
                  <a:pt x="76" y="148"/>
                  <a:pt x="77" y="150"/>
                  <a:pt x="78" y="152"/>
                </a:cubicBezTo>
                <a:cubicBezTo>
                  <a:pt x="78" y="152"/>
                  <a:pt x="77" y="152"/>
                  <a:pt x="77" y="153"/>
                </a:cubicBezTo>
                <a:close/>
                <a:moveTo>
                  <a:pt x="116" y="84"/>
                </a:moveTo>
                <a:cubicBezTo>
                  <a:pt x="116" y="84"/>
                  <a:pt x="115" y="84"/>
                  <a:pt x="115" y="84"/>
                </a:cubicBezTo>
                <a:cubicBezTo>
                  <a:pt x="114" y="84"/>
                  <a:pt x="114" y="84"/>
                  <a:pt x="114" y="84"/>
                </a:cubicBezTo>
                <a:cubicBezTo>
                  <a:pt x="113" y="84"/>
                  <a:pt x="113" y="84"/>
                  <a:pt x="112" y="84"/>
                </a:cubicBezTo>
                <a:cubicBezTo>
                  <a:pt x="112" y="84"/>
                  <a:pt x="112" y="84"/>
                  <a:pt x="112" y="84"/>
                </a:cubicBezTo>
                <a:cubicBezTo>
                  <a:pt x="111" y="84"/>
                  <a:pt x="111" y="84"/>
                  <a:pt x="110" y="84"/>
                </a:cubicBezTo>
                <a:cubicBezTo>
                  <a:pt x="110" y="84"/>
                  <a:pt x="110" y="84"/>
                  <a:pt x="110" y="84"/>
                </a:cubicBezTo>
                <a:cubicBezTo>
                  <a:pt x="109" y="84"/>
                  <a:pt x="109" y="84"/>
                  <a:pt x="109" y="84"/>
                </a:cubicBezTo>
                <a:cubicBezTo>
                  <a:pt x="109" y="84"/>
                  <a:pt x="108" y="84"/>
                  <a:pt x="108" y="84"/>
                </a:cubicBezTo>
                <a:cubicBezTo>
                  <a:pt x="107" y="84"/>
                  <a:pt x="107" y="84"/>
                  <a:pt x="107" y="84"/>
                </a:cubicBezTo>
                <a:cubicBezTo>
                  <a:pt x="107" y="84"/>
                  <a:pt x="107" y="84"/>
                  <a:pt x="107" y="84"/>
                </a:cubicBezTo>
                <a:cubicBezTo>
                  <a:pt x="106" y="84"/>
                  <a:pt x="105" y="84"/>
                  <a:pt x="104" y="84"/>
                </a:cubicBezTo>
                <a:cubicBezTo>
                  <a:pt x="103" y="84"/>
                  <a:pt x="103" y="84"/>
                  <a:pt x="103" y="84"/>
                </a:cubicBezTo>
                <a:cubicBezTo>
                  <a:pt x="102" y="84"/>
                  <a:pt x="101" y="84"/>
                  <a:pt x="100" y="84"/>
                </a:cubicBezTo>
                <a:cubicBezTo>
                  <a:pt x="100" y="84"/>
                  <a:pt x="100" y="84"/>
                  <a:pt x="100" y="84"/>
                </a:cubicBezTo>
                <a:cubicBezTo>
                  <a:pt x="99" y="84"/>
                  <a:pt x="99" y="84"/>
                  <a:pt x="99" y="84"/>
                </a:cubicBezTo>
                <a:cubicBezTo>
                  <a:pt x="99" y="84"/>
                  <a:pt x="98" y="84"/>
                  <a:pt x="97" y="84"/>
                </a:cubicBezTo>
                <a:cubicBezTo>
                  <a:pt x="95" y="84"/>
                  <a:pt x="95" y="84"/>
                  <a:pt x="95" y="84"/>
                </a:cubicBezTo>
                <a:cubicBezTo>
                  <a:pt x="95" y="84"/>
                  <a:pt x="94" y="84"/>
                  <a:pt x="94" y="84"/>
                </a:cubicBezTo>
                <a:cubicBezTo>
                  <a:pt x="93" y="84"/>
                  <a:pt x="92" y="84"/>
                  <a:pt x="91" y="84"/>
                </a:cubicBezTo>
                <a:cubicBezTo>
                  <a:pt x="91" y="84"/>
                  <a:pt x="90" y="84"/>
                  <a:pt x="90" y="84"/>
                </a:cubicBezTo>
                <a:cubicBezTo>
                  <a:pt x="89" y="84"/>
                  <a:pt x="88" y="84"/>
                  <a:pt x="87" y="84"/>
                </a:cubicBezTo>
                <a:cubicBezTo>
                  <a:pt x="87" y="84"/>
                  <a:pt x="86" y="84"/>
                  <a:pt x="86" y="84"/>
                </a:cubicBezTo>
                <a:cubicBezTo>
                  <a:pt x="85" y="84"/>
                  <a:pt x="84" y="84"/>
                  <a:pt x="83" y="84"/>
                </a:cubicBezTo>
                <a:cubicBezTo>
                  <a:pt x="83" y="84"/>
                  <a:pt x="83" y="84"/>
                  <a:pt x="82" y="84"/>
                </a:cubicBezTo>
                <a:cubicBezTo>
                  <a:pt x="82" y="84"/>
                  <a:pt x="82" y="84"/>
                  <a:pt x="82" y="84"/>
                </a:cubicBezTo>
                <a:cubicBezTo>
                  <a:pt x="82" y="84"/>
                  <a:pt x="82" y="84"/>
                  <a:pt x="82" y="84"/>
                </a:cubicBezTo>
                <a:cubicBezTo>
                  <a:pt x="81" y="84"/>
                  <a:pt x="81" y="84"/>
                  <a:pt x="80" y="84"/>
                </a:cubicBezTo>
                <a:cubicBezTo>
                  <a:pt x="80" y="84"/>
                  <a:pt x="79" y="84"/>
                  <a:pt x="79" y="84"/>
                </a:cubicBezTo>
                <a:cubicBezTo>
                  <a:pt x="74" y="78"/>
                  <a:pt x="67" y="60"/>
                  <a:pt x="66" y="50"/>
                </a:cubicBezTo>
                <a:cubicBezTo>
                  <a:pt x="74" y="42"/>
                  <a:pt x="89" y="32"/>
                  <a:pt x="98" y="30"/>
                </a:cubicBezTo>
                <a:cubicBezTo>
                  <a:pt x="99" y="30"/>
                  <a:pt x="99" y="30"/>
                  <a:pt x="100" y="30"/>
                </a:cubicBezTo>
                <a:cubicBezTo>
                  <a:pt x="100" y="30"/>
                  <a:pt x="100" y="30"/>
                  <a:pt x="100" y="30"/>
                </a:cubicBezTo>
                <a:cubicBezTo>
                  <a:pt x="100" y="30"/>
                  <a:pt x="100" y="30"/>
                  <a:pt x="100" y="30"/>
                </a:cubicBezTo>
                <a:cubicBezTo>
                  <a:pt x="100" y="30"/>
                  <a:pt x="100" y="30"/>
                  <a:pt x="100" y="30"/>
                </a:cubicBezTo>
                <a:cubicBezTo>
                  <a:pt x="100" y="30"/>
                  <a:pt x="101" y="30"/>
                  <a:pt x="101" y="30"/>
                </a:cubicBezTo>
                <a:cubicBezTo>
                  <a:pt x="101" y="30"/>
                  <a:pt x="101" y="31"/>
                  <a:pt x="101" y="31"/>
                </a:cubicBezTo>
                <a:cubicBezTo>
                  <a:pt x="101" y="31"/>
                  <a:pt x="101" y="31"/>
                  <a:pt x="102" y="31"/>
                </a:cubicBezTo>
                <a:cubicBezTo>
                  <a:pt x="102" y="31"/>
                  <a:pt x="102" y="31"/>
                  <a:pt x="102" y="31"/>
                </a:cubicBezTo>
                <a:cubicBezTo>
                  <a:pt x="102" y="31"/>
                  <a:pt x="102" y="31"/>
                  <a:pt x="102" y="31"/>
                </a:cubicBezTo>
                <a:cubicBezTo>
                  <a:pt x="103" y="31"/>
                  <a:pt x="103" y="31"/>
                  <a:pt x="103" y="31"/>
                </a:cubicBezTo>
                <a:cubicBezTo>
                  <a:pt x="103" y="31"/>
                  <a:pt x="103" y="31"/>
                  <a:pt x="103" y="31"/>
                </a:cubicBezTo>
                <a:cubicBezTo>
                  <a:pt x="106" y="33"/>
                  <a:pt x="109" y="34"/>
                  <a:pt x="111" y="36"/>
                </a:cubicBezTo>
                <a:cubicBezTo>
                  <a:pt x="112" y="36"/>
                  <a:pt x="112" y="36"/>
                  <a:pt x="112" y="36"/>
                </a:cubicBezTo>
                <a:cubicBezTo>
                  <a:pt x="113" y="37"/>
                  <a:pt x="114" y="37"/>
                  <a:pt x="115" y="38"/>
                </a:cubicBezTo>
                <a:cubicBezTo>
                  <a:pt x="115" y="38"/>
                  <a:pt x="115" y="38"/>
                  <a:pt x="115" y="38"/>
                </a:cubicBezTo>
                <a:cubicBezTo>
                  <a:pt x="116" y="39"/>
                  <a:pt x="117" y="39"/>
                  <a:pt x="118" y="40"/>
                </a:cubicBezTo>
                <a:cubicBezTo>
                  <a:pt x="118" y="40"/>
                  <a:pt x="118" y="40"/>
                  <a:pt x="118" y="40"/>
                </a:cubicBezTo>
                <a:cubicBezTo>
                  <a:pt x="119" y="41"/>
                  <a:pt x="120" y="42"/>
                  <a:pt x="121" y="42"/>
                </a:cubicBezTo>
                <a:cubicBezTo>
                  <a:pt x="122" y="43"/>
                  <a:pt x="122" y="43"/>
                  <a:pt x="122" y="43"/>
                </a:cubicBezTo>
                <a:cubicBezTo>
                  <a:pt x="123" y="44"/>
                  <a:pt x="124" y="44"/>
                  <a:pt x="125" y="45"/>
                </a:cubicBezTo>
                <a:cubicBezTo>
                  <a:pt x="125" y="45"/>
                  <a:pt x="125" y="45"/>
                  <a:pt x="125" y="45"/>
                </a:cubicBezTo>
                <a:cubicBezTo>
                  <a:pt x="126" y="46"/>
                  <a:pt x="127" y="47"/>
                  <a:pt x="128" y="48"/>
                </a:cubicBezTo>
                <a:cubicBezTo>
                  <a:pt x="128" y="48"/>
                  <a:pt x="128" y="48"/>
                  <a:pt x="129" y="48"/>
                </a:cubicBezTo>
                <a:cubicBezTo>
                  <a:pt x="129" y="49"/>
                  <a:pt x="130" y="50"/>
                  <a:pt x="131" y="51"/>
                </a:cubicBezTo>
                <a:cubicBezTo>
                  <a:pt x="131" y="51"/>
                  <a:pt x="131" y="52"/>
                  <a:pt x="131" y="52"/>
                </a:cubicBezTo>
                <a:cubicBezTo>
                  <a:pt x="131" y="53"/>
                  <a:pt x="131" y="53"/>
                  <a:pt x="131" y="53"/>
                </a:cubicBezTo>
                <a:cubicBezTo>
                  <a:pt x="131" y="54"/>
                  <a:pt x="130" y="54"/>
                  <a:pt x="130" y="55"/>
                </a:cubicBezTo>
                <a:cubicBezTo>
                  <a:pt x="130" y="55"/>
                  <a:pt x="130" y="55"/>
                  <a:pt x="130" y="55"/>
                </a:cubicBezTo>
                <a:cubicBezTo>
                  <a:pt x="130" y="56"/>
                  <a:pt x="130" y="56"/>
                  <a:pt x="130" y="57"/>
                </a:cubicBezTo>
                <a:cubicBezTo>
                  <a:pt x="130" y="57"/>
                  <a:pt x="130" y="57"/>
                  <a:pt x="130" y="57"/>
                </a:cubicBezTo>
                <a:cubicBezTo>
                  <a:pt x="129" y="58"/>
                  <a:pt x="129" y="59"/>
                  <a:pt x="129" y="59"/>
                </a:cubicBezTo>
                <a:cubicBezTo>
                  <a:pt x="129" y="60"/>
                  <a:pt x="129" y="60"/>
                  <a:pt x="129" y="60"/>
                </a:cubicBezTo>
                <a:cubicBezTo>
                  <a:pt x="129" y="60"/>
                  <a:pt x="128" y="61"/>
                  <a:pt x="128" y="62"/>
                </a:cubicBezTo>
                <a:cubicBezTo>
                  <a:pt x="128" y="62"/>
                  <a:pt x="128" y="62"/>
                  <a:pt x="128" y="62"/>
                </a:cubicBezTo>
                <a:cubicBezTo>
                  <a:pt x="128" y="63"/>
                  <a:pt x="128" y="64"/>
                  <a:pt x="127" y="65"/>
                </a:cubicBezTo>
                <a:cubicBezTo>
                  <a:pt x="127" y="65"/>
                  <a:pt x="127" y="65"/>
                  <a:pt x="127" y="65"/>
                </a:cubicBezTo>
                <a:cubicBezTo>
                  <a:pt x="127" y="67"/>
                  <a:pt x="126" y="69"/>
                  <a:pt x="126" y="70"/>
                </a:cubicBezTo>
                <a:cubicBezTo>
                  <a:pt x="126" y="71"/>
                  <a:pt x="126" y="71"/>
                  <a:pt x="125" y="71"/>
                </a:cubicBezTo>
                <a:cubicBezTo>
                  <a:pt x="125" y="71"/>
                  <a:pt x="125" y="71"/>
                  <a:pt x="125" y="71"/>
                </a:cubicBezTo>
                <a:cubicBezTo>
                  <a:pt x="125" y="71"/>
                  <a:pt x="125" y="72"/>
                  <a:pt x="125" y="72"/>
                </a:cubicBezTo>
                <a:cubicBezTo>
                  <a:pt x="125" y="72"/>
                  <a:pt x="125" y="72"/>
                  <a:pt x="125" y="72"/>
                </a:cubicBezTo>
                <a:cubicBezTo>
                  <a:pt x="125" y="72"/>
                  <a:pt x="125" y="73"/>
                  <a:pt x="125" y="73"/>
                </a:cubicBezTo>
                <a:cubicBezTo>
                  <a:pt x="125" y="73"/>
                  <a:pt x="125" y="73"/>
                  <a:pt x="125" y="73"/>
                </a:cubicBezTo>
                <a:cubicBezTo>
                  <a:pt x="125" y="74"/>
                  <a:pt x="125" y="74"/>
                  <a:pt x="124" y="74"/>
                </a:cubicBezTo>
                <a:cubicBezTo>
                  <a:pt x="124" y="74"/>
                  <a:pt x="124" y="74"/>
                  <a:pt x="124" y="74"/>
                </a:cubicBezTo>
                <a:cubicBezTo>
                  <a:pt x="124" y="75"/>
                  <a:pt x="124" y="75"/>
                  <a:pt x="124" y="75"/>
                </a:cubicBezTo>
                <a:cubicBezTo>
                  <a:pt x="124" y="75"/>
                  <a:pt x="124" y="75"/>
                  <a:pt x="124" y="75"/>
                </a:cubicBezTo>
                <a:cubicBezTo>
                  <a:pt x="124" y="76"/>
                  <a:pt x="124" y="76"/>
                  <a:pt x="124" y="76"/>
                </a:cubicBezTo>
                <a:cubicBezTo>
                  <a:pt x="124" y="76"/>
                  <a:pt x="124" y="76"/>
                  <a:pt x="124" y="76"/>
                </a:cubicBezTo>
                <a:cubicBezTo>
                  <a:pt x="124" y="77"/>
                  <a:pt x="123" y="77"/>
                  <a:pt x="123" y="78"/>
                </a:cubicBezTo>
                <a:cubicBezTo>
                  <a:pt x="123" y="78"/>
                  <a:pt x="123" y="78"/>
                  <a:pt x="123" y="78"/>
                </a:cubicBezTo>
                <a:cubicBezTo>
                  <a:pt x="123" y="78"/>
                  <a:pt x="123" y="79"/>
                  <a:pt x="122" y="80"/>
                </a:cubicBezTo>
                <a:cubicBezTo>
                  <a:pt x="122" y="80"/>
                  <a:pt x="122" y="80"/>
                  <a:pt x="122" y="80"/>
                </a:cubicBezTo>
                <a:cubicBezTo>
                  <a:pt x="122" y="81"/>
                  <a:pt x="122" y="81"/>
                  <a:pt x="122" y="81"/>
                </a:cubicBezTo>
                <a:cubicBezTo>
                  <a:pt x="122" y="81"/>
                  <a:pt x="122" y="81"/>
                  <a:pt x="122" y="81"/>
                </a:cubicBezTo>
                <a:cubicBezTo>
                  <a:pt x="122" y="82"/>
                  <a:pt x="122" y="82"/>
                  <a:pt x="121" y="82"/>
                </a:cubicBezTo>
                <a:cubicBezTo>
                  <a:pt x="121" y="82"/>
                  <a:pt x="121" y="82"/>
                  <a:pt x="121" y="82"/>
                </a:cubicBezTo>
                <a:cubicBezTo>
                  <a:pt x="121" y="82"/>
                  <a:pt x="121" y="83"/>
                  <a:pt x="121" y="83"/>
                </a:cubicBezTo>
                <a:cubicBezTo>
                  <a:pt x="121" y="83"/>
                  <a:pt x="121" y="83"/>
                  <a:pt x="121" y="83"/>
                </a:cubicBezTo>
                <a:cubicBezTo>
                  <a:pt x="121" y="84"/>
                  <a:pt x="120" y="84"/>
                  <a:pt x="120" y="85"/>
                </a:cubicBezTo>
                <a:cubicBezTo>
                  <a:pt x="120" y="85"/>
                  <a:pt x="119" y="85"/>
                  <a:pt x="118" y="85"/>
                </a:cubicBezTo>
                <a:cubicBezTo>
                  <a:pt x="118" y="85"/>
                  <a:pt x="117" y="84"/>
                  <a:pt x="116" y="84"/>
                </a:cubicBezTo>
                <a:close/>
                <a:moveTo>
                  <a:pt x="167" y="152"/>
                </a:moveTo>
                <a:cubicBezTo>
                  <a:pt x="167" y="153"/>
                  <a:pt x="166" y="153"/>
                  <a:pt x="165" y="154"/>
                </a:cubicBezTo>
                <a:cubicBezTo>
                  <a:pt x="165" y="154"/>
                  <a:pt x="165" y="154"/>
                  <a:pt x="165" y="154"/>
                </a:cubicBezTo>
                <a:cubicBezTo>
                  <a:pt x="163" y="156"/>
                  <a:pt x="160" y="159"/>
                  <a:pt x="156" y="162"/>
                </a:cubicBezTo>
                <a:cubicBezTo>
                  <a:pt x="156" y="162"/>
                  <a:pt x="156" y="162"/>
                  <a:pt x="156" y="162"/>
                </a:cubicBezTo>
                <a:cubicBezTo>
                  <a:pt x="156" y="162"/>
                  <a:pt x="156" y="162"/>
                  <a:pt x="156" y="162"/>
                </a:cubicBezTo>
                <a:cubicBezTo>
                  <a:pt x="151" y="166"/>
                  <a:pt x="145" y="169"/>
                  <a:pt x="138" y="171"/>
                </a:cubicBezTo>
                <a:cubicBezTo>
                  <a:pt x="138" y="171"/>
                  <a:pt x="138" y="171"/>
                  <a:pt x="138" y="171"/>
                </a:cubicBezTo>
                <a:cubicBezTo>
                  <a:pt x="138" y="171"/>
                  <a:pt x="138" y="171"/>
                  <a:pt x="138" y="171"/>
                </a:cubicBezTo>
                <a:cubicBezTo>
                  <a:pt x="138" y="171"/>
                  <a:pt x="138" y="171"/>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6" y="170"/>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5" y="169"/>
                </a:cubicBezTo>
                <a:cubicBezTo>
                  <a:pt x="135" y="169"/>
                  <a:pt x="135" y="169"/>
                  <a:pt x="135" y="169"/>
                </a:cubicBezTo>
                <a:cubicBezTo>
                  <a:pt x="135" y="169"/>
                  <a:pt x="135" y="169"/>
                  <a:pt x="135" y="169"/>
                </a:cubicBezTo>
                <a:cubicBezTo>
                  <a:pt x="135" y="168"/>
                  <a:pt x="135" y="168"/>
                  <a:pt x="135" y="168"/>
                </a:cubicBezTo>
                <a:cubicBezTo>
                  <a:pt x="134" y="168"/>
                  <a:pt x="134" y="168"/>
                  <a:pt x="134" y="168"/>
                </a:cubicBezTo>
                <a:cubicBezTo>
                  <a:pt x="134" y="168"/>
                  <a:pt x="134" y="168"/>
                  <a:pt x="134" y="168"/>
                </a:cubicBezTo>
                <a:cubicBezTo>
                  <a:pt x="134" y="168"/>
                  <a:pt x="134" y="168"/>
                  <a:pt x="134" y="168"/>
                </a:cubicBezTo>
                <a:cubicBezTo>
                  <a:pt x="134" y="168"/>
                  <a:pt x="134" y="167"/>
                  <a:pt x="134" y="167"/>
                </a:cubicBezTo>
                <a:cubicBezTo>
                  <a:pt x="134" y="167"/>
                  <a:pt x="134" y="167"/>
                  <a:pt x="134" y="167"/>
                </a:cubicBezTo>
                <a:cubicBezTo>
                  <a:pt x="134" y="167"/>
                  <a:pt x="134" y="167"/>
                  <a:pt x="134" y="167"/>
                </a:cubicBezTo>
                <a:cubicBezTo>
                  <a:pt x="134" y="167"/>
                  <a:pt x="133" y="167"/>
                  <a:pt x="133" y="167"/>
                </a:cubicBezTo>
                <a:cubicBezTo>
                  <a:pt x="133" y="167"/>
                  <a:pt x="133" y="167"/>
                  <a:pt x="133" y="167"/>
                </a:cubicBezTo>
                <a:cubicBezTo>
                  <a:pt x="133" y="166"/>
                  <a:pt x="133" y="166"/>
                  <a:pt x="132" y="166"/>
                </a:cubicBezTo>
                <a:cubicBezTo>
                  <a:pt x="132" y="166"/>
                  <a:pt x="132" y="166"/>
                  <a:pt x="131" y="165"/>
                </a:cubicBezTo>
                <a:cubicBezTo>
                  <a:pt x="131" y="165"/>
                  <a:pt x="131" y="165"/>
                  <a:pt x="131" y="165"/>
                </a:cubicBezTo>
                <a:cubicBezTo>
                  <a:pt x="131" y="165"/>
                  <a:pt x="130" y="164"/>
                  <a:pt x="130" y="164"/>
                </a:cubicBezTo>
                <a:cubicBezTo>
                  <a:pt x="129" y="163"/>
                  <a:pt x="129" y="163"/>
                  <a:pt x="129" y="163"/>
                </a:cubicBezTo>
                <a:cubicBezTo>
                  <a:pt x="129" y="163"/>
                  <a:pt x="129" y="163"/>
                  <a:pt x="129" y="163"/>
                </a:cubicBezTo>
                <a:cubicBezTo>
                  <a:pt x="129" y="163"/>
                  <a:pt x="128" y="162"/>
                  <a:pt x="128" y="162"/>
                </a:cubicBezTo>
                <a:cubicBezTo>
                  <a:pt x="128" y="162"/>
                  <a:pt x="128" y="162"/>
                  <a:pt x="128" y="162"/>
                </a:cubicBezTo>
                <a:cubicBezTo>
                  <a:pt x="128" y="162"/>
                  <a:pt x="128" y="162"/>
                  <a:pt x="128" y="162"/>
                </a:cubicBezTo>
                <a:cubicBezTo>
                  <a:pt x="126" y="160"/>
                  <a:pt x="125" y="159"/>
                  <a:pt x="124" y="158"/>
                </a:cubicBezTo>
                <a:cubicBezTo>
                  <a:pt x="124" y="158"/>
                  <a:pt x="124" y="158"/>
                  <a:pt x="124" y="158"/>
                </a:cubicBezTo>
                <a:cubicBezTo>
                  <a:pt x="124" y="158"/>
                  <a:pt x="124" y="158"/>
                  <a:pt x="124" y="158"/>
                </a:cubicBezTo>
                <a:cubicBezTo>
                  <a:pt x="123" y="157"/>
                  <a:pt x="123" y="157"/>
                  <a:pt x="122" y="156"/>
                </a:cubicBezTo>
                <a:cubicBezTo>
                  <a:pt x="122" y="156"/>
                  <a:pt x="122" y="156"/>
                  <a:pt x="122" y="156"/>
                </a:cubicBezTo>
                <a:cubicBezTo>
                  <a:pt x="122" y="156"/>
                  <a:pt x="122" y="155"/>
                  <a:pt x="121" y="155"/>
                </a:cubicBezTo>
                <a:cubicBezTo>
                  <a:pt x="121" y="155"/>
                  <a:pt x="121" y="155"/>
                  <a:pt x="121" y="155"/>
                </a:cubicBezTo>
                <a:cubicBezTo>
                  <a:pt x="121" y="154"/>
                  <a:pt x="121" y="154"/>
                  <a:pt x="120" y="154"/>
                </a:cubicBezTo>
                <a:cubicBezTo>
                  <a:pt x="120" y="154"/>
                  <a:pt x="120" y="153"/>
                  <a:pt x="120" y="153"/>
                </a:cubicBezTo>
                <a:cubicBezTo>
                  <a:pt x="120" y="153"/>
                  <a:pt x="119" y="153"/>
                  <a:pt x="119" y="152"/>
                </a:cubicBezTo>
                <a:cubicBezTo>
                  <a:pt x="119" y="152"/>
                  <a:pt x="119" y="152"/>
                  <a:pt x="120" y="152"/>
                </a:cubicBezTo>
                <a:cubicBezTo>
                  <a:pt x="120" y="152"/>
                  <a:pt x="120" y="152"/>
                  <a:pt x="120" y="152"/>
                </a:cubicBezTo>
                <a:cubicBezTo>
                  <a:pt x="124" y="147"/>
                  <a:pt x="130" y="139"/>
                  <a:pt x="134" y="131"/>
                </a:cubicBezTo>
                <a:cubicBezTo>
                  <a:pt x="134" y="131"/>
                  <a:pt x="134" y="131"/>
                  <a:pt x="134" y="131"/>
                </a:cubicBezTo>
                <a:cubicBezTo>
                  <a:pt x="134" y="130"/>
                  <a:pt x="135" y="130"/>
                  <a:pt x="135" y="129"/>
                </a:cubicBezTo>
                <a:cubicBezTo>
                  <a:pt x="135" y="129"/>
                  <a:pt x="135" y="129"/>
                  <a:pt x="136" y="128"/>
                </a:cubicBezTo>
                <a:cubicBezTo>
                  <a:pt x="136" y="128"/>
                  <a:pt x="136" y="128"/>
                  <a:pt x="136" y="127"/>
                </a:cubicBezTo>
                <a:cubicBezTo>
                  <a:pt x="136" y="127"/>
                  <a:pt x="137" y="127"/>
                  <a:pt x="137" y="126"/>
                </a:cubicBezTo>
                <a:cubicBezTo>
                  <a:pt x="137" y="126"/>
                  <a:pt x="137" y="126"/>
                  <a:pt x="137" y="125"/>
                </a:cubicBezTo>
                <a:cubicBezTo>
                  <a:pt x="138" y="125"/>
                  <a:pt x="138" y="124"/>
                  <a:pt x="138" y="124"/>
                </a:cubicBezTo>
                <a:cubicBezTo>
                  <a:pt x="138" y="124"/>
                  <a:pt x="138" y="123"/>
                  <a:pt x="138" y="123"/>
                </a:cubicBezTo>
                <a:cubicBezTo>
                  <a:pt x="139" y="123"/>
                  <a:pt x="139" y="122"/>
                  <a:pt x="139" y="122"/>
                </a:cubicBezTo>
                <a:cubicBezTo>
                  <a:pt x="139" y="122"/>
                  <a:pt x="139" y="121"/>
                  <a:pt x="139" y="121"/>
                </a:cubicBezTo>
                <a:cubicBezTo>
                  <a:pt x="140" y="121"/>
                  <a:pt x="140" y="120"/>
                  <a:pt x="140" y="120"/>
                </a:cubicBezTo>
                <a:cubicBezTo>
                  <a:pt x="141" y="120"/>
                  <a:pt x="141" y="120"/>
                  <a:pt x="142" y="120"/>
                </a:cubicBezTo>
                <a:cubicBezTo>
                  <a:pt x="142" y="120"/>
                  <a:pt x="142" y="120"/>
                  <a:pt x="142" y="120"/>
                </a:cubicBezTo>
                <a:cubicBezTo>
                  <a:pt x="143" y="120"/>
                  <a:pt x="143" y="120"/>
                  <a:pt x="143" y="120"/>
                </a:cubicBezTo>
                <a:cubicBezTo>
                  <a:pt x="143" y="120"/>
                  <a:pt x="144" y="120"/>
                  <a:pt x="144" y="120"/>
                </a:cubicBezTo>
                <a:cubicBezTo>
                  <a:pt x="144" y="120"/>
                  <a:pt x="144" y="120"/>
                  <a:pt x="144" y="120"/>
                </a:cubicBezTo>
                <a:cubicBezTo>
                  <a:pt x="145" y="120"/>
                  <a:pt x="145" y="120"/>
                  <a:pt x="146" y="120"/>
                </a:cubicBezTo>
                <a:cubicBezTo>
                  <a:pt x="146" y="120"/>
                  <a:pt x="146" y="120"/>
                  <a:pt x="146" y="120"/>
                </a:cubicBezTo>
                <a:cubicBezTo>
                  <a:pt x="147" y="120"/>
                  <a:pt x="147" y="120"/>
                  <a:pt x="148" y="120"/>
                </a:cubicBezTo>
                <a:cubicBezTo>
                  <a:pt x="148" y="120"/>
                  <a:pt x="148" y="120"/>
                  <a:pt x="148" y="120"/>
                </a:cubicBezTo>
                <a:cubicBezTo>
                  <a:pt x="148" y="120"/>
                  <a:pt x="148" y="120"/>
                  <a:pt x="149" y="120"/>
                </a:cubicBezTo>
                <a:cubicBezTo>
                  <a:pt x="152" y="120"/>
                  <a:pt x="155" y="120"/>
                  <a:pt x="158" y="120"/>
                </a:cubicBezTo>
                <a:cubicBezTo>
                  <a:pt x="160" y="120"/>
                  <a:pt x="162" y="120"/>
                  <a:pt x="163" y="120"/>
                </a:cubicBezTo>
                <a:cubicBezTo>
                  <a:pt x="164" y="120"/>
                  <a:pt x="166" y="120"/>
                  <a:pt x="166" y="120"/>
                </a:cubicBezTo>
                <a:cubicBezTo>
                  <a:pt x="167" y="120"/>
                  <a:pt x="167" y="120"/>
                  <a:pt x="167" y="120"/>
                </a:cubicBezTo>
                <a:cubicBezTo>
                  <a:pt x="168" y="120"/>
                  <a:pt x="169" y="120"/>
                  <a:pt x="170" y="120"/>
                </a:cubicBezTo>
                <a:cubicBezTo>
                  <a:pt x="170" y="120"/>
                  <a:pt x="170" y="120"/>
                  <a:pt x="170" y="120"/>
                </a:cubicBezTo>
                <a:cubicBezTo>
                  <a:pt x="170" y="120"/>
                  <a:pt x="171" y="120"/>
                  <a:pt x="171" y="120"/>
                </a:cubicBezTo>
                <a:cubicBezTo>
                  <a:pt x="171" y="122"/>
                  <a:pt x="172" y="124"/>
                  <a:pt x="172" y="126"/>
                </a:cubicBezTo>
                <a:cubicBezTo>
                  <a:pt x="172" y="126"/>
                  <a:pt x="172" y="126"/>
                  <a:pt x="172" y="126"/>
                </a:cubicBezTo>
                <a:cubicBezTo>
                  <a:pt x="172" y="127"/>
                  <a:pt x="172" y="127"/>
                  <a:pt x="172" y="128"/>
                </a:cubicBezTo>
                <a:cubicBezTo>
                  <a:pt x="172" y="128"/>
                  <a:pt x="172" y="128"/>
                  <a:pt x="172" y="128"/>
                </a:cubicBezTo>
                <a:cubicBezTo>
                  <a:pt x="172" y="128"/>
                  <a:pt x="172" y="129"/>
                  <a:pt x="172" y="129"/>
                </a:cubicBezTo>
                <a:cubicBezTo>
                  <a:pt x="172" y="129"/>
                  <a:pt x="172" y="130"/>
                  <a:pt x="172" y="130"/>
                </a:cubicBezTo>
                <a:cubicBezTo>
                  <a:pt x="172" y="130"/>
                  <a:pt x="172" y="131"/>
                  <a:pt x="172" y="131"/>
                </a:cubicBezTo>
                <a:cubicBezTo>
                  <a:pt x="172" y="131"/>
                  <a:pt x="172" y="131"/>
                  <a:pt x="172" y="132"/>
                </a:cubicBezTo>
                <a:cubicBezTo>
                  <a:pt x="172" y="132"/>
                  <a:pt x="172" y="132"/>
                  <a:pt x="172" y="133"/>
                </a:cubicBezTo>
                <a:cubicBezTo>
                  <a:pt x="172" y="133"/>
                  <a:pt x="172" y="133"/>
                  <a:pt x="172" y="133"/>
                </a:cubicBezTo>
                <a:cubicBezTo>
                  <a:pt x="172" y="134"/>
                  <a:pt x="172" y="134"/>
                  <a:pt x="172" y="135"/>
                </a:cubicBezTo>
                <a:cubicBezTo>
                  <a:pt x="172" y="135"/>
                  <a:pt x="172" y="135"/>
                  <a:pt x="172" y="135"/>
                </a:cubicBezTo>
                <a:cubicBezTo>
                  <a:pt x="172" y="136"/>
                  <a:pt x="172" y="137"/>
                  <a:pt x="172" y="138"/>
                </a:cubicBezTo>
                <a:cubicBezTo>
                  <a:pt x="172" y="138"/>
                  <a:pt x="172" y="138"/>
                  <a:pt x="172" y="138"/>
                </a:cubicBezTo>
                <a:cubicBezTo>
                  <a:pt x="172" y="138"/>
                  <a:pt x="172" y="139"/>
                  <a:pt x="172" y="139"/>
                </a:cubicBezTo>
                <a:cubicBezTo>
                  <a:pt x="172" y="139"/>
                  <a:pt x="172" y="139"/>
                  <a:pt x="172" y="140"/>
                </a:cubicBezTo>
                <a:cubicBezTo>
                  <a:pt x="172" y="140"/>
                  <a:pt x="172" y="140"/>
                  <a:pt x="172" y="141"/>
                </a:cubicBezTo>
                <a:cubicBezTo>
                  <a:pt x="172" y="141"/>
                  <a:pt x="172" y="141"/>
                  <a:pt x="172" y="141"/>
                </a:cubicBezTo>
                <a:cubicBezTo>
                  <a:pt x="172" y="142"/>
                  <a:pt x="172" y="142"/>
                  <a:pt x="172" y="142"/>
                </a:cubicBezTo>
                <a:cubicBezTo>
                  <a:pt x="172" y="142"/>
                  <a:pt x="172" y="143"/>
                  <a:pt x="171" y="143"/>
                </a:cubicBezTo>
                <a:cubicBezTo>
                  <a:pt x="171" y="143"/>
                  <a:pt x="171" y="143"/>
                  <a:pt x="171" y="144"/>
                </a:cubicBezTo>
                <a:cubicBezTo>
                  <a:pt x="171" y="144"/>
                  <a:pt x="171" y="144"/>
                  <a:pt x="171" y="144"/>
                </a:cubicBezTo>
                <a:cubicBezTo>
                  <a:pt x="171" y="145"/>
                  <a:pt x="171" y="145"/>
                  <a:pt x="171" y="145"/>
                </a:cubicBezTo>
                <a:cubicBezTo>
                  <a:pt x="171" y="145"/>
                  <a:pt x="171" y="145"/>
                  <a:pt x="171" y="146"/>
                </a:cubicBezTo>
                <a:cubicBezTo>
                  <a:pt x="171" y="146"/>
                  <a:pt x="171" y="146"/>
                  <a:pt x="171" y="146"/>
                </a:cubicBezTo>
                <a:cubicBezTo>
                  <a:pt x="171" y="146"/>
                  <a:pt x="171" y="146"/>
                  <a:pt x="171" y="146"/>
                </a:cubicBezTo>
                <a:cubicBezTo>
                  <a:pt x="171" y="146"/>
                  <a:pt x="171" y="146"/>
                  <a:pt x="171" y="146"/>
                </a:cubicBezTo>
                <a:cubicBezTo>
                  <a:pt x="171" y="146"/>
                  <a:pt x="171" y="146"/>
                  <a:pt x="171" y="146"/>
                </a:cubicBezTo>
                <a:cubicBezTo>
                  <a:pt x="171" y="146"/>
                  <a:pt x="171" y="146"/>
                  <a:pt x="171" y="147"/>
                </a:cubicBezTo>
                <a:cubicBezTo>
                  <a:pt x="171" y="147"/>
                  <a:pt x="171" y="147"/>
                  <a:pt x="171" y="148"/>
                </a:cubicBezTo>
                <a:cubicBezTo>
                  <a:pt x="171" y="148"/>
                  <a:pt x="170" y="148"/>
                  <a:pt x="170" y="149"/>
                </a:cubicBezTo>
                <a:cubicBezTo>
                  <a:pt x="170" y="149"/>
                  <a:pt x="170" y="149"/>
                  <a:pt x="170" y="149"/>
                </a:cubicBezTo>
                <a:cubicBezTo>
                  <a:pt x="169" y="149"/>
                  <a:pt x="169" y="150"/>
                  <a:pt x="169" y="150"/>
                </a:cubicBezTo>
                <a:cubicBezTo>
                  <a:pt x="169" y="150"/>
                  <a:pt x="169" y="150"/>
                  <a:pt x="169" y="150"/>
                </a:cubicBezTo>
                <a:cubicBezTo>
                  <a:pt x="168" y="151"/>
                  <a:pt x="168" y="151"/>
                  <a:pt x="167" y="152"/>
                </a:cubicBezTo>
                <a:cubicBezTo>
                  <a:pt x="167" y="152"/>
                  <a:pt x="167" y="152"/>
                  <a:pt x="167" y="152"/>
                </a:cubicBezTo>
                <a:close/>
              </a:path>
            </a:pathLst>
          </a:custGeom>
          <a:solidFill>
            <a:schemeClr val="bg1">
              <a:lumMod val="50000"/>
            </a:schemeClr>
          </a:solidFill>
          <a:ln>
            <a:noFill/>
          </a:ln>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11" name="Textfeld 10">
            <a:extLst>
              <a:ext uri="{FF2B5EF4-FFF2-40B4-BE49-F238E27FC236}">
                <a16:creationId xmlns:a16="http://schemas.microsoft.com/office/drawing/2014/main" id="{79429956-9533-4644-92DC-E47FA51DEE97}"/>
              </a:ext>
            </a:extLst>
          </p:cNvPr>
          <p:cNvSpPr txBox="1"/>
          <p:nvPr/>
        </p:nvSpPr>
        <p:spPr>
          <a:xfrm>
            <a:off x="9979807" y="4367783"/>
            <a:ext cx="524503" cy="307777"/>
          </a:xfrm>
          <a:prstGeom prst="rect">
            <a:avLst/>
          </a:prstGeom>
          <a:noFill/>
        </p:spPr>
        <p:txBody>
          <a:bodyPr wrap="none" rtlCol="0">
            <a:spAutoFit/>
          </a:bodyPr>
          <a:lstStyle/>
          <a:p>
            <a:r>
              <a:rPr lang="en-US" sz="1400" dirty="0">
                <a:solidFill>
                  <a:schemeClr val="tx2"/>
                </a:solidFill>
                <a:latin typeface="Segoe UI" panose="020B0502040204020203" pitchFamily="34" charset="0"/>
                <a:ea typeface="Segoe UI" panose="020B0502040204020203" pitchFamily="34" charset="0"/>
                <a:cs typeface="Segoe UI" panose="020B0502040204020203" pitchFamily="34" charset="0"/>
              </a:rPr>
              <a:t>58%</a:t>
            </a:r>
          </a:p>
        </p:txBody>
      </p:sp>
      <p:grpSp>
        <p:nvGrpSpPr>
          <p:cNvPr id="73" name="Group 365">
            <a:extLst>
              <a:ext uri="{FF2B5EF4-FFF2-40B4-BE49-F238E27FC236}">
                <a16:creationId xmlns:a16="http://schemas.microsoft.com/office/drawing/2014/main" id="{555C188A-1405-47C7-A104-826DCDC0B150}"/>
              </a:ext>
            </a:extLst>
          </p:cNvPr>
          <p:cNvGrpSpPr>
            <a:grpSpLocks noChangeAspect="1"/>
          </p:cNvGrpSpPr>
          <p:nvPr/>
        </p:nvGrpSpPr>
        <p:grpSpPr bwMode="auto">
          <a:xfrm>
            <a:off x="6987514" y="1877258"/>
            <a:ext cx="520634" cy="265229"/>
            <a:chOff x="-1039" y="2103"/>
            <a:chExt cx="799" cy="406"/>
          </a:xfrm>
          <a:solidFill>
            <a:schemeClr val="tx1">
              <a:lumMod val="40000"/>
              <a:lumOff val="60000"/>
            </a:schemeClr>
          </a:solidFill>
        </p:grpSpPr>
        <p:sp>
          <p:nvSpPr>
            <p:cNvPr id="74" name="Oval 366">
              <a:extLst>
                <a:ext uri="{FF2B5EF4-FFF2-40B4-BE49-F238E27FC236}">
                  <a16:creationId xmlns:a16="http://schemas.microsoft.com/office/drawing/2014/main" id="{15C3A60D-79CC-4C87-A1A5-34864D44474A}"/>
                </a:ext>
              </a:extLst>
            </p:cNvPr>
            <p:cNvSpPr>
              <a:spLocks noChangeAspect="1" noChangeArrowheads="1"/>
            </p:cNvSpPr>
            <p:nvPr/>
          </p:nvSpPr>
          <p:spPr bwMode="auto">
            <a:xfrm>
              <a:off x="-935" y="2360"/>
              <a:ext cx="149" cy="14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endParaRPr lang="en-US" altLang="en-US">
                <a:latin typeface="Segoe UI" panose="020B0502040204020203" pitchFamily="34" charset="0"/>
                <a:ea typeface="Segoe UI" panose="020B0502040204020203" pitchFamily="34" charset="0"/>
                <a:cs typeface="Segoe UI" panose="020B0502040204020203" pitchFamily="34" charset="0"/>
              </a:endParaRPr>
            </a:p>
          </p:txBody>
        </p:sp>
        <p:sp>
          <p:nvSpPr>
            <p:cNvPr id="75" name="Oval 367">
              <a:extLst>
                <a:ext uri="{FF2B5EF4-FFF2-40B4-BE49-F238E27FC236}">
                  <a16:creationId xmlns:a16="http://schemas.microsoft.com/office/drawing/2014/main" id="{E2F18D1F-E982-44DA-8746-3112D6C4E253}"/>
                </a:ext>
              </a:extLst>
            </p:cNvPr>
            <p:cNvSpPr>
              <a:spLocks noChangeAspect="1" noChangeArrowheads="1"/>
            </p:cNvSpPr>
            <p:nvPr/>
          </p:nvSpPr>
          <p:spPr bwMode="auto">
            <a:xfrm>
              <a:off x="-476" y="2360"/>
              <a:ext cx="148" cy="14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endParaRPr lang="en-US" altLang="en-US">
                <a:latin typeface="Segoe UI" panose="020B0502040204020203" pitchFamily="34" charset="0"/>
                <a:ea typeface="Segoe UI" panose="020B0502040204020203" pitchFamily="34" charset="0"/>
                <a:cs typeface="Segoe UI" panose="020B0502040204020203" pitchFamily="34" charset="0"/>
              </a:endParaRPr>
            </a:p>
          </p:txBody>
        </p:sp>
        <p:sp>
          <p:nvSpPr>
            <p:cNvPr id="76" name="Freeform 368">
              <a:extLst>
                <a:ext uri="{FF2B5EF4-FFF2-40B4-BE49-F238E27FC236}">
                  <a16:creationId xmlns:a16="http://schemas.microsoft.com/office/drawing/2014/main" id="{F1A433EB-A7B2-4629-A3FA-7339945182B8}"/>
                </a:ext>
              </a:extLst>
            </p:cNvPr>
            <p:cNvSpPr>
              <a:spLocks noChangeAspect="1" noEditPoints="1"/>
            </p:cNvSpPr>
            <p:nvPr/>
          </p:nvSpPr>
          <p:spPr bwMode="auto">
            <a:xfrm>
              <a:off x="-1039" y="2103"/>
              <a:ext cx="799" cy="335"/>
            </a:xfrm>
            <a:custGeom>
              <a:avLst/>
              <a:gdLst>
                <a:gd name="T0" fmla="*/ 799 w 338"/>
                <a:gd name="T1" fmla="*/ 335 h 142"/>
                <a:gd name="T2" fmla="*/ 799 w 338"/>
                <a:gd name="T3" fmla="*/ 295 h 142"/>
                <a:gd name="T4" fmla="*/ 785 w 338"/>
                <a:gd name="T5" fmla="*/ 295 h 142"/>
                <a:gd name="T6" fmla="*/ 693 w 338"/>
                <a:gd name="T7" fmla="*/ 139 h 142"/>
                <a:gd name="T8" fmla="*/ 577 w 338"/>
                <a:gd name="T9" fmla="*/ 111 h 142"/>
                <a:gd name="T10" fmla="*/ 478 w 338"/>
                <a:gd name="T11" fmla="*/ 0 h 142"/>
                <a:gd name="T12" fmla="*/ 189 w 338"/>
                <a:gd name="T13" fmla="*/ 0 h 142"/>
                <a:gd name="T14" fmla="*/ 17 w 338"/>
                <a:gd name="T15" fmla="*/ 201 h 142"/>
                <a:gd name="T16" fmla="*/ 14 w 338"/>
                <a:gd name="T17" fmla="*/ 295 h 142"/>
                <a:gd name="T18" fmla="*/ 0 w 338"/>
                <a:gd name="T19" fmla="*/ 295 h 142"/>
                <a:gd name="T20" fmla="*/ 0 w 338"/>
                <a:gd name="T21" fmla="*/ 333 h 142"/>
                <a:gd name="T22" fmla="*/ 80 w 338"/>
                <a:gd name="T23" fmla="*/ 333 h 142"/>
                <a:gd name="T24" fmla="*/ 180 w 338"/>
                <a:gd name="T25" fmla="*/ 234 h 142"/>
                <a:gd name="T26" fmla="*/ 279 w 338"/>
                <a:gd name="T27" fmla="*/ 333 h 142"/>
                <a:gd name="T28" fmla="*/ 279 w 338"/>
                <a:gd name="T29" fmla="*/ 333 h 142"/>
                <a:gd name="T30" fmla="*/ 537 w 338"/>
                <a:gd name="T31" fmla="*/ 333 h 142"/>
                <a:gd name="T32" fmla="*/ 537 w 338"/>
                <a:gd name="T33" fmla="*/ 333 h 142"/>
                <a:gd name="T34" fmla="*/ 636 w 338"/>
                <a:gd name="T35" fmla="*/ 234 h 142"/>
                <a:gd name="T36" fmla="*/ 735 w 338"/>
                <a:gd name="T37" fmla="*/ 333 h 142"/>
                <a:gd name="T38" fmla="*/ 735 w 338"/>
                <a:gd name="T39" fmla="*/ 335 h 142"/>
                <a:gd name="T40" fmla="*/ 799 w 338"/>
                <a:gd name="T41" fmla="*/ 335 h 142"/>
                <a:gd name="T42" fmla="*/ 305 w 338"/>
                <a:gd name="T43" fmla="*/ 116 h 142"/>
                <a:gd name="T44" fmla="*/ 83 w 338"/>
                <a:gd name="T45" fmla="*/ 116 h 142"/>
                <a:gd name="T46" fmla="*/ 182 w 338"/>
                <a:gd name="T47" fmla="*/ 24 h 142"/>
                <a:gd name="T48" fmla="*/ 305 w 338"/>
                <a:gd name="T49" fmla="*/ 24 h 142"/>
                <a:gd name="T50" fmla="*/ 305 w 338"/>
                <a:gd name="T51" fmla="*/ 116 h 142"/>
                <a:gd name="T52" fmla="*/ 326 w 338"/>
                <a:gd name="T53" fmla="*/ 116 h 142"/>
                <a:gd name="T54" fmla="*/ 326 w 338"/>
                <a:gd name="T55" fmla="*/ 24 h 142"/>
                <a:gd name="T56" fmla="*/ 473 w 338"/>
                <a:gd name="T57" fmla="*/ 24 h 142"/>
                <a:gd name="T58" fmla="*/ 551 w 338"/>
                <a:gd name="T59" fmla="*/ 116 h 142"/>
                <a:gd name="T60" fmla="*/ 326 w 338"/>
                <a:gd name="T61" fmla="*/ 116 h 142"/>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338" h="142">
                  <a:moveTo>
                    <a:pt x="338" y="142"/>
                  </a:moveTo>
                  <a:cubicBezTo>
                    <a:pt x="338" y="125"/>
                    <a:pt x="338" y="125"/>
                    <a:pt x="338" y="125"/>
                  </a:cubicBezTo>
                  <a:cubicBezTo>
                    <a:pt x="332" y="125"/>
                    <a:pt x="332" y="125"/>
                    <a:pt x="332" y="125"/>
                  </a:cubicBezTo>
                  <a:cubicBezTo>
                    <a:pt x="330" y="113"/>
                    <a:pt x="305" y="64"/>
                    <a:pt x="293" y="59"/>
                  </a:cubicBezTo>
                  <a:cubicBezTo>
                    <a:pt x="287" y="56"/>
                    <a:pt x="247" y="51"/>
                    <a:pt x="244" y="47"/>
                  </a:cubicBezTo>
                  <a:cubicBezTo>
                    <a:pt x="220" y="9"/>
                    <a:pt x="202" y="0"/>
                    <a:pt x="202" y="0"/>
                  </a:cubicBezTo>
                  <a:cubicBezTo>
                    <a:pt x="80" y="0"/>
                    <a:pt x="80" y="0"/>
                    <a:pt x="80" y="0"/>
                  </a:cubicBezTo>
                  <a:cubicBezTo>
                    <a:pt x="41" y="0"/>
                    <a:pt x="7" y="85"/>
                    <a:pt x="7" y="85"/>
                  </a:cubicBezTo>
                  <a:cubicBezTo>
                    <a:pt x="6" y="125"/>
                    <a:pt x="6" y="125"/>
                    <a:pt x="6" y="125"/>
                  </a:cubicBezTo>
                  <a:cubicBezTo>
                    <a:pt x="0" y="125"/>
                    <a:pt x="0" y="125"/>
                    <a:pt x="0" y="125"/>
                  </a:cubicBezTo>
                  <a:cubicBezTo>
                    <a:pt x="0" y="141"/>
                    <a:pt x="0" y="141"/>
                    <a:pt x="0" y="141"/>
                  </a:cubicBezTo>
                  <a:cubicBezTo>
                    <a:pt x="34" y="141"/>
                    <a:pt x="34" y="141"/>
                    <a:pt x="34" y="141"/>
                  </a:cubicBezTo>
                  <a:cubicBezTo>
                    <a:pt x="34" y="118"/>
                    <a:pt x="53" y="99"/>
                    <a:pt x="76" y="99"/>
                  </a:cubicBezTo>
                  <a:cubicBezTo>
                    <a:pt x="99" y="99"/>
                    <a:pt x="118" y="118"/>
                    <a:pt x="118" y="141"/>
                  </a:cubicBezTo>
                  <a:cubicBezTo>
                    <a:pt x="118" y="141"/>
                    <a:pt x="118" y="141"/>
                    <a:pt x="118" y="141"/>
                  </a:cubicBezTo>
                  <a:cubicBezTo>
                    <a:pt x="227" y="141"/>
                    <a:pt x="227" y="141"/>
                    <a:pt x="227" y="141"/>
                  </a:cubicBezTo>
                  <a:cubicBezTo>
                    <a:pt x="227" y="141"/>
                    <a:pt x="227" y="141"/>
                    <a:pt x="227" y="141"/>
                  </a:cubicBezTo>
                  <a:cubicBezTo>
                    <a:pt x="227" y="118"/>
                    <a:pt x="246" y="99"/>
                    <a:pt x="269" y="99"/>
                  </a:cubicBezTo>
                  <a:cubicBezTo>
                    <a:pt x="292" y="99"/>
                    <a:pt x="311" y="118"/>
                    <a:pt x="311" y="141"/>
                  </a:cubicBezTo>
                  <a:cubicBezTo>
                    <a:pt x="311" y="141"/>
                    <a:pt x="311" y="141"/>
                    <a:pt x="311" y="142"/>
                  </a:cubicBezTo>
                  <a:lnTo>
                    <a:pt x="338" y="142"/>
                  </a:lnTo>
                  <a:close/>
                  <a:moveTo>
                    <a:pt x="129" y="49"/>
                  </a:moveTo>
                  <a:cubicBezTo>
                    <a:pt x="35" y="49"/>
                    <a:pt x="35" y="49"/>
                    <a:pt x="35" y="49"/>
                  </a:cubicBezTo>
                  <a:cubicBezTo>
                    <a:pt x="58" y="9"/>
                    <a:pt x="77" y="10"/>
                    <a:pt x="77" y="10"/>
                  </a:cubicBezTo>
                  <a:cubicBezTo>
                    <a:pt x="129" y="10"/>
                    <a:pt x="129" y="10"/>
                    <a:pt x="129" y="10"/>
                  </a:cubicBezTo>
                  <a:lnTo>
                    <a:pt x="129" y="49"/>
                  </a:lnTo>
                  <a:close/>
                  <a:moveTo>
                    <a:pt x="138" y="49"/>
                  </a:moveTo>
                  <a:cubicBezTo>
                    <a:pt x="138" y="10"/>
                    <a:pt x="138" y="10"/>
                    <a:pt x="138" y="10"/>
                  </a:cubicBezTo>
                  <a:cubicBezTo>
                    <a:pt x="200" y="10"/>
                    <a:pt x="200" y="10"/>
                    <a:pt x="200" y="10"/>
                  </a:cubicBezTo>
                  <a:cubicBezTo>
                    <a:pt x="200" y="10"/>
                    <a:pt x="229" y="35"/>
                    <a:pt x="233" y="49"/>
                  </a:cubicBezTo>
                  <a:lnTo>
                    <a:pt x="138" y="4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latin typeface="Segoe UI" panose="020B0502040204020203" pitchFamily="34" charset="0"/>
                <a:ea typeface="Segoe UI" panose="020B0502040204020203" pitchFamily="34" charset="0"/>
                <a:cs typeface="Segoe UI" panose="020B0502040204020203" pitchFamily="34" charset="0"/>
              </a:endParaRPr>
            </a:p>
          </p:txBody>
        </p:sp>
      </p:grpSp>
      <p:grpSp>
        <p:nvGrpSpPr>
          <p:cNvPr id="77" name="Group 363">
            <a:extLst>
              <a:ext uri="{FF2B5EF4-FFF2-40B4-BE49-F238E27FC236}">
                <a16:creationId xmlns:a16="http://schemas.microsoft.com/office/drawing/2014/main" id="{C3B3E1C6-A387-44AF-9E8B-72941B616AD7}"/>
              </a:ext>
            </a:extLst>
          </p:cNvPr>
          <p:cNvGrpSpPr/>
          <p:nvPr/>
        </p:nvGrpSpPr>
        <p:grpSpPr>
          <a:xfrm>
            <a:off x="11432648" y="2188642"/>
            <a:ext cx="345454" cy="415732"/>
            <a:chOff x="5445126" y="4065588"/>
            <a:chExt cx="1360487" cy="2792413"/>
          </a:xfrm>
          <a:solidFill>
            <a:schemeClr val="tx1">
              <a:lumMod val="40000"/>
              <a:lumOff val="60000"/>
            </a:schemeClr>
          </a:solidFill>
        </p:grpSpPr>
        <p:sp>
          <p:nvSpPr>
            <p:cNvPr id="78" name="Freeform 24">
              <a:extLst>
                <a:ext uri="{FF2B5EF4-FFF2-40B4-BE49-F238E27FC236}">
                  <a16:creationId xmlns:a16="http://schemas.microsoft.com/office/drawing/2014/main" id="{FD7BAD1B-A890-4C3C-9452-D97EDBBC180B}"/>
                </a:ext>
              </a:extLst>
            </p:cNvPr>
            <p:cNvSpPr>
              <a:spLocks/>
            </p:cNvSpPr>
            <p:nvPr/>
          </p:nvSpPr>
          <p:spPr bwMode="auto">
            <a:xfrm>
              <a:off x="6169026" y="4926013"/>
              <a:ext cx="346075" cy="344488"/>
            </a:xfrm>
            <a:custGeom>
              <a:avLst/>
              <a:gdLst>
                <a:gd name="T0" fmla="*/ 50 w 98"/>
                <a:gd name="T1" fmla="*/ 97 h 97"/>
                <a:gd name="T2" fmla="*/ 48 w 98"/>
                <a:gd name="T3" fmla="*/ 97 h 97"/>
                <a:gd name="T4" fmla="*/ 0 w 98"/>
                <a:gd name="T5" fmla="*/ 49 h 97"/>
                <a:gd name="T6" fmla="*/ 0 w 98"/>
                <a:gd name="T7" fmla="*/ 48 h 97"/>
                <a:gd name="T8" fmla="*/ 48 w 98"/>
                <a:gd name="T9" fmla="*/ 0 h 97"/>
                <a:gd name="T10" fmla="*/ 50 w 98"/>
                <a:gd name="T11" fmla="*/ 0 h 97"/>
                <a:gd name="T12" fmla="*/ 98 w 98"/>
                <a:gd name="T13" fmla="*/ 48 h 97"/>
                <a:gd name="T14" fmla="*/ 98 w 98"/>
                <a:gd name="T15" fmla="*/ 49 h 97"/>
                <a:gd name="T16" fmla="*/ 50 w 98"/>
                <a:gd name="T17" fmla="*/ 97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97">
                  <a:moveTo>
                    <a:pt x="50" y="97"/>
                  </a:moveTo>
                  <a:cubicBezTo>
                    <a:pt x="48" y="97"/>
                    <a:pt x="48" y="97"/>
                    <a:pt x="48" y="97"/>
                  </a:cubicBezTo>
                  <a:cubicBezTo>
                    <a:pt x="22" y="97"/>
                    <a:pt x="0" y="75"/>
                    <a:pt x="0" y="49"/>
                  </a:cubicBezTo>
                  <a:cubicBezTo>
                    <a:pt x="0" y="48"/>
                    <a:pt x="0" y="48"/>
                    <a:pt x="0" y="48"/>
                  </a:cubicBezTo>
                  <a:cubicBezTo>
                    <a:pt x="0" y="21"/>
                    <a:pt x="22" y="0"/>
                    <a:pt x="48" y="0"/>
                  </a:cubicBezTo>
                  <a:cubicBezTo>
                    <a:pt x="50" y="0"/>
                    <a:pt x="50" y="0"/>
                    <a:pt x="50" y="0"/>
                  </a:cubicBezTo>
                  <a:cubicBezTo>
                    <a:pt x="76" y="0"/>
                    <a:pt x="98" y="21"/>
                    <a:pt x="98" y="48"/>
                  </a:cubicBezTo>
                  <a:cubicBezTo>
                    <a:pt x="98" y="49"/>
                    <a:pt x="98" y="49"/>
                    <a:pt x="98" y="49"/>
                  </a:cubicBezTo>
                  <a:cubicBezTo>
                    <a:pt x="98" y="75"/>
                    <a:pt x="76" y="97"/>
                    <a:pt x="50" y="9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latin typeface="Segoe UI" panose="020B0502040204020203" pitchFamily="34" charset="0"/>
                <a:ea typeface="Segoe UI" panose="020B0502040204020203" pitchFamily="34" charset="0"/>
                <a:cs typeface="Segoe UI" panose="020B0502040204020203" pitchFamily="34" charset="0"/>
              </a:endParaRPr>
            </a:p>
          </p:txBody>
        </p:sp>
        <p:grpSp>
          <p:nvGrpSpPr>
            <p:cNvPr id="79" name="Group 365">
              <a:extLst>
                <a:ext uri="{FF2B5EF4-FFF2-40B4-BE49-F238E27FC236}">
                  <a16:creationId xmlns:a16="http://schemas.microsoft.com/office/drawing/2014/main" id="{30F94CBA-B3EE-41AB-AB38-6437764CC77B}"/>
                </a:ext>
              </a:extLst>
            </p:cNvPr>
            <p:cNvGrpSpPr/>
            <p:nvPr/>
          </p:nvGrpSpPr>
          <p:grpSpPr>
            <a:xfrm>
              <a:off x="5445126" y="4065588"/>
              <a:ext cx="1360487" cy="2792413"/>
              <a:chOff x="5445126" y="4065588"/>
              <a:chExt cx="1360487" cy="2792413"/>
            </a:xfrm>
            <a:grpFill/>
          </p:grpSpPr>
          <p:sp>
            <p:nvSpPr>
              <p:cNvPr id="80" name="Freeform 23">
                <a:extLst>
                  <a:ext uri="{FF2B5EF4-FFF2-40B4-BE49-F238E27FC236}">
                    <a16:creationId xmlns:a16="http://schemas.microsoft.com/office/drawing/2014/main" id="{9E5D2177-E1A1-4604-85B6-39F2DE11362D}"/>
                  </a:ext>
                </a:extLst>
              </p:cNvPr>
              <p:cNvSpPr>
                <a:spLocks noEditPoints="1"/>
              </p:cNvSpPr>
              <p:nvPr/>
            </p:nvSpPr>
            <p:spPr bwMode="auto">
              <a:xfrm>
                <a:off x="5881688" y="4824413"/>
                <a:ext cx="923925" cy="2033588"/>
              </a:xfrm>
              <a:custGeom>
                <a:avLst/>
                <a:gdLst>
                  <a:gd name="T0" fmla="*/ 231 w 261"/>
                  <a:gd name="T1" fmla="*/ 152 h 574"/>
                  <a:gd name="T2" fmla="*/ 204 w 261"/>
                  <a:gd name="T3" fmla="*/ 180 h 574"/>
                  <a:gd name="T4" fmla="*/ 203 w 261"/>
                  <a:gd name="T5" fmla="*/ 191 h 574"/>
                  <a:gd name="T6" fmla="*/ 188 w 261"/>
                  <a:gd name="T7" fmla="*/ 178 h 574"/>
                  <a:gd name="T8" fmla="*/ 173 w 261"/>
                  <a:gd name="T9" fmla="*/ 171 h 574"/>
                  <a:gd name="T10" fmla="*/ 122 w 261"/>
                  <a:gd name="T11" fmla="*/ 136 h 574"/>
                  <a:gd name="T12" fmla="*/ 98 w 261"/>
                  <a:gd name="T13" fmla="*/ 142 h 574"/>
                  <a:gd name="T14" fmla="*/ 85 w 261"/>
                  <a:gd name="T15" fmla="*/ 120 h 574"/>
                  <a:gd name="T16" fmla="*/ 75 w 261"/>
                  <a:gd name="T17" fmla="*/ 99 h 574"/>
                  <a:gd name="T18" fmla="*/ 74 w 261"/>
                  <a:gd name="T19" fmla="*/ 96 h 574"/>
                  <a:gd name="T20" fmla="*/ 74 w 261"/>
                  <a:gd name="T21" fmla="*/ 98 h 574"/>
                  <a:gd name="T22" fmla="*/ 72 w 261"/>
                  <a:gd name="T23" fmla="*/ 92 h 574"/>
                  <a:gd name="T24" fmla="*/ 67 w 261"/>
                  <a:gd name="T25" fmla="*/ 78 h 574"/>
                  <a:gd name="T26" fmla="*/ 60 w 261"/>
                  <a:gd name="T27" fmla="*/ 52 h 574"/>
                  <a:gd name="T28" fmla="*/ 57 w 261"/>
                  <a:gd name="T29" fmla="*/ 39 h 574"/>
                  <a:gd name="T30" fmla="*/ 57 w 261"/>
                  <a:gd name="T31" fmla="*/ 38 h 574"/>
                  <a:gd name="T32" fmla="*/ 57 w 261"/>
                  <a:gd name="T33" fmla="*/ 36 h 574"/>
                  <a:gd name="T34" fmla="*/ 56 w 261"/>
                  <a:gd name="T35" fmla="*/ 28 h 574"/>
                  <a:gd name="T36" fmla="*/ 29 w 261"/>
                  <a:gd name="T37" fmla="*/ 1 h 574"/>
                  <a:gd name="T38" fmla="*/ 1 w 261"/>
                  <a:gd name="T39" fmla="*/ 28 h 574"/>
                  <a:gd name="T40" fmla="*/ 67 w 261"/>
                  <a:gd name="T41" fmla="*/ 194 h 574"/>
                  <a:gd name="T42" fmla="*/ 61 w 261"/>
                  <a:gd name="T43" fmla="*/ 311 h 574"/>
                  <a:gd name="T44" fmla="*/ 61 w 261"/>
                  <a:gd name="T45" fmla="*/ 315 h 574"/>
                  <a:gd name="T46" fmla="*/ 46 w 261"/>
                  <a:gd name="T47" fmla="*/ 352 h 574"/>
                  <a:gd name="T48" fmla="*/ 18 w 261"/>
                  <a:gd name="T49" fmla="*/ 458 h 574"/>
                  <a:gd name="T50" fmla="*/ 12 w 261"/>
                  <a:gd name="T51" fmla="*/ 546 h 574"/>
                  <a:gd name="T52" fmla="*/ 40 w 261"/>
                  <a:gd name="T53" fmla="*/ 574 h 574"/>
                  <a:gd name="T54" fmla="*/ 67 w 261"/>
                  <a:gd name="T55" fmla="*/ 546 h 574"/>
                  <a:gd name="T56" fmla="*/ 68 w 261"/>
                  <a:gd name="T57" fmla="*/ 509 h 574"/>
                  <a:gd name="T58" fmla="*/ 71 w 261"/>
                  <a:gd name="T59" fmla="*/ 474 h 574"/>
                  <a:gd name="T60" fmla="*/ 72 w 261"/>
                  <a:gd name="T61" fmla="*/ 471 h 574"/>
                  <a:gd name="T62" fmla="*/ 73 w 261"/>
                  <a:gd name="T63" fmla="*/ 463 h 574"/>
                  <a:gd name="T64" fmla="*/ 76 w 261"/>
                  <a:gd name="T65" fmla="*/ 448 h 574"/>
                  <a:gd name="T66" fmla="*/ 82 w 261"/>
                  <a:gd name="T67" fmla="*/ 419 h 574"/>
                  <a:gd name="T68" fmla="*/ 94 w 261"/>
                  <a:gd name="T69" fmla="*/ 380 h 574"/>
                  <a:gd name="T70" fmla="*/ 115 w 261"/>
                  <a:gd name="T71" fmla="*/ 384 h 574"/>
                  <a:gd name="T72" fmla="*/ 129 w 261"/>
                  <a:gd name="T73" fmla="*/ 522 h 574"/>
                  <a:gd name="T74" fmla="*/ 131 w 261"/>
                  <a:gd name="T75" fmla="*/ 546 h 574"/>
                  <a:gd name="T76" fmla="*/ 159 w 261"/>
                  <a:gd name="T77" fmla="*/ 574 h 574"/>
                  <a:gd name="T78" fmla="*/ 187 w 261"/>
                  <a:gd name="T79" fmla="*/ 546 h 574"/>
                  <a:gd name="T80" fmla="*/ 169 w 261"/>
                  <a:gd name="T81" fmla="*/ 376 h 574"/>
                  <a:gd name="T82" fmla="*/ 167 w 261"/>
                  <a:gd name="T83" fmla="*/ 353 h 574"/>
                  <a:gd name="T84" fmla="*/ 166 w 261"/>
                  <a:gd name="T85" fmla="*/ 350 h 574"/>
                  <a:gd name="T86" fmla="*/ 171 w 261"/>
                  <a:gd name="T87" fmla="*/ 328 h 574"/>
                  <a:gd name="T88" fmla="*/ 175 w 261"/>
                  <a:gd name="T89" fmla="*/ 241 h 574"/>
                  <a:gd name="T90" fmla="*/ 204 w 261"/>
                  <a:gd name="T91" fmla="*/ 268 h 574"/>
                  <a:gd name="T92" fmla="*/ 235 w 261"/>
                  <a:gd name="T93" fmla="*/ 273 h 574"/>
                  <a:gd name="T94" fmla="*/ 252 w 261"/>
                  <a:gd name="T95" fmla="*/ 248 h 574"/>
                  <a:gd name="T96" fmla="*/ 259 w 261"/>
                  <a:gd name="T97" fmla="*/ 180 h 574"/>
                  <a:gd name="T98" fmla="*/ 231 w 261"/>
                  <a:gd name="T99" fmla="*/ 152 h 574"/>
                  <a:gd name="T100" fmla="*/ 71 w 261"/>
                  <a:gd name="T101" fmla="*/ 475 h 574"/>
                  <a:gd name="T102" fmla="*/ 71 w 261"/>
                  <a:gd name="T103" fmla="*/ 474 h 574"/>
                  <a:gd name="T104" fmla="*/ 71 w 261"/>
                  <a:gd name="T105" fmla="*/ 475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61" h="574">
                    <a:moveTo>
                      <a:pt x="231" y="152"/>
                    </a:moveTo>
                    <a:cubicBezTo>
                      <a:pt x="215" y="153"/>
                      <a:pt x="205" y="164"/>
                      <a:pt x="204" y="180"/>
                    </a:cubicBezTo>
                    <a:cubicBezTo>
                      <a:pt x="203" y="183"/>
                      <a:pt x="203" y="187"/>
                      <a:pt x="203" y="191"/>
                    </a:cubicBezTo>
                    <a:cubicBezTo>
                      <a:pt x="198" y="187"/>
                      <a:pt x="193" y="182"/>
                      <a:pt x="188" y="178"/>
                    </a:cubicBezTo>
                    <a:cubicBezTo>
                      <a:pt x="184" y="174"/>
                      <a:pt x="179" y="172"/>
                      <a:pt x="173" y="171"/>
                    </a:cubicBezTo>
                    <a:cubicBezTo>
                      <a:pt x="165" y="151"/>
                      <a:pt x="144" y="135"/>
                      <a:pt x="122" y="136"/>
                    </a:cubicBezTo>
                    <a:cubicBezTo>
                      <a:pt x="113" y="137"/>
                      <a:pt x="105" y="139"/>
                      <a:pt x="98" y="142"/>
                    </a:cubicBezTo>
                    <a:cubicBezTo>
                      <a:pt x="94" y="135"/>
                      <a:pt x="89" y="128"/>
                      <a:pt x="85" y="120"/>
                    </a:cubicBezTo>
                    <a:cubicBezTo>
                      <a:pt x="82" y="113"/>
                      <a:pt x="78" y="106"/>
                      <a:pt x="75" y="99"/>
                    </a:cubicBezTo>
                    <a:cubicBezTo>
                      <a:pt x="75" y="98"/>
                      <a:pt x="74" y="97"/>
                      <a:pt x="74" y="96"/>
                    </a:cubicBezTo>
                    <a:cubicBezTo>
                      <a:pt x="72" y="93"/>
                      <a:pt x="73" y="94"/>
                      <a:pt x="74" y="98"/>
                    </a:cubicBezTo>
                    <a:cubicBezTo>
                      <a:pt x="73" y="97"/>
                      <a:pt x="72" y="93"/>
                      <a:pt x="72" y="92"/>
                    </a:cubicBezTo>
                    <a:cubicBezTo>
                      <a:pt x="70" y="87"/>
                      <a:pt x="69" y="83"/>
                      <a:pt x="67" y="78"/>
                    </a:cubicBezTo>
                    <a:cubicBezTo>
                      <a:pt x="64" y="70"/>
                      <a:pt x="62" y="61"/>
                      <a:pt x="60" y="52"/>
                    </a:cubicBezTo>
                    <a:cubicBezTo>
                      <a:pt x="59" y="48"/>
                      <a:pt x="58" y="43"/>
                      <a:pt x="57" y="39"/>
                    </a:cubicBezTo>
                    <a:cubicBezTo>
                      <a:pt x="57" y="39"/>
                      <a:pt x="57" y="39"/>
                      <a:pt x="57" y="38"/>
                    </a:cubicBezTo>
                    <a:cubicBezTo>
                      <a:pt x="57" y="38"/>
                      <a:pt x="57" y="37"/>
                      <a:pt x="57" y="36"/>
                    </a:cubicBezTo>
                    <a:cubicBezTo>
                      <a:pt x="57" y="34"/>
                      <a:pt x="56" y="31"/>
                      <a:pt x="56" y="28"/>
                    </a:cubicBezTo>
                    <a:cubicBezTo>
                      <a:pt x="55" y="14"/>
                      <a:pt x="44" y="0"/>
                      <a:pt x="29" y="1"/>
                    </a:cubicBezTo>
                    <a:cubicBezTo>
                      <a:pt x="14" y="1"/>
                      <a:pt x="0" y="13"/>
                      <a:pt x="1" y="28"/>
                    </a:cubicBezTo>
                    <a:cubicBezTo>
                      <a:pt x="5" y="88"/>
                      <a:pt x="31" y="146"/>
                      <a:pt x="67" y="194"/>
                    </a:cubicBezTo>
                    <a:cubicBezTo>
                      <a:pt x="65" y="233"/>
                      <a:pt x="63" y="272"/>
                      <a:pt x="61" y="311"/>
                    </a:cubicBezTo>
                    <a:cubicBezTo>
                      <a:pt x="61" y="313"/>
                      <a:pt x="61" y="314"/>
                      <a:pt x="61" y="315"/>
                    </a:cubicBezTo>
                    <a:cubicBezTo>
                      <a:pt x="55" y="327"/>
                      <a:pt x="50" y="340"/>
                      <a:pt x="46" y="352"/>
                    </a:cubicBezTo>
                    <a:cubicBezTo>
                      <a:pt x="33" y="386"/>
                      <a:pt x="23" y="422"/>
                      <a:pt x="18" y="458"/>
                    </a:cubicBezTo>
                    <a:cubicBezTo>
                      <a:pt x="14" y="487"/>
                      <a:pt x="11" y="517"/>
                      <a:pt x="12" y="546"/>
                    </a:cubicBezTo>
                    <a:cubicBezTo>
                      <a:pt x="12" y="561"/>
                      <a:pt x="25" y="574"/>
                      <a:pt x="40" y="574"/>
                    </a:cubicBezTo>
                    <a:cubicBezTo>
                      <a:pt x="54" y="573"/>
                      <a:pt x="68" y="562"/>
                      <a:pt x="67" y="546"/>
                    </a:cubicBezTo>
                    <a:cubicBezTo>
                      <a:pt x="67" y="534"/>
                      <a:pt x="67" y="521"/>
                      <a:pt x="68" y="509"/>
                    </a:cubicBezTo>
                    <a:cubicBezTo>
                      <a:pt x="69" y="497"/>
                      <a:pt x="71" y="485"/>
                      <a:pt x="71" y="474"/>
                    </a:cubicBezTo>
                    <a:cubicBezTo>
                      <a:pt x="71" y="473"/>
                      <a:pt x="72" y="472"/>
                      <a:pt x="72" y="471"/>
                    </a:cubicBezTo>
                    <a:cubicBezTo>
                      <a:pt x="72" y="469"/>
                      <a:pt x="72" y="466"/>
                      <a:pt x="73" y="463"/>
                    </a:cubicBezTo>
                    <a:cubicBezTo>
                      <a:pt x="74" y="458"/>
                      <a:pt x="75" y="453"/>
                      <a:pt x="76" y="448"/>
                    </a:cubicBezTo>
                    <a:cubicBezTo>
                      <a:pt x="78" y="438"/>
                      <a:pt x="80" y="428"/>
                      <a:pt x="82" y="419"/>
                    </a:cubicBezTo>
                    <a:cubicBezTo>
                      <a:pt x="86" y="406"/>
                      <a:pt x="90" y="392"/>
                      <a:pt x="94" y="380"/>
                    </a:cubicBezTo>
                    <a:cubicBezTo>
                      <a:pt x="101" y="382"/>
                      <a:pt x="108" y="384"/>
                      <a:pt x="115" y="384"/>
                    </a:cubicBezTo>
                    <a:cubicBezTo>
                      <a:pt x="119" y="430"/>
                      <a:pt x="124" y="476"/>
                      <a:pt x="129" y="522"/>
                    </a:cubicBezTo>
                    <a:cubicBezTo>
                      <a:pt x="130" y="530"/>
                      <a:pt x="130" y="538"/>
                      <a:pt x="131" y="546"/>
                    </a:cubicBezTo>
                    <a:cubicBezTo>
                      <a:pt x="133" y="560"/>
                      <a:pt x="143" y="574"/>
                      <a:pt x="159" y="574"/>
                    </a:cubicBezTo>
                    <a:cubicBezTo>
                      <a:pt x="173" y="573"/>
                      <a:pt x="188" y="561"/>
                      <a:pt x="187" y="546"/>
                    </a:cubicBezTo>
                    <a:cubicBezTo>
                      <a:pt x="181" y="489"/>
                      <a:pt x="175" y="433"/>
                      <a:pt x="169" y="376"/>
                    </a:cubicBezTo>
                    <a:cubicBezTo>
                      <a:pt x="168" y="368"/>
                      <a:pt x="168" y="360"/>
                      <a:pt x="167" y="353"/>
                    </a:cubicBezTo>
                    <a:cubicBezTo>
                      <a:pt x="167" y="352"/>
                      <a:pt x="167" y="351"/>
                      <a:pt x="166" y="350"/>
                    </a:cubicBezTo>
                    <a:cubicBezTo>
                      <a:pt x="169" y="343"/>
                      <a:pt x="171" y="336"/>
                      <a:pt x="171" y="328"/>
                    </a:cubicBezTo>
                    <a:cubicBezTo>
                      <a:pt x="173" y="299"/>
                      <a:pt x="174" y="270"/>
                      <a:pt x="175" y="241"/>
                    </a:cubicBezTo>
                    <a:cubicBezTo>
                      <a:pt x="185" y="250"/>
                      <a:pt x="195" y="259"/>
                      <a:pt x="204" y="268"/>
                    </a:cubicBezTo>
                    <a:cubicBezTo>
                      <a:pt x="213" y="275"/>
                      <a:pt x="224" y="278"/>
                      <a:pt x="235" y="273"/>
                    </a:cubicBezTo>
                    <a:cubicBezTo>
                      <a:pt x="246" y="269"/>
                      <a:pt x="251" y="259"/>
                      <a:pt x="252" y="248"/>
                    </a:cubicBezTo>
                    <a:cubicBezTo>
                      <a:pt x="254" y="225"/>
                      <a:pt x="257" y="202"/>
                      <a:pt x="259" y="180"/>
                    </a:cubicBezTo>
                    <a:cubicBezTo>
                      <a:pt x="261" y="165"/>
                      <a:pt x="245" y="151"/>
                      <a:pt x="231" y="152"/>
                    </a:cubicBezTo>
                    <a:close/>
                    <a:moveTo>
                      <a:pt x="71" y="475"/>
                    </a:moveTo>
                    <a:cubicBezTo>
                      <a:pt x="71" y="475"/>
                      <a:pt x="71" y="474"/>
                      <a:pt x="71" y="474"/>
                    </a:cubicBezTo>
                    <a:cubicBezTo>
                      <a:pt x="71" y="475"/>
                      <a:pt x="70" y="479"/>
                      <a:pt x="71" y="47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latin typeface="Segoe UI" panose="020B0502040204020203" pitchFamily="34" charset="0"/>
                  <a:ea typeface="Segoe UI" panose="020B0502040204020203" pitchFamily="34" charset="0"/>
                  <a:cs typeface="Segoe UI" panose="020B0502040204020203" pitchFamily="34" charset="0"/>
                </a:endParaRPr>
              </a:p>
            </p:txBody>
          </p:sp>
          <p:sp>
            <p:nvSpPr>
              <p:cNvPr id="81" name="Freeform 25">
                <a:extLst>
                  <a:ext uri="{FF2B5EF4-FFF2-40B4-BE49-F238E27FC236}">
                    <a16:creationId xmlns:a16="http://schemas.microsoft.com/office/drawing/2014/main" id="{5B05AE48-624B-4FE5-A704-68404D46200C}"/>
                  </a:ext>
                </a:extLst>
              </p:cNvPr>
              <p:cNvSpPr>
                <a:spLocks noEditPoints="1"/>
              </p:cNvSpPr>
              <p:nvPr/>
            </p:nvSpPr>
            <p:spPr bwMode="auto">
              <a:xfrm>
                <a:off x="5445126" y="4065588"/>
                <a:ext cx="779463" cy="865188"/>
              </a:xfrm>
              <a:custGeom>
                <a:avLst/>
                <a:gdLst>
                  <a:gd name="T0" fmla="*/ 219 w 220"/>
                  <a:gd name="T1" fmla="*/ 90 h 244"/>
                  <a:gd name="T2" fmla="*/ 153 w 220"/>
                  <a:gd name="T3" fmla="*/ 43 h 244"/>
                  <a:gd name="T4" fmla="*/ 80 w 220"/>
                  <a:gd name="T5" fmla="*/ 18 h 244"/>
                  <a:gd name="T6" fmla="*/ 52 w 220"/>
                  <a:gd name="T7" fmla="*/ 43 h 244"/>
                  <a:gd name="T8" fmla="*/ 35 w 220"/>
                  <a:gd name="T9" fmla="*/ 58 h 244"/>
                  <a:gd name="T10" fmla="*/ 4 w 220"/>
                  <a:gd name="T11" fmla="*/ 97 h 244"/>
                  <a:gd name="T12" fmla="*/ 10 w 220"/>
                  <a:gd name="T13" fmla="*/ 144 h 244"/>
                  <a:gd name="T14" fmla="*/ 48 w 220"/>
                  <a:gd name="T15" fmla="*/ 225 h 244"/>
                  <a:gd name="T16" fmla="*/ 62 w 220"/>
                  <a:gd name="T17" fmla="*/ 242 h 244"/>
                  <a:gd name="T18" fmla="*/ 81 w 220"/>
                  <a:gd name="T19" fmla="*/ 235 h 244"/>
                  <a:gd name="T20" fmla="*/ 150 w 220"/>
                  <a:gd name="T21" fmla="*/ 191 h 244"/>
                  <a:gd name="T22" fmla="*/ 173 w 220"/>
                  <a:gd name="T23" fmla="*/ 166 h 244"/>
                  <a:gd name="T24" fmla="*/ 193 w 220"/>
                  <a:gd name="T25" fmla="*/ 146 h 244"/>
                  <a:gd name="T26" fmla="*/ 212 w 220"/>
                  <a:gd name="T27" fmla="*/ 126 h 244"/>
                  <a:gd name="T28" fmla="*/ 219 w 220"/>
                  <a:gd name="T29" fmla="*/ 90 h 244"/>
                  <a:gd name="T30" fmla="*/ 67 w 220"/>
                  <a:gd name="T31" fmla="*/ 56 h 244"/>
                  <a:gd name="T32" fmla="*/ 86 w 220"/>
                  <a:gd name="T33" fmla="*/ 39 h 244"/>
                  <a:gd name="T34" fmla="*/ 98 w 220"/>
                  <a:gd name="T35" fmla="*/ 33 h 244"/>
                  <a:gd name="T36" fmla="*/ 134 w 220"/>
                  <a:gd name="T37" fmla="*/ 50 h 244"/>
                  <a:gd name="T38" fmla="*/ 98 w 220"/>
                  <a:gd name="T39" fmla="*/ 81 h 244"/>
                  <a:gd name="T40" fmla="*/ 68 w 220"/>
                  <a:gd name="T41" fmla="*/ 56 h 244"/>
                  <a:gd name="T42" fmla="*/ 67 w 220"/>
                  <a:gd name="T43" fmla="*/ 56 h 244"/>
                  <a:gd name="T44" fmla="*/ 198 w 220"/>
                  <a:gd name="T45" fmla="*/ 111 h 244"/>
                  <a:gd name="T46" fmla="*/ 179 w 220"/>
                  <a:gd name="T47" fmla="*/ 132 h 244"/>
                  <a:gd name="T48" fmla="*/ 142 w 220"/>
                  <a:gd name="T49" fmla="*/ 80 h 244"/>
                  <a:gd name="T50" fmla="*/ 132 w 220"/>
                  <a:gd name="T51" fmla="*/ 78 h 244"/>
                  <a:gd name="T52" fmla="*/ 150 w 220"/>
                  <a:gd name="T53" fmla="*/ 63 h 244"/>
                  <a:gd name="T54" fmla="*/ 175 w 220"/>
                  <a:gd name="T55" fmla="*/ 64 h 244"/>
                  <a:gd name="T56" fmla="*/ 198 w 220"/>
                  <a:gd name="T57" fmla="*/ 111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20" h="244">
                    <a:moveTo>
                      <a:pt x="219" y="90"/>
                    </a:moveTo>
                    <a:cubicBezTo>
                      <a:pt x="217" y="54"/>
                      <a:pt x="184" y="40"/>
                      <a:pt x="153" y="43"/>
                    </a:cubicBezTo>
                    <a:cubicBezTo>
                      <a:pt x="140" y="15"/>
                      <a:pt x="109" y="0"/>
                      <a:pt x="80" y="18"/>
                    </a:cubicBezTo>
                    <a:cubicBezTo>
                      <a:pt x="69" y="25"/>
                      <a:pt x="61" y="35"/>
                      <a:pt x="52" y="43"/>
                    </a:cubicBezTo>
                    <a:cubicBezTo>
                      <a:pt x="46" y="48"/>
                      <a:pt x="41" y="53"/>
                      <a:pt x="35" y="58"/>
                    </a:cubicBezTo>
                    <a:cubicBezTo>
                      <a:pt x="21" y="64"/>
                      <a:pt x="9" y="78"/>
                      <a:pt x="4" y="97"/>
                    </a:cubicBezTo>
                    <a:cubicBezTo>
                      <a:pt x="0" y="114"/>
                      <a:pt x="3" y="131"/>
                      <a:pt x="10" y="144"/>
                    </a:cubicBezTo>
                    <a:cubicBezTo>
                      <a:pt x="48" y="225"/>
                      <a:pt x="48" y="225"/>
                      <a:pt x="48" y="225"/>
                    </a:cubicBezTo>
                    <a:cubicBezTo>
                      <a:pt x="52" y="232"/>
                      <a:pt x="56" y="241"/>
                      <a:pt x="62" y="242"/>
                    </a:cubicBezTo>
                    <a:cubicBezTo>
                      <a:pt x="67" y="244"/>
                      <a:pt x="74" y="239"/>
                      <a:pt x="81" y="235"/>
                    </a:cubicBezTo>
                    <a:cubicBezTo>
                      <a:pt x="150" y="191"/>
                      <a:pt x="150" y="191"/>
                      <a:pt x="150" y="191"/>
                    </a:cubicBezTo>
                    <a:cubicBezTo>
                      <a:pt x="160" y="185"/>
                      <a:pt x="168" y="177"/>
                      <a:pt x="173" y="166"/>
                    </a:cubicBezTo>
                    <a:cubicBezTo>
                      <a:pt x="180" y="159"/>
                      <a:pt x="186" y="152"/>
                      <a:pt x="193" y="146"/>
                    </a:cubicBezTo>
                    <a:cubicBezTo>
                      <a:pt x="199" y="139"/>
                      <a:pt x="207" y="133"/>
                      <a:pt x="212" y="126"/>
                    </a:cubicBezTo>
                    <a:cubicBezTo>
                      <a:pt x="219" y="117"/>
                      <a:pt x="220" y="101"/>
                      <a:pt x="219" y="90"/>
                    </a:cubicBezTo>
                    <a:close/>
                    <a:moveTo>
                      <a:pt x="67" y="56"/>
                    </a:moveTo>
                    <a:cubicBezTo>
                      <a:pt x="74" y="50"/>
                      <a:pt x="80" y="45"/>
                      <a:pt x="86" y="39"/>
                    </a:cubicBezTo>
                    <a:cubicBezTo>
                      <a:pt x="92" y="33"/>
                      <a:pt x="88" y="35"/>
                      <a:pt x="98" y="33"/>
                    </a:cubicBezTo>
                    <a:cubicBezTo>
                      <a:pt x="116" y="28"/>
                      <a:pt x="128" y="35"/>
                      <a:pt x="134" y="50"/>
                    </a:cubicBezTo>
                    <a:cubicBezTo>
                      <a:pt x="122" y="61"/>
                      <a:pt x="110" y="71"/>
                      <a:pt x="98" y="81"/>
                    </a:cubicBezTo>
                    <a:cubicBezTo>
                      <a:pt x="91" y="70"/>
                      <a:pt x="81" y="60"/>
                      <a:pt x="68" y="56"/>
                    </a:cubicBezTo>
                    <a:cubicBezTo>
                      <a:pt x="68" y="56"/>
                      <a:pt x="68" y="56"/>
                      <a:pt x="67" y="56"/>
                    </a:cubicBezTo>
                    <a:close/>
                    <a:moveTo>
                      <a:pt x="198" y="111"/>
                    </a:moveTo>
                    <a:cubicBezTo>
                      <a:pt x="195" y="117"/>
                      <a:pt x="187" y="125"/>
                      <a:pt x="179" y="132"/>
                    </a:cubicBezTo>
                    <a:cubicBezTo>
                      <a:pt x="177" y="108"/>
                      <a:pt x="163" y="87"/>
                      <a:pt x="142" y="80"/>
                    </a:cubicBezTo>
                    <a:cubicBezTo>
                      <a:pt x="138" y="79"/>
                      <a:pt x="135" y="78"/>
                      <a:pt x="132" y="78"/>
                    </a:cubicBezTo>
                    <a:cubicBezTo>
                      <a:pt x="138" y="73"/>
                      <a:pt x="144" y="68"/>
                      <a:pt x="150" y="63"/>
                    </a:cubicBezTo>
                    <a:cubicBezTo>
                      <a:pt x="157" y="62"/>
                      <a:pt x="168" y="62"/>
                      <a:pt x="175" y="64"/>
                    </a:cubicBezTo>
                    <a:cubicBezTo>
                      <a:pt x="196" y="68"/>
                      <a:pt x="206" y="91"/>
                      <a:pt x="198" y="1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latin typeface="Segoe UI" panose="020B0502040204020203" pitchFamily="34" charset="0"/>
                  <a:ea typeface="Segoe UI" panose="020B0502040204020203" pitchFamily="34" charset="0"/>
                  <a:cs typeface="Segoe UI" panose="020B0502040204020203" pitchFamily="34" charset="0"/>
                </a:endParaRPr>
              </a:p>
            </p:txBody>
          </p:sp>
        </p:grpSp>
      </p:grpSp>
      <p:sp>
        <p:nvSpPr>
          <p:cNvPr id="2" name="Textfeld 1">
            <a:extLst>
              <a:ext uri="{FF2B5EF4-FFF2-40B4-BE49-F238E27FC236}">
                <a16:creationId xmlns:a16="http://schemas.microsoft.com/office/drawing/2014/main" id="{C7DEFF6B-8C98-4373-BEC8-3A7259080178}"/>
              </a:ext>
            </a:extLst>
          </p:cNvPr>
          <p:cNvSpPr txBox="1"/>
          <p:nvPr/>
        </p:nvSpPr>
        <p:spPr>
          <a:xfrm>
            <a:off x="9742770" y="4156898"/>
            <a:ext cx="542136" cy="215444"/>
          </a:xfrm>
          <a:prstGeom prst="rect">
            <a:avLst/>
          </a:prstGeom>
          <a:noFill/>
        </p:spPr>
        <p:txBody>
          <a:bodyPr wrap="none" rtlCol="0">
            <a:spAutoFit/>
          </a:bodyPr>
          <a:lstStyle/>
          <a:p>
            <a:r>
              <a:rPr lang="en-US" sz="800" dirty="0">
                <a:solidFill>
                  <a:schemeClr val="tx2"/>
                </a:solidFill>
                <a:latin typeface="Segoe UI" panose="020B0502040204020203" pitchFamily="34" charset="0"/>
                <a:ea typeface="Segoe UI" panose="020B0502040204020203" pitchFamily="34" charset="0"/>
                <a:cs typeface="Segoe UI" panose="020B0502040204020203" pitchFamily="34" charset="0"/>
              </a:rPr>
              <a:t>…</a:t>
            </a:r>
            <a:r>
              <a:rPr lang="en-US" sz="800" dirty="0" err="1">
                <a:solidFill>
                  <a:schemeClr val="tx2"/>
                </a:solidFill>
                <a:latin typeface="Segoe UI" panose="020B0502040204020203" pitchFamily="34" charset="0"/>
                <a:ea typeface="Segoe UI" panose="020B0502040204020203" pitchFamily="34" charset="0"/>
                <a:cs typeface="Segoe UI" panose="020B0502040204020203" pitchFamily="34" charset="0"/>
              </a:rPr>
              <a:t>davon</a:t>
            </a:r>
            <a:endParaRPr lang="en-US" sz="800" dirty="0">
              <a:solidFill>
                <a:schemeClr val="tx2"/>
              </a:solidFill>
              <a:latin typeface="Segoe UI" panose="020B0502040204020203" pitchFamily="34" charset="0"/>
              <a:ea typeface="Segoe UI" panose="020B0502040204020203" pitchFamily="34" charset="0"/>
              <a:cs typeface="Segoe UI" panose="020B0502040204020203" pitchFamily="34" charset="0"/>
            </a:endParaRPr>
          </a:p>
        </p:txBody>
      </p:sp>
      <p:grpSp>
        <p:nvGrpSpPr>
          <p:cNvPr id="5" name="Gruppieren 4">
            <a:extLst>
              <a:ext uri="{FF2B5EF4-FFF2-40B4-BE49-F238E27FC236}">
                <a16:creationId xmlns:a16="http://schemas.microsoft.com/office/drawing/2014/main" id="{768258D5-7632-4DE4-81D6-E574A3691ECB}"/>
              </a:ext>
            </a:extLst>
          </p:cNvPr>
          <p:cNvGrpSpPr/>
          <p:nvPr/>
        </p:nvGrpSpPr>
        <p:grpSpPr>
          <a:xfrm>
            <a:off x="3298544" y="2045149"/>
            <a:ext cx="528496" cy="265229"/>
            <a:chOff x="3237034" y="1579466"/>
            <a:chExt cx="576000" cy="289069"/>
          </a:xfrm>
        </p:grpSpPr>
        <p:sp>
          <p:nvSpPr>
            <p:cNvPr id="15" name="Rechteck 14">
              <a:extLst>
                <a:ext uri="{FF2B5EF4-FFF2-40B4-BE49-F238E27FC236}">
                  <a16:creationId xmlns:a16="http://schemas.microsoft.com/office/drawing/2014/main" id="{6E774EE7-300E-49A9-9CE2-ED0A2F708F22}"/>
                </a:ext>
              </a:extLst>
            </p:cNvPr>
            <p:cNvSpPr/>
            <p:nvPr/>
          </p:nvSpPr>
          <p:spPr>
            <a:xfrm>
              <a:off x="3237034" y="1755362"/>
              <a:ext cx="576000" cy="36000"/>
            </a:xfrm>
            <a:prstGeom prst="rect">
              <a:avLst/>
            </a:prstGeom>
            <a:solidFill>
              <a:schemeClr val="tx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Segoe UI" panose="020B0502040204020203" pitchFamily="34" charset="0"/>
                <a:ea typeface="Segoe UI" panose="020B0502040204020203" pitchFamily="34" charset="0"/>
                <a:cs typeface="Segoe UI" panose="020B0502040204020203" pitchFamily="34" charset="0"/>
              </a:endParaRPr>
            </a:p>
          </p:txBody>
        </p:sp>
        <p:sp>
          <p:nvSpPr>
            <p:cNvPr id="3" name="Rechteck 2">
              <a:extLst>
                <a:ext uri="{FF2B5EF4-FFF2-40B4-BE49-F238E27FC236}">
                  <a16:creationId xmlns:a16="http://schemas.microsoft.com/office/drawing/2014/main" id="{2F37A8DB-4490-48A7-BC9A-DE79B9D80B56}"/>
                </a:ext>
              </a:extLst>
            </p:cNvPr>
            <p:cNvSpPr/>
            <p:nvPr/>
          </p:nvSpPr>
          <p:spPr>
            <a:xfrm>
              <a:off x="3633569" y="1711352"/>
              <a:ext cx="99174" cy="1422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Segoe UI" panose="020B0502040204020203" pitchFamily="34" charset="0"/>
                <a:ea typeface="Segoe UI" panose="020B0502040204020203" pitchFamily="34" charset="0"/>
                <a:cs typeface="Segoe UI" panose="020B0502040204020203" pitchFamily="34" charset="0"/>
              </a:endParaRPr>
            </a:p>
          </p:txBody>
        </p:sp>
        <p:sp>
          <p:nvSpPr>
            <p:cNvPr id="56" name="Rechteck 55">
              <a:extLst>
                <a:ext uri="{FF2B5EF4-FFF2-40B4-BE49-F238E27FC236}">
                  <a16:creationId xmlns:a16="http://schemas.microsoft.com/office/drawing/2014/main" id="{75F1B8C7-F0DF-4BDE-B5A5-0CF99144581E}"/>
                </a:ext>
              </a:extLst>
            </p:cNvPr>
            <p:cNvSpPr/>
            <p:nvPr/>
          </p:nvSpPr>
          <p:spPr>
            <a:xfrm>
              <a:off x="3317727" y="1711352"/>
              <a:ext cx="99174" cy="1422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Segoe UI" panose="020B0502040204020203" pitchFamily="34" charset="0"/>
                <a:ea typeface="Segoe UI" panose="020B0502040204020203" pitchFamily="34" charset="0"/>
                <a:cs typeface="Segoe UI" panose="020B0502040204020203" pitchFamily="34" charset="0"/>
              </a:endParaRPr>
            </a:p>
          </p:txBody>
        </p:sp>
        <p:grpSp>
          <p:nvGrpSpPr>
            <p:cNvPr id="50" name="Group 384">
              <a:extLst>
                <a:ext uri="{FF2B5EF4-FFF2-40B4-BE49-F238E27FC236}">
                  <a16:creationId xmlns:a16="http://schemas.microsoft.com/office/drawing/2014/main" id="{C3DA3A20-39EE-44EE-9122-27931A5E971E}"/>
                </a:ext>
              </a:extLst>
            </p:cNvPr>
            <p:cNvGrpSpPr/>
            <p:nvPr/>
          </p:nvGrpSpPr>
          <p:grpSpPr>
            <a:xfrm>
              <a:off x="3581776" y="1579466"/>
              <a:ext cx="202274" cy="289069"/>
              <a:chOff x="3430616" y="1870696"/>
              <a:chExt cx="451160" cy="541585"/>
            </a:xfrm>
            <a:solidFill>
              <a:schemeClr val="tx1">
                <a:lumMod val="40000"/>
                <a:lumOff val="60000"/>
              </a:schemeClr>
            </a:solidFill>
          </p:grpSpPr>
          <p:sp>
            <p:nvSpPr>
              <p:cNvPr id="51" name="Freeform 5">
                <a:extLst>
                  <a:ext uri="{FF2B5EF4-FFF2-40B4-BE49-F238E27FC236}">
                    <a16:creationId xmlns:a16="http://schemas.microsoft.com/office/drawing/2014/main" id="{96962AA3-500B-4F75-9628-A08AC5009A2C}"/>
                  </a:ext>
                </a:extLst>
              </p:cNvPr>
              <p:cNvSpPr>
                <a:spLocks/>
              </p:cNvSpPr>
              <p:nvPr/>
            </p:nvSpPr>
            <p:spPr bwMode="auto">
              <a:xfrm>
                <a:off x="3532571" y="1870696"/>
                <a:ext cx="234768" cy="196808"/>
              </a:xfrm>
              <a:custGeom>
                <a:avLst/>
                <a:gdLst>
                  <a:gd name="T0" fmla="*/ 137 w 435"/>
                  <a:gd name="T1" fmla="*/ 345 h 364"/>
                  <a:gd name="T2" fmla="*/ 238 w 435"/>
                  <a:gd name="T3" fmla="*/ 364 h 364"/>
                  <a:gd name="T4" fmla="*/ 352 w 435"/>
                  <a:gd name="T5" fmla="*/ 338 h 364"/>
                  <a:gd name="T6" fmla="*/ 393 w 435"/>
                  <a:gd name="T7" fmla="*/ 182 h 364"/>
                  <a:gd name="T8" fmla="*/ 307 w 435"/>
                  <a:gd name="T9" fmla="*/ 163 h 364"/>
                  <a:gd name="T10" fmla="*/ 165 w 435"/>
                  <a:gd name="T11" fmla="*/ 170 h 364"/>
                  <a:gd name="T12" fmla="*/ 77 w 435"/>
                  <a:gd name="T13" fmla="*/ 242 h 364"/>
                  <a:gd name="T14" fmla="*/ 137 w 435"/>
                  <a:gd name="T15" fmla="*/ 345 h 3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5" h="364">
                    <a:moveTo>
                      <a:pt x="137" y="345"/>
                    </a:moveTo>
                    <a:cubicBezTo>
                      <a:pt x="167" y="357"/>
                      <a:pt x="201" y="364"/>
                      <a:pt x="238" y="364"/>
                    </a:cubicBezTo>
                    <a:cubicBezTo>
                      <a:pt x="280" y="364"/>
                      <a:pt x="319" y="355"/>
                      <a:pt x="352" y="338"/>
                    </a:cubicBezTo>
                    <a:cubicBezTo>
                      <a:pt x="350" y="304"/>
                      <a:pt x="355" y="245"/>
                      <a:pt x="393" y="182"/>
                    </a:cubicBezTo>
                    <a:cubicBezTo>
                      <a:pt x="393" y="182"/>
                      <a:pt x="435" y="98"/>
                      <a:pt x="307" y="163"/>
                    </a:cubicBezTo>
                    <a:cubicBezTo>
                      <a:pt x="307" y="163"/>
                      <a:pt x="230" y="0"/>
                      <a:pt x="165" y="170"/>
                    </a:cubicBezTo>
                    <a:cubicBezTo>
                      <a:pt x="165" y="170"/>
                      <a:pt x="0" y="138"/>
                      <a:pt x="77" y="242"/>
                    </a:cubicBezTo>
                    <a:cubicBezTo>
                      <a:pt x="77" y="242"/>
                      <a:pt x="121" y="300"/>
                      <a:pt x="137" y="3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latin typeface="Segoe UI" panose="020B0502040204020203" pitchFamily="34" charset="0"/>
                  <a:ea typeface="Segoe UI" panose="020B0502040204020203" pitchFamily="34" charset="0"/>
                  <a:cs typeface="Segoe UI" panose="020B0502040204020203" pitchFamily="34" charset="0"/>
                </a:endParaRPr>
              </a:p>
            </p:txBody>
          </p:sp>
          <p:sp>
            <p:nvSpPr>
              <p:cNvPr id="52" name="Freeform 6">
                <a:extLst>
                  <a:ext uri="{FF2B5EF4-FFF2-40B4-BE49-F238E27FC236}">
                    <a16:creationId xmlns:a16="http://schemas.microsoft.com/office/drawing/2014/main" id="{5107D4CF-C562-4BF6-9B9C-3FBDD0D1DC14}"/>
                  </a:ext>
                </a:extLst>
              </p:cNvPr>
              <p:cNvSpPr>
                <a:spLocks/>
              </p:cNvSpPr>
              <p:nvPr/>
            </p:nvSpPr>
            <p:spPr bwMode="auto">
              <a:xfrm>
                <a:off x="3660472" y="2187427"/>
                <a:ext cx="15716" cy="33607"/>
              </a:xfrm>
              <a:custGeom>
                <a:avLst/>
                <a:gdLst>
                  <a:gd name="T0" fmla="*/ 0 w 29"/>
                  <a:gd name="T1" fmla="*/ 31 h 62"/>
                  <a:gd name="T2" fmla="*/ 7 w 29"/>
                  <a:gd name="T3" fmla="*/ 50 h 62"/>
                  <a:gd name="T4" fmla="*/ 29 w 29"/>
                  <a:gd name="T5" fmla="*/ 62 h 62"/>
                  <a:gd name="T6" fmla="*/ 29 w 29"/>
                  <a:gd name="T7" fmla="*/ 0 h 62"/>
                  <a:gd name="T8" fmla="*/ 8 w 29"/>
                  <a:gd name="T9" fmla="*/ 10 h 62"/>
                  <a:gd name="T10" fmla="*/ 0 w 29"/>
                  <a:gd name="T11" fmla="*/ 31 h 62"/>
                </a:gdLst>
                <a:ahLst/>
                <a:cxnLst>
                  <a:cxn ang="0">
                    <a:pos x="T0" y="T1"/>
                  </a:cxn>
                  <a:cxn ang="0">
                    <a:pos x="T2" y="T3"/>
                  </a:cxn>
                  <a:cxn ang="0">
                    <a:pos x="T4" y="T5"/>
                  </a:cxn>
                  <a:cxn ang="0">
                    <a:pos x="T6" y="T7"/>
                  </a:cxn>
                  <a:cxn ang="0">
                    <a:pos x="T8" y="T9"/>
                  </a:cxn>
                  <a:cxn ang="0">
                    <a:pos x="T10" y="T11"/>
                  </a:cxn>
                </a:cxnLst>
                <a:rect l="0" t="0" r="r" b="b"/>
                <a:pathLst>
                  <a:path w="29" h="62">
                    <a:moveTo>
                      <a:pt x="0" y="31"/>
                    </a:moveTo>
                    <a:cubicBezTo>
                      <a:pt x="0" y="39"/>
                      <a:pt x="3" y="46"/>
                      <a:pt x="7" y="50"/>
                    </a:cubicBezTo>
                    <a:cubicBezTo>
                      <a:pt x="12" y="55"/>
                      <a:pt x="20" y="59"/>
                      <a:pt x="29" y="62"/>
                    </a:cubicBezTo>
                    <a:cubicBezTo>
                      <a:pt x="29" y="0"/>
                      <a:pt x="29" y="0"/>
                      <a:pt x="29" y="0"/>
                    </a:cubicBezTo>
                    <a:cubicBezTo>
                      <a:pt x="20" y="2"/>
                      <a:pt x="13" y="6"/>
                      <a:pt x="8" y="10"/>
                    </a:cubicBezTo>
                    <a:cubicBezTo>
                      <a:pt x="3" y="15"/>
                      <a:pt x="0" y="22"/>
                      <a:pt x="0"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latin typeface="Segoe UI" panose="020B0502040204020203" pitchFamily="34" charset="0"/>
                  <a:ea typeface="Segoe UI" panose="020B0502040204020203" pitchFamily="34" charset="0"/>
                  <a:cs typeface="Segoe UI" panose="020B0502040204020203" pitchFamily="34" charset="0"/>
                </a:endParaRPr>
              </a:p>
            </p:txBody>
          </p:sp>
          <p:sp>
            <p:nvSpPr>
              <p:cNvPr id="53" name="Freeform 7">
                <a:extLst>
                  <a:ext uri="{FF2B5EF4-FFF2-40B4-BE49-F238E27FC236}">
                    <a16:creationId xmlns:a16="http://schemas.microsoft.com/office/drawing/2014/main" id="{60B16DB2-EACB-40A9-B018-17A88AEB1FC5}"/>
                  </a:ext>
                </a:extLst>
              </p:cNvPr>
              <p:cNvSpPr>
                <a:spLocks noEditPoints="1"/>
              </p:cNvSpPr>
              <p:nvPr/>
            </p:nvSpPr>
            <p:spPr bwMode="auto">
              <a:xfrm>
                <a:off x="3430616" y="2080318"/>
                <a:ext cx="451160" cy="331963"/>
              </a:xfrm>
              <a:custGeom>
                <a:avLst/>
                <a:gdLst>
                  <a:gd name="T0" fmla="*/ 809 w 836"/>
                  <a:gd name="T1" fmla="*/ 291 h 614"/>
                  <a:gd name="T2" fmla="*/ 801 w 836"/>
                  <a:gd name="T3" fmla="*/ 264 h 614"/>
                  <a:gd name="T4" fmla="*/ 542 w 836"/>
                  <a:gd name="T5" fmla="*/ 0 h 614"/>
                  <a:gd name="T6" fmla="*/ 385 w 836"/>
                  <a:gd name="T7" fmla="*/ 40 h 614"/>
                  <a:gd name="T8" fmla="*/ 257 w 836"/>
                  <a:gd name="T9" fmla="*/ 15 h 614"/>
                  <a:gd name="T10" fmla="*/ 247 w 836"/>
                  <a:gd name="T11" fmla="*/ 19 h 614"/>
                  <a:gd name="T12" fmla="*/ 155 w 836"/>
                  <a:gd name="T13" fmla="*/ 82 h 614"/>
                  <a:gd name="T14" fmla="*/ 6 w 836"/>
                  <a:gd name="T15" fmla="*/ 330 h 614"/>
                  <a:gd name="T16" fmla="*/ 69 w 836"/>
                  <a:gd name="T17" fmla="*/ 524 h 614"/>
                  <a:gd name="T18" fmla="*/ 372 w 836"/>
                  <a:gd name="T19" fmla="*/ 594 h 614"/>
                  <a:gd name="T20" fmla="*/ 721 w 836"/>
                  <a:gd name="T21" fmla="*/ 554 h 614"/>
                  <a:gd name="T22" fmla="*/ 809 w 836"/>
                  <a:gd name="T23" fmla="*/ 291 h 614"/>
                  <a:gd name="T24" fmla="*/ 500 w 836"/>
                  <a:gd name="T25" fmla="*/ 373 h 614"/>
                  <a:gd name="T26" fmla="*/ 474 w 836"/>
                  <a:gd name="T27" fmla="*/ 399 h 614"/>
                  <a:gd name="T28" fmla="*/ 434 w 836"/>
                  <a:gd name="T29" fmla="*/ 412 h 614"/>
                  <a:gd name="T30" fmla="*/ 434 w 836"/>
                  <a:gd name="T31" fmla="*/ 452 h 614"/>
                  <a:gd name="T32" fmla="*/ 432 w 836"/>
                  <a:gd name="T33" fmla="*/ 466 h 614"/>
                  <a:gd name="T34" fmla="*/ 424 w 836"/>
                  <a:gd name="T35" fmla="*/ 471 h 614"/>
                  <a:gd name="T36" fmla="*/ 416 w 836"/>
                  <a:gd name="T37" fmla="*/ 467 h 614"/>
                  <a:gd name="T38" fmla="*/ 413 w 836"/>
                  <a:gd name="T39" fmla="*/ 456 h 614"/>
                  <a:gd name="T40" fmla="*/ 413 w 836"/>
                  <a:gd name="T41" fmla="*/ 412 h 614"/>
                  <a:gd name="T42" fmla="*/ 380 w 836"/>
                  <a:gd name="T43" fmla="*/ 403 h 614"/>
                  <a:gd name="T44" fmla="*/ 356 w 836"/>
                  <a:gd name="T45" fmla="*/ 386 h 614"/>
                  <a:gd name="T46" fmla="*/ 342 w 836"/>
                  <a:gd name="T47" fmla="*/ 365 h 614"/>
                  <a:gd name="T48" fmla="*/ 338 w 836"/>
                  <a:gd name="T49" fmla="*/ 343 h 614"/>
                  <a:gd name="T50" fmla="*/ 344 w 836"/>
                  <a:gd name="T51" fmla="*/ 329 h 614"/>
                  <a:gd name="T52" fmla="*/ 359 w 836"/>
                  <a:gd name="T53" fmla="*/ 323 h 614"/>
                  <a:gd name="T54" fmla="*/ 371 w 836"/>
                  <a:gd name="T55" fmla="*/ 326 h 614"/>
                  <a:gd name="T56" fmla="*/ 378 w 836"/>
                  <a:gd name="T57" fmla="*/ 336 h 614"/>
                  <a:gd name="T58" fmla="*/ 386 w 836"/>
                  <a:gd name="T59" fmla="*/ 356 h 614"/>
                  <a:gd name="T60" fmla="*/ 396 w 836"/>
                  <a:gd name="T61" fmla="*/ 369 h 614"/>
                  <a:gd name="T62" fmla="*/ 413 w 836"/>
                  <a:gd name="T63" fmla="*/ 378 h 614"/>
                  <a:gd name="T64" fmla="*/ 413 w 836"/>
                  <a:gd name="T65" fmla="*/ 302 h 614"/>
                  <a:gd name="T66" fmla="*/ 377 w 836"/>
                  <a:gd name="T67" fmla="*/ 289 h 614"/>
                  <a:gd name="T68" fmla="*/ 353 w 836"/>
                  <a:gd name="T69" fmla="*/ 268 h 614"/>
                  <a:gd name="T70" fmla="*/ 344 w 836"/>
                  <a:gd name="T71" fmla="*/ 233 h 614"/>
                  <a:gd name="T72" fmla="*/ 362 w 836"/>
                  <a:gd name="T73" fmla="*/ 187 h 614"/>
                  <a:gd name="T74" fmla="*/ 413 w 836"/>
                  <a:gd name="T75" fmla="*/ 166 h 614"/>
                  <a:gd name="T76" fmla="*/ 413 w 836"/>
                  <a:gd name="T77" fmla="*/ 149 h 614"/>
                  <a:gd name="T78" fmla="*/ 424 w 836"/>
                  <a:gd name="T79" fmla="*/ 135 h 614"/>
                  <a:gd name="T80" fmla="*/ 434 w 836"/>
                  <a:gd name="T81" fmla="*/ 148 h 614"/>
                  <a:gd name="T82" fmla="*/ 434 w 836"/>
                  <a:gd name="T83" fmla="*/ 166 h 614"/>
                  <a:gd name="T84" fmla="*/ 464 w 836"/>
                  <a:gd name="T85" fmla="*/ 173 h 614"/>
                  <a:gd name="T86" fmla="*/ 486 w 836"/>
                  <a:gd name="T87" fmla="*/ 189 h 614"/>
                  <a:gd name="T88" fmla="*/ 497 w 836"/>
                  <a:gd name="T89" fmla="*/ 206 h 614"/>
                  <a:gd name="T90" fmla="*/ 501 w 836"/>
                  <a:gd name="T91" fmla="*/ 223 h 614"/>
                  <a:gd name="T92" fmla="*/ 495 w 836"/>
                  <a:gd name="T93" fmla="*/ 237 h 614"/>
                  <a:gd name="T94" fmla="*/ 481 w 836"/>
                  <a:gd name="T95" fmla="*/ 243 h 614"/>
                  <a:gd name="T96" fmla="*/ 460 w 836"/>
                  <a:gd name="T97" fmla="*/ 225 h 614"/>
                  <a:gd name="T98" fmla="*/ 434 w 836"/>
                  <a:gd name="T99" fmla="*/ 198 h 614"/>
                  <a:gd name="T100" fmla="*/ 434 w 836"/>
                  <a:gd name="T101" fmla="*/ 266 h 614"/>
                  <a:gd name="T102" fmla="*/ 466 w 836"/>
                  <a:gd name="T103" fmla="*/ 276 h 614"/>
                  <a:gd name="T104" fmla="*/ 488 w 836"/>
                  <a:gd name="T105" fmla="*/ 289 h 614"/>
                  <a:gd name="T106" fmla="*/ 503 w 836"/>
                  <a:gd name="T107" fmla="*/ 311 h 614"/>
                  <a:gd name="T108" fmla="*/ 509 w 836"/>
                  <a:gd name="T109" fmla="*/ 338 h 614"/>
                  <a:gd name="T110" fmla="*/ 500 w 836"/>
                  <a:gd name="T111" fmla="*/ 373 h 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36" h="614">
                    <a:moveTo>
                      <a:pt x="809" y="291"/>
                    </a:moveTo>
                    <a:cubicBezTo>
                      <a:pt x="806" y="282"/>
                      <a:pt x="803" y="273"/>
                      <a:pt x="801" y="264"/>
                    </a:cubicBezTo>
                    <a:cubicBezTo>
                      <a:pt x="801" y="264"/>
                      <a:pt x="759" y="107"/>
                      <a:pt x="542" y="0"/>
                    </a:cubicBezTo>
                    <a:cubicBezTo>
                      <a:pt x="497" y="25"/>
                      <a:pt x="443" y="40"/>
                      <a:pt x="385" y="40"/>
                    </a:cubicBezTo>
                    <a:cubicBezTo>
                      <a:pt x="339" y="40"/>
                      <a:pt x="296" y="31"/>
                      <a:pt x="257" y="15"/>
                    </a:cubicBezTo>
                    <a:cubicBezTo>
                      <a:pt x="253" y="16"/>
                      <a:pt x="249" y="18"/>
                      <a:pt x="247" y="19"/>
                    </a:cubicBezTo>
                    <a:cubicBezTo>
                      <a:pt x="215" y="38"/>
                      <a:pt x="184" y="59"/>
                      <a:pt x="155" y="82"/>
                    </a:cubicBezTo>
                    <a:cubicBezTo>
                      <a:pt x="79" y="145"/>
                      <a:pt x="16" y="229"/>
                      <a:pt x="6" y="330"/>
                    </a:cubicBezTo>
                    <a:cubicBezTo>
                      <a:pt x="0" y="398"/>
                      <a:pt x="10" y="481"/>
                      <a:pt x="69" y="524"/>
                    </a:cubicBezTo>
                    <a:cubicBezTo>
                      <a:pt x="159" y="592"/>
                      <a:pt x="264" y="594"/>
                      <a:pt x="372" y="594"/>
                    </a:cubicBezTo>
                    <a:cubicBezTo>
                      <a:pt x="487" y="594"/>
                      <a:pt x="616" y="614"/>
                      <a:pt x="721" y="554"/>
                    </a:cubicBezTo>
                    <a:cubicBezTo>
                      <a:pt x="818" y="499"/>
                      <a:pt x="836" y="393"/>
                      <a:pt x="809" y="291"/>
                    </a:cubicBezTo>
                    <a:close/>
                    <a:moveTo>
                      <a:pt x="500" y="373"/>
                    </a:moveTo>
                    <a:cubicBezTo>
                      <a:pt x="494" y="384"/>
                      <a:pt x="486" y="393"/>
                      <a:pt x="474" y="399"/>
                    </a:cubicBezTo>
                    <a:cubicBezTo>
                      <a:pt x="463" y="406"/>
                      <a:pt x="450" y="410"/>
                      <a:pt x="434" y="412"/>
                    </a:cubicBezTo>
                    <a:cubicBezTo>
                      <a:pt x="434" y="452"/>
                      <a:pt x="434" y="452"/>
                      <a:pt x="434" y="452"/>
                    </a:cubicBezTo>
                    <a:cubicBezTo>
                      <a:pt x="434" y="459"/>
                      <a:pt x="433" y="463"/>
                      <a:pt x="432" y="466"/>
                    </a:cubicBezTo>
                    <a:cubicBezTo>
                      <a:pt x="431" y="469"/>
                      <a:pt x="428" y="471"/>
                      <a:pt x="424" y="471"/>
                    </a:cubicBezTo>
                    <a:cubicBezTo>
                      <a:pt x="420" y="471"/>
                      <a:pt x="417" y="469"/>
                      <a:pt x="416" y="467"/>
                    </a:cubicBezTo>
                    <a:cubicBezTo>
                      <a:pt x="414" y="465"/>
                      <a:pt x="413" y="461"/>
                      <a:pt x="413" y="456"/>
                    </a:cubicBezTo>
                    <a:cubicBezTo>
                      <a:pt x="413" y="412"/>
                      <a:pt x="413" y="412"/>
                      <a:pt x="413" y="412"/>
                    </a:cubicBezTo>
                    <a:cubicBezTo>
                      <a:pt x="401" y="411"/>
                      <a:pt x="389" y="408"/>
                      <a:pt x="380" y="403"/>
                    </a:cubicBezTo>
                    <a:cubicBezTo>
                      <a:pt x="370" y="398"/>
                      <a:pt x="363" y="393"/>
                      <a:pt x="356" y="386"/>
                    </a:cubicBezTo>
                    <a:cubicBezTo>
                      <a:pt x="350" y="379"/>
                      <a:pt x="345" y="372"/>
                      <a:pt x="342" y="365"/>
                    </a:cubicBezTo>
                    <a:cubicBezTo>
                      <a:pt x="339" y="357"/>
                      <a:pt x="338" y="350"/>
                      <a:pt x="338" y="343"/>
                    </a:cubicBezTo>
                    <a:cubicBezTo>
                      <a:pt x="338" y="338"/>
                      <a:pt x="340" y="333"/>
                      <a:pt x="344" y="329"/>
                    </a:cubicBezTo>
                    <a:cubicBezTo>
                      <a:pt x="348" y="325"/>
                      <a:pt x="353" y="323"/>
                      <a:pt x="359" y="323"/>
                    </a:cubicBezTo>
                    <a:cubicBezTo>
                      <a:pt x="364" y="323"/>
                      <a:pt x="368" y="324"/>
                      <a:pt x="371" y="326"/>
                    </a:cubicBezTo>
                    <a:cubicBezTo>
                      <a:pt x="375" y="329"/>
                      <a:pt x="377" y="332"/>
                      <a:pt x="378" y="336"/>
                    </a:cubicBezTo>
                    <a:cubicBezTo>
                      <a:pt x="381" y="345"/>
                      <a:pt x="384" y="352"/>
                      <a:pt x="386" y="356"/>
                    </a:cubicBezTo>
                    <a:cubicBezTo>
                      <a:pt x="388" y="361"/>
                      <a:pt x="391" y="365"/>
                      <a:pt x="396" y="369"/>
                    </a:cubicBezTo>
                    <a:cubicBezTo>
                      <a:pt x="400" y="373"/>
                      <a:pt x="406" y="376"/>
                      <a:pt x="413" y="378"/>
                    </a:cubicBezTo>
                    <a:cubicBezTo>
                      <a:pt x="413" y="302"/>
                      <a:pt x="413" y="302"/>
                      <a:pt x="413" y="302"/>
                    </a:cubicBezTo>
                    <a:cubicBezTo>
                      <a:pt x="399" y="298"/>
                      <a:pt x="387" y="294"/>
                      <a:pt x="377" y="289"/>
                    </a:cubicBezTo>
                    <a:cubicBezTo>
                      <a:pt x="367" y="284"/>
                      <a:pt x="359" y="277"/>
                      <a:pt x="353" y="268"/>
                    </a:cubicBezTo>
                    <a:cubicBezTo>
                      <a:pt x="347" y="259"/>
                      <a:pt x="344" y="247"/>
                      <a:pt x="344" y="233"/>
                    </a:cubicBezTo>
                    <a:cubicBezTo>
                      <a:pt x="344" y="214"/>
                      <a:pt x="350" y="199"/>
                      <a:pt x="362" y="187"/>
                    </a:cubicBezTo>
                    <a:cubicBezTo>
                      <a:pt x="374" y="175"/>
                      <a:pt x="391" y="168"/>
                      <a:pt x="413" y="166"/>
                    </a:cubicBezTo>
                    <a:cubicBezTo>
                      <a:pt x="413" y="149"/>
                      <a:pt x="413" y="149"/>
                      <a:pt x="413" y="149"/>
                    </a:cubicBezTo>
                    <a:cubicBezTo>
                      <a:pt x="413" y="140"/>
                      <a:pt x="417" y="135"/>
                      <a:pt x="424" y="135"/>
                    </a:cubicBezTo>
                    <a:cubicBezTo>
                      <a:pt x="431" y="135"/>
                      <a:pt x="434" y="139"/>
                      <a:pt x="434" y="148"/>
                    </a:cubicBezTo>
                    <a:cubicBezTo>
                      <a:pt x="434" y="166"/>
                      <a:pt x="434" y="166"/>
                      <a:pt x="434" y="166"/>
                    </a:cubicBezTo>
                    <a:cubicBezTo>
                      <a:pt x="446" y="167"/>
                      <a:pt x="456" y="170"/>
                      <a:pt x="464" y="173"/>
                    </a:cubicBezTo>
                    <a:cubicBezTo>
                      <a:pt x="472" y="177"/>
                      <a:pt x="479" y="182"/>
                      <a:pt x="486" y="189"/>
                    </a:cubicBezTo>
                    <a:cubicBezTo>
                      <a:pt x="491" y="195"/>
                      <a:pt x="494" y="201"/>
                      <a:pt x="497" y="206"/>
                    </a:cubicBezTo>
                    <a:cubicBezTo>
                      <a:pt x="500" y="212"/>
                      <a:pt x="501" y="218"/>
                      <a:pt x="501" y="223"/>
                    </a:cubicBezTo>
                    <a:cubicBezTo>
                      <a:pt x="501" y="228"/>
                      <a:pt x="499" y="233"/>
                      <a:pt x="495" y="237"/>
                    </a:cubicBezTo>
                    <a:cubicBezTo>
                      <a:pt x="491" y="241"/>
                      <a:pt x="486" y="243"/>
                      <a:pt x="481" y="243"/>
                    </a:cubicBezTo>
                    <a:cubicBezTo>
                      <a:pt x="470" y="243"/>
                      <a:pt x="463" y="237"/>
                      <a:pt x="460" y="225"/>
                    </a:cubicBezTo>
                    <a:cubicBezTo>
                      <a:pt x="456" y="212"/>
                      <a:pt x="448" y="203"/>
                      <a:pt x="434" y="198"/>
                    </a:cubicBezTo>
                    <a:cubicBezTo>
                      <a:pt x="434" y="266"/>
                      <a:pt x="434" y="266"/>
                      <a:pt x="434" y="266"/>
                    </a:cubicBezTo>
                    <a:cubicBezTo>
                      <a:pt x="447" y="270"/>
                      <a:pt x="458" y="273"/>
                      <a:pt x="466" y="276"/>
                    </a:cubicBezTo>
                    <a:cubicBezTo>
                      <a:pt x="474" y="279"/>
                      <a:pt x="481" y="284"/>
                      <a:pt x="488" y="289"/>
                    </a:cubicBezTo>
                    <a:cubicBezTo>
                      <a:pt x="494" y="295"/>
                      <a:pt x="499" y="303"/>
                      <a:pt x="503" y="311"/>
                    </a:cubicBezTo>
                    <a:cubicBezTo>
                      <a:pt x="507" y="319"/>
                      <a:pt x="509" y="328"/>
                      <a:pt x="509" y="338"/>
                    </a:cubicBezTo>
                    <a:cubicBezTo>
                      <a:pt x="509" y="351"/>
                      <a:pt x="506" y="362"/>
                      <a:pt x="500" y="3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latin typeface="Segoe UI" panose="020B0502040204020203" pitchFamily="34" charset="0"/>
                  <a:ea typeface="Segoe UI" panose="020B0502040204020203" pitchFamily="34" charset="0"/>
                  <a:cs typeface="Segoe UI" panose="020B0502040204020203" pitchFamily="34" charset="0"/>
                </a:endParaRPr>
              </a:p>
            </p:txBody>
          </p:sp>
          <p:sp>
            <p:nvSpPr>
              <p:cNvPr id="54" name="Freeform 8">
                <a:extLst>
                  <a:ext uri="{FF2B5EF4-FFF2-40B4-BE49-F238E27FC236}">
                    <a16:creationId xmlns:a16="http://schemas.microsoft.com/office/drawing/2014/main" id="{8AB65ADF-6764-4DCE-94E8-17C4EA48B5FE}"/>
                  </a:ext>
                </a:extLst>
              </p:cNvPr>
              <p:cNvSpPr>
                <a:spLocks/>
              </p:cNvSpPr>
              <p:nvPr/>
            </p:nvSpPr>
            <p:spPr bwMode="auto">
              <a:xfrm>
                <a:off x="3687551" y="2246904"/>
                <a:ext cx="18375" cy="38926"/>
              </a:xfrm>
              <a:custGeom>
                <a:avLst/>
                <a:gdLst>
                  <a:gd name="T0" fmla="*/ 26 w 34"/>
                  <a:gd name="T1" fmla="*/ 14 h 72"/>
                  <a:gd name="T2" fmla="*/ 0 w 34"/>
                  <a:gd name="T3" fmla="*/ 0 h 72"/>
                  <a:gd name="T4" fmla="*/ 0 w 34"/>
                  <a:gd name="T5" fmla="*/ 72 h 72"/>
                  <a:gd name="T6" fmla="*/ 25 w 34"/>
                  <a:gd name="T7" fmla="*/ 59 h 72"/>
                  <a:gd name="T8" fmla="*/ 34 w 34"/>
                  <a:gd name="T9" fmla="*/ 36 h 72"/>
                  <a:gd name="T10" fmla="*/ 26 w 34"/>
                  <a:gd name="T11" fmla="*/ 14 h 72"/>
                </a:gdLst>
                <a:ahLst/>
                <a:cxnLst>
                  <a:cxn ang="0">
                    <a:pos x="T0" y="T1"/>
                  </a:cxn>
                  <a:cxn ang="0">
                    <a:pos x="T2" y="T3"/>
                  </a:cxn>
                  <a:cxn ang="0">
                    <a:pos x="T4" y="T5"/>
                  </a:cxn>
                  <a:cxn ang="0">
                    <a:pos x="T6" y="T7"/>
                  </a:cxn>
                  <a:cxn ang="0">
                    <a:pos x="T8" y="T9"/>
                  </a:cxn>
                  <a:cxn ang="0">
                    <a:pos x="T10" y="T11"/>
                  </a:cxn>
                </a:cxnLst>
                <a:rect l="0" t="0" r="r" b="b"/>
                <a:pathLst>
                  <a:path w="34" h="72">
                    <a:moveTo>
                      <a:pt x="26" y="14"/>
                    </a:moveTo>
                    <a:cubicBezTo>
                      <a:pt x="20" y="8"/>
                      <a:pt x="11" y="4"/>
                      <a:pt x="0" y="0"/>
                    </a:cubicBezTo>
                    <a:cubicBezTo>
                      <a:pt x="0" y="72"/>
                      <a:pt x="0" y="72"/>
                      <a:pt x="0" y="72"/>
                    </a:cubicBezTo>
                    <a:cubicBezTo>
                      <a:pt x="11" y="70"/>
                      <a:pt x="19" y="65"/>
                      <a:pt x="25" y="59"/>
                    </a:cubicBezTo>
                    <a:cubicBezTo>
                      <a:pt x="31" y="52"/>
                      <a:pt x="34" y="44"/>
                      <a:pt x="34" y="36"/>
                    </a:cubicBezTo>
                    <a:cubicBezTo>
                      <a:pt x="34" y="26"/>
                      <a:pt x="31" y="19"/>
                      <a:pt x="26"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latin typeface="Segoe UI" panose="020B0502040204020203" pitchFamily="34" charset="0"/>
                  <a:ea typeface="Segoe UI" panose="020B0502040204020203" pitchFamily="34" charset="0"/>
                  <a:cs typeface="Segoe UI" panose="020B0502040204020203" pitchFamily="34" charset="0"/>
                </a:endParaRPr>
              </a:p>
            </p:txBody>
          </p:sp>
        </p:grpSp>
        <p:grpSp>
          <p:nvGrpSpPr>
            <p:cNvPr id="42" name="Group 384">
              <a:extLst>
                <a:ext uri="{FF2B5EF4-FFF2-40B4-BE49-F238E27FC236}">
                  <a16:creationId xmlns:a16="http://schemas.microsoft.com/office/drawing/2014/main" id="{A39C5CE3-202E-455D-9306-8929840F871D}"/>
                </a:ext>
              </a:extLst>
            </p:cNvPr>
            <p:cNvGrpSpPr/>
            <p:nvPr/>
          </p:nvGrpSpPr>
          <p:grpSpPr>
            <a:xfrm>
              <a:off x="3267369" y="1579466"/>
              <a:ext cx="202274" cy="289069"/>
              <a:chOff x="3453267" y="1870696"/>
              <a:chExt cx="451160" cy="541585"/>
            </a:xfrm>
            <a:solidFill>
              <a:schemeClr val="tx1">
                <a:lumMod val="40000"/>
                <a:lumOff val="60000"/>
              </a:schemeClr>
            </a:solidFill>
          </p:grpSpPr>
          <p:sp>
            <p:nvSpPr>
              <p:cNvPr id="43" name="Freeform 5">
                <a:extLst>
                  <a:ext uri="{FF2B5EF4-FFF2-40B4-BE49-F238E27FC236}">
                    <a16:creationId xmlns:a16="http://schemas.microsoft.com/office/drawing/2014/main" id="{C164C7E2-ED71-4749-8E62-BBCE5008845A}"/>
                  </a:ext>
                </a:extLst>
              </p:cNvPr>
              <p:cNvSpPr>
                <a:spLocks/>
              </p:cNvSpPr>
              <p:nvPr/>
            </p:nvSpPr>
            <p:spPr bwMode="auto">
              <a:xfrm>
                <a:off x="3532571" y="1870696"/>
                <a:ext cx="234768" cy="196808"/>
              </a:xfrm>
              <a:custGeom>
                <a:avLst/>
                <a:gdLst>
                  <a:gd name="T0" fmla="*/ 137 w 435"/>
                  <a:gd name="T1" fmla="*/ 345 h 364"/>
                  <a:gd name="T2" fmla="*/ 238 w 435"/>
                  <a:gd name="T3" fmla="*/ 364 h 364"/>
                  <a:gd name="T4" fmla="*/ 352 w 435"/>
                  <a:gd name="T5" fmla="*/ 338 h 364"/>
                  <a:gd name="T6" fmla="*/ 393 w 435"/>
                  <a:gd name="T7" fmla="*/ 182 h 364"/>
                  <a:gd name="T8" fmla="*/ 307 w 435"/>
                  <a:gd name="T9" fmla="*/ 163 h 364"/>
                  <a:gd name="T10" fmla="*/ 165 w 435"/>
                  <a:gd name="T11" fmla="*/ 170 h 364"/>
                  <a:gd name="T12" fmla="*/ 77 w 435"/>
                  <a:gd name="T13" fmla="*/ 242 h 364"/>
                  <a:gd name="T14" fmla="*/ 137 w 435"/>
                  <a:gd name="T15" fmla="*/ 345 h 3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5" h="364">
                    <a:moveTo>
                      <a:pt x="137" y="345"/>
                    </a:moveTo>
                    <a:cubicBezTo>
                      <a:pt x="167" y="357"/>
                      <a:pt x="201" y="364"/>
                      <a:pt x="238" y="364"/>
                    </a:cubicBezTo>
                    <a:cubicBezTo>
                      <a:pt x="280" y="364"/>
                      <a:pt x="319" y="355"/>
                      <a:pt x="352" y="338"/>
                    </a:cubicBezTo>
                    <a:cubicBezTo>
                      <a:pt x="350" y="304"/>
                      <a:pt x="355" y="245"/>
                      <a:pt x="393" y="182"/>
                    </a:cubicBezTo>
                    <a:cubicBezTo>
                      <a:pt x="393" y="182"/>
                      <a:pt x="435" y="98"/>
                      <a:pt x="307" y="163"/>
                    </a:cubicBezTo>
                    <a:cubicBezTo>
                      <a:pt x="307" y="163"/>
                      <a:pt x="230" y="0"/>
                      <a:pt x="165" y="170"/>
                    </a:cubicBezTo>
                    <a:cubicBezTo>
                      <a:pt x="165" y="170"/>
                      <a:pt x="0" y="138"/>
                      <a:pt x="77" y="242"/>
                    </a:cubicBezTo>
                    <a:cubicBezTo>
                      <a:pt x="77" y="242"/>
                      <a:pt x="121" y="300"/>
                      <a:pt x="137" y="3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latin typeface="Segoe UI" panose="020B0502040204020203" pitchFamily="34" charset="0"/>
                  <a:ea typeface="Segoe UI" panose="020B0502040204020203" pitchFamily="34" charset="0"/>
                  <a:cs typeface="Segoe UI" panose="020B0502040204020203" pitchFamily="34" charset="0"/>
                </a:endParaRPr>
              </a:p>
            </p:txBody>
          </p:sp>
          <p:sp>
            <p:nvSpPr>
              <p:cNvPr id="44" name="Freeform 6">
                <a:extLst>
                  <a:ext uri="{FF2B5EF4-FFF2-40B4-BE49-F238E27FC236}">
                    <a16:creationId xmlns:a16="http://schemas.microsoft.com/office/drawing/2014/main" id="{EA190000-6A37-40B5-AB56-99C839EB17E4}"/>
                  </a:ext>
                </a:extLst>
              </p:cNvPr>
              <p:cNvSpPr>
                <a:spLocks/>
              </p:cNvSpPr>
              <p:nvPr/>
            </p:nvSpPr>
            <p:spPr bwMode="auto">
              <a:xfrm>
                <a:off x="3660472" y="2187427"/>
                <a:ext cx="15716" cy="33607"/>
              </a:xfrm>
              <a:custGeom>
                <a:avLst/>
                <a:gdLst>
                  <a:gd name="T0" fmla="*/ 0 w 29"/>
                  <a:gd name="T1" fmla="*/ 31 h 62"/>
                  <a:gd name="T2" fmla="*/ 7 w 29"/>
                  <a:gd name="T3" fmla="*/ 50 h 62"/>
                  <a:gd name="T4" fmla="*/ 29 w 29"/>
                  <a:gd name="T5" fmla="*/ 62 h 62"/>
                  <a:gd name="T6" fmla="*/ 29 w 29"/>
                  <a:gd name="T7" fmla="*/ 0 h 62"/>
                  <a:gd name="T8" fmla="*/ 8 w 29"/>
                  <a:gd name="T9" fmla="*/ 10 h 62"/>
                  <a:gd name="T10" fmla="*/ 0 w 29"/>
                  <a:gd name="T11" fmla="*/ 31 h 62"/>
                </a:gdLst>
                <a:ahLst/>
                <a:cxnLst>
                  <a:cxn ang="0">
                    <a:pos x="T0" y="T1"/>
                  </a:cxn>
                  <a:cxn ang="0">
                    <a:pos x="T2" y="T3"/>
                  </a:cxn>
                  <a:cxn ang="0">
                    <a:pos x="T4" y="T5"/>
                  </a:cxn>
                  <a:cxn ang="0">
                    <a:pos x="T6" y="T7"/>
                  </a:cxn>
                  <a:cxn ang="0">
                    <a:pos x="T8" y="T9"/>
                  </a:cxn>
                  <a:cxn ang="0">
                    <a:pos x="T10" y="T11"/>
                  </a:cxn>
                </a:cxnLst>
                <a:rect l="0" t="0" r="r" b="b"/>
                <a:pathLst>
                  <a:path w="29" h="62">
                    <a:moveTo>
                      <a:pt x="0" y="31"/>
                    </a:moveTo>
                    <a:cubicBezTo>
                      <a:pt x="0" y="39"/>
                      <a:pt x="3" y="46"/>
                      <a:pt x="7" y="50"/>
                    </a:cubicBezTo>
                    <a:cubicBezTo>
                      <a:pt x="12" y="55"/>
                      <a:pt x="20" y="59"/>
                      <a:pt x="29" y="62"/>
                    </a:cubicBezTo>
                    <a:cubicBezTo>
                      <a:pt x="29" y="0"/>
                      <a:pt x="29" y="0"/>
                      <a:pt x="29" y="0"/>
                    </a:cubicBezTo>
                    <a:cubicBezTo>
                      <a:pt x="20" y="2"/>
                      <a:pt x="13" y="6"/>
                      <a:pt x="8" y="10"/>
                    </a:cubicBezTo>
                    <a:cubicBezTo>
                      <a:pt x="3" y="15"/>
                      <a:pt x="0" y="22"/>
                      <a:pt x="0"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latin typeface="Segoe UI" panose="020B0502040204020203" pitchFamily="34" charset="0"/>
                  <a:ea typeface="Segoe UI" panose="020B0502040204020203" pitchFamily="34" charset="0"/>
                  <a:cs typeface="Segoe UI" panose="020B0502040204020203" pitchFamily="34" charset="0"/>
                </a:endParaRPr>
              </a:p>
            </p:txBody>
          </p:sp>
          <p:sp>
            <p:nvSpPr>
              <p:cNvPr id="45" name="Freeform 7">
                <a:extLst>
                  <a:ext uri="{FF2B5EF4-FFF2-40B4-BE49-F238E27FC236}">
                    <a16:creationId xmlns:a16="http://schemas.microsoft.com/office/drawing/2014/main" id="{251B7210-C340-41C9-AEB3-86953AE69349}"/>
                  </a:ext>
                </a:extLst>
              </p:cNvPr>
              <p:cNvSpPr>
                <a:spLocks noEditPoints="1"/>
              </p:cNvSpPr>
              <p:nvPr/>
            </p:nvSpPr>
            <p:spPr bwMode="auto">
              <a:xfrm>
                <a:off x="3453267" y="2080318"/>
                <a:ext cx="451160" cy="331963"/>
              </a:xfrm>
              <a:custGeom>
                <a:avLst/>
                <a:gdLst>
                  <a:gd name="T0" fmla="*/ 809 w 836"/>
                  <a:gd name="T1" fmla="*/ 291 h 614"/>
                  <a:gd name="T2" fmla="*/ 801 w 836"/>
                  <a:gd name="T3" fmla="*/ 264 h 614"/>
                  <a:gd name="T4" fmla="*/ 542 w 836"/>
                  <a:gd name="T5" fmla="*/ 0 h 614"/>
                  <a:gd name="T6" fmla="*/ 385 w 836"/>
                  <a:gd name="T7" fmla="*/ 40 h 614"/>
                  <a:gd name="T8" fmla="*/ 257 w 836"/>
                  <a:gd name="T9" fmla="*/ 15 h 614"/>
                  <a:gd name="T10" fmla="*/ 247 w 836"/>
                  <a:gd name="T11" fmla="*/ 19 h 614"/>
                  <a:gd name="T12" fmla="*/ 155 w 836"/>
                  <a:gd name="T13" fmla="*/ 82 h 614"/>
                  <a:gd name="T14" fmla="*/ 6 w 836"/>
                  <a:gd name="T15" fmla="*/ 330 h 614"/>
                  <a:gd name="T16" fmla="*/ 69 w 836"/>
                  <a:gd name="T17" fmla="*/ 524 h 614"/>
                  <a:gd name="T18" fmla="*/ 372 w 836"/>
                  <a:gd name="T19" fmla="*/ 594 h 614"/>
                  <a:gd name="T20" fmla="*/ 721 w 836"/>
                  <a:gd name="T21" fmla="*/ 554 h 614"/>
                  <a:gd name="T22" fmla="*/ 809 w 836"/>
                  <a:gd name="T23" fmla="*/ 291 h 614"/>
                  <a:gd name="T24" fmla="*/ 500 w 836"/>
                  <a:gd name="T25" fmla="*/ 373 h 614"/>
                  <a:gd name="T26" fmla="*/ 474 w 836"/>
                  <a:gd name="T27" fmla="*/ 399 h 614"/>
                  <a:gd name="T28" fmla="*/ 434 w 836"/>
                  <a:gd name="T29" fmla="*/ 412 h 614"/>
                  <a:gd name="T30" fmla="*/ 434 w 836"/>
                  <a:gd name="T31" fmla="*/ 452 h 614"/>
                  <a:gd name="T32" fmla="*/ 432 w 836"/>
                  <a:gd name="T33" fmla="*/ 466 h 614"/>
                  <a:gd name="T34" fmla="*/ 424 w 836"/>
                  <a:gd name="T35" fmla="*/ 471 h 614"/>
                  <a:gd name="T36" fmla="*/ 416 w 836"/>
                  <a:gd name="T37" fmla="*/ 467 h 614"/>
                  <a:gd name="T38" fmla="*/ 413 w 836"/>
                  <a:gd name="T39" fmla="*/ 456 h 614"/>
                  <a:gd name="T40" fmla="*/ 413 w 836"/>
                  <a:gd name="T41" fmla="*/ 412 h 614"/>
                  <a:gd name="T42" fmla="*/ 380 w 836"/>
                  <a:gd name="T43" fmla="*/ 403 h 614"/>
                  <a:gd name="T44" fmla="*/ 356 w 836"/>
                  <a:gd name="T45" fmla="*/ 386 h 614"/>
                  <a:gd name="T46" fmla="*/ 342 w 836"/>
                  <a:gd name="T47" fmla="*/ 365 h 614"/>
                  <a:gd name="T48" fmla="*/ 338 w 836"/>
                  <a:gd name="T49" fmla="*/ 343 h 614"/>
                  <a:gd name="T50" fmla="*/ 344 w 836"/>
                  <a:gd name="T51" fmla="*/ 329 h 614"/>
                  <a:gd name="T52" fmla="*/ 359 w 836"/>
                  <a:gd name="T53" fmla="*/ 323 h 614"/>
                  <a:gd name="T54" fmla="*/ 371 w 836"/>
                  <a:gd name="T55" fmla="*/ 326 h 614"/>
                  <a:gd name="T56" fmla="*/ 378 w 836"/>
                  <a:gd name="T57" fmla="*/ 336 h 614"/>
                  <a:gd name="T58" fmla="*/ 386 w 836"/>
                  <a:gd name="T59" fmla="*/ 356 h 614"/>
                  <a:gd name="T60" fmla="*/ 396 w 836"/>
                  <a:gd name="T61" fmla="*/ 369 h 614"/>
                  <a:gd name="T62" fmla="*/ 413 w 836"/>
                  <a:gd name="T63" fmla="*/ 378 h 614"/>
                  <a:gd name="T64" fmla="*/ 413 w 836"/>
                  <a:gd name="T65" fmla="*/ 302 h 614"/>
                  <a:gd name="T66" fmla="*/ 377 w 836"/>
                  <a:gd name="T67" fmla="*/ 289 h 614"/>
                  <a:gd name="T68" fmla="*/ 353 w 836"/>
                  <a:gd name="T69" fmla="*/ 268 h 614"/>
                  <a:gd name="T70" fmla="*/ 344 w 836"/>
                  <a:gd name="T71" fmla="*/ 233 h 614"/>
                  <a:gd name="T72" fmla="*/ 362 w 836"/>
                  <a:gd name="T73" fmla="*/ 187 h 614"/>
                  <a:gd name="T74" fmla="*/ 413 w 836"/>
                  <a:gd name="T75" fmla="*/ 166 h 614"/>
                  <a:gd name="T76" fmla="*/ 413 w 836"/>
                  <a:gd name="T77" fmla="*/ 149 h 614"/>
                  <a:gd name="T78" fmla="*/ 424 w 836"/>
                  <a:gd name="T79" fmla="*/ 135 h 614"/>
                  <a:gd name="T80" fmla="*/ 434 w 836"/>
                  <a:gd name="T81" fmla="*/ 148 h 614"/>
                  <a:gd name="T82" fmla="*/ 434 w 836"/>
                  <a:gd name="T83" fmla="*/ 166 h 614"/>
                  <a:gd name="T84" fmla="*/ 464 w 836"/>
                  <a:gd name="T85" fmla="*/ 173 h 614"/>
                  <a:gd name="T86" fmla="*/ 486 w 836"/>
                  <a:gd name="T87" fmla="*/ 189 h 614"/>
                  <a:gd name="T88" fmla="*/ 497 w 836"/>
                  <a:gd name="T89" fmla="*/ 206 h 614"/>
                  <a:gd name="T90" fmla="*/ 501 w 836"/>
                  <a:gd name="T91" fmla="*/ 223 h 614"/>
                  <a:gd name="T92" fmla="*/ 495 w 836"/>
                  <a:gd name="T93" fmla="*/ 237 h 614"/>
                  <a:gd name="T94" fmla="*/ 481 w 836"/>
                  <a:gd name="T95" fmla="*/ 243 h 614"/>
                  <a:gd name="T96" fmla="*/ 460 w 836"/>
                  <a:gd name="T97" fmla="*/ 225 h 614"/>
                  <a:gd name="T98" fmla="*/ 434 w 836"/>
                  <a:gd name="T99" fmla="*/ 198 h 614"/>
                  <a:gd name="T100" fmla="*/ 434 w 836"/>
                  <a:gd name="T101" fmla="*/ 266 h 614"/>
                  <a:gd name="T102" fmla="*/ 466 w 836"/>
                  <a:gd name="T103" fmla="*/ 276 h 614"/>
                  <a:gd name="T104" fmla="*/ 488 w 836"/>
                  <a:gd name="T105" fmla="*/ 289 h 614"/>
                  <a:gd name="T106" fmla="*/ 503 w 836"/>
                  <a:gd name="T107" fmla="*/ 311 h 614"/>
                  <a:gd name="T108" fmla="*/ 509 w 836"/>
                  <a:gd name="T109" fmla="*/ 338 h 614"/>
                  <a:gd name="T110" fmla="*/ 500 w 836"/>
                  <a:gd name="T111" fmla="*/ 373 h 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36" h="614">
                    <a:moveTo>
                      <a:pt x="809" y="291"/>
                    </a:moveTo>
                    <a:cubicBezTo>
                      <a:pt x="806" y="282"/>
                      <a:pt x="803" y="273"/>
                      <a:pt x="801" y="264"/>
                    </a:cubicBezTo>
                    <a:cubicBezTo>
                      <a:pt x="801" y="264"/>
                      <a:pt x="759" y="107"/>
                      <a:pt x="542" y="0"/>
                    </a:cubicBezTo>
                    <a:cubicBezTo>
                      <a:pt x="497" y="25"/>
                      <a:pt x="443" y="40"/>
                      <a:pt x="385" y="40"/>
                    </a:cubicBezTo>
                    <a:cubicBezTo>
                      <a:pt x="339" y="40"/>
                      <a:pt x="296" y="31"/>
                      <a:pt x="257" y="15"/>
                    </a:cubicBezTo>
                    <a:cubicBezTo>
                      <a:pt x="253" y="16"/>
                      <a:pt x="249" y="18"/>
                      <a:pt x="247" y="19"/>
                    </a:cubicBezTo>
                    <a:cubicBezTo>
                      <a:pt x="215" y="38"/>
                      <a:pt x="184" y="59"/>
                      <a:pt x="155" y="82"/>
                    </a:cubicBezTo>
                    <a:cubicBezTo>
                      <a:pt x="79" y="145"/>
                      <a:pt x="16" y="229"/>
                      <a:pt x="6" y="330"/>
                    </a:cubicBezTo>
                    <a:cubicBezTo>
                      <a:pt x="0" y="398"/>
                      <a:pt x="10" y="481"/>
                      <a:pt x="69" y="524"/>
                    </a:cubicBezTo>
                    <a:cubicBezTo>
                      <a:pt x="159" y="592"/>
                      <a:pt x="264" y="594"/>
                      <a:pt x="372" y="594"/>
                    </a:cubicBezTo>
                    <a:cubicBezTo>
                      <a:pt x="487" y="594"/>
                      <a:pt x="616" y="614"/>
                      <a:pt x="721" y="554"/>
                    </a:cubicBezTo>
                    <a:cubicBezTo>
                      <a:pt x="818" y="499"/>
                      <a:pt x="836" y="393"/>
                      <a:pt x="809" y="291"/>
                    </a:cubicBezTo>
                    <a:close/>
                    <a:moveTo>
                      <a:pt x="500" y="373"/>
                    </a:moveTo>
                    <a:cubicBezTo>
                      <a:pt x="494" y="384"/>
                      <a:pt x="486" y="393"/>
                      <a:pt x="474" y="399"/>
                    </a:cubicBezTo>
                    <a:cubicBezTo>
                      <a:pt x="463" y="406"/>
                      <a:pt x="450" y="410"/>
                      <a:pt x="434" y="412"/>
                    </a:cubicBezTo>
                    <a:cubicBezTo>
                      <a:pt x="434" y="452"/>
                      <a:pt x="434" y="452"/>
                      <a:pt x="434" y="452"/>
                    </a:cubicBezTo>
                    <a:cubicBezTo>
                      <a:pt x="434" y="459"/>
                      <a:pt x="433" y="463"/>
                      <a:pt x="432" y="466"/>
                    </a:cubicBezTo>
                    <a:cubicBezTo>
                      <a:pt x="431" y="469"/>
                      <a:pt x="428" y="471"/>
                      <a:pt x="424" y="471"/>
                    </a:cubicBezTo>
                    <a:cubicBezTo>
                      <a:pt x="420" y="471"/>
                      <a:pt x="417" y="469"/>
                      <a:pt x="416" y="467"/>
                    </a:cubicBezTo>
                    <a:cubicBezTo>
                      <a:pt x="414" y="465"/>
                      <a:pt x="413" y="461"/>
                      <a:pt x="413" y="456"/>
                    </a:cubicBezTo>
                    <a:cubicBezTo>
                      <a:pt x="413" y="412"/>
                      <a:pt x="413" y="412"/>
                      <a:pt x="413" y="412"/>
                    </a:cubicBezTo>
                    <a:cubicBezTo>
                      <a:pt x="401" y="411"/>
                      <a:pt x="389" y="408"/>
                      <a:pt x="380" y="403"/>
                    </a:cubicBezTo>
                    <a:cubicBezTo>
                      <a:pt x="370" y="398"/>
                      <a:pt x="363" y="393"/>
                      <a:pt x="356" y="386"/>
                    </a:cubicBezTo>
                    <a:cubicBezTo>
                      <a:pt x="350" y="379"/>
                      <a:pt x="345" y="372"/>
                      <a:pt x="342" y="365"/>
                    </a:cubicBezTo>
                    <a:cubicBezTo>
                      <a:pt x="339" y="357"/>
                      <a:pt x="338" y="350"/>
                      <a:pt x="338" y="343"/>
                    </a:cubicBezTo>
                    <a:cubicBezTo>
                      <a:pt x="338" y="338"/>
                      <a:pt x="340" y="333"/>
                      <a:pt x="344" y="329"/>
                    </a:cubicBezTo>
                    <a:cubicBezTo>
                      <a:pt x="348" y="325"/>
                      <a:pt x="353" y="323"/>
                      <a:pt x="359" y="323"/>
                    </a:cubicBezTo>
                    <a:cubicBezTo>
                      <a:pt x="364" y="323"/>
                      <a:pt x="368" y="324"/>
                      <a:pt x="371" y="326"/>
                    </a:cubicBezTo>
                    <a:cubicBezTo>
                      <a:pt x="375" y="329"/>
                      <a:pt x="377" y="332"/>
                      <a:pt x="378" y="336"/>
                    </a:cubicBezTo>
                    <a:cubicBezTo>
                      <a:pt x="381" y="345"/>
                      <a:pt x="384" y="352"/>
                      <a:pt x="386" y="356"/>
                    </a:cubicBezTo>
                    <a:cubicBezTo>
                      <a:pt x="388" y="361"/>
                      <a:pt x="391" y="365"/>
                      <a:pt x="396" y="369"/>
                    </a:cubicBezTo>
                    <a:cubicBezTo>
                      <a:pt x="400" y="373"/>
                      <a:pt x="406" y="376"/>
                      <a:pt x="413" y="378"/>
                    </a:cubicBezTo>
                    <a:cubicBezTo>
                      <a:pt x="413" y="302"/>
                      <a:pt x="413" y="302"/>
                      <a:pt x="413" y="302"/>
                    </a:cubicBezTo>
                    <a:cubicBezTo>
                      <a:pt x="399" y="298"/>
                      <a:pt x="387" y="294"/>
                      <a:pt x="377" y="289"/>
                    </a:cubicBezTo>
                    <a:cubicBezTo>
                      <a:pt x="367" y="284"/>
                      <a:pt x="359" y="277"/>
                      <a:pt x="353" y="268"/>
                    </a:cubicBezTo>
                    <a:cubicBezTo>
                      <a:pt x="347" y="259"/>
                      <a:pt x="344" y="247"/>
                      <a:pt x="344" y="233"/>
                    </a:cubicBezTo>
                    <a:cubicBezTo>
                      <a:pt x="344" y="214"/>
                      <a:pt x="350" y="199"/>
                      <a:pt x="362" y="187"/>
                    </a:cubicBezTo>
                    <a:cubicBezTo>
                      <a:pt x="374" y="175"/>
                      <a:pt x="391" y="168"/>
                      <a:pt x="413" y="166"/>
                    </a:cubicBezTo>
                    <a:cubicBezTo>
                      <a:pt x="413" y="149"/>
                      <a:pt x="413" y="149"/>
                      <a:pt x="413" y="149"/>
                    </a:cubicBezTo>
                    <a:cubicBezTo>
                      <a:pt x="413" y="140"/>
                      <a:pt x="417" y="135"/>
                      <a:pt x="424" y="135"/>
                    </a:cubicBezTo>
                    <a:cubicBezTo>
                      <a:pt x="431" y="135"/>
                      <a:pt x="434" y="139"/>
                      <a:pt x="434" y="148"/>
                    </a:cubicBezTo>
                    <a:cubicBezTo>
                      <a:pt x="434" y="166"/>
                      <a:pt x="434" y="166"/>
                      <a:pt x="434" y="166"/>
                    </a:cubicBezTo>
                    <a:cubicBezTo>
                      <a:pt x="446" y="167"/>
                      <a:pt x="456" y="170"/>
                      <a:pt x="464" y="173"/>
                    </a:cubicBezTo>
                    <a:cubicBezTo>
                      <a:pt x="472" y="177"/>
                      <a:pt x="479" y="182"/>
                      <a:pt x="486" y="189"/>
                    </a:cubicBezTo>
                    <a:cubicBezTo>
                      <a:pt x="491" y="195"/>
                      <a:pt x="494" y="201"/>
                      <a:pt x="497" y="206"/>
                    </a:cubicBezTo>
                    <a:cubicBezTo>
                      <a:pt x="500" y="212"/>
                      <a:pt x="501" y="218"/>
                      <a:pt x="501" y="223"/>
                    </a:cubicBezTo>
                    <a:cubicBezTo>
                      <a:pt x="501" y="228"/>
                      <a:pt x="499" y="233"/>
                      <a:pt x="495" y="237"/>
                    </a:cubicBezTo>
                    <a:cubicBezTo>
                      <a:pt x="491" y="241"/>
                      <a:pt x="486" y="243"/>
                      <a:pt x="481" y="243"/>
                    </a:cubicBezTo>
                    <a:cubicBezTo>
                      <a:pt x="470" y="243"/>
                      <a:pt x="463" y="237"/>
                      <a:pt x="460" y="225"/>
                    </a:cubicBezTo>
                    <a:cubicBezTo>
                      <a:pt x="456" y="212"/>
                      <a:pt x="448" y="203"/>
                      <a:pt x="434" y="198"/>
                    </a:cubicBezTo>
                    <a:cubicBezTo>
                      <a:pt x="434" y="266"/>
                      <a:pt x="434" y="266"/>
                      <a:pt x="434" y="266"/>
                    </a:cubicBezTo>
                    <a:cubicBezTo>
                      <a:pt x="447" y="270"/>
                      <a:pt x="458" y="273"/>
                      <a:pt x="466" y="276"/>
                    </a:cubicBezTo>
                    <a:cubicBezTo>
                      <a:pt x="474" y="279"/>
                      <a:pt x="481" y="284"/>
                      <a:pt x="488" y="289"/>
                    </a:cubicBezTo>
                    <a:cubicBezTo>
                      <a:pt x="494" y="295"/>
                      <a:pt x="499" y="303"/>
                      <a:pt x="503" y="311"/>
                    </a:cubicBezTo>
                    <a:cubicBezTo>
                      <a:pt x="507" y="319"/>
                      <a:pt x="509" y="328"/>
                      <a:pt x="509" y="338"/>
                    </a:cubicBezTo>
                    <a:cubicBezTo>
                      <a:pt x="509" y="351"/>
                      <a:pt x="506" y="362"/>
                      <a:pt x="500" y="3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latin typeface="Segoe UI" panose="020B0502040204020203" pitchFamily="34" charset="0"/>
                  <a:ea typeface="Segoe UI" panose="020B0502040204020203" pitchFamily="34" charset="0"/>
                  <a:cs typeface="Segoe UI" panose="020B0502040204020203" pitchFamily="34" charset="0"/>
                </a:endParaRPr>
              </a:p>
            </p:txBody>
          </p:sp>
          <p:sp>
            <p:nvSpPr>
              <p:cNvPr id="46" name="Freeform 8">
                <a:extLst>
                  <a:ext uri="{FF2B5EF4-FFF2-40B4-BE49-F238E27FC236}">
                    <a16:creationId xmlns:a16="http://schemas.microsoft.com/office/drawing/2014/main" id="{9FFE50AC-B9CE-4488-8180-87ADDAF1759E}"/>
                  </a:ext>
                </a:extLst>
              </p:cNvPr>
              <p:cNvSpPr>
                <a:spLocks/>
              </p:cNvSpPr>
              <p:nvPr/>
            </p:nvSpPr>
            <p:spPr bwMode="auto">
              <a:xfrm>
                <a:off x="3687551" y="2246904"/>
                <a:ext cx="18375" cy="38926"/>
              </a:xfrm>
              <a:custGeom>
                <a:avLst/>
                <a:gdLst>
                  <a:gd name="T0" fmla="*/ 26 w 34"/>
                  <a:gd name="T1" fmla="*/ 14 h 72"/>
                  <a:gd name="T2" fmla="*/ 0 w 34"/>
                  <a:gd name="T3" fmla="*/ 0 h 72"/>
                  <a:gd name="T4" fmla="*/ 0 w 34"/>
                  <a:gd name="T5" fmla="*/ 72 h 72"/>
                  <a:gd name="T6" fmla="*/ 25 w 34"/>
                  <a:gd name="T7" fmla="*/ 59 h 72"/>
                  <a:gd name="T8" fmla="*/ 34 w 34"/>
                  <a:gd name="T9" fmla="*/ 36 h 72"/>
                  <a:gd name="T10" fmla="*/ 26 w 34"/>
                  <a:gd name="T11" fmla="*/ 14 h 72"/>
                </a:gdLst>
                <a:ahLst/>
                <a:cxnLst>
                  <a:cxn ang="0">
                    <a:pos x="T0" y="T1"/>
                  </a:cxn>
                  <a:cxn ang="0">
                    <a:pos x="T2" y="T3"/>
                  </a:cxn>
                  <a:cxn ang="0">
                    <a:pos x="T4" y="T5"/>
                  </a:cxn>
                  <a:cxn ang="0">
                    <a:pos x="T6" y="T7"/>
                  </a:cxn>
                  <a:cxn ang="0">
                    <a:pos x="T8" y="T9"/>
                  </a:cxn>
                  <a:cxn ang="0">
                    <a:pos x="T10" y="T11"/>
                  </a:cxn>
                </a:cxnLst>
                <a:rect l="0" t="0" r="r" b="b"/>
                <a:pathLst>
                  <a:path w="34" h="72">
                    <a:moveTo>
                      <a:pt x="26" y="14"/>
                    </a:moveTo>
                    <a:cubicBezTo>
                      <a:pt x="20" y="8"/>
                      <a:pt x="11" y="4"/>
                      <a:pt x="0" y="0"/>
                    </a:cubicBezTo>
                    <a:cubicBezTo>
                      <a:pt x="0" y="72"/>
                      <a:pt x="0" y="72"/>
                      <a:pt x="0" y="72"/>
                    </a:cubicBezTo>
                    <a:cubicBezTo>
                      <a:pt x="11" y="70"/>
                      <a:pt x="19" y="65"/>
                      <a:pt x="25" y="59"/>
                    </a:cubicBezTo>
                    <a:cubicBezTo>
                      <a:pt x="31" y="52"/>
                      <a:pt x="34" y="44"/>
                      <a:pt x="34" y="36"/>
                    </a:cubicBezTo>
                    <a:cubicBezTo>
                      <a:pt x="34" y="26"/>
                      <a:pt x="31" y="19"/>
                      <a:pt x="26"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latin typeface="Segoe UI" panose="020B0502040204020203" pitchFamily="34" charset="0"/>
                  <a:ea typeface="Segoe UI" panose="020B0502040204020203" pitchFamily="34" charset="0"/>
                  <a:cs typeface="Segoe UI" panose="020B0502040204020203" pitchFamily="34" charset="0"/>
                </a:endParaRPr>
              </a:p>
            </p:txBody>
          </p:sp>
        </p:grpSp>
      </p:grpSp>
      <p:cxnSp>
        <p:nvCxnSpPr>
          <p:cNvPr id="58" name="Gerader Verbinder 57">
            <a:extLst>
              <a:ext uri="{FF2B5EF4-FFF2-40B4-BE49-F238E27FC236}">
                <a16:creationId xmlns:a16="http://schemas.microsoft.com/office/drawing/2014/main" id="{9E507CD3-9046-4AB8-A8A4-17D7EBB14843}"/>
              </a:ext>
            </a:extLst>
          </p:cNvPr>
          <p:cNvCxnSpPr/>
          <p:nvPr/>
        </p:nvCxnSpPr>
        <p:spPr>
          <a:xfrm>
            <a:off x="4479847" y="2650849"/>
            <a:ext cx="3232308" cy="0"/>
          </a:xfrm>
          <a:prstGeom prst="line">
            <a:avLst/>
          </a:prstGeom>
        </p:spPr>
        <p:style>
          <a:lnRef idx="1">
            <a:schemeClr val="dk1"/>
          </a:lnRef>
          <a:fillRef idx="0">
            <a:schemeClr val="dk1"/>
          </a:fillRef>
          <a:effectRef idx="0">
            <a:schemeClr val="dk1"/>
          </a:effectRef>
          <a:fontRef idx="minor">
            <a:schemeClr val="tx1"/>
          </a:fontRef>
        </p:style>
      </p:cxnSp>
      <p:cxnSp>
        <p:nvCxnSpPr>
          <p:cNvPr id="59" name="Gerader Verbinder 58">
            <a:extLst>
              <a:ext uri="{FF2B5EF4-FFF2-40B4-BE49-F238E27FC236}">
                <a16:creationId xmlns:a16="http://schemas.microsoft.com/office/drawing/2014/main" id="{BD4DC59E-1564-4DB5-A28C-02C34892F7F0}"/>
              </a:ext>
            </a:extLst>
          </p:cNvPr>
          <p:cNvCxnSpPr/>
          <p:nvPr/>
        </p:nvCxnSpPr>
        <p:spPr>
          <a:xfrm>
            <a:off x="8443755" y="2650849"/>
            <a:ext cx="3232308" cy="0"/>
          </a:xfrm>
          <a:prstGeom prst="line">
            <a:avLst/>
          </a:prstGeom>
        </p:spPr>
        <p:style>
          <a:lnRef idx="1">
            <a:schemeClr val="dk1"/>
          </a:lnRef>
          <a:fillRef idx="0">
            <a:schemeClr val="dk1"/>
          </a:fillRef>
          <a:effectRef idx="0">
            <a:schemeClr val="dk1"/>
          </a:effectRef>
          <a:fontRef idx="minor">
            <a:schemeClr val="tx1"/>
          </a:fontRef>
        </p:style>
      </p:cxnSp>
      <p:cxnSp>
        <p:nvCxnSpPr>
          <p:cNvPr id="60" name="Gerader Verbinder 59">
            <a:extLst>
              <a:ext uri="{FF2B5EF4-FFF2-40B4-BE49-F238E27FC236}">
                <a16:creationId xmlns:a16="http://schemas.microsoft.com/office/drawing/2014/main" id="{86870AC7-5F5C-4A78-B571-36C68E049971}"/>
              </a:ext>
            </a:extLst>
          </p:cNvPr>
          <p:cNvCxnSpPr/>
          <p:nvPr/>
        </p:nvCxnSpPr>
        <p:spPr>
          <a:xfrm>
            <a:off x="524176" y="2650849"/>
            <a:ext cx="3232308" cy="0"/>
          </a:xfrm>
          <a:prstGeom prst="line">
            <a:avLst/>
          </a:prstGeom>
        </p:spPr>
        <p:style>
          <a:lnRef idx="1">
            <a:schemeClr val="dk1"/>
          </a:lnRef>
          <a:fillRef idx="0">
            <a:schemeClr val="dk1"/>
          </a:fillRef>
          <a:effectRef idx="0">
            <a:schemeClr val="dk1"/>
          </a:effectRef>
          <a:fontRef idx="minor">
            <a:schemeClr val="tx1"/>
          </a:fontRef>
        </p:style>
      </p:cxnSp>
      <p:cxnSp>
        <p:nvCxnSpPr>
          <p:cNvPr id="61" name="Gerader Verbinder 60">
            <a:extLst>
              <a:ext uri="{FF2B5EF4-FFF2-40B4-BE49-F238E27FC236}">
                <a16:creationId xmlns:a16="http://schemas.microsoft.com/office/drawing/2014/main" id="{EADD9097-B270-4AC9-BB5C-6685036AAB6D}"/>
              </a:ext>
            </a:extLst>
          </p:cNvPr>
          <p:cNvCxnSpPr/>
          <p:nvPr/>
        </p:nvCxnSpPr>
        <p:spPr>
          <a:xfrm>
            <a:off x="4479847" y="2650849"/>
            <a:ext cx="3232308" cy="0"/>
          </a:xfrm>
          <a:prstGeom prst="line">
            <a:avLst/>
          </a:prstGeom>
        </p:spPr>
        <p:style>
          <a:lnRef idx="1">
            <a:schemeClr val="dk1"/>
          </a:lnRef>
          <a:fillRef idx="0">
            <a:schemeClr val="dk1"/>
          </a:fillRef>
          <a:effectRef idx="0">
            <a:schemeClr val="dk1"/>
          </a:effectRef>
          <a:fontRef idx="minor">
            <a:schemeClr val="tx1"/>
          </a:fontRef>
        </p:style>
      </p:cxnSp>
      <p:cxnSp>
        <p:nvCxnSpPr>
          <p:cNvPr id="62" name="Gerader Verbinder 61">
            <a:extLst>
              <a:ext uri="{FF2B5EF4-FFF2-40B4-BE49-F238E27FC236}">
                <a16:creationId xmlns:a16="http://schemas.microsoft.com/office/drawing/2014/main" id="{35536AD8-E912-44D8-8588-BA07AB075DE3}"/>
              </a:ext>
            </a:extLst>
          </p:cNvPr>
          <p:cNvCxnSpPr/>
          <p:nvPr/>
        </p:nvCxnSpPr>
        <p:spPr>
          <a:xfrm>
            <a:off x="524176" y="2650849"/>
            <a:ext cx="3232308" cy="0"/>
          </a:xfrm>
          <a:prstGeom prst="line">
            <a:avLst/>
          </a:prstGeom>
        </p:spPr>
        <p:style>
          <a:lnRef idx="1">
            <a:schemeClr val="dk1"/>
          </a:lnRef>
          <a:fillRef idx="0">
            <a:schemeClr val="dk1"/>
          </a:fillRef>
          <a:effectRef idx="0">
            <a:schemeClr val="dk1"/>
          </a:effectRef>
          <a:fontRef idx="minor">
            <a:schemeClr val="tx1"/>
          </a:fontRef>
        </p:style>
      </p:cxnSp>
      <p:sp>
        <p:nvSpPr>
          <p:cNvPr id="63" name="Textfeld 62">
            <a:extLst>
              <a:ext uri="{FF2B5EF4-FFF2-40B4-BE49-F238E27FC236}">
                <a16:creationId xmlns:a16="http://schemas.microsoft.com/office/drawing/2014/main" id="{DE9542D5-4923-4A7C-B0B7-30E9DDE9DBE3}"/>
              </a:ext>
            </a:extLst>
          </p:cNvPr>
          <p:cNvSpPr txBox="1"/>
          <p:nvPr/>
        </p:nvSpPr>
        <p:spPr>
          <a:xfrm>
            <a:off x="427525" y="2635412"/>
            <a:ext cx="907428" cy="276999"/>
          </a:xfrm>
          <a:prstGeom prst="rect">
            <a:avLst/>
          </a:prstGeom>
          <a:noFill/>
        </p:spPr>
        <p:txBody>
          <a:bodyPr wrap="none" rtlCol="0">
            <a:spAutoFit/>
          </a:bodyPr>
          <a:lstStyle/>
          <a:p>
            <a:r>
              <a:rPr lang="en-US" sz="1200" dirty="0">
                <a:latin typeface="Segoe UI" panose="020B0502040204020203" pitchFamily="34" charset="0"/>
                <a:ea typeface="Segoe UI" panose="020B0502040204020203" pitchFamily="34" charset="0"/>
                <a:cs typeface="Segoe UI" panose="020B0502040204020203" pitchFamily="34" charset="0"/>
              </a:rPr>
              <a:t>Top Sports</a:t>
            </a:r>
          </a:p>
        </p:txBody>
      </p:sp>
      <p:sp>
        <p:nvSpPr>
          <p:cNvPr id="64" name="Textfeld 63">
            <a:extLst>
              <a:ext uri="{FF2B5EF4-FFF2-40B4-BE49-F238E27FC236}">
                <a16:creationId xmlns:a16="http://schemas.microsoft.com/office/drawing/2014/main" id="{960DD77A-2783-414A-BC8E-144572B31EC8}"/>
              </a:ext>
            </a:extLst>
          </p:cNvPr>
          <p:cNvSpPr txBox="1"/>
          <p:nvPr/>
        </p:nvSpPr>
        <p:spPr>
          <a:xfrm>
            <a:off x="4394454" y="2635412"/>
            <a:ext cx="3054426" cy="276999"/>
          </a:xfrm>
          <a:prstGeom prst="rect">
            <a:avLst/>
          </a:prstGeom>
          <a:noFill/>
        </p:spPr>
        <p:txBody>
          <a:bodyPr wrap="none" rtlCol="0">
            <a:spAutoFit/>
          </a:bodyPr>
          <a:lstStyle/>
          <a:p>
            <a:r>
              <a:rPr lang="en-US" sz="1200" dirty="0">
                <a:latin typeface="Segoe UI" panose="020B0502040204020203" pitchFamily="34" charset="0"/>
                <a:ea typeface="Segoe UI" panose="020B0502040204020203" pitchFamily="34" charset="0"/>
                <a:cs typeface="Segoe UI" panose="020B0502040204020203" pitchFamily="34" charset="0"/>
              </a:rPr>
              <a:t>Sports expenditure: Consumption patterns</a:t>
            </a:r>
          </a:p>
        </p:txBody>
      </p:sp>
      <p:sp>
        <p:nvSpPr>
          <p:cNvPr id="65" name="Textfeld 64">
            <a:extLst>
              <a:ext uri="{FF2B5EF4-FFF2-40B4-BE49-F238E27FC236}">
                <a16:creationId xmlns:a16="http://schemas.microsoft.com/office/drawing/2014/main" id="{33B2AA51-178A-4313-BEE8-BE639199F06A}"/>
              </a:ext>
            </a:extLst>
          </p:cNvPr>
          <p:cNvSpPr txBox="1"/>
          <p:nvPr/>
        </p:nvSpPr>
        <p:spPr>
          <a:xfrm>
            <a:off x="8341996" y="2635412"/>
            <a:ext cx="485133" cy="276999"/>
          </a:xfrm>
          <a:prstGeom prst="rect">
            <a:avLst/>
          </a:prstGeom>
          <a:noFill/>
        </p:spPr>
        <p:txBody>
          <a:bodyPr wrap="none" rtlCol="0">
            <a:spAutoFit/>
          </a:bodyPr>
          <a:lstStyle/>
          <a:p>
            <a:r>
              <a:rPr lang="en-US" sz="1200" dirty="0">
                <a:latin typeface="Segoe UI" panose="020B0502040204020203" pitchFamily="34" charset="0"/>
                <a:ea typeface="Segoe UI" panose="020B0502040204020203" pitchFamily="34" charset="0"/>
                <a:cs typeface="Segoe UI" panose="020B0502040204020203" pitchFamily="34" charset="0"/>
              </a:rPr>
              <a:t>Fans</a:t>
            </a:r>
          </a:p>
        </p:txBody>
      </p:sp>
      <p:grpSp>
        <p:nvGrpSpPr>
          <p:cNvPr id="66" name="Gruppieren 14">
            <a:extLst>
              <a:ext uri="{FF2B5EF4-FFF2-40B4-BE49-F238E27FC236}">
                <a16:creationId xmlns:a16="http://schemas.microsoft.com/office/drawing/2014/main" id="{EABFDB1D-CB76-4B16-9035-DE7749678B1D}"/>
              </a:ext>
            </a:extLst>
          </p:cNvPr>
          <p:cNvGrpSpPr>
            <a:grpSpLocks noChangeAspect="1"/>
          </p:cNvGrpSpPr>
          <p:nvPr/>
        </p:nvGrpSpPr>
        <p:grpSpPr bwMode="gray">
          <a:xfrm>
            <a:off x="1437090" y="3507650"/>
            <a:ext cx="108000" cy="108000"/>
            <a:chOff x="3379788" y="5776913"/>
            <a:chExt cx="720725" cy="650875"/>
          </a:xfrm>
          <a:solidFill>
            <a:schemeClr val="tx1">
              <a:lumMod val="50000"/>
            </a:schemeClr>
          </a:solidFill>
        </p:grpSpPr>
        <p:sp>
          <p:nvSpPr>
            <p:cNvPr id="67" name="Freeform 12">
              <a:extLst>
                <a:ext uri="{FF2B5EF4-FFF2-40B4-BE49-F238E27FC236}">
                  <a16:creationId xmlns:a16="http://schemas.microsoft.com/office/drawing/2014/main" id="{88988FC4-3B65-40B7-B4EB-62A9D8469A60}"/>
                </a:ext>
              </a:extLst>
            </p:cNvPr>
            <p:cNvSpPr>
              <a:spLocks/>
            </p:cNvSpPr>
            <p:nvPr/>
          </p:nvSpPr>
          <p:spPr bwMode="gray">
            <a:xfrm>
              <a:off x="3552826" y="5859463"/>
              <a:ext cx="409575" cy="455613"/>
            </a:xfrm>
            <a:custGeom>
              <a:avLst/>
              <a:gdLst>
                <a:gd name="T0" fmla="*/ 51 w 109"/>
                <a:gd name="T1" fmla="*/ 121 h 121"/>
                <a:gd name="T2" fmla="*/ 41 w 109"/>
                <a:gd name="T3" fmla="*/ 112 h 121"/>
                <a:gd name="T4" fmla="*/ 38 w 109"/>
                <a:gd name="T5" fmla="*/ 82 h 121"/>
                <a:gd name="T6" fmla="*/ 6 w 109"/>
                <a:gd name="T7" fmla="*/ 66 h 121"/>
                <a:gd name="T8" fmla="*/ 0 w 109"/>
                <a:gd name="T9" fmla="*/ 56 h 121"/>
                <a:gd name="T10" fmla="*/ 47 w 109"/>
                <a:gd name="T11" fmla="*/ 3 h 121"/>
                <a:gd name="T12" fmla="*/ 69 w 109"/>
                <a:gd name="T13" fmla="*/ 3 h 121"/>
                <a:gd name="T14" fmla="*/ 76 w 109"/>
                <a:gd name="T15" fmla="*/ 12 h 121"/>
                <a:gd name="T16" fmla="*/ 78 w 109"/>
                <a:gd name="T17" fmla="*/ 35 h 121"/>
                <a:gd name="T18" fmla="*/ 101 w 109"/>
                <a:gd name="T19" fmla="*/ 43 h 121"/>
                <a:gd name="T20" fmla="*/ 107 w 109"/>
                <a:gd name="T21" fmla="*/ 55 h 121"/>
                <a:gd name="T22" fmla="*/ 94 w 109"/>
                <a:gd name="T23" fmla="*/ 62 h 121"/>
                <a:gd name="T24" fmla="*/ 65 w 109"/>
                <a:gd name="T25" fmla="*/ 52 h 121"/>
                <a:gd name="T26" fmla="*/ 58 w 109"/>
                <a:gd name="T27" fmla="*/ 43 h 121"/>
                <a:gd name="T28" fmla="*/ 56 w 109"/>
                <a:gd name="T29" fmla="*/ 22 h 121"/>
                <a:gd name="T30" fmla="*/ 51 w 109"/>
                <a:gd name="T31" fmla="*/ 23 h 121"/>
                <a:gd name="T32" fmla="*/ 22 w 109"/>
                <a:gd name="T33" fmla="*/ 51 h 121"/>
                <a:gd name="T34" fmla="*/ 52 w 109"/>
                <a:gd name="T35" fmla="*/ 67 h 121"/>
                <a:gd name="T36" fmla="*/ 58 w 109"/>
                <a:gd name="T37" fmla="*/ 75 h 121"/>
                <a:gd name="T38" fmla="*/ 61 w 109"/>
                <a:gd name="T39" fmla="*/ 110 h 121"/>
                <a:gd name="T40" fmla="*/ 52 w 109"/>
                <a:gd name="T41" fmla="*/ 121 h 121"/>
                <a:gd name="T42" fmla="*/ 51 w 109"/>
                <a:gd name="T43" fmla="*/ 12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9" h="121">
                  <a:moveTo>
                    <a:pt x="51" y="121"/>
                  </a:moveTo>
                  <a:cubicBezTo>
                    <a:pt x="46" y="121"/>
                    <a:pt x="41" y="117"/>
                    <a:pt x="41" y="112"/>
                  </a:cubicBezTo>
                  <a:cubicBezTo>
                    <a:pt x="38" y="82"/>
                    <a:pt x="38" y="82"/>
                    <a:pt x="38" y="82"/>
                  </a:cubicBezTo>
                  <a:cubicBezTo>
                    <a:pt x="6" y="66"/>
                    <a:pt x="6" y="66"/>
                    <a:pt x="6" y="66"/>
                  </a:cubicBezTo>
                  <a:cubicBezTo>
                    <a:pt x="2" y="64"/>
                    <a:pt x="0" y="60"/>
                    <a:pt x="0" y="56"/>
                  </a:cubicBezTo>
                  <a:cubicBezTo>
                    <a:pt x="1" y="40"/>
                    <a:pt x="12" y="9"/>
                    <a:pt x="47" y="3"/>
                  </a:cubicBezTo>
                  <a:cubicBezTo>
                    <a:pt x="49" y="2"/>
                    <a:pt x="60" y="0"/>
                    <a:pt x="69" y="3"/>
                  </a:cubicBezTo>
                  <a:cubicBezTo>
                    <a:pt x="73" y="4"/>
                    <a:pt x="75" y="8"/>
                    <a:pt x="76" y="12"/>
                  </a:cubicBezTo>
                  <a:cubicBezTo>
                    <a:pt x="78" y="35"/>
                    <a:pt x="78" y="35"/>
                    <a:pt x="78" y="35"/>
                  </a:cubicBezTo>
                  <a:cubicBezTo>
                    <a:pt x="101" y="43"/>
                    <a:pt x="101" y="43"/>
                    <a:pt x="101" y="43"/>
                  </a:cubicBezTo>
                  <a:cubicBezTo>
                    <a:pt x="106" y="44"/>
                    <a:pt x="109" y="50"/>
                    <a:pt x="107" y="55"/>
                  </a:cubicBezTo>
                  <a:cubicBezTo>
                    <a:pt x="105" y="61"/>
                    <a:pt x="99" y="64"/>
                    <a:pt x="94" y="62"/>
                  </a:cubicBezTo>
                  <a:cubicBezTo>
                    <a:pt x="65" y="52"/>
                    <a:pt x="65" y="52"/>
                    <a:pt x="65" y="52"/>
                  </a:cubicBezTo>
                  <a:cubicBezTo>
                    <a:pt x="61" y="51"/>
                    <a:pt x="58" y="47"/>
                    <a:pt x="58" y="43"/>
                  </a:cubicBezTo>
                  <a:cubicBezTo>
                    <a:pt x="56" y="22"/>
                    <a:pt x="56" y="22"/>
                    <a:pt x="56" y="22"/>
                  </a:cubicBezTo>
                  <a:cubicBezTo>
                    <a:pt x="54" y="22"/>
                    <a:pt x="52" y="22"/>
                    <a:pt x="51" y="23"/>
                  </a:cubicBezTo>
                  <a:cubicBezTo>
                    <a:pt x="31" y="26"/>
                    <a:pt x="24" y="42"/>
                    <a:pt x="22" y="51"/>
                  </a:cubicBezTo>
                  <a:cubicBezTo>
                    <a:pt x="52" y="67"/>
                    <a:pt x="52" y="67"/>
                    <a:pt x="52" y="67"/>
                  </a:cubicBezTo>
                  <a:cubicBezTo>
                    <a:pt x="55" y="68"/>
                    <a:pt x="57" y="71"/>
                    <a:pt x="58" y="75"/>
                  </a:cubicBezTo>
                  <a:cubicBezTo>
                    <a:pt x="61" y="110"/>
                    <a:pt x="61" y="110"/>
                    <a:pt x="61" y="110"/>
                  </a:cubicBezTo>
                  <a:cubicBezTo>
                    <a:pt x="62" y="115"/>
                    <a:pt x="58" y="120"/>
                    <a:pt x="52" y="121"/>
                  </a:cubicBezTo>
                  <a:cubicBezTo>
                    <a:pt x="52" y="121"/>
                    <a:pt x="51" y="121"/>
                    <a:pt x="51" y="1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68" name="Freeform 13">
              <a:extLst>
                <a:ext uri="{FF2B5EF4-FFF2-40B4-BE49-F238E27FC236}">
                  <a16:creationId xmlns:a16="http://schemas.microsoft.com/office/drawing/2014/main" id="{6E7548E2-5AC0-460A-A3F4-F41FDDDE0FE5}"/>
                </a:ext>
              </a:extLst>
            </p:cNvPr>
            <p:cNvSpPr>
              <a:spLocks noEditPoints="1"/>
            </p:cNvSpPr>
            <p:nvPr/>
          </p:nvSpPr>
          <p:spPr bwMode="gray">
            <a:xfrm>
              <a:off x="3379788" y="6138863"/>
              <a:ext cx="288925" cy="288925"/>
            </a:xfrm>
            <a:custGeom>
              <a:avLst/>
              <a:gdLst>
                <a:gd name="T0" fmla="*/ 39 w 77"/>
                <a:gd name="T1" fmla="*/ 77 h 77"/>
                <a:gd name="T2" fmla="*/ 0 w 77"/>
                <a:gd name="T3" fmla="*/ 39 h 77"/>
                <a:gd name="T4" fmla="*/ 39 w 77"/>
                <a:gd name="T5" fmla="*/ 0 h 77"/>
                <a:gd name="T6" fmla="*/ 77 w 77"/>
                <a:gd name="T7" fmla="*/ 39 h 77"/>
                <a:gd name="T8" fmla="*/ 39 w 77"/>
                <a:gd name="T9" fmla="*/ 77 h 77"/>
                <a:gd name="T10" fmla="*/ 39 w 77"/>
                <a:gd name="T11" fmla="*/ 13 h 77"/>
                <a:gd name="T12" fmla="*/ 13 w 77"/>
                <a:gd name="T13" fmla="*/ 39 h 77"/>
                <a:gd name="T14" fmla="*/ 39 w 77"/>
                <a:gd name="T15" fmla="*/ 64 h 77"/>
                <a:gd name="T16" fmla="*/ 64 w 77"/>
                <a:gd name="T17" fmla="*/ 39 h 77"/>
                <a:gd name="T18" fmla="*/ 39 w 77"/>
                <a:gd name="T19" fmla="*/ 1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7" h="77">
                  <a:moveTo>
                    <a:pt x="39" y="77"/>
                  </a:moveTo>
                  <a:cubicBezTo>
                    <a:pt x="17" y="77"/>
                    <a:pt x="0" y="60"/>
                    <a:pt x="0" y="39"/>
                  </a:cubicBezTo>
                  <a:cubicBezTo>
                    <a:pt x="0" y="17"/>
                    <a:pt x="17" y="0"/>
                    <a:pt x="39" y="0"/>
                  </a:cubicBezTo>
                  <a:cubicBezTo>
                    <a:pt x="60" y="0"/>
                    <a:pt x="77" y="17"/>
                    <a:pt x="77" y="39"/>
                  </a:cubicBezTo>
                  <a:cubicBezTo>
                    <a:pt x="77" y="60"/>
                    <a:pt x="60" y="77"/>
                    <a:pt x="39" y="77"/>
                  </a:cubicBezTo>
                  <a:close/>
                  <a:moveTo>
                    <a:pt x="39" y="13"/>
                  </a:moveTo>
                  <a:cubicBezTo>
                    <a:pt x="25" y="13"/>
                    <a:pt x="13" y="25"/>
                    <a:pt x="13" y="39"/>
                  </a:cubicBezTo>
                  <a:cubicBezTo>
                    <a:pt x="13" y="53"/>
                    <a:pt x="25" y="64"/>
                    <a:pt x="39" y="64"/>
                  </a:cubicBezTo>
                  <a:cubicBezTo>
                    <a:pt x="53" y="64"/>
                    <a:pt x="64" y="53"/>
                    <a:pt x="64" y="39"/>
                  </a:cubicBezTo>
                  <a:cubicBezTo>
                    <a:pt x="64" y="25"/>
                    <a:pt x="53" y="13"/>
                    <a:pt x="39"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69" name="Freeform 14">
              <a:extLst>
                <a:ext uri="{FF2B5EF4-FFF2-40B4-BE49-F238E27FC236}">
                  <a16:creationId xmlns:a16="http://schemas.microsoft.com/office/drawing/2014/main" id="{C0FFB9DD-C6CC-47A8-9E38-8788D2D739FC}"/>
                </a:ext>
              </a:extLst>
            </p:cNvPr>
            <p:cNvSpPr>
              <a:spLocks noEditPoints="1"/>
            </p:cNvSpPr>
            <p:nvPr/>
          </p:nvSpPr>
          <p:spPr bwMode="gray">
            <a:xfrm>
              <a:off x="3811588" y="6138863"/>
              <a:ext cx="288925" cy="288925"/>
            </a:xfrm>
            <a:custGeom>
              <a:avLst/>
              <a:gdLst>
                <a:gd name="T0" fmla="*/ 38 w 77"/>
                <a:gd name="T1" fmla="*/ 77 h 77"/>
                <a:gd name="T2" fmla="*/ 0 w 77"/>
                <a:gd name="T3" fmla="*/ 39 h 77"/>
                <a:gd name="T4" fmla="*/ 38 w 77"/>
                <a:gd name="T5" fmla="*/ 0 h 77"/>
                <a:gd name="T6" fmla="*/ 77 w 77"/>
                <a:gd name="T7" fmla="*/ 39 h 77"/>
                <a:gd name="T8" fmla="*/ 38 w 77"/>
                <a:gd name="T9" fmla="*/ 77 h 77"/>
                <a:gd name="T10" fmla="*/ 38 w 77"/>
                <a:gd name="T11" fmla="*/ 13 h 77"/>
                <a:gd name="T12" fmla="*/ 13 w 77"/>
                <a:gd name="T13" fmla="*/ 39 h 77"/>
                <a:gd name="T14" fmla="*/ 38 w 77"/>
                <a:gd name="T15" fmla="*/ 64 h 77"/>
                <a:gd name="T16" fmla="*/ 64 w 77"/>
                <a:gd name="T17" fmla="*/ 39 h 77"/>
                <a:gd name="T18" fmla="*/ 38 w 77"/>
                <a:gd name="T19" fmla="*/ 1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7" h="77">
                  <a:moveTo>
                    <a:pt x="38" y="77"/>
                  </a:moveTo>
                  <a:cubicBezTo>
                    <a:pt x="17" y="77"/>
                    <a:pt x="0" y="60"/>
                    <a:pt x="0" y="39"/>
                  </a:cubicBezTo>
                  <a:cubicBezTo>
                    <a:pt x="0" y="17"/>
                    <a:pt x="17" y="0"/>
                    <a:pt x="38" y="0"/>
                  </a:cubicBezTo>
                  <a:cubicBezTo>
                    <a:pt x="60" y="0"/>
                    <a:pt x="77" y="17"/>
                    <a:pt x="77" y="39"/>
                  </a:cubicBezTo>
                  <a:cubicBezTo>
                    <a:pt x="77" y="60"/>
                    <a:pt x="60" y="77"/>
                    <a:pt x="38" y="77"/>
                  </a:cubicBezTo>
                  <a:close/>
                  <a:moveTo>
                    <a:pt x="38" y="13"/>
                  </a:moveTo>
                  <a:cubicBezTo>
                    <a:pt x="24" y="13"/>
                    <a:pt x="13" y="25"/>
                    <a:pt x="13" y="39"/>
                  </a:cubicBezTo>
                  <a:cubicBezTo>
                    <a:pt x="13" y="53"/>
                    <a:pt x="24" y="64"/>
                    <a:pt x="38" y="64"/>
                  </a:cubicBezTo>
                  <a:cubicBezTo>
                    <a:pt x="52" y="64"/>
                    <a:pt x="64" y="53"/>
                    <a:pt x="64" y="39"/>
                  </a:cubicBezTo>
                  <a:cubicBezTo>
                    <a:pt x="64" y="25"/>
                    <a:pt x="52" y="13"/>
                    <a:pt x="38"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70" name="Oval 15">
              <a:extLst>
                <a:ext uri="{FF2B5EF4-FFF2-40B4-BE49-F238E27FC236}">
                  <a16:creationId xmlns:a16="http://schemas.microsoft.com/office/drawing/2014/main" id="{A11D89F8-481D-4BDD-ADE6-106F5E5FC6EA}"/>
                </a:ext>
              </a:extLst>
            </p:cNvPr>
            <p:cNvSpPr>
              <a:spLocks noChangeArrowheads="1"/>
            </p:cNvSpPr>
            <p:nvPr/>
          </p:nvSpPr>
          <p:spPr bwMode="gray">
            <a:xfrm>
              <a:off x="3857626" y="5776913"/>
              <a:ext cx="153988" cy="1508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grpSp>
      <p:grpSp>
        <p:nvGrpSpPr>
          <p:cNvPr id="72" name="Gruppieren 14335">
            <a:extLst>
              <a:ext uri="{FF2B5EF4-FFF2-40B4-BE49-F238E27FC236}">
                <a16:creationId xmlns:a16="http://schemas.microsoft.com/office/drawing/2014/main" id="{6E492222-2FA6-4995-A674-DE405C901066}"/>
              </a:ext>
            </a:extLst>
          </p:cNvPr>
          <p:cNvGrpSpPr>
            <a:grpSpLocks noChangeAspect="1"/>
          </p:cNvGrpSpPr>
          <p:nvPr/>
        </p:nvGrpSpPr>
        <p:grpSpPr bwMode="gray">
          <a:xfrm>
            <a:off x="1447795" y="3754041"/>
            <a:ext cx="108000" cy="108000"/>
            <a:chOff x="5124451" y="5373688"/>
            <a:chExt cx="495299" cy="723901"/>
          </a:xfrm>
          <a:solidFill>
            <a:schemeClr val="tx1">
              <a:lumMod val="50000"/>
            </a:schemeClr>
          </a:solidFill>
        </p:grpSpPr>
        <p:sp>
          <p:nvSpPr>
            <p:cNvPr id="82" name="Freeform 74">
              <a:extLst>
                <a:ext uri="{FF2B5EF4-FFF2-40B4-BE49-F238E27FC236}">
                  <a16:creationId xmlns:a16="http://schemas.microsoft.com/office/drawing/2014/main" id="{FEB4F34A-1175-4DD9-A130-B00882371A61}"/>
                </a:ext>
              </a:extLst>
            </p:cNvPr>
            <p:cNvSpPr>
              <a:spLocks/>
            </p:cNvSpPr>
            <p:nvPr/>
          </p:nvSpPr>
          <p:spPr bwMode="gray">
            <a:xfrm>
              <a:off x="5124451" y="5508626"/>
              <a:ext cx="495299" cy="588963"/>
            </a:xfrm>
            <a:custGeom>
              <a:avLst/>
              <a:gdLst>
                <a:gd name="T0" fmla="*/ 125 w 132"/>
                <a:gd name="T1" fmla="*/ 37 h 157"/>
                <a:gd name="T2" fmla="*/ 103 w 132"/>
                <a:gd name="T3" fmla="*/ 37 h 157"/>
                <a:gd name="T4" fmla="*/ 101 w 132"/>
                <a:gd name="T5" fmla="*/ 34 h 157"/>
                <a:gd name="T6" fmla="*/ 71 w 132"/>
                <a:gd name="T7" fmla="*/ 4 h 157"/>
                <a:gd name="T8" fmla="*/ 58 w 132"/>
                <a:gd name="T9" fmla="*/ 3 h 157"/>
                <a:gd name="T10" fmla="*/ 57 w 132"/>
                <a:gd name="T11" fmla="*/ 5 h 157"/>
                <a:gd name="T12" fmla="*/ 53 w 132"/>
                <a:gd name="T13" fmla="*/ 10 h 157"/>
                <a:gd name="T14" fmla="*/ 39 w 132"/>
                <a:gd name="T15" fmla="*/ 63 h 157"/>
                <a:gd name="T16" fmla="*/ 38 w 132"/>
                <a:gd name="T17" fmla="*/ 66 h 157"/>
                <a:gd name="T18" fmla="*/ 27 w 132"/>
                <a:gd name="T19" fmla="*/ 108 h 157"/>
                <a:gd name="T20" fmla="*/ 27 w 132"/>
                <a:gd name="T21" fmla="*/ 108 h 157"/>
                <a:gd name="T22" fmla="*/ 3 w 132"/>
                <a:gd name="T23" fmla="*/ 143 h 157"/>
                <a:gd name="T24" fmla="*/ 6 w 132"/>
                <a:gd name="T25" fmla="*/ 155 h 157"/>
                <a:gd name="T26" fmla="*/ 18 w 132"/>
                <a:gd name="T27" fmla="*/ 153 h 157"/>
                <a:gd name="T28" fmla="*/ 42 w 132"/>
                <a:gd name="T29" fmla="*/ 119 h 157"/>
                <a:gd name="T30" fmla="*/ 44 w 132"/>
                <a:gd name="T31" fmla="*/ 114 h 157"/>
                <a:gd name="T32" fmla="*/ 52 w 132"/>
                <a:gd name="T33" fmla="*/ 85 h 157"/>
                <a:gd name="T34" fmla="*/ 67 w 132"/>
                <a:gd name="T35" fmla="*/ 111 h 157"/>
                <a:gd name="T36" fmla="*/ 67 w 132"/>
                <a:gd name="T37" fmla="*/ 111 h 157"/>
                <a:gd name="T38" fmla="*/ 74 w 132"/>
                <a:gd name="T39" fmla="*/ 150 h 157"/>
                <a:gd name="T40" fmla="*/ 84 w 132"/>
                <a:gd name="T41" fmla="*/ 156 h 157"/>
                <a:gd name="T42" fmla="*/ 92 w 132"/>
                <a:gd name="T43" fmla="*/ 147 h 157"/>
                <a:gd name="T44" fmla="*/ 85 w 132"/>
                <a:gd name="T45" fmla="*/ 109 h 157"/>
                <a:gd name="T46" fmla="*/ 84 w 132"/>
                <a:gd name="T47" fmla="*/ 105 h 157"/>
                <a:gd name="T48" fmla="*/ 69 w 132"/>
                <a:gd name="T49" fmla="*/ 80 h 157"/>
                <a:gd name="T50" fmla="*/ 71 w 132"/>
                <a:gd name="T51" fmla="*/ 76 h 157"/>
                <a:gd name="T52" fmla="*/ 80 w 132"/>
                <a:gd name="T53" fmla="*/ 37 h 157"/>
                <a:gd name="T54" fmla="*/ 90 w 132"/>
                <a:gd name="T55" fmla="*/ 46 h 157"/>
                <a:gd name="T56" fmla="*/ 91 w 132"/>
                <a:gd name="T57" fmla="*/ 48 h 157"/>
                <a:gd name="T58" fmla="*/ 97 w 132"/>
                <a:gd name="T59" fmla="*/ 51 h 157"/>
                <a:gd name="T60" fmla="*/ 125 w 132"/>
                <a:gd name="T61" fmla="*/ 51 h 157"/>
                <a:gd name="T62" fmla="*/ 132 w 132"/>
                <a:gd name="T63" fmla="*/ 44 h 157"/>
                <a:gd name="T64" fmla="*/ 125 w 132"/>
                <a:gd name="T65" fmla="*/ 37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2" h="157">
                  <a:moveTo>
                    <a:pt x="125" y="37"/>
                  </a:moveTo>
                  <a:cubicBezTo>
                    <a:pt x="103" y="37"/>
                    <a:pt x="103" y="37"/>
                    <a:pt x="103" y="37"/>
                  </a:cubicBezTo>
                  <a:cubicBezTo>
                    <a:pt x="103" y="36"/>
                    <a:pt x="102" y="35"/>
                    <a:pt x="101" y="34"/>
                  </a:cubicBezTo>
                  <a:cubicBezTo>
                    <a:pt x="71" y="4"/>
                    <a:pt x="71" y="4"/>
                    <a:pt x="71" y="4"/>
                  </a:cubicBezTo>
                  <a:cubicBezTo>
                    <a:pt x="67" y="0"/>
                    <a:pt x="61" y="0"/>
                    <a:pt x="58" y="3"/>
                  </a:cubicBezTo>
                  <a:cubicBezTo>
                    <a:pt x="57" y="3"/>
                    <a:pt x="57" y="4"/>
                    <a:pt x="57" y="5"/>
                  </a:cubicBezTo>
                  <a:cubicBezTo>
                    <a:pt x="55" y="6"/>
                    <a:pt x="54" y="8"/>
                    <a:pt x="53" y="10"/>
                  </a:cubicBezTo>
                  <a:cubicBezTo>
                    <a:pt x="39" y="63"/>
                    <a:pt x="39" y="63"/>
                    <a:pt x="39" y="63"/>
                  </a:cubicBezTo>
                  <a:cubicBezTo>
                    <a:pt x="39" y="64"/>
                    <a:pt x="38" y="65"/>
                    <a:pt x="38" y="66"/>
                  </a:cubicBezTo>
                  <a:cubicBezTo>
                    <a:pt x="27" y="108"/>
                    <a:pt x="27" y="108"/>
                    <a:pt x="27" y="108"/>
                  </a:cubicBezTo>
                  <a:cubicBezTo>
                    <a:pt x="27" y="108"/>
                    <a:pt x="27" y="108"/>
                    <a:pt x="27" y="108"/>
                  </a:cubicBezTo>
                  <a:cubicBezTo>
                    <a:pt x="3" y="143"/>
                    <a:pt x="3" y="143"/>
                    <a:pt x="3" y="143"/>
                  </a:cubicBezTo>
                  <a:cubicBezTo>
                    <a:pt x="0" y="146"/>
                    <a:pt x="2" y="152"/>
                    <a:pt x="6" y="155"/>
                  </a:cubicBezTo>
                  <a:cubicBezTo>
                    <a:pt x="10" y="157"/>
                    <a:pt x="15" y="157"/>
                    <a:pt x="18" y="153"/>
                  </a:cubicBezTo>
                  <a:cubicBezTo>
                    <a:pt x="42" y="119"/>
                    <a:pt x="42" y="119"/>
                    <a:pt x="42" y="119"/>
                  </a:cubicBezTo>
                  <a:cubicBezTo>
                    <a:pt x="43" y="117"/>
                    <a:pt x="44" y="116"/>
                    <a:pt x="44" y="114"/>
                  </a:cubicBezTo>
                  <a:cubicBezTo>
                    <a:pt x="52" y="85"/>
                    <a:pt x="52" y="85"/>
                    <a:pt x="52" y="85"/>
                  </a:cubicBezTo>
                  <a:cubicBezTo>
                    <a:pt x="67" y="111"/>
                    <a:pt x="67" y="111"/>
                    <a:pt x="67" y="111"/>
                  </a:cubicBezTo>
                  <a:cubicBezTo>
                    <a:pt x="67" y="111"/>
                    <a:pt x="67" y="111"/>
                    <a:pt x="67" y="111"/>
                  </a:cubicBezTo>
                  <a:cubicBezTo>
                    <a:pt x="74" y="150"/>
                    <a:pt x="74" y="150"/>
                    <a:pt x="74" y="150"/>
                  </a:cubicBezTo>
                  <a:cubicBezTo>
                    <a:pt x="75" y="154"/>
                    <a:pt x="79" y="157"/>
                    <a:pt x="84" y="156"/>
                  </a:cubicBezTo>
                  <a:cubicBezTo>
                    <a:pt x="89" y="155"/>
                    <a:pt x="93" y="151"/>
                    <a:pt x="92" y="147"/>
                  </a:cubicBezTo>
                  <a:cubicBezTo>
                    <a:pt x="85" y="109"/>
                    <a:pt x="85" y="109"/>
                    <a:pt x="85" y="109"/>
                  </a:cubicBezTo>
                  <a:cubicBezTo>
                    <a:pt x="85" y="107"/>
                    <a:pt x="85" y="106"/>
                    <a:pt x="84" y="105"/>
                  </a:cubicBezTo>
                  <a:cubicBezTo>
                    <a:pt x="69" y="80"/>
                    <a:pt x="69" y="80"/>
                    <a:pt x="69" y="80"/>
                  </a:cubicBezTo>
                  <a:cubicBezTo>
                    <a:pt x="70" y="79"/>
                    <a:pt x="71" y="78"/>
                    <a:pt x="71" y="76"/>
                  </a:cubicBezTo>
                  <a:cubicBezTo>
                    <a:pt x="80" y="37"/>
                    <a:pt x="80" y="37"/>
                    <a:pt x="80" y="37"/>
                  </a:cubicBezTo>
                  <a:cubicBezTo>
                    <a:pt x="90" y="46"/>
                    <a:pt x="90" y="46"/>
                    <a:pt x="90" y="46"/>
                  </a:cubicBezTo>
                  <a:cubicBezTo>
                    <a:pt x="90" y="47"/>
                    <a:pt x="91" y="47"/>
                    <a:pt x="91" y="48"/>
                  </a:cubicBezTo>
                  <a:cubicBezTo>
                    <a:pt x="93" y="50"/>
                    <a:pt x="95" y="51"/>
                    <a:pt x="97" y="51"/>
                  </a:cubicBezTo>
                  <a:cubicBezTo>
                    <a:pt x="125" y="51"/>
                    <a:pt x="125" y="51"/>
                    <a:pt x="125" y="51"/>
                  </a:cubicBezTo>
                  <a:cubicBezTo>
                    <a:pt x="129" y="51"/>
                    <a:pt x="132" y="48"/>
                    <a:pt x="132" y="44"/>
                  </a:cubicBezTo>
                  <a:cubicBezTo>
                    <a:pt x="132" y="40"/>
                    <a:pt x="129" y="37"/>
                    <a:pt x="125" y="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83" name="Freeform 75">
              <a:extLst>
                <a:ext uri="{FF2B5EF4-FFF2-40B4-BE49-F238E27FC236}">
                  <a16:creationId xmlns:a16="http://schemas.microsoft.com/office/drawing/2014/main" id="{4E0CB84C-E416-4911-AFCE-EEA1A41F7028}"/>
                </a:ext>
              </a:extLst>
            </p:cNvPr>
            <p:cNvSpPr>
              <a:spLocks/>
            </p:cNvSpPr>
            <p:nvPr/>
          </p:nvSpPr>
          <p:spPr bwMode="gray">
            <a:xfrm>
              <a:off x="5575300" y="5602288"/>
              <a:ext cx="30162" cy="41275"/>
            </a:xfrm>
            <a:custGeom>
              <a:avLst/>
              <a:gdLst>
                <a:gd name="T0" fmla="*/ 7 w 8"/>
                <a:gd name="T1" fmla="*/ 11 h 11"/>
                <a:gd name="T2" fmla="*/ 8 w 8"/>
                <a:gd name="T3" fmla="*/ 4 h 11"/>
                <a:gd name="T4" fmla="*/ 5 w 8"/>
                <a:gd name="T5" fmla="*/ 0 h 11"/>
                <a:gd name="T6" fmla="*/ 1 w 8"/>
                <a:gd name="T7" fmla="*/ 3 h 11"/>
                <a:gd name="T8" fmla="*/ 0 w 8"/>
                <a:gd name="T9" fmla="*/ 10 h 11"/>
                <a:gd name="T10" fmla="*/ 5 w 8"/>
                <a:gd name="T11" fmla="*/ 10 h 11"/>
                <a:gd name="T12" fmla="*/ 7 w 8"/>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8" h="11">
                  <a:moveTo>
                    <a:pt x="7" y="11"/>
                  </a:moveTo>
                  <a:cubicBezTo>
                    <a:pt x="8" y="4"/>
                    <a:pt x="8" y="4"/>
                    <a:pt x="8" y="4"/>
                  </a:cubicBezTo>
                  <a:cubicBezTo>
                    <a:pt x="8" y="2"/>
                    <a:pt x="7" y="0"/>
                    <a:pt x="5" y="0"/>
                  </a:cubicBezTo>
                  <a:cubicBezTo>
                    <a:pt x="3" y="0"/>
                    <a:pt x="1" y="1"/>
                    <a:pt x="1" y="3"/>
                  </a:cubicBezTo>
                  <a:cubicBezTo>
                    <a:pt x="0" y="10"/>
                    <a:pt x="0" y="10"/>
                    <a:pt x="0" y="10"/>
                  </a:cubicBezTo>
                  <a:cubicBezTo>
                    <a:pt x="5" y="10"/>
                    <a:pt x="5" y="10"/>
                    <a:pt x="5" y="10"/>
                  </a:cubicBezTo>
                  <a:cubicBezTo>
                    <a:pt x="6" y="10"/>
                    <a:pt x="7" y="10"/>
                    <a:pt x="7"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84" name="Freeform 76">
              <a:extLst>
                <a:ext uri="{FF2B5EF4-FFF2-40B4-BE49-F238E27FC236}">
                  <a16:creationId xmlns:a16="http://schemas.microsoft.com/office/drawing/2014/main" id="{9E1322EF-0B3E-4511-87D5-F3D94C04EF52}"/>
                </a:ext>
              </a:extLst>
            </p:cNvPr>
            <p:cNvSpPr>
              <a:spLocks/>
            </p:cNvSpPr>
            <p:nvPr/>
          </p:nvSpPr>
          <p:spPr bwMode="gray">
            <a:xfrm>
              <a:off x="5522913" y="5707063"/>
              <a:ext cx="69850" cy="390525"/>
            </a:xfrm>
            <a:custGeom>
              <a:avLst/>
              <a:gdLst>
                <a:gd name="T0" fmla="*/ 12 w 19"/>
                <a:gd name="T1" fmla="*/ 0 h 104"/>
                <a:gd name="T2" fmla="*/ 0 w 19"/>
                <a:gd name="T3" fmla="*/ 99 h 104"/>
                <a:gd name="T4" fmla="*/ 4 w 19"/>
                <a:gd name="T5" fmla="*/ 103 h 104"/>
                <a:gd name="T6" fmla="*/ 8 w 19"/>
                <a:gd name="T7" fmla="*/ 100 h 104"/>
                <a:gd name="T8" fmla="*/ 19 w 19"/>
                <a:gd name="T9" fmla="*/ 0 h 104"/>
                <a:gd name="T10" fmla="*/ 19 w 19"/>
                <a:gd name="T11" fmla="*/ 0 h 104"/>
                <a:gd name="T12" fmla="*/ 12 w 19"/>
                <a:gd name="T13" fmla="*/ 0 h 104"/>
              </a:gdLst>
              <a:ahLst/>
              <a:cxnLst>
                <a:cxn ang="0">
                  <a:pos x="T0" y="T1"/>
                </a:cxn>
                <a:cxn ang="0">
                  <a:pos x="T2" y="T3"/>
                </a:cxn>
                <a:cxn ang="0">
                  <a:pos x="T4" y="T5"/>
                </a:cxn>
                <a:cxn ang="0">
                  <a:pos x="T6" y="T7"/>
                </a:cxn>
                <a:cxn ang="0">
                  <a:pos x="T8" y="T9"/>
                </a:cxn>
                <a:cxn ang="0">
                  <a:pos x="T10" y="T11"/>
                </a:cxn>
                <a:cxn ang="0">
                  <a:pos x="T12" y="T13"/>
                </a:cxn>
              </a:cxnLst>
              <a:rect l="0" t="0" r="r" b="b"/>
              <a:pathLst>
                <a:path w="19" h="104">
                  <a:moveTo>
                    <a:pt x="12" y="0"/>
                  </a:moveTo>
                  <a:cubicBezTo>
                    <a:pt x="0" y="99"/>
                    <a:pt x="0" y="99"/>
                    <a:pt x="0" y="99"/>
                  </a:cubicBezTo>
                  <a:cubicBezTo>
                    <a:pt x="0" y="101"/>
                    <a:pt x="2" y="103"/>
                    <a:pt x="4" y="103"/>
                  </a:cubicBezTo>
                  <a:cubicBezTo>
                    <a:pt x="5" y="104"/>
                    <a:pt x="7" y="102"/>
                    <a:pt x="8" y="100"/>
                  </a:cubicBezTo>
                  <a:cubicBezTo>
                    <a:pt x="19" y="0"/>
                    <a:pt x="19" y="0"/>
                    <a:pt x="19" y="0"/>
                  </a:cubicBezTo>
                  <a:cubicBezTo>
                    <a:pt x="19" y="0"/>
                    <a:pt x="19" y="0"/>
                    <a:pt x="19" y="0"/>
                  </a:cubicBez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85" name="Freeform 77">
              <a:extLst>
                <a:ext uri="{FF2B5EF4-FFF2-40B4-BE49-F238E27FC236}">
                  <a16:creationId xmlns:a16="http://schemas.microsoft.com/office/drawing/2014/main" id="{2B313809-27A6-4B2D-B50D-CD1F3D789640}"/>
                </a:ext>
              </a:extLst>
            </p:cNvPr>
            <p:cNvSpPr>
              <a:spLocks/>
            </p:cNvSpPr>
            <p:nvPr/>
          </p:nvSpPr>
          <p:spPr bwMode="gray">
            <a:xfrm>
              <a:off x="5143500" y="5478463"/>
              <a:ext cx="153987" cy="220663"/>
            </a:xfrm>
            <a:custGeom>
              <a:avLst/>
              <a:gdLst>
                <a:gd name="T0" fmla="*/ 10 w 41"/>
                <a:gd name="T1" fmla="*/ 55 h 59"/>
                <a:gd name="T2" fmla="*/ 19 w 41"/>
                <a:gd name="T3" fmla="*/ 58 h 59"/>
                <a:gd name="T4" fmla="*/ 32 w 41"/>
                <a:gd name="T5" fmla="*/ 50 h 59"/>
                <a:gd name="T6" fmla="*/ 40 w 41"/>
                <a:gd name="T7" fmla="*/ 17 h 59"/>
                <a:gd name="T8" fmla="*/ 32 w 41"/>
                <a:gd name="T9" fmla="*/ 3 h 59"/>
                <a:gd name="T10" fmla="*/ 23 w 41"/>
                <a:gd name="T11" fmla="*/ 1 h 59"/>
                <a:gd name="T12" fmla="*/ 10 w 41"/>
                <a:gd name="T13" fmla="*/ 9 h 59"/>
                <a:gd name="T14" fmla="*/ 2 w 41"/>
                <a:gd name="T15" fmla="*/ 42 h 59"/>
                <a:gd name="T16" fmla="*/ 10 w 41"/>
                <a:gd name="T17" fmla="*/ 55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 h="59">
                  <a:moveTo>
                    <a:pt x="10" y="55"/>
                  </a:moveTo>
                  <a:cubicBezTo>
                    <a:pt x="19" y="58"/>
                    <a:pt x="19" y="58"/>
                    <a:pt x="19" y="58"/>
                  </a:cubicBezTo>
                  <a:cubicBezTo>
                    <a:pt x="24" y="59"/>
                    <a:pt x="30" y="56"/>
                    <a:pt x="32" y="50"/>
                  </a:cubicBezTo>
                  <a:cubicBezTo>
                    <a:pt x="40" y="17"/>
                    <a:pt x="40" y="17"/>
                    <a:pt x="40" y="17"/>
                  </a:cubicBezTo>
                  <a:cubicBezTo>
                    <a:pt x="41" y="11"/>
                    <a:pt x="38" y="5"/>
                    <a:pt x="32" y="3"/>
                  </a:cubicBezTo>
                  <a:cubicBezTo>
                    <a:pt x="23" y="1"/>
                    <a:pt x="23" y="1"/>
                    <a:pt x="23" y="1"/>
                  </a:cubicBezTo>
                  <a:cubicBezTo>
                    <a:pt x="17" y="0"/>
                    <a:pt x="11" y="3"/>
                    <a:pt x="10" y="9"/>
                  </a:cubicBezTo>
                  <a:cubicBezTo>
                    <a:pt x="2" y="42"/>
                    <a:pt x="2" y="42"/>
                    <a:pt x="2" y="42"/>
                  </a:cubicBezTo>
                  <a:cubicBezTo>
                    <a:pt x="0" y="48"/>
                    <a:pt x="4" y="54"/>
                    <a:pt x="10" y="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86" name="Oval 78">
              <a:extLst>
                <a:ext uri="{FF2B5EF4-FFF2-40B4-BE49-F238E27FC236}">
                  <a16:creationId xmlns:a16="http://schemas.microsoft.com/office/drawing/2014/main" id="{470E6707-372E-4372-92F1-56CF4845D6CD}"/>
                </a:ext>
              </a:extLst>
            </p:cNvPr>
            <p:cNvSpPr>
              <a:spLocks noChangeArrowheads="1"/>
            </p:cNvSpPr>
            <p:nvPr/>
          </p:nvSpPr>
          <p:spPr bwMode="gray">
            <a:xfrm>
              <a:off x="5353050" y="5373688"/>
              <a:ext cx="131762" cy="1270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grpSp>
      <p:grpSp>
        <p:nvGrpSpPr>
          <p:cNvPr id="87" name="Group 1">
            <a:extLst>
              <a:ext uri="{FF2B5EF4-FFF2-40B4-BE49-F238E27FC236}">
                <a16:creationId xmlns:a16="http://schemas.microsoft.com/office/drawing/2014/main" id="{154684E6-ECD9-4DDD-B580-446E17A05441}"/>
              </a:ext>
            </a:extLst>
          </p:cNvPr>
          <p:cNvGrpSpPr>
            <a:grpSpLocks noChangeAspect="1"/>
          </p:cNvGrpSpPr>
          <p:nvPr/>
        </p:nvGrpSpPr>
        <p:grpSpPr>
          <a:xfrm>
            <a:off x="1446090" y="4744284"/>
            <a:ext cx="90000" cy="90000"/>
            <a:chOff x="6431808" y="4130989"/>
            <a:chExt cx="149738" cy="281258"/>
          </a:xfrm>
          <a:solidFill>
            <a:schemeClr val="tx1">
              <a:lumMod val="50000"/>
            </a:schemeClr>
          </a:solidFill>
        </p:grpSpPr>
        <p:sp>
          <p:nvSpPr>
            <p:cNvPr id="88" name="Freeform 335">
              <a:extLst>
                <a:ext uri="{FF2B5EF4-FFF2-40B4-BE49-F238E27FC236}">
                  <a16:creationId xmlns:a16="http://schemas.microsoft.com/office/drawing/2014/main" id="{DB0AFF08-9050-4FCC-8947-09A09CE70C91}"/>
                </a:ext>
              </a:extLst>
            </p:cNvPr>
            <p:cNvSpPr>
              <a:spLocks/>
            </p:cNvSpPr>
            <p:nvPr/>
          </p:nvSpPr>
          <p:spPr bwMode="auto">
            <a:xfrm flipH="1">
              <a:off x="6515564" y="4295167"/>
              <a:ext cx="65982" cy="117080"/>
            </a:xfrm>
            <a:custGeom>
              <a:avLst/>
              <a:gdLst>
                <a:gd name="T0" fmla="*/ 18 w 133"/>
                <a:gd name="T1" fmla="*/ 172 h 236"/>
                <a:gd name="T2" fmla="*/ 70 w 133"/>
                <a:gd name="T3" fmla="*/ 202 h 236"/>
                <a:gd name="T4" fmla="*/ 133 w 133"/>
                <a:gd name="T5" fmla="*/ 80 h 236"/>
                <a:gd name="T6" fmla="*/ 108 w 133"/>
                <a:gd name="T7" fmla="*/ 0 h 236"/>
                <a:gd name="T8" fmla="*/ 18 w 133"/>
                <a:gd name="T9" fmla="*/ 172 h 236"/>
              </a:gdLst>
              <a:ahLst/>
              <a:cxnLst>
                <a:cxn ang="0">
                  <a:pos x="T0" y="T1"/>
                </a:cxn>
                <a:cxn ang="0">
                  <a:pos x="T2" y="T3"/>
                </a:cxn>
                <a:cxn ang="0">
                  <a:pos x="T4" y="T5"/>
                </a:cxn>
                <a:cxn ang="0">
                  <a:pos x="T6" y="T7"/>
                </a:cxn>
                <a:cxn ang="0">
                  <a:pos x="T8" y="T9"/>
                </a:cxn>
              </a:cxnLst>
              <a:rect l="0" t="0" r="r" b="b"/>
              <a:pathLst>
                <a:path w="133" h="236">
                  <a:moveTo>
                    <a:pt x="18" y="172"/>
                  </a:moveTo>
                  <a:cubicBezTo>
                    <a:pt x="0" y="206"/>
                    <a:pt x="52" y="236"/>
                    <a:pt x="70" y="202"/>
                  </a:cubicBezTo>
                  <a:cubicBezTo>
                    <a:pt x="91" y="161"/>
                    <a:pt x="112" y="121"/>
                    <a:pt x="133" y="80"/>
                  </a:cubicBezTo>
                  <a:cubicBezTo>
                    <a:pt x="122" y="55"/>
                    <a:pt x="113" y="28"/>
                    <a:pt x="108" y="0"/>
                  </a:cubicBezTo>
                  <a:cubicBezTo>
                    <a:pt x="78" y="57"/>
                    <a:pt x="48" y="114"/>
                    <a:pt x="18" y="1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latin typeface="Segoe UI" panose="020B0502040204020203" pitchFamily="34" charset="0"/>
                <a:ea typeface="Segoe UI" panose="020B0502040204020203" pitchFamily="34" charset="0"/>
                <a:cs typeface="Segoe UI" panose="020B0502040204020203" pitchFamily="34" charset="0"/>
              </a:endParaRPr>
            </a:p>
          </p:txBody>
        </p:sp>
        <p:sp>
          <p:nvSpPr>
            <p:cNvPr id="89" name="Freeform 13">
              <a:extLst>
                <a:ext uri="{FF2B5EF4-FFF2-40B4-BE49-F238E27FC236}">
                  <a16:creationId xmlns:a16="http://schemas.microsoft.com/office/drawing/2014/main" id="{2DF16102-0F36-4E66-8671-566719229CB2}"/>
                </a:ext>
              </a:extLst>
            </p:cNvPr>
            <p:cNvSpPr>
              <a:spLocks noEditPoints="1"/>
            </p:cNvSpPr>
            <p:nvPr/>
          </p:nvSpPr>
          <p:spPr bwMode="auto">
            <a:xfrm flipH="1">
              <a:off x="6431808" y="4189418"/>
              <a:ext cx="142851" cy="221274"/>
            </a:xfrm>
            <a:custGeom>
              <a:avLst/>
              <a:gdLst>
                <a:gd name="T0" fmla="*/ 260 w 288"/>
                <a:gd name="T1" fmla="*/ 377 h 446"/>
                <a:gd name="T2" fmla="*/ 163 w 288"/>
                <a:gd name="T3" fmla="*/ 215 h 446"/>
                <a:gd name="T4" fmla="*/ 161 w 288"/>
                <a:gd name="T5" fmla="*/ 205 h 446"/>
                <a:gd name="T6" fmla="*/ 154 w 288"/>
                <a:gd name="T7" fmla="*/ 150 h 446"/>
                <a:gd name="T8" fmla="*/ 160 w 288"/>
                <a:gd name="T9" fmla="*/ 86 h 446"/>
                <a:gd name="T10" fmla="*/ 196 w 288"/>
                <a:gd name="T11" fmla="*/ 159 h 446"/>
                <a:gd name="T12" fmla="*/ 256 w 288"/>
                <a:gd name="T13" fmla="*/ 159 h 446"/>
                <a:gd name="T14" fmla="*/ 155 w 288"/>
                <a:gd name="T15" fmla="*/ 5 h 446"/>
                <a:gd name="T16" fmla="*/ 141 w 288"/>
                <a:gd name="T17" fmla="*/ 1 h 446"/>
                <a:gd name="T18" fmla="*/ 114 w 288"/>
                <a:gd name="T19" fmla="*/ 16 h 446"/>
                <a:gd name="T20" fmla="*/ 53 w 288"/>
                <a:gd name="T21" fmla="*/ 92 h 446"/>
                <a:gd name="T22" fmla="*/ 39 w 288"/>
                <a:gd name="T23" fmla="*/ 100 h 446"/>
                <a:gd name="T24" fmla="*/ 38 w 288"/>
                <a:gd name="T25" fmla="*/ 100 h 446"/>
                <a:gd name="T26" fmla="*/ 34 w 288"/>
                <a:gd name="T27" fmla="*/ 102 h 446"/>
                <a:gd name="T28" fmla="*/ 30 w 288"/>
                <a:gd name="T29" fmla="*/ 103 h 446"/>
                <a:gd name="T30" fmla="*/ 0 w 288"/>
                <a:gd name="T31" fmla="*/ 133 h 446"/>
                <a:gd name="T32" fmla="*/ 30 w 288"/>
                <a:gd name="T33" fmla="*/ 163 h 446"/>
                <a:gd name="T34" fmla="*/ 94 w 288"/>
                <a:gd name="T35" fmla="*/ 137 h 446"/>
                <a:gd name="T36" fmla="*/ 94 w 288"/>
                <a:gd name="T37" fmla="*/ 158 h 446"/>
                <a:gd name="T38" fmla="*/ 101 w 288"/>
                <a:gd name="T39" fmla="*/ 212 h 446"/>
                <a:gd name="T40" fmla="*/ 126 w 288"/>
                <a:gd name="T41" fmla="*/ 292 h 446"/>
                <a:gd name="T42" fmla="*/ 217 w 288"/>
                <a:gd name="T43" fmla="*/ 420 h 446"/>
                <a:gd name="T44" fmla="*/ 260 w 288"/>
                <a:gd name="T45" fmla="*/ 377 h 446"/>
                <a:gd name="T46" fmla="*/ 38 w 288"/>
                <a:gd name="T47" fmla="*/ 100 h 446"/>
                <a:gd name="T48" fmla="*/ 38 w 288"/>
                <a:gd name="T49" fmla="*/ 100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88" h="446">
                  <a:moveTo>
                    <a:pt x="260" y="377"/>
                  </a:moveTo>
                  <a:cubicBezTo>
                    <a:pt x="212" y="332"/>
                    <a:pt x="178" y="277"/>
                    <a:pt x="163" y="215"/>
                  </a:cubicBezTo>
                  <a:cubicBezTo>
                    <a:pt x="162" y="211"/>
                    <a:pt x="162" y="208"/>
                    <a:pt x="161" y="205"/>
                  </a:cubicBezTo>
                  <a:cubicBezTo>
                    <a:pt x="157" y="187"/>
                    <a:pt x="154" y="169"/>
                    <a:pt x="154" y="150"/>
                  </a:cubicBezTo>
                  <a:cubicBezTo>
                    <a:pt x="160" y="86"/>
                    <a:pt x="160" y="86"/>
                    <a:pt x="160" y="86"/>
                  </a:cubicBezTo>
                  <a:cubicBezTo>
                    <a:pt x="179" y="106"/>
                    <a:pt x="196" y="130"/>
                    <a:pt x="196" y="159"/>
                  </a:cubicBezTo>
                  <a:cubicBezTo>
                    <a:pt x="196" y="197"/>
                    <a:pt x="256" y="197"/>
                    <a:pt x="256" y="159"/>
                  </a:cubicBezTo>
                  <a:cubicBezTo>
                    <a:pt x="256" y="94"/>
                    <a:pt x="208" y="38"/>
                    <a:pt x="155" y="5"/>
                  </a:cubicBezTo>
                  <a:cubicBezTo>
                    <a:pt x="151" y="2"/>
                    <a:pt x="145" y="1"/>
                    <a:pt x="141" y="1"/>
                  </a:cubicBezTo>
                  <a:cubicBezTo>
                    <a:pt x="131" y="0"/>
                    <a:pt x="120" y="4"/>
                    <a:pt x="114" y="16"/>
                  </a:cubicBezTo>
                  <a:cubicBezTo>
                    <a:pt x="100" y="45"/>
                    <a:pt x="81" y="74"/>
                    <a:pt x="53" y="92"/>
                  </a:cubicBezTo>
                  <a:cubicBezTo>
                    <a:pt x="48" y="95"/>
                    <a:pt x="44" y="97"/>
                    <a:pt x="39" y="100"/>
                  </a:cubicBezTo>
                  <a:cubicBezTo>
                    <a:pt x="39" y="100"/>
                    <a:pt x="39" y="100"/>
                    <a:pt x="38" y="100"/>
                  </a:cubicBezTo>
                  <a:cubicBezTo>
                    <a:pt x="37" y="101"/>
                    <a:pt x="35" y="101"/>
                    <a:pt x="34" y="102"/>
                  </a:cubicBezTo>
                  <a:cubicBezTo>
                    <a:pt x="30" y="103"/>
                    <a:pt x="14" y="105"/>
                    <a:pt x="30" y="103"/>
                  </a:cubicBezTo>
                  <a:cubicBezTo>
                    <a:pt x="14" y="105"/>
                    <a:pt x="0" y="116"/>
                    <a:pt x="0" y="133"/>
                  </a:cubicBezTo>
                  <a:cubicBezTo>
                    <a:pt x="0" y="148"/>
                    <a:pt x="14" y="165"/>
                    <a:pt x="30" y="163"/>
                  </a:cubicBezTo>
                  <a:cubicBezTo>
                    <a:pt x="54" y="161"/>
                    <a:pt x="75" y="151"/>
                    <a:pt x="94" y="137"/>
                  </a:cubicBezTo>
                  <a:cubicBezTo>
                    <a:pt x="94" y="144"/>
                    <a:pt x="94" y="151"/>
                    <a:pt x="94" y="158"/>
                  </a:cubicBezTo>
                  <a:cubicBezTo>
                    <a:pt x="95" y="176"/>
                    <a:pt x="97" y="194"/>
                    <a:pt x="101" y="212"/>
                  </a:cubicBezTo>
                  <a:cubicBezTo>
                    <a:pt x="106" y="240"/>
                    <a:pt x="115" y="267"/>
                    <a:pt x="126" y="292"/>
                  </a:cubicBezTo>
                  <a:cubicBezTo>
                    <a:pt x="148" y="340"/>
                    <a:pt x="178" y="383"/>
                    <a:pt x="217" y="420"/>
                  </a:cubicBezTo>
                  <a:cubicBezTo>
                    <a:pt x="245" y="446"/>
                    <a:pt x="288" y="404"/>
                    <a:pt x="260" y="377"/>
                  </a:cubicBezTo>
                  <a:close/>
                  <a:moveTo>
                    <a:pt x="38" y="100"/>
                  </a:moveTo>
                  <a:cubicBezTo>
                    <a:pt x="37" y="101"/>
                    <a:pt x="37" y="101"/>
                    <a:pt x="38" y="10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latin typeface="Segoe UI" panose="020B0502040204020203" pitchFamily="34" charset="0"/>
                <a:ea typeface="Segoe UI" panose="020B0502040204020203" pitchFamily="34" charset="0"/>
                <a:cs typeface="Segoe UI" panose="020B0502040204020203" pitchFamily="34" charset="0"/>
              </a:endParaRPr>
            </a:p>
          </p:txBody>
        </p:sp>
        <p:sp>
          <p:nvSpPr>
            <p:cNvPr id="90" name="Freeform 14">
              <a:extLst>
                <a:ext uri="{FF2B5EF4-FFF2-40B4-BE49-F238E27FC236}">
                  <a16:creationId xmlns:a16="http://schemas.microsoft.com/office/drawing/2014/main" id="{936A25E7-881C-4F76-9B8B-841DA3D2D166}"/>
                </a:ext>
              </a:extLst>
            </p:cNvPr>
            <p:cNvSpPr>
              <a:spLocks/>
            </p:cNvSpPr>
            <p:nvPr/>
          </p:nvSpPr>
          <p:spPr bwMode="auto">
            <a:xfrm flipH="1">
              <a:off x="6480017" y="4130989"/>
              <a:ext cx="47987" cy="47987"/>
            </a:xfrm>
            <a:custGeom>
              <a:avLst/>
              <a:gdLst>
                <a:gd name="T0" fmla="*/ 49 w 97"/>
                <a:gd name="T1" fmla="*/ 97 h 97"/>
                <a:gd name="T2" fmla="*/ 48 w 97"/>
                <a:gd name="T3" fmla="*/ 97 h 97"/>
                <a:gd name="T4" fmla="*/ 0 w 97"/>
                <a:gd name="T5" fmla="*/ 49 h 97"/>
                <a:gd name="T6" fmla="*/ 0 w 97"/>
                <a:gd name="T7" fmla="*/ 48 h 97"/>
                <a:gd name="T8" fmla="*/ 48 w 97"/>
                <a:gd name="T9" fmla="*/ 0 h 97"/>
                <a:gd name="T10" fmla="*/ 49 w 97"/>
                <a:gd name="T11" fmla="*/ 0 h 97"/>
                <a:gd name="T12" fmla="*/ 97 w 97"/>
                <a:gd name="T13" fmla="*/ 48 h 97"/>
                <a:gd name="T14" fmla="*/ 97 w 97"/>
                <a:gd name="T15" fmla="*/ 49 h 97"/>
                <a:gd name="T16" fmla="*/ 49 w 97"/>
                <a:gd name="T17" fmla="*/ 97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7" h="97">
                  <a:moveTo>
                    <a:pt x="49" y="97"/>
                  </a:moveTo>
                  <a:cubicBezTo>
                    <a:pt x="48" y="97"/>
                    <a:pt x="48" y="97"/>
                    <a:pt x="48" y="97"/>
                  </a:cubicBezTo>
                  <a:cubicBezTo>
                    <a:pt x="21" y="97"/>
                    <a:pt x="0" y="76"/>
                    <a:pt x="0" y="49"/>
                  </a:cubicBezTo>
                  <a:cubicBezTo>
                    <a:pt x="0" y="48"/>
                    <a:pt x="0" y="48"/>
                    <a:pt x="0" y="48"/>
                  </a:cubicBezTo>
                  <a:cubicBezTo>
                    <a:pt x="0" y="22"/>
                    <a:pt x="21" y="0"/>
                    <a:pt x="48" y="0"/>
                  </a:cubicBezTo>
                  <a:cubicBezTo>
                    <a:pt x="49" y="0"/>
                    <a:pt x="49" y="0"/>
                    <a:pt x="49" y="0"/>
                  </a:cubicBezTo>
                  <a:cubicBezTo>
                    <a:pt x="75" y="0"/>
                    <a:pt x="97" y="22"/>
                    <a:pt x="97" y="48"/>
                  </a:cubicBezTo>
                  <a:cubicBezTo>
                    <a:pt x="97" y="49"/>
                    <a:pt x="97" y="49"/>
                    <a:pt x="97" y="49"/>
                  </a:cubicBezTo>
                  <a:cubicBezTo>
                    <a:pt x="97" y="76"/>
                    <a:pt x="75" y="97"/>
                    <a:pt x="49" y="9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latin typeface="Segoe UI" panose="020B0502040204020203" pitchFamily="34" charset="0"/>
                <a:ea typeface="Segoe UI" panose="020B0502040204020203" pitchFamily="34" charset="0"/>
                <a:cs typeface="Segoe UI" panose="020B0502040204020203" pitchFamily="34" charset="0"/>
              </a:endParaRPr>
            </a:p>
          </p:txBody>
        </p:sp>
      </p:grpSp>
      <p:pic>
        <p:nvPicPr>
          <p:cNvPr id="92" name="Grafik 91">
            <a:extLst>
              <a:ext uri="{FF2B5EF4-FFF2-40B4-BE49-F238E27FC236}">
                <a16:creationId xmlns:a16="http://schemas.microsoft.com/office/drawing/2014/main" id="{3C277EF9-BA05-475A-BF7F-3D76B399F7CC}"/>
              </a:ext>
            </a:extLst>
          </p:cNvPr>
          <p:cNvPicPr>
            <a:picLocks noChangeAspect="1"/>
          </p:cNvPicPr>
          <p:nvPr/>
        </p:nvPicPr>
        <p:blipFill>
          <a:blip r:embed="rId7"/>
          <a:stretch>
            <a:fillRect/>
          </a:stretch>
        </p:blipFill>
        <p:spPr>
          <a:xfrm>
            <a:off x="1410515" y="4241494"/>
            <a:ext cx="161150" cy="105367"/>
          </a:xfrm>
          <a:prstGeom prst="rect">
            <a:avLst/>
          </a:prstGeom>
          <a:solidFill>
            <a:schemeClr val="tx1">
              <a:lumMod val="50000"/>
            </a:schemeClr>
          </a:solidFill>
        </p:spPr>
      </p:pic>
      <p:pic>
        <p:nvPicPr>
          <p:cNvPr id="93" name="Grafik 92">
            <a:extLst>
              <a:ext uri="{FF2B5EF4-FFF2-40B4-BE49-F238E27FC236}">
                <a16:creationId xmlns:a16="http://schemas.microsoft.com/office/drawing/2014/main" id="{1E010774-0804-400E-A4D7-3FF0C146BD92}"/>
              </a:ext>
            </a:extLst>
          </p:cNvPr>
          <p:cNvPicPr>
            <a:picLocks noChangeAspect="1"/>
          </p:cNvPicPr>
          <p:nvPr/>
        </p:nvPicPr>
        <p:blipFill>
          <a:blip r:embed="rId8"/>
          <a:stretch>
            <a:fillRect/>
          </a:stretch>
        </p:blipFill>
        <p:spPr>
          <a:xfrm>
            <a:off x="1431526" y="5234617"/>
            <a:ext cx="108000" cy="102706"/>
          </a:xfrm>
          <a:prstGeom prst="rect">
            <a:avLst/>
          </a:prstGeom>
          <a:solidFill>
            <a:schemeClr val="tx1">
              <a:lumMod val="50000"/>
            </a:schemeClr>
          </a:solidFill>
        </p:spPr>
      </p:pic>
      <p:pic>
        <p:nvPicPr>
          <p:cNvPr id="94" name="Grafik 93">
            <a:extLst>
              <a:ext uri="{FF2B5EF4-FFF2-40B4-BE49-F238E27FC236}">
                <a16:creationId xmlns:a16="http://schemas.microsoft.com/office/drawing/2014/main" id="{D2D18633-24F2-4E3F-A912-947A8C42C605}"/>
              </a:ext>
            </a:extLst>
          </p:cNvPr>
          <p:cNvPicPr>
            <a:picLocks noChangeAspect="1"/>
          </p:cNvPicPr>
          <p:nvPr/>
        </p:nvPicPr>
        <p:blipFill>
          <a:blip r:embed="rId9"/>
          <a:stretch>
            <a:fillRect/>
          </a:stretch>
        </p:blipFill>
        <p:spPr>
          <a:xfrm>
            <a:off x="1443638" y="4995036"/>
            <a:ext cx="83776" cy="102393"/>
          </a:xfrm>
          <a:prstGeom prst="rect">
            <a:avLst/>
          </a:prstGeom>
          <a:solidFill>
            <a:schemeClr val="tx1">
              <a:lumMod val="50000"/>
            </a:schemeClr>
          </a:solidFill>
        </p:spPr>
      </p:pic>
      <p:pic>
        <p:nvPicPr>
          <p:cNvPr id="95" name="Grafik 94">
            <a:extLst>
              <a:ext uri="{FF2B5EF4-FFF2-40B4-BE49-F238E27FC236}">
                <a16:creationId xmlns:a16="http://schemas.microsoft.com/office/drawing/2014/main" id="{877DCEA7-42AB-49FF-9B63-AE4CC58898CD}"/>
              </a:ext>
            </a:extLst>
          </p:cNvPr>
          <p:cNvPicPr>
            <a:picLocks noChangeAspect="1"/>
          </p:cNvPicPr>
          <p:nvPr/>
        </p:nvPicPr>
        <p:blipFill>
          <a:blip r:embed="rId10"/>
          <a:stretch>
            <a:fillRect/>
          </a:stretch>
        </p:blipFill>
        <p:spPr>
          <a:xfrm>
            <a:off x="1419090" y="3259169"/>
            <a:ext cx="144000" cy="109538"/>
          </a:xfrm>
          <a:prstGeom prst="rect">
            <a:avLst/>
          </a:prstGeom>
          <a:solidFill>
            <a:schemeClr val="tx1">
              <a:lumMod val="50000"/>
            </a:schemeClr>
          </a:solidFill>
        </p:spPr>
      </p:pic>
      <p:pic>
        <p:nvPicPr>
          <p:cNvPr id="12" name="Grafik 11">
            <a:extLst>
              <a:ext uri="{FF2B5EF4-FFF2-40B4-BE49-F238E27FC236}">
                <a16:creationId xmlns:a16="http://schemas.microsoft.com/office/drawing/2014/main" id="{10B07E4B-6D89-4684-AFD5-60C974C35CFB}"/>
              </a:ext>
            </a:extLst>
          </p:cNvPr>
          <p:cNvPicPr>
            <a:picLocks noChangeAspect="1"/>
          </p:cNvPicPr>
          <p:nvPr/>
        </p:nvPicPr>
        <p:blipFill>
          <a:blip r:embed="rId11"/>
          <a:stretch>
            <a:fillRect/>
          </a:stretch>
        </p:blipFill>
        <p:spPr>
          <a:xfrm>
            <a:off x="1425982" y="3975664"/>
            <a:ext cx="151625" cy="157772"/>
          </a:xfrm>
          <a:prstGeom prst="rect">
            <a:avLst/>
          </a:prstGeom>
        </p:spPr>
      </p:pic>
      <p:pic>
        <p:nvPicPr>
          <p:cNvPr id="13" name="Grafik 12">
            <a:extLst>
              <a:ext uri="{FF2B5EF4-FFF2-40B4-BE49-F238E27FC236}">
                <a16:creationId xmlns:a16="http://schemas.microsoft.com/office/drawing/2014/main" id="{A946AA98-1B41-43AE-8968-03F8044F3DFA}"/>
              </a:ext>
            </a:extLst>
          </p:cNvPr>
          <p:cNvPicPr>
            <a:picLocks noChangeAspect="1"/>
          </p:cNvPicPr>
          <p:nvPr/>
        </p:nvPicPr>
        <p:blipFill>
          <a:blip r:embed="rId12"/>
          <a:stretch>
            <a:fillRect/>
          </a:stretch>
        </p:blipFill>
        <p:spPr>
          <a:xfrm>
            <a:off x="1410021" y="4484049"/>
            <a:ext cx="145679" cy="124868"/>
          </a:xfrm>
          <a:prstGeom prst="rect">
            <a:avLst/>
          </a:prstGeom>
        </p:spPr>
      </p:pic>
      <p:pic>
        <p:nvPicPr>
          <p:cNvPr id="96" name="Grafik 95">
            <a:extLst>
              <a:ext uri="{FF2B5EF4-FFF2-40B4-BE49-F238E27FC236}">
                <a16:creationId xmlns:a16="http://schemas.microsoft.com/office/drawing/2014/main" id="{029B0040-C719-4810-8E69-F72DA15B8F85}"/>
              </a:ext>
            </a:extLst>
          </p:cNvPr>
          <p:cNvPicPr>
            <a:picLocks noChangeAspect="1"/>
          </p:cNvPicPr>
          <p:nvPr/>
        </p:nvPicPr>
        <p:blipFill>
          <a:blip r:embed="rId13"/>
          <a:stretch>
            <a:fillRect/>
          </a:stretch>
        </p:blipFill>
        <p:spPr>
          <a:xfrm>
            <a:off x="1417987" y="5485115"/>
            <a:ext cx="145104" cy="128677"/>
          </a:xfrm>
          <a:prstGeom prst="rect">
            <a:avLst/>
          </a:prstGeom>
        </p:spPr>
      </p:pic>
    </p:spTree>
    <p:extLst>
      <p:ext uri="{BB962C8B-B14F-4D97-AF65-F5344CB8AC3E}">
        <p14:creationId xmlns:p14="http://schemas.microsoft.com/office/powerpoint/2010/main" val="529864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3" presetClass="path" presetSubtype="0" accel="50000" decel="50000" fill="hold" nodeType="clickEffect">
                                  <p:stCondLst>
                                    <p:cond delay="0"/>
                                  </p:stCondLst>
                                  <p:childTnLst>
                                    <p:animMotion origin="layout" path="M -1.25E-6 4.44444E-6 L 0.43776 0.00648 " pathEditMode="relative" rAng="0" ptsTypes="AA">
                                      <p:cBhvr>
                                        <p:cTn id="6" dur="2000" fill="hold"/>
                                        <p:tgtEl>
                                          <p:spTgt spid="73"/>
                                        </p:tgtEl>
                                        <p:attrNameLst>
                                          <p:attrName>ppt_x</p:attrName>
                                          <p:attrName>ppt_y</p:attrName>
                                        </p:attrNameLst>
                                      </p:cBhvr>
                                      <p:rCtr x="21888" y="32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hteck 8">
            <a:extLst>
              <a:ext uri="{FF2B5EF4-FFF2-40B4-BE49-F238E27FC236}">
                <a16:creationId xmlns:a16="http://schemas.microsoft.com/office/drawing/2014/main" id="{E4BE0451-E7EF-412A-9668-D9F290789262}"/>
              </a:ext>
            </a:extLst>
          </p:cNvPr>
          <p:cNvSpPr/>
          <p:nvPr/>
        </p:nvSpPr>
        <p:spPr>
          <a:xfrm>
            <a:off x="7949046" y="2063262"/>
            <a:ext cx="667416" cy="1828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latin typeface="Segoe UI" panose="020B0502040204020203" pitchFamily="34" charset="0"/>
              <a:ea typeface="Segoe UI" panose="020B0502040204020203" pitchFamily="34" charset="0"/>
              <a:cs typeface="Segoe UI" panose="020B0502040204020203" pitchFamily="34" charset="0"/>
            </a:endParaRPr>
          </a:p>
        </p:txBody>
      </p:sp>
      <p:graphicFrame>
        <p:nvGraphicFramePr>
          <p:cNvPr id="4" name="Tabelle 3">
            <a:extLst>
              <a:ext uri="{FF2B5EF4-FFF2-40B4-BE49-F238E27FC236}">
                <a16:creationId xmlns:a16="http://schemas.microsoft.com/office/drawing/2014/main" id="{74A84D6A-A510-4B28-896B-73DB5D1E97BC}"/>
              </a:ext>
            </a:extLst>
          </p:cNvPr>
          <p:cNvGraphicFramePr>
            <a:graphicFrameLocks noGrp="1"/>
          </p:cNvGraphicFramePr>
          <p:nvPr>
            <p:extLst>
              <p:ext uri="{D42A27DB-BD31-4B8C-83A1-F6EECF244321}">
                <p14:modId xmlns:p14="http://schemas.microsoft.com/office/powerpoint/2010/main" val="1197907275"/>
              </p:ext>
            </p:extLst>
          </p:nvPr>
        </p:nvGraphicFramePr>
        <p:xfrm>
          <a:off x="562552" y="1667022"/>
          <a:ext cx="10781722" cy="4520910"/>
        </p:xfrm>
        <a:graphic>
          <a:graphicData uri="http://schemas.openxmlformats.org/drawingml/2006/table">
            <a:tbl>
              <a:tblPr>
                <a:tableStyleId>{5C22544A-7EE6-4342-B048-85BDC9FD1C3A}</a:tableStyleId>
              </a:tblPr>
              <a:tblGrid>
                <a:gridCol w="5010934">
                  <a:extLst>
                    <a:ext uri="{9D8B030D-6E8A-4147-A177-3AD203B41FA5}">
                      <a16:colId xmlns:a16="http://schemas.microsoft.com/office/drawing/2014/main" val="2513135032"/>
                    </a:ext>
                  </a:extLst>
                </a:gridCol>
                <a:gridCol w="2176881">
                  <a:extLst>
                    <a:ext uri="{9D8B030D-6E8A-4147-A177-3AD203B41FA5}">
                      <a16:colId xmlns:a16="http://schemas.microsoft.com/office/drawing/2014/main" val="3153161800"/>
                    </a:ext>
                  </a:extLst>
                </a:gridCol>
                <a:gridCol w="3593907">
                  <a:extLst>
                    <a:ext uri="{9D8B030D-6E8A-4147-A177-3AD203B41FA5}">
                      <a16:colId xmlns:a16="http://schemas.microsoft.com/office/drawing/2014/main" val="689007843"/>
                    </a:ext>
                  </a:extLst>
                </a:gridCol>
              </a:tblGrid>
              <a:tr h="288000">
                <a:tc>
                  <a:txBody>
                    <a:bodyPr/>
                    <a:lstStyle/>
                    <a:p>
                      <a:pPr algn="l" fontAlgn="t"/>
                      <a:r>
                        <a:rPr lang="en-US" sz="1600" b="0" i="0" u="none" strike="noStrike" noProof="0" dirty="0">
                          <a:solidFill>
                            <a:srgbClr val="000000"/>
                          </a:solidFill>
                          <a:effectLst/>
                          <a:latin typeface="Segoe UI" panose="020B0502040204020203" pitchFamily="34" charset="0"/>
                          <a:ea typeface="Segoe UI" panose="020B0502040204020203" pitchFamily="34" charset="0"/>
                          <a:cs typeface="Segoe UI" panose="020B0502040204020203" pitchFamily="34" charset="0"/>
                        </a:rPr>
                        <a:t>Consumption Category (adults, 16+)</a:t>
                      </a:r>
                    </a:p>
                  </a:txBody>
                  <a:tcPr marL="0" marR="0" marT="0" marB="0">
                    <a:lnL w="1270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4"/>
                    </a:solidFill>
                  </a:tcPr>
                </a:tc>
                <a:tc>
                  <a:txBody>
                    <a:bodyPr/>
                    <a:lstStyle/>
                    <a:p>
                      <a:pPr algn="ctr" fontAlgn="t"/>
                      <a:r>
                        <a:rPr lang="en-US" sz="1600" b="0" i="0" u="none" strike="noStrike" noProof="0" dirty="0">
                          <a:solidFill>
                            <a:srgbClr val="000000"/>
                          </a:solidFill>
                          <a:effectLst/>
                          <a:latin typeface="Segoe UI" panose="020B0502040204020203" pitchFamily="34" charset="0"/>
                          <a:ea typeface="Segoe UI" panose="020B0502040204020203" pitchFamily="34" charset="0"/>
                          <a:cs typeface="Segoe UI" panose="020B0502040204020203" pitchFamily="34" charset="0"/>
                        </a:rPr>
                        <a:t>Expenditure amount</a:t>
                      </a:r>
                    </a:p>
                  </a:txBody>
                  <a:tcPr marL="0" marR="0" marT="0" marB="0">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4"/>
                    </a:solidFill>
                  </a:tcPr>
                </a:tc>
                <a:tc>
                  <a:txBody>
                    <a:bodyPr/>
                    <a:lstStyle/>
                    <a:p>
                      <a:pPr algn="ctr" fontAlgn="t"/>
                      <a:r>
                        <a:rPr lang="en-US" sz="1600" b="0" i="0" u="none" strike="noStrike" noProof="0" dirty="0">
                          <a:solidFill>
                            <a:srgbClr val="000000"/>
                          </a:solidFill>
                          <a:effectLst/>
                          <a:latin typeface="Segoe UI" panose="020B0502040204020203" pitchFamily="34" charset="0"/>
                          <a:ea typeface="Segoe UI" panose="020B0502040204020203" pitchFamily="34" charset="0"/>
                          <a:cs typeface="Segoe UI" panose="020B0502040204020203" pitchFamily="34" charset="0"/>
                        </a:rPr>
                        <a:t>Place of expenditure (tendentially)</a:t>
                      </a:r>
                    </a:p>
                  </a:txBody>
                  <a:tcPr marL="0" marR="0" marT="0" marB="0">
                    <a:lnL w="635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4"/>
                    </a:solidFill>
                  </a:tcPr>
                </a:tc>
                <a:extLst>
                  <a:ext uri="{0D108BD9-81ED-4DB2-BD59-A6C34878D82A}">
                    <a16:rowId xmlns:a16="http://schemas.microsoft.com/office/drawing/2014/main" val="2114840416"/>
                  </a:ext>
                </a:extLst>
              </a:tr>
              <a:tr h="0">
                <a:tc>
                  <a:txBody>
                    <a:bodyPr/>
                    <a:lstStyle/>
                    <a:p>
                      <a:pPr algn="l" rtl="0" fontAlgn="t"/>
                      <a:r>
                        <a:rPr lang="de-DE" sz="1200" b="0" i="0" u="none" strike="noStrike" dirty="0">
                          <a:solidFill>
                            <a:srgbClr val="3B3B3D"/>
                          </a:solidFill>
                          <a:effectLst/>
                          <a:latin typeface="Segoe UI" panose="020B0502040204020203" pitchFamily="34" charset="0"/>
                        </a:rPr>
                        <a:t>Sports Equipment</a:t>
                      </a:r>
                    </a:p>
                  </a:txBody>
                  <a:tcPr marL="9525" marR="9525" marT="9525" marB="0">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t"/>
                      <a:r>
                        <a:rPr lang="de-DE" sz="1200" b="0" i="0" u="none" strike="noStrike">
                          <a:solidFill>
                            <a:srgbClr val="000000"/>
                          </a:solidFill>
                          <a:effectLst/>
                          <a:latin typeface="Segoe UI" panose="020B0502040204020203" pitchFamily="34" charset="0"/>
                        </a:rPr>
                        <a:t>++++</a:t>
                      </a:r>
                    </a:p>
                  </a:txBody>
                  <a:tcPr marL="9525" marR="9525" marT="9525" marB="0">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t"/>
                      <a:r>
                        <a:rPr lang="de-DE" sz="1200" b="0" i="0" u="none" strike="noStrike" dirty="0">
                          <a:solidFill>
                            <a:srgbClr val="000000"/>
                          </a:solidFill>
                          <a:effectLst/>
                          <a:latin typeface="Segoe UI" panose="020B0502040204020203" pitchFamily="34" charset="0"/>
                        </a:rPr>
                        <a:t>Regional, Online</a:t>
                      </a:r>
                    </a:p>
                  </a:txBody>
                  <a:tcPr marL="9525" marR="9525" marT="9525" marB="0">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09361"/>
                  </a:ext>
                </a:extLst>
              </a:tr>
              <a:tr h="95103">
                <a:tc>
                  <a:txBody>
                    <a:bodyPr/>
                    <a:lstStyle/>
                    <a:p>
                      <a:pPr algn="l" rtl="0" fontAlgn="t"/>
                      <a:r>
                        <a:rPr lang="de-DE" sz="1200" b="0" i="0" u="none" strike="noStrike" dirty="0">
                          <a:solidFill>
                            <a:srgbClr val="3B3B3D"/>
                          </a:solidFill>
                          <a:effectLst/>
                          <a:latin typeface="Segoe UI" panose="020B0502040204020203" pitchFamily="34" charset="0"/>
                        </a:rPr>
                        <a:t>Sports </a:t>
                      </a:r>
                      <a:r>
                        <a:rPr lang="de-DE" sz="1200" b="0" i="0" u="none" strike="noStrike" dirty="0" err="1">
                          <a:solidFill>
                            <a:srgbClr val="3B3B3D"/>
                          </a:solidFill>
                          <a:effectLst/>
                          <a:latin typeface="Segoe UI" panose="020B0502040204020203" pitchFamily="34" charset="0"/>
                        </a:rPr>
                        <a:t>Footwear</a:t>
                      </a:r>
                      <a:endParaRPr lang="de-DE" sz="1200" b="0" i="0" u="none" strike="noStrike" dirty="0">
                        <a:solidFill>
                          <a:srgbClr val="3B3B3D"/>
                        </a:solidFill>
                        <a:effectLst/>
                        <a:latin typeface="Segoe UI" panose="020B0502040204020203" pitchFamily="34" charset="0"/>
                      </a:endParaRPr>
                    </a:p>
                  </a:txBody>
                  <a:tcPr marL="9525" marR="9525" marT="9525" marB="0">
                    <a:lnL w="1270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t"/>
                      <a:r>
                        <a:rPr lang="de-DE" sz="1200" b="0" i="0" u="none" strike="noStrike">
                          <a:solidFill>
                            <a:srgbClr val="000000"/>
                          </a:solidFill>
                          <a:effectLst/>
                          <a:latin typeface="Segoe UI" panose="020B0502040204020203" pitchFamily="34" charset="0"/>
                        </a:rPr>
                        <a:t>+++</a:t>
                      </a:r>
                    </a:p>
                  </a:txBody>
                  <a:tcPr marL="9525" marR="9525" marT="9525" marB="0">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t"/>
                      <a:r>
                        <a:rPr lang="de-DE" sz="1200" b="0" i="0" u="none" strike="noStrike" dirty="0">
                          <a:solidFill>
                            <a:srgbClr val="000000"/>
                          </a:solidFill>
                          <a:effectLst/>
                          <a:latin typeface="Segoe UI" panose="020B0502040204020203" pitchFamily="34" charset="0"/>
                        </a:rPr>
                        <a:t>Regional, Online</a:t>
                      </a:r>
                    </a:p>
                  </a:txBody>
                  <a:tcPr marL="9525" marR="9525" marT="9525" marB="0">
                    <a:lnL w="635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91617370"/>
                  </a:ext>
                </a:extLst>
              </a:tr>
              <a:tr h="0">
                <a:tc>
                  <a:txBody>
                    <a:bodyPr/>
                    <a:lstStyle/>
                    <a:p>
                      <a:pPr algn="l" rtl="0" fontAlgn="t"/>
                      <a:r>
                        <a:rPr lang="de-DE" sz="1200" b="0" i="0" u="none" strike="noStrike" dirty="0">
                          <a:solidFill>
                            <a:srgbClr val="3B3B3D"/>
                          </a:solidFill>
                          <a:effectLst/>
                          <a:latin typeface="Segoe UI" panose="020B0502040204020203" pitchFamily="34" charset="0"/>
                        </a:rPr>
                        <a:t>Sports </a:t>
                      </a:r>
                      <a:r>
                        <a:rPr lang="de-DE" sz="1200" b="0" i="0" u="none" strike="noStrike" dirty="0" err="1">
                          <a:solidFill>
                            <a:srgbClr val="3B3B3D"/>
                          </a:solidFill>
                          <a:effectLst/>
                          <a:latin typeface="Segoe UI" panose="020B0502040204020203" pitchFamily="34" charset="0"/>
                        </a:rPr>
                        <a:t>Apparel</a:t>
                      </a:r>
                      <a:endParaRPr lang="de-DE" sz="1200" b="0" i="0" u="none" strike="noStrike" dirty="0">
                        <a:solidFill>
                          <a:srgbClr val="3B3B3D"/>
                        </a:solidFill>
                        <a:effectLst/>
                        <a:latin typeface="Segoe UI" panose="020B0502040204020203" pitchFamily="34" charset="0"/>
                      </a:endParaRPr>
                    </a:p>
                  </a:txBody>
                  <a:tcPr marL="9525" marR="9525" marT="9525" marB="0">
                    <a:lnL w="1270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t"/>
                      <a:r>
                        <a:rPr lang="de-DE" sz="1200" b="0" i="0" u="none" strike="noStrike">
                          <a:solidFill>
                            <a:srgbClr val="000000"/>
                          </a:solidFill>
                          <a:effectLst/>
                          <a:latin typeface="Segoe UI" panose="020B0502040204020203" pitchFamily="34" charset="0"/>
                        </a:rPr>
                        <a:t>+++</a:t>
                      </a:r>
                    </a:p>
                  </a:txBody>
                  <a:tcPr marL="9525" marR="9525" marT="9525" marB="0">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t"/>
                      <a:r>
                        <a:rPr lang="de-DE" sz="1200" b="0" i="0" u="none" strike="noStrike" dirty="0">
                          <a:solidFill>
                            <a:srgbClr val="000000"/>
                          </a:solidFill>
                          <a:effectLst/>
                          <a:latin typeface="Segoe UI" panose="020B0502040204020203" pitchFamily="34" charset="0"/>
                        </a:rPr>
                        <a:t>Regional, Online</a:t>
                      </a:r>
                    </a:p>
                  </a:txBody>
                  <a:tcPr marL="9525" marR="9525" marT="9525" marB="0">
                    <a:lnL w="635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56534643"/>
                  </a:ext>
                </a:extLst>
              </a:tr>
              <a:tr h="0">
                <a:tc>
                  <a:txBody>
                    <a:bodyPr/>
                    <a:lstStyle/>
                    <a:p>
                      <a:pPr algn="l" rtl="0" fontAlgn="t"/>
                      <a:r>
                        <a:rPr lang="de-DE" sz="1200" b="0" i="0" u="none" strike="noStrike" dirty="0">
                          <a:solidFill>
                            <a:srgbClr val="3B3B3D"/>
                          </a:solidFill>
                          <a:effectLst/>
                          <a:latin typeface="Segoe UI" panose="020B0502040204020203" pitchFamily="34" charset="0"/>
                        </a:rPr>
                        <a:t>Sports </a:t>
                      </a:r>
                      <a:r>
                        <a:rPr lang="de-DE" sz="1200" b="0" i="0" u="none" strike="noStrike" dirty="0" err="1">
                          <a:solidFill>
                            <a:srgbClr val="3B3B3D"/>
                          </a:solidFill>
                          <a:effectLst/>
                          <a:latin typeface="Segoe UI" panose="020B0502040204020203" pitchFamily="34" charset="0"/>
                        </a:rPr>
                        <a:t>food</a:t>
                      </a:r>
                      <a:endParaRPr lang="de-DE" sz="1200" b="0" i="0" u="none" strike="noStrike" dirty="0">
                        <a:solidFill>
                          <a:srgbClr val="3B3B3D"/>
                        </a:solidFill>
                        <a:effectLst/>
                        <a:latin typeface="Segoe UI" panose="020B0502040204020203" pitchFamily="34" charset="0"/>
                      </a:endParaRPr>
                    </a:p>
                  </a:txBody>
                  <a:tcPr marL="9525" marR="9525" marT="9525" marB="0">
                    <a:lnL w="1270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t"/>
                      <a:r>
                        <a:rPr lang="de-DE" sz="1200" b="0" i="0" u="none" strike="noStrike">
                          <a:solidFill>
                            <a:srgbClr val="000000"/>
                          </a:solidFill>
                          <a:effectLst/>
                          <a:latin typeface="Segoe UI" panose="020B0502040204020203" pitchFamily="34" charset="0"/>
                        </a:rPr>
                        <a:t>+</a:t>
                      </a:r>
                    </a:p>
                  </a:txBody>
                  <a:tcPr marL="9525" marR="9525" marT="9525" marB="0">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t"/>
                      <a:r>
                        <a:rPr lang="de-DE" sz="1200" b="0" i="0" u="none" strike="noStrike" dirty="0">
                          <a:solidFill>
                            <a:srgbClr val="000000"/>
                          </a:solidFill>
                          <a:effectLst/>
                          <a:latin typeface="Segoe UI" panose="020B0502040204020203" pitchFamily="34" charset="0"/>
                        </a:rPr>
                        <a:t>Regional, Online</a:t>
                      </a:r>
                    </a:p>
                  </a:txBody>
                  <a:tcPr marL="9525" marR="9525" marT="9525" marB="0">
                    <a:lnL w="635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444231799"/>
                  </a:ext>
                </a:extLst>
              </a:tr>
              <a:tr h="0">
                <a:tc>
                  <a:txBody>
                    <a:bodyPr/>
                    <a:lstStyle/>
                    <a:p>
                      <a:pPr algn="l" rtl="0" fontAlgn="t"/>
                      <a:r>
                        <a:rPr lang="de-DE" sz="1200" b="0" i="0" u="none" strike="noStrike" dirty="0">
                          <a:solidFill>
                            <a:srgbClr val="3B3B3D"/>
                          </a:solidFill>
                          <a:effectLst/>
                          <a:latin typeface="Segoe UI" panose="020B0502040204020203" pitchFamily="34" charset="0"/>
                        </a:rPr>
                        <a:t>Products </a:t>
                      </a:r>
                      <a:r>
                        <a:rPr lang="de-DE" sz="1200" b="0" i="0" u="none" strike="noStrike" dirty="0" err="1">
                          <a:solidFill>
                            <a:srgbClr val="3B3B3D"/>
                          </a:solidFill>
                          <a:effectLst/>
                          <a:latin typeface="Segoe UI" panose="020B0502040204020203" pitchFamily="34" charset="0"/>
                        </a:rPr>
                        <a:t>for</a:t>
                      </a:r>
                      <a:r>
                        <a:rPr lang="de-DE" sz="1200" b="0" i="0" u="none" strike="noStrike" dirty="0">
                          <a:solidFill>
                            <a:srgbClr val="3B3B3D"/>
                          </a:solidFill>
                          <a:effectLst/>
                          <a:latin typeface="Segoe UI" panose="020B0502040204020203" pitchFamily="34" charset="0"/>
                        </a:rPr>
                        <a:t> </a:t>
                      </a:r>
                      <a:r>
                        <a:rPr lang="de-DE" sz="1200" b="0" i="0" u="none" strike="noStrike" dirty="0" err="1">
                          <a:solidFill>
                            <a:srgbClr val="3B3B3D"/>
                          </a:solidFill>
                          <a:effectLst/>
                          <a:latin typeface="Segoe UI" panose="020B0502040204020203" pitchFamily="34" charset="0"/>
                        </a:rPr>
                        <a:t>prevention</a:t>
                      </a:r>
                      <a:endParaRPr lang="de-DE" sz="1200" b="0" i="0" u="none" strike="noStrike" dirty="0">
                        <a:solidFill>
                          <a:srgbClr val="3B3B3D"/>
                        </a:solidFill>
                        <a:effectLst/>
                        <a:latin typeface="Segoe UI" panose="020B0502040204020203" pitchFamily="34" charset="0"/>
                      </a:endParaRPr>
                    </a:p>
                  </a:txBody>
                  <a:tcPr marL="9525" marR="9525" marT="9525" marB="0">
                    <a:lnL w="1270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t"/>
                      <a:r>
                        <a:rPr lang="de-DE" sz="1200" b="0" i="0" u="none" strike="noStrike">
                          <a:solidFill>
                            <a:srgbClr val="000000"/>
                          </a:solidFill>
                          <a:effectLst/>
                          <a:latin typeface="Segoe UI" panose="020B0502040204020203" pitchFamily="34" charset="0"/>
                        </a:rPr>
                        <a:t>+</a:t>
                      </a:r>
                    </a:p>
                  </a:txBody>
                  <a:tcPr marL="9525" marR="9525" marT="9525" marB="0">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t"/>
                      <a:r>
                        <a:rPr lang="de-DE" sz="1200" b="0" i="0" u="none" strike="noStrike" dirty="0">
                          <a:solidFill>
                            <a:srgbClr val="000000"/>
                          </a:solidFill>
                          <a:effectLst/>
                          <a:latin typeface="Segoe UI" panose="020B0502040204020203" pitchFamily="34" charset="0"/>
                        </a:rPr>
                        <a:t>Regional, Online</a:t>
                      </a:r>
                    </a:p>
                  </a:txBody>
                  <a:tcPr marL="9525" marR="9525" marT="9525" marB="0">
                    <a:lnL w="635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35234749"/>
                  </a:ext>
                </a:extLst>
              </a:tr>
              <a:tr h="0">
                <a:tc>
                  <a:txBody>
                    <a:bodyPr/>
                    <a:lstStyle/>
                    <a:p>
                      <a:pPr algn="l" rtl="0" fontAlgn="t"/>
                      <a:r>
                        <a:rPr lang="de-DE" sz="1200" b="0" i="0" u="none" strike="noStrike" dirty="0">
                          <a:solidFill>
                            <a:srgbClr val="3B3B3D"/>
                          </a:solidFill>
                          <a:effectLst/>
                          <a:latin typeface="Segoe UI" panose="020B0502040204020203" pitchFamily="34" charset="0"/>
                        </a:rPr>
                        <a:t>Books and </a:t>
                      </a:r>
                      <a:r>
                        <a:rPr lang="de-DE" sz="1200" b="0" i="0" u="none" strike="noStrike" dirty="0" err="1">
                          <a:solidFill>
                            <a:srgbClr val="3B3B3D"/>
                          </a:solidFill>
                          <a:effectLst/>
                          <a:latin typeface="Segoe UI" panose="020B0502040204020203" pitchFamily="34" charset="0"/>
                        </a:rPr>
                        <a:t>magazines</a:t>
                      </a:r>
                      <a:endParaRPr lang="de-DE" sz="1200" b="0" i="0" u="none" strike="noStrike" dirty="0">
                        <a:solidFill>
                          <a:srgbClr val="3B3B3D"/>
                        </a:solidFill>
                        <a:effectLst/>
                        <a:latin typeface="Segoe UI" panose="020B0502040204020203" pitchFamily="34" charset="0"/>
                      </a:endParaRPr>
                    </a:p>
                  </a:txBody>
                  <a:tcPr marL="9525" marR="9525" marT="9525" marB="0">
                    <a:lnL w="1270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t"/>
                      <a:r>
                        <a:rPr lang="de-DE" sz="1200" b="0" i="0" u="none" strike="noStrike">
                          <a:solidFill>
                            <a:srgbClr val="000000"/>
                          </a:solidFill>
                          <a:effectLst/>
                          <a:latin typeface="Segoe UI" panose="020B0502040204020203" pitchFamily="34" charset="0"/>
                        </a:rPr>
                        <a:t>+</a:t>
                      </a:r>
                    </a:p>
                  </a:txBody>
                  <a:tcPr marL="9525" marR="9525" marT="9525" marB="0">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t"/>
                      <a:r>
                        <a:rPr lang="de-DE" sz="1200" b="0" i="0" u="none" strike="noStrike" dirty="0">
                          <a:solidFill>
                            <a:srgbClr val="000000"/>
                          </a:solidFill>
                          <a:effectLst/>
                          <a:latin typeface="Segoe UI" panose="020B0502040204020203" pitchFamily="34" charset="0"/>
                        </a:rPr>
                        <a:t>Regional, Online</a:t>
                      </a:r>
                    </a:p>
                  </a:txBody>
                  <a:tcPr marL="9525" marR="9525" marT="9525" marB="0">
                    <a:lnL w="635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32846570"/>
                  </a:ext>
                </a:extLst>
              </a:tr>
              <a:tr h="0">
                <a:tc>
                  <a:txBody>
                    <a:bodyPr/>
                    <a:lstStyle/>
                    <a:p>
                      <a:pPr algn="l" rtl="0" fontAlgn="t"/>
                      <a:r>
                        <a:rPr lang="de-DE" sz="1200" b="0" i="0" u="none" strike="noStrike" dirty="0">
                          <a:solidFill>
                            <a:srgbClr val="3B3B3D"/>
                          </a:solidFill>
                          <a:effectLst/>
                          <a:latin typeface="Segoe UI" panose="020B0502040204020203" pitchFamily="34" charset="0"/>
                        </a:rPr>
                        <a:t>Computer, game </a:t>
                      </a:r>
                      <a:r>
                        <a:rPr lang="de-DE" sz="1200" b="0" i="0" u="none" strike="noStrike" dirty="0" err="1">
                          <a:solidFill>
                            <a:srgbClr val="3B3B3D"/>
                          </a:solidFill>
                          <a:effectLst/>
                          <a:latin typeface="Segoe UI" panose="020B0502040204020203" pitchFamily="34" charset="0"/>
                        </a:rPr>
                        <a:t>software</a:t>
                      </a:r>
                      <a:r>
                        <a:rPr lang="de-DE" sz="1200" b="0" i="0" u="none" strike="noStrike" dirty="0">
                          <a:solidFill>
                            <a:srgbClr val="3B3B3D"/>
                          </a:solidFill>
                          <a:effectLst/>
                          <a:latin typeface="Segoe UI" panose="020B0502040204020203" pitchFamily="34" charset="0"/>
                        </a:rPr>
                        <a:t>, </a:t>
                      </a:r>
                      <a:r>
                        <a:rPr lang="de-DE" sz="1200" b="0" i="0" u="none" strike="noStrike" dirty="0" err="1">
                          <a:solidFill>
                            <a:srgbClr val="3B3B3D"/>
                          </a:solidFill>
                          <a:effectLst/>
                          <a:latin typeface="Segoe UI" panose="020B0502040204020203" pitchFamily="34" charset="0"/>
                        </a:rPr>
                        <a:t>video</a:t>
                      </a:r>
                      <a:r>
                        <a:rPr lang="de-DE" sz="1200" b="0" i="0" u="none" strike="noStrike" dirty="0">
                          <a:solidFill>
                            <a:srgbClr val="3B3B3D"/>
                          </a:solidFill>
                          <a:effectLst/>
                          <a:latin typeface="Segoe UI" panose="020B0502040204020203" pitchFamily="34" charset="0"/>
                        </a:rPr>
                        <a:t>/</a:t>
                      </a:r>
                      <a:r>
                        <a:rPr lang="de-DE" sz="1200" b="0" i="0" u="none" strike="noStrike" dirty="0" err="1">
                          <a:solidFill>
                            <a:srgbClr val="3B3B3D"/>
                          </a:solidFill>
                          <a:effectLst/>
                          <a:latin typeface="Segoe UI" panose="020B0502040204020203" pitchFamily="34" charset="0"/>
                        </a:rPr>
                        <a:t>audio</a:t>
                      </a:r>
                      <a:r>
                        <a:rPr lang="de-DE" sz="1200" b="0" i="0" u="none" strike="noStrike" dirty="0">
                          <a:solidFill>
                            <a:srgbClr val="3B3B3D"/>
                          </a:solidFill>
                          <a:effectLst/>
                          <a:latin typeface="Segoe UI" panose="020B0502040204020203" pitchFamily="34" charset="0"/>
                        </a:rPr>
                        <a:t> material</a:t>
                      </a:r>
                    </a:p>
                  </a:txBody>
                  <a:tcPr marL="9525" marR="9525" marT="9525" marB="0">
                    <a:lnL w="1270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t"/>
                      <a:r>
                        <a:rPr lang="de-DE" sz="1200" b="0" i="0" u="none" strike="noStrike">
                          <a:solidFill>
                            <a:srgbClr val="000000"/>
                          </a:solidFill>
                          <a:effectLst/>
                          <a:latin typeface="Segoe UI" panose="020B0502040204020203" pitchFamily="34" charset="0"/>
                        </a:rPr>
                        <a:t>+</a:t>
                      </a:r>
                    </a:p>
                  </a:txBody>
                  <a:tcPr marL="9525" marR="9525" marT="9525" marB="0">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t"/>
                      <a:r>
                        <a:rPr lang="de-DE" sz="1200" b="0" i="0" u="none" strike="noStrike" dirty="0">
                          <a:solidFill>
                            <a:srgbClr val="000000"/>
                          </a:solidFill>
                          <a:effectLst/>
                          <a:latin typeface="Segoe UI" panose="020B0502040204020203" pitchFamily="34" charset="0"/>
                        </a:rPr>
                        <a:t>Regional, Online</a:t>
                      </a:r>
                    </a:p>
                  </a:txBody>
                  <a:tcPr marL="9525" marR="9525" marT="9525" marB="0">
                    <a:lnL w="635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46273943"/>
                  </a:ext>
                </a:extLst>
              </a:tr>
              <a:tr h="0">
                <a:tc>
                  <a:txBody>
                    <a:bodyPr/>
                    <a:lstStyle/>
                    <a:p>
                      <a:pPr algn="l" rtl="0" fontAlgn="t"/>
                      <a:r>
                        <a:rPr lang="de-DE" sz="1200" b="0" i="0" u="none" strike="noStrike" dirty="0" err="1">
                          <a:solidFill>
                            <a:srgbClr val="3B3B3D"/>
                          </a:solidFill>
                          <a:effectLst/>
                          <a:latin typeface="Segoe UI" panose="020B0502040204020203" pitchFamily="34" charset="0"/>
                        </a:rPr>
                        <a:t>Insurances</a:t>
                      </a:r>
                      <a:endParaRPr lang="de-DE" sz="1200" b="0" i="0" u="none" strike="noStrike" dirty="0">
                        <a:solidFill>
                          <a:srgbClr val="3B3B3D"/>
                        </a:solidFill>
                        <a:effectLst/>
                        <a:latin typeface="Segoe UI" panose="020B0502040204020203" pitchFamily="34" charset="0"/>
                      </a:endParaRPr>
                    </a:p>
                  </a:txBody>
                  <a:tcPr marL="9525" marR="9525" marT="9525" marB="0">
                    <a:lnL w="1270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t"/>
                      <a:r>
                        <a:rPr lang="de-DE" sz="1200" b="0" i="0" u="none" strike="noStrike" dirty="0">
                          <a:solidFill>
                            <a:srgbClr val="000000"/>
                          </a:solidFill>
                          <a:effectLst/>
                          <a:latin typeface="Segoe UI" panose="020B0502040204020203" pitchFamily="34" charset="0"/>
                        </a:rPr>
                        <a:t>+</a:t>
                      </a:r>
                    </a:p>
                  </a:txBody>
                  <a:tcPr marL="9525" marR="9525" marT="9525" marB="0">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t"/>
                      <a:r>
                        <a:rPr lang="de-DE" sz="1200" b="0" i="0" u="none" strike="noStrike" dirty="0">
                          <a:solidFill>
                            <a:srgbClr val="000000"/>
                          </a:solidFill>
                          <a:effectLst/>
                          <a:latin typeface="Segoe UI" panose="020B0502040204020203" pitchFamily="34" charset="0"/>
                        </a:rPr>
                        <a:t>Regional, Online</a:t>
                      </a:r>
                    </a:p>
                  </a:txBody>
                  <a:tcPr marL="9525" marR="9525" marT="9525" marB="0">
                    <a:lnL w="635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37843136"/>
                  </a:ext>
                </a:extLst>
              </a:tr>
              <a:tr h="0">
                <a:tc>
                  <a:txBody>
                    <a:bodyPr/>
                    <a:lstStyle/>
                    <a:p>
                      <a:pPr algn="l" rtl="0" fontAlgn="t"/>
                      <a:r>
                        <a:rPr lang="de-DE" sz="1200" b="0" i="0" u="none" strike="noStrike" dirty="0">
                          <a:solidFill>
                            <a:srgbClr val="3B3B3D"/>
                          </a:solidFill>
                          <a:effectLst/>
                          <a:latin typeface="Segoe UI" panose="020B0502040204020203" pitchFamily="34" charset="0"/>
                        </a:rPr>
                        <a:t>Competition </a:t>
                      </a:r>
                      <a:r>
                        <a:rPr lang="de-DE" sz="1200" b="0" i="0" u="none" strike="noStrike" dirty="0" err="1">
                          <a:solidFill>
                            <a:srgbClr val="3B3B3D"/>
                          </a:solidFill>
                          <a:effectLst/>
                          <a:latin typeface="Segoe UI" panose="020B0502040204020203" pitchFamily="34" charset="0"/>
                        </a:rPr>
                        <a:t>or</a:t>
                      </a:r>
                      <a:r>
                        <a:rPr lang="de-DE" sz="1200" b="0" i="0" u="none" strike="noStrike" dirty="0">
                          <a:solidFill>
                            <a:srgbClr val="3B3B3D"/>
                          </a:solidFill>
                          <a:effectLst/>
                          <a:latin typeface="Segoe UI" panose="020B0502040204020203" pitchFamily="34" charset="0"/>
                        </a:rPr>
                        <a:t> </a:t>
                      </a:r>
                      <a:r>
                        <a:rPr lang="de-DE" sz="1200" b="0" i="0" u="none" strike="noStrike" dirty="0" err="1">
                          <a:solidFill>
                            <a:srgbClr val="3B3B3D"/>
                          </a:solidFill>
                          <a:effectLst/>
                          <a:latin typeface="Segoe UI" panose="020B0502040204020203" pitchFamily="34" charset="0"/>
                        </a:rPr>
                        <a:t>participation</a:t>
                      </a:r>
                      <a:r>
                        <a:rPr lang="de-DE" sz="1200" b="0" i="0" u="none" strike="noStrike" dirty="0">
                          <a:solidFill>
                            <a:srgbClr val="3B3B3D"/>
                          </a:solidFill>
                          <a:effectLst/>
                          <a:latin typeface="Segoe UI" panose="020B0502040204020203" pitchFamily="34" charset="0"/>
                        </a:rPr>
                        <a:t> </a:t>
                      </a:r>
                      <a:r>
                        <a:rPr lang="de-DE" sz="1200" b="0" i="0" u="none" strike="noStrike" dirty="0" err="1">
                          <a:solidFill>
                            <a:srgbClr val="3B3B3D"/>
                          </a:solidFill>
                          <a:effectLst/>
                          <a:latin typeface="Segoe UI" panose="020B0502040204020203" pitchFamily="34" charset="0"/>
                        </a:rPr>
                        <a:t>fees</a:t>
                      </a:r>
                      <a:endParaRPr lang="de-DE" sz="1200" b="0" i="0" u="none" strike="noStrike" dirty="0">
                        <a:solidFill>
                          <a:srgbClr val="3B3B3D"/>
                        </a:solidFill>
                        <a:effectLst/>
                        <a:latin typeface="Segoe UI" panose="020B0502040204020203" pitchFamily="34" charset="0"/>
                      </a:endParaRPr>
                    </a:p>
                  </a:txBody>
                  <a:tcPr marL="9525" marR="9525" marT="9525" marB="0">
                    <a:lnL w="1270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t"/>
                      <a:r>
                        <a:rPr lang="de-DE" sz="1200" b="0" i="0" u="none" strike="noStrike" dirty="0">
                          <a:solidFill>
                            <a:srgbClr val="000000"/>
                          </a:solidFill>
                          <a:effectLst/>
                          <a:latin typeface="Segoe UI" panose="020B0502040204020203" pitchFamily="34" charset="0"/>
                        </a:rPr>
                        <a:t>+</a:t>
                      </a:r>
                    </a:p>
                  </a:txBody>
                  <a:tcPr marL="9525" marR="9525" marT="9525" marB="0">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t"/>
                      <a:r>
                        <a:rPr lang="de-DE" sz="1200" b="0" i="0" u="none" strike="noStrike" dirty="0">
                          <a:solidFill>
                            <a:srgbClr val="000000"/>
                          </a:solidFill>
                          <a:effectLst/>
                          <a:latin typeface="Segoe UI" panose="020B0502040204020203" pitchFamily="34" charset="0"/>
                        </a:rPr>
                        <a:t>Regional, National</a:t>
                      </a:r>
                    </a:p>
                  </a:txBody>
                  <a:tcPr marL="9525" marR="9525" marT="9525" marB="0">
                    <a:lnL w="635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87219771"/>
                  </a:ext>
                </a:extLst>
              </a:tr>
              <a:tr h="0">
                <a:tc>
                  <a:txBody>
                    <a:bodyPr/>
                    <a:lstStyle/>
                    <a:p>
                      <a:pPr algn="l" rtl="0" fontAlgn="t"/>
                      <a:r>
                        <a:rPr lang="de-DE" sz="1200" b="0" i="0" u="none" strike="noStrike" dirty="0">
                          <a:solidFill>
                            <a:srgbClr val="3B3B3D"/>
                          </a:solidFill>
                          <a:effectLst/>
                          <a:latin typeface="Segoe UI" panose="020B0502040204020203" pitchFamily="34" charset="0"/>
                        </a:rPr>
                        <a:t>Trips </a:t>
                      </a:r>
                      <a:r>
                        <a:rPr lang="de-DE" sz="1200" b="0" i="0" u="none" strike="noStrike" dirty="0" err="1">
                          <a:solidFill>
                            <a:srgbClr val="3B3B3D"/>
                          </a:solidFill>
                          <a:effectLst/>
                          <a:latin typeface="Segoe UI" panose="020B0502040204020203" pitchFamily="34" charset="0"/>
                        </a:rPr>
                        <a:t>for</a:t>
                      </a:r>
                      <a:r>
                        <a:rPr lang="de-DE" sz="1200" b="0" i="0" u="none" strike="noStrike" dirty="0">
                          <a:solidFill>
                            <a:srgbClr val="3B3B3D"/>
                          </a:solidFill>
                          <a:effectLst/>
                          <a:latin typeface="Segoe UI" panose="020B0502040204020203" pitchFamily="34" charset="0"/>
                        </a:rPr>
                        <a:t> Sport Competitions </a:t>
                      </a:r>
                    </a:p>
                  </a:txBody>
                  <a:tcPr marL="9525" marR="9525" marT="9525" marB="0">
                    <a:lnL w="1270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t"/>
                      <a:r>
                        <a:rPr lang="de-DE" sz="1200" b="0" i="0" u="none" strike="noStrike">
                          <a:solidFill>
                            <a:srgbClr val="000000"/>
                          </a:solidFill>
                          <a:effectLst/>
                          <a:latin typeface="Segoe UI" panose="020B0502040204020203" pitchFamily="34" charset="0"/>
                        </a:rPr>
                        <a:t>+</a:t>
                      </a:r>
                    </a:p>
                  </a:txBody>
                  <a:tcPr marL="9525" marR="9525" marT="9525" marB="0">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t"/>
                      <a:r>
                        <a:rPr lang="de-DE" sz="1200" b="0" i="0" u="none" strike="noStrike" dirty="0">
                          <a:solidFill>
                            <a:srgbClr val="000000"/>
                          </a:solidFill>
                          <a:effectLst/>
                          <a:latin typeface="Segoe UI" panose="020B0502040204020203" pitchFamily="34" charset="0"/>
                        </a:rPr>
                        <a:t>Regional, National</a:t>
                      </a:r>
                    </a:p>
                  </a:txBody>
                  <a:tcPr marL="9525" marR="9525" marT="9525" marB="0">
                    <a:lnL w="635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088858786"/>
                  </a:ext>
                </a:extLst>
              </a:tr>
              <a:tr h="0">
                <a:tc>
                  <a:txBody>
                    <a:bodyPr/>
                    <a:lstStyle/>
                    <a:p>
                      <a:pPr algn="l" rtl="0" fontAlgn="t"/>
                      <a:r>
                        <a:rPr lang="de-DE" sz="1200" b="0" i="0" u="none" strike="noStrike" dirty="0">
                          <a:solidFill>
                            <a:srgbClr val="3B3B3D"/>
                          </a:solidFill>
                          <a:effectLst/>
                          <a:latin typeface="Segoe UI" panose="020B0502040204020203" pitchFamily="34" charset="0"/>
                        </a:rPr>
                        <a:t>Trips </a:t>
                      </a:r>
                      <a:r>
                        <a:rPr lang="de-DE" sz="1200" b="0" i="0" u="none" strike="noStrike" dirty="0" err="1">
                          <a:solidFill>
                            <a:srgbClr val="3B3B3D"/>
                          </a:solidFill>
                          <a:effectLst/>
                          <a:latin typeface="Segoe UI" panose="020B0502040204020203" pitchFamily="34" charset="0"/>
                        </a:rPr>
                        <a:t>for</a:t>
                      </a:r>
                      <a:r>
                        <a:rPr lang="de-DE" sz="1200" b="0" i="0" u="none" strike="noStrike" dirty="0">
                          <a:solidFill>
                            <a:srgbClr val="3B3B3D"/>
                          </a:solidFill>
                          <a:effectLst/>
                          <a:latin typeface="Segoe UI" panose="020B0502040204020203" pitchFamily="34" charset="0"/>
                        </a:rPr>
                        <a:t> Training </a:t>
                      </a:r>
                    </a:p>
                  </a:txBody>
                  <a:tcPr marL="9525" marR="9525" marT="9525" marB="0">
                    <a:lnL w="1270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t"/>
                      <a:r>
                        <a:rPr lang="de-DE" sz="1200" b="0" i="0" u="none" strike="noStrike">
                          <a:solidFill>
                            <a:srgbClr val="000000"/>
                          </a:solidFill>
                          <a:effectLst/>
                          <a:latin typeface="Segoe UI" panose="020B0502040204020203" pitchFamily="34" charset="0"/>
                        </a:rPr>
                        <a:t>++++</a:t>
                      </a:r>
                    </a:p>
                  </a:txBody>
                  <a:tcPr marL="9525" marR="9525" marT="9525" marB="0">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t"/>
                      <a:r>
                        <a:rPr lang="de-DE" sz="1200" b="0" i="0" u="none" strike="noStrike" dirty="0">
                          <a:solidFill>
                            <a:srgbClr val="000000"/>
                          </a:solidFill>
                          <a:effectLst/>
                          <a:latin typeface="Segoe UI" panose="020B0502040204020203" pitchFamily="34" charset="0"/>
                        </a:rPr>
                        <a:t>Regional</a:t>
                      </a:r>
                    </a:p>
                  </a:txBody>
                  <a:tcPr marL="9525" marR="9525" marT="9525" marB="0">
                    <a:lnL w="635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711447682"/>
                  </a:ext>
                </a:extLst>
              </a:tr>
              <a:tr h="0">
                <a:tc>
                  <a:txBody>
                    <a:bodyPr/>
                    <a:lstStyle/>
                    <a:p>
                      <a:pPr algn="l" rtl="0" fontAlgn="t"/>
                      <a:r>
                        <a:rPr lang="en-US" sz="1200" b="0" i="0" u="none" strike="noStrike" dirty="0">
                          <a:solidFill>
                            <a:srgbClr val="3B3B3D"/>
                          </a:solidFill>
                          <a:effectLst/>
                          <a:latin typeface="Segoe UI" panose="020B0502040204020203" pitchFamily="34" charset="0"/>
                        </a:rPr>
                        <a:t>Use of sports facilities (entrances)</a:t>
                      </a:r>
                    </a:p>
                  </a:txBody>
                  <a:tcPr marL="9525" marR="9525" marT="9525" marB="0">
                    <a:lnL w="1270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t"/>
                      <a:r>
                        <a:rPr lang="de-DE" sz="1200" b="0" i="0" u="none" strike="noStrike">
                          <a:solidFill>
                            <a:srgbClr val="000000"/>
                          </a:solidFill>
                          <a:effectLst/>
                          <a:latin typeface="Segoe UI" panose="020B0502040204020203" pitchFamily="34" charset="0"/>
                        </a:rPr>
                        <a:t>+++</a:t>
                      </a:r>
                    </a:p>
                  </a:txBody>
                  <a:tcPr marL="9525" marR="9525" marT="9525" marB="0">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t"/>
                      <a:r>
                        <a:rPr lang="de-DE" sz="1200" b="0" i="0" u="none" strike="noStrike" dirty="0">
                          <a:solidFill>
                            <a:srgbClr val="000000"/>
                          </a:solidFill>
                          <a:effectLst/>
                          <a:latin typeface="Segoe UI" panose="020B0502040204020203" pitchFamily="34" charset="0"/>
                        </a:rPr>
                        <a:t>Regional</a:t>
                      </a:r>
                    </a:p>
                  </a:txBody>
                  <a:tcPr marL="9525" marR="9525" marT="9525" marB="0">
                    <a:lnL w="635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85082452"/>
                  </a:ext>
                </a:extLst>
              </a:tr>
              <a:tr h="0">
                <a:tc>
                  <a:txBody>
                    <a:bodyPr/>
                    <a:lstStyle/>
                    <a:p>
                      <a:pPr algn="l" rtl="0" fontAlgn="t"/>
                      <a:r>
                        <a:rPr lang="de-DE" sz="1200" b="0" i="0" u="none" strike="noStrike" dirty="0">
                          <a:solidFill>
                            <a:srgbClr val="3B3B3D"/>
                          </a:solidFill>
                          <a:effectLst/>
                          <a:latin typeface="Segoe UI" panose="020B0502040204020203" pitchFamily="34" charset="0"/>
                        </a:rPr>
                        <a:t>Fitness </a:t>
                      </a:r>
                      <a:r>
                        <a:rPr lang="de-DE" sz="1200" b="0" i="0" u="none" strike="noStrike" dirty="0" err="1">
                          <a:solidFill>
                            <a:srgbClr val="3B3B3D"/>
                          </a:solidFill>
                          <a:effectLst/>
                          <a:latin typeface="Segoe UI" panose="020B0502040204020203" pitchFamily="34" charset="0"/>
                        </a:rPr>
                        <a:t>studios</a:t>
                      </a:r>
                      <a:endParaRPr lang="de-DE" sz="1200" b="0" i="0" u="none" strike="noStrike" dirty="0">
                        <a:solidFill>
                          <a:srgbClr val="3B3B3D"/>
                        </a:solidFill>
                        <a:effectLst/>
                        <a:latin typeface="Segoe UI" panose="020B0502040204020203" pitchFamily="34" charset="0"/>
                      </a:endParaRPr>
                    </a:p>
                  </a:txBody>
                  <a:tcPr marL="9525" marR="9525" marT="9525" marB="0">
                    <a:lnL w="1270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t"/>
                      <a:r>
                        <a:rPr lang="de-DE" sz="1200" b="0" i="0" u="none" strike="noStrike">
                          <a:solidFill>
                            <a:srgbClr val="000000"/>
                          </a:solidFill>
                          <a:effectLst/>
                          <a:latin typeface="Segoe UI" panose="020B0502040204020203" pitchFamily="34" charset="0"/>
                        </a:rPr>
                        <a:t>+++</a:t>
                      </a:r>
                    </a:p>
                  </a:txBody>
                  <a:tcPr marL="9525" marR="9525" marT="9525" marB="0">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t"/>
                      <a:r>
                        <a:rPr lang="de-DE" sz="1200" b="0" i="0" u="none" strike="noStrike" dirty="0">
                          <a:solidFill>
                            <a:srgbClr val="000000"/>
                          </a:solidFill>
                          <a:effectLst/>
                          <a:latin typeface="Segoe UI" panose="020B0502040204020203" pitchFamily="34" charset="0"/>
                        </a:rPr>
                        <a:t>Regional</a:t>
                      </a:r>
                    </a:p>
                  </a:txBody>
                  <a:tcPr marL="9525" marR="9525" marT="9525" marB="0">
                    <a:lnL w="635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93400636"/>
                  </a:ext>
                </a:extLst>
              </a:tr>
              <a:tr h="0">
                <a:tc>
                  <a:txBody>
                    <a:bodyPr/>
                    <a:lstStyle/>
                    <a:p>
                      <a:pPr algn="l" rtl="0" fontAlgn="t"/>
                      <a:r>
                        <a:rPr lang="en-US" sz="1200" b="0" i="0" u="none" strike="noStrike" dirty="0">
                          <a:solidFill>
                            <a:srgbClr val="3B3B3D"/>
                          </a:solidFill>
                          <a:effectLst/>
                          <a:latin typeface="Segoe UI" panose="020B0502040204020203" pitchFamily="34" charset="0"/>
                        </a:rPr>
                        <a:t>Expenditures in clubhouses or restaurants</a:t>
                      </a:r>
                    </a:p>
                  </a:txBody>
                  <a:tcPr marL="9525" marR="9525" marT="9525" marB="0">
                    <a:lnL w="1270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t"/>
                      <a:r>
                        <a:rPr lang="de-DE" sz="1200" b="0" i="0" u="none" strike="noStrike">
                          <a:solidFill>
                            <a:srgbClr val="000000"/>
                          </a:solidFill>
                          <a:effectLst/>
                          <a:latin typeface="Segoe UI" panose="020B0502040204020203" pitchFamily="34" charset="0"/>
                        </a:rPr>
                        <a:t>+++</a:t>
                      </a:r>
                    </a:p>
                  </a:txBody>
                  <a:tcPr marL="9525" marR="9525" marT="9525" marB="0">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t"/>
                      <a:r>
                        <a:rPr lang="de-DE" sz="1200" b="0" i="0" u="none" strike="noStrike" dirty="0">
                          <a:solidFill>
                            <a:srgbClr val="000000"/>
                          </a:solidFill>
                          <a:effectLst/>
                          <a:latin typeface="Segoe UI" panose="020B0502040204020203" pitchFamily="34" charset="0"/>
                        </a:rPr>
                        <a:t>Regional</a:t>
                      </a:r>
                    </a:p>
                  </a:txBody>
                  <a:tcPr marL="9525" marR="9525" marT="9525" marB="0">
                    <a:lnL w="635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703166208"/>
                  </a:ext>
                </a:extLst>
              </a:tr>
              <a:tr h="0">
                <a:tc>
                  <a:txBody>
                    <a:bodyPr/>
                    <a:lstStyle/>
                    <a:p>
                      <a:pPr algn="l" rtl="0" fontAlgn="t"/>
                      <a:r>
                        <a:rPr lang="en-US" sz="1200" b="0" i="0" u="none" strike="noStrike" dirty="0">
                          <a:solidFill>
                            <a:srgbClr val="3B3B3D"/>
                          </a:solidFill>
                          <a:effectLst/>
                          <a:latin typeface="Segoe UI" panose="020B0502040204020203" pitchFamily="34" charset="0"/>
                        </a:rPr>
                        <a:t>Membership fees in Sports Clubs</a:t>
                      </a:r>
                    </a:p>
                  </a:txBody>
                  <a:tcPr marL="9525" marR="9525" marT="9525" marB="0">
                    <a:lnL w="1270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t"/>
                      <a:r>
                        <a:rPr lang="de-DE" sz="1200" b="0" i="0" u="none" strike="noStrike">
                          <a:solidFill>
                            <a:srgbClr val="000000"/>
                          </a:solidFill>
                          <a:effectLst/>
                          <a:latin typeface="Segoe UI" panose="020B0502040204020203" pitchFamily="34" charset="0"/>
                        </a:rPr>
                        <a:t>+</a:t>
                      </a:r>
                    </a:p>
                  </a:txBody>
                  <a:tcPr marL="9525" marR="9525" marT="9525" marB="0">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t"/>
                      <a:r>
                        <a:rPr lang="de-DE" sz="1200" b="0" i="0" u="none" strike="noStrike" dirty="0">
                          <a:solidFill>
                            <a:srgbClr val="000000"/>
                          </a:solidFill>
                          <a:effectLst/>
                          <a:latin typeface="Segoe UI" panose="020B0502040204020203" pitchFamily="34" charset="0"/>
                        </a:rPr>
                        <a:t>Regional</a:t>
                      </a:r>
                    </a:p>
                  </a:txBody>
                  <a:tcPr marL="9525" marR="9525" marT="9525" marB="0">
                    <a:lnL w="635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51045285"/>
                  </a:ext>
                </a:extLst>
              </a:tr>
              <a:tr h="0">
                <a:tc>
                  <a:txBody>
                    <a:bodyPr/>
                    <a:lstStyle/>
                    <a:p>
                      <a:pPr algn="l" rtl="0" fontAlgn="t"/>
                      <a:r>
                        <a:rPr lang="en-US" sz="1200" b="0" i="0" u="none" strike="noStrike">
                          <a:solidFill>
                            <a:srgbClr val="3B3B3D"/>
                          </a:solidFill>
                          <a:effectLst/>
                          <a:latin typeface="Segoe UI" panose="020B0502040204020203" pitchFamily="34" charset="0"/>
                        </a:rPr>
                        <a:t>Course fees, self-financed trainings or performance diagnostics</a:t>
                      </a:r>
                    </a:p>
                  </a:txBody>
                  <a:tcPr marL="9525" marR="9525" marT="9525" marB="0">
                    <a:lnL w="1270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t"/>
                      <a:r>
                        <a:rPr lang="de-DE" sz="1200" b="0" i="0" u="none" strike="noStrike">
                          <a:solidFill>
                            <a:srgbClr val="000000"/>
                          </a:solidFill>
                          <a:effectLst/>
                          <a:latin typeface="Segoe UI" panose="020B0502040204020203" pitchFamily="34" charset="0"/>
                        </a:rPr>
                        <a:t>+</a:t>
                      </a:r>
                    </a:p>
                  </a:txBody>
                  <a:tcPr marL="9525" marR="9525" marT="9525" marB="0">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t"/>
                      <a:r>
                        <a:rPr lang="de-DE" sz="1200" b="0" i="0" u="none" strike="noStrike" dirty="0">
                          <a:solidFill>
                            <a:srgbClr val="000000"/>
                          </a:solidFill>
                          <a:effectLst/>
                          <a:latin typeface="Segoe UI" panose="020B0502040204020203" pitchFamily="34" charset="0"/>
                        </a:rPr>
                        <a:t>Regional</a:t>
                      </a:r>
                    </a:p>
                  </a:txBody>
                  <a:tcPr marL="9525" marR="9525" marT="9525" marB="0">
                    <a:lnL w="635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80471921"/>
                  </a:ext>
                </a:extLst>
              </a:tr>
              <a:tr h="0">
                <a:tc>
                  <a:txBody>
                    <a:bodyPr/>
                    <a:lstStyle/>
                    <a:p>
                      <a:pPr algn="l" rtl="0" fontAlgn="t"/>
                      <a:r>
                        <a:rPr lang="de-DE" sz="1200" b="0" i="0" u="none" strike="noStrike" dirty="0">
                          <a:solidFill>
                            <a:srgbClr val="3B3B3D"/>
                          </a:solidFill>
                          <a:effectLst/>
                          <a:latin typeface="Segoe UI" panose="020B0502040204020203" pitchFamily="34" charset="0"/>
                        </a:rPr>
                        <a:t>Medical </a:t>
                      </a:r>
                      <a:r>
                        <a:rPr lang="de-DE" sz="1200" b="0" i="0" u="none" strike="noStrike" dirty="0" err="1">
                          <a:solidFill>
                            <a:srgbClr val="3B3B3D"/>
                          </a:solidFill>
                          <a:effectLst/>
                          <a:latin typeface="Segoe UI" panose="020B0502040204020203" pitchFamily="34" charset="0"/>
                        </a:rPr>
                        <a:t>services</a:t>
                      </a:r>
                      <a:endParaRPr lang="de-DE" sz="1200" b="0" i="0" u="none" strike="noStrike" dirty="0">
                        <a:solidFill>
                          <a:srgbClr val="3B3B3D"/>
                        </a:solidFill>
                        <a:effectLst/>
                        <a:latin typeface="Segoe UI" panose="020B0502040204020203" pitchFamily="34" charset="0"/>
                      </a:endParaRPr>
                    </a:p>
                  </a:txBody>
                  <a:tcPr marL="9525" marR="9525" marT="9525" marB="0">
                    <a:lnL w="1270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t"/>
                      <a:r>
                        <a:rPr lang="de-DE" sz="1200" b="0" i="0" u="none" strike="noStrike">
                          <a:solidFill>
                            <a:srgbClr val="000000"/>
                          </a:solidFill>
                          <a:effectLst/>
                          <a:latin typeface="Segoe UI" panose="020B0502040204020203" pitchFamily="34" charset="0"/>
                        </a:rPr>
                        <a:t>+</a:t>
                      </a:r>
                    </a:p>
                  </a:txBody>
                  <a:tcPr marL="9525" marR="9525" marT="9525" marB="0">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t"/>
                      <a:r>
                        <a:rPr lang="de-DE" sz="1200" b="0" i="0" u="none" strike="noStrike" dirty="0">
                          <a:solidFill>
                            <a:srgbClr val="000000"/>
                          </a:solidFill>
                          <a:effectLst/>
                          <a:latin typeface="Segoe UI" panose="020B0502040204020203" pitchFamily="34" charset="0"/>
                        </a:rPr>
                        <a:t>Regional</a:t>
                      </a:r>
                    </a:p>
                  </a:txBody>
                  <a:tcPr marL="9525" marR="9525" marT="9525" marB="0">
                    <a:lnL w="635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00779584"/>
                  </a:ext>
                </a:extLst>
              </a:tr>
              <a:tr h="0">
                <a:tc>
                  <a:txBody>
                    <a:bodyPr/>
                    <a:lstStyle/>
                    <a:p>
                      <a:pPr algn="l" rtl="0" fontAlgn="t"/>
                      <a:r>
                        <a:rPr lang="de-DE" sz="1200" b="0" i="0" u="none" strike="noStrike" dirty="0">
                          <a:solidFill>
                            <a:srgbClr val="3B3B3D"/>
                          </a:solidFill>
                          <a:effectLst/>
                          <a:latin typeface="Segoe UI" panose="020B0502040204020203" pitchFamily="34" charset="0"/>
                        </a:rPr>
                        <a:t>Care, </a:t>
                      </a:r>
                      <a:r>
                        <a:rPr lang="de-DE" sz="1200" b="0" i="0" u="none" strike="noStrike" dirty="0" err="1">
                          <a:solidFill>
                            <a:srgbClr val="3B3B3D"/>
                          </a:solidFill>
                          <a:effectLst/>
                          <a:latin typeface="Segoe UI" panose="020B0502040204020203" pitchFamily="34" charset="0"/>
                        </a:rPr>
                        <a:t>repair</a:t>
                      </a:r>
                      <a:r>
                        <a:rPr lang="de-DE" sz="1200" b="0" i="0" u="none" strike="noStrike" dirty="0">
                          <a:solidFill>
                            <a:srgbClr val="3B3B3D"/>
                          </a:solidFill>
                          <a:effectLst/>
                          <a:latin typeface="Segoe UI" panose="020B0502040204020203" pitchFamily="34" charset="0"/>
                        </a:rPr>
                        <a:t>, </a:t>
                      </a:r>
                      <a:r>
                        <a:rPr lang="de-DE" sz="1200" b="0" i="0" u="none" strike="noStrike" dirty="0" err="1">
                          <a:solidFill>
                            <a:srgbClr val="3B3B3D"/>
                          </a:solidFill>
                          <a:effectLst/>
                          <a:latin typeface="Segoe UI" panose="020B0502040204020203" pitchFamily="34" charset="0"/>
                        </a:rPr>
                        <a:t>maintenance</a:t>
                      </a:r>
                      <a:r>
                        <a:rPr lang="de-DE" sz="1200" b="0" i="0" u="none" strike="noStrike" dirty="0">
                          <a:solidFill>
                            <a:srgbClr val="3B3B3D"/>
                          </a:solidFill>
                          <a:effectLst/>
                          <a:latin typeface="Segoe UI" panose="020B0502040204020203" pitchFamily="34" charset="0"/>
                        </a:rPr>
                        <a:t> (Equipment)</a:t>
                      </a:r>
                    </a:p>
                  </a:txBody>
                  <a:tcPr marL="9525" marR="9525" marT="9525" marB="0">
                    <a:lnL w="1270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t"/>
                      <a:r>
                        <a:rPr lang="de-DE" sz="1200" b="0" i="0" u="none" strike="noStrike">
                          <a:solidFill>
                            <a:srgbClr val="000000"/>
                          </a:solidFill>
                          <a:effectLst/>
                          <a:latin typeface="Segoe UI" panose="020B0502040204020203" pitchFamily="34" charset="0"/>
                        </a:rPr>
                        <a:t>++</a:t>
                      </a:r>
                    </a:p>
                  </a:txBody>
                  <a:tcPr marL="9525" marR="9525" marT="9525" marB="0">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t"/>
                      <a:r>
                        <a:rPr lang="de-DE" sz="1200" b="0" i="0" u="none" strike="noStrike" dirty="0">
                          <a:solidFill>
                            <a:srgbClr val="000000"/>
                          </a:solidFill>
                          <a:effectLst/>
                          <a:latin typeface="Segoe UI" panose="020B0502040204020203" pitchFamily="34" charset="0"/>
                        </a:rPr>
                        <a:t>Rather regional</a:t>
                      </a:r>
                    </a:p>
                  </a:txBody>
                  <a:tcPr marL="9525" marR="9525" marT="9525" marB="0">
                    <a:lnL w="635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86849708"/>
                  </a:ext>
                </a:extLst>
              </a:tr>
              <a:tr h="0">
                <a:tc>
                  <a:txBody>
                    <a:bodyPr/>
                    <a:lstStyle/>
                    <a:p>
                      <a:pPr algn="l" rtl="0" fontAlgn="t"/>
                      <a:r>
                        <a:rPr lang="de-DE" sz="1200" b="0" i="0" u="none" strike="noStrike" dirty="0">
                          <a:solidFill>
                            <a:srgbClr val="3B3B3D"/>
                          </a:solidFill>
                          <a:effectLst/>
                          <a:latin typeface="Segoe UI" panose="020B0502040204020203" pitchFamily="34" charset="0"/>
                        </a:rPr>
                        <a:t>Rental and </a:t>
                      </a:r>
                      <a:r>
                        <a:rPr lang="de-DE" sz="1200" b="0" i="0" u="none" strike="noStrike" dirty="0" err="1">
                          <a:solidFill>
                            <a:srgbClr val="3B3B3D"/>
                          </a:solidFill>
                          <a:effectLst/>
                          <a:latin typeface="Segoe UI" panose="020B0502040204020203" pitchFamily="34" charset="0"/>
                        </a:rPr>
                        <a:t>lending</a:t>
                      </a:r>
                      <a:r>
                        <a:rPr lang="de-DE" sz="1200" b="0" i="0" u="none" strike="noStrike" dirty="0">
                          <a:solidFill>
                            <a:srgbClr val="3B3B3D"/>
                          </a:solidFill>
                          <a:effectLst/>
                          <a:latin typeface="Segoe UI" panose="020B0502040204020203" pitchFamily="34" charset="0"/>
                        </a:rPr>
                        <a:t> </a:t>
                      </a:r>
                      <a:r>
                        <a:rPr lang="de-DE" sz="1200" b="0" i="0" u="none" strike="noStrike" dirty="0" err="1">
                          <a:solidFill>
                            <a:srgbClr val="3B3B3D"/>
                          </a:solidFill>
                          <a:effectLst/>
                          <a:latin typeface="Segoe UI" panose="020B0502040204020203" pitchFamily="34" charset="0"/>
                        </a:rPr>
                        <a:t>expenses</a:t>
                      </a:r>
                      <a:endParaRPr lang="de-DE" sz="1200" b="0" i="0" u="none" strike="noStrike" dirty="0">
                        <a:solidFill>
                          <a:srgbClr val="3B3B3D"/>
                        </a:solidFill>
                        <a:effectLst/>
                        <a:latin typeface="Segoe UI" panose="020B0502040204020203" pitchFamily="34" charset="0"/>
                      </a:endParaRPr>
                    </a:p>
                  </a:txBody>
                  <a:tcPr marL="9525" marR="9525" marT="9525" marB="0">
                    <a:lnL w="1270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t"/>
                      <a:r>
                        <a:rPr lang="de-DE" sz="1200" b="0" i="0" u="none" strike="noStrike" dirty="0">
                          <a:solidFill>
                            <a:srgbClr val="000000"/>
                          </a:solidFill>
                          <a:effectLst/>
                          <a:latin typeface="Segoe UI" panose="020B0502040204020203" pitchFamily="34" charset="0"/>
                        </a:rPr>
                        <a:t>+</a:t>
                      </a:r>
                    </a:p>
                  </a:txBody>
                  <a:tcPr marL="9525" marR="9525" marT="9525" marB="0">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t"/>
                      <a:r>
                        <a:rPr lang="de-DE" sz="1200" b="0" i="0" u="none" strike="noStrike" dirty="0">
                          <a:solidFill>
                            <a:srgbClr val="000000"/>
                          </a:solidFill>
                          <a:effectLst/>
                          <a:latin typeface="Segoe UI" panose="020B0502040204020203" pitchFamily="34" charset="0"/>
                        </a:rPr>
                        <a:t>Rather regional</a:t>
                      </a:r>
                    </a:p>
                  </a:txBody>
                  <a:tcPr marL="9525" marR="9525" marT="9525" marB="0">
                    <a:lnL w="635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6016204"/>
                  </a:ext>
                </a:extLst>
              </a:tr>
              <a:tr h="0">
                <a:tc>
                  <a:txBody>
                    <a:bodyPr/>
                    <a:lstStyle/>
                    <a:p>
                      <a:pPr algn="l" rtl="0" fontAlgn="t"/>
                      <a:r>
                        <a:rPr lang="de-DE" sz="1200" b="0" i="0" u="none" strike="noStrike" dirty="0">
                          <a:solidFill>
                            <a:srgbClr val="3B3B3D"/>
                          </a:solidFill>
                          <a:effectLst/>
                          <a:latin typeface="Segoe UI" panose="020B0502040204020203" pitchFamily="34" charset="0"/>
                        </a:rPr>
                        <a:t>Sports Competitions </a:t>
                      </a:r>
                      <a:r>
                        <a:rPr lang="de-DE" sz="1200" b="0" i="0" u="none" strike="noStrike" dirty="0" err="1">
                          <a:solidFill>
                            <a:srgbClr val="3B3B3D"/>
                          </a:solidFill>
                          <a:effectLst/>
                          <a:latin typeface="Segoe UI" panose="020B0502040204020203" pitchFamily="34" charset="0"/>
                        </a:rPr>
                        <a:t>Accommodation</a:t>
                      </a:r>
                      <a:endParaRPr lang="de-DE" sz="1200" b="0" i="0" u="none" strike="noStrike" dirty="0">
                        <a:solidFill>
                          <a:srgbClr val="3B3B3D"/>
                        </a:solidFill>
                        <a:effectLst/>
                        <a:latin typeface="Segoe UI" panose="020B0502040204020203" pitchFamily="34" charset="0"/>
                      </a:endParaRPr>
                    </a:p>
                  </a:txBody>
                  <a:tcPr marL="9525" marR="9525" marT="9525" marB="0">
                    <a:lnL w="1270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t"/>
                      <a:r>
                        <a:rPr lang="de-DE" sz="1200" b="0" i="0" u="none" strike="noStrike" dirty="0">
                          <a:solidFill>
                            <a:srgbClr val="000000"/>
                          </a:solidFill>
                          <a:effectLst/>
                          <a:latin typeface="Segoe UI" panose="020B0502040204020203" pitchFamily="34" charset="0"/>
                        </a:rPr>
                        <a:t>+</a:t>
                      </a:r>
                    </a:p>
                  </a:txBody>
                  <a:tcPr marL="9525" marR="9525" marT="9525" marB="0">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t"/>
                      <a:r>
                        <a:rPr lang="de-DE" sz="1200" b="0" i="0" u="none" strike="noStrike" dirty="0">
                          <a:solidFill>
                            <a:srgbClr val="000000"/>
                          </a:solidFill>
                          <a:effectLst/>
                          <a:latin typeface="Segoe UI" panose="020B0502040204020203" pitchFamily="34" charset="0"/>
                        </a:rPr>
                        <a:t>Rather National</a:t>
                      </a:r>
                    </a:p>
                  </a:txBody>
                  <a:tcPr marL="9525" marR="9525" marT="9525" marB="0">
                    <a:lnL w="635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5860259"/>
                  </a:ext>
                </a:extLst>
              </a:tr>
              <a:tr h="0">
                <a:tc>
                  <a:txBody>
                    <a:bodyPr/>
                    <a:lstStyle/>
                    <a:p>
                      <a:pPr algn="l" rtl="0" fontAlgn="t"/>
                      <a:r>
                        <a:rPr lang="de-DE" sz="1200" b="0" i="0" u="none" strike="noStrike" dirty="0">
                          <a:solidFill>
                            <a:srgbClr val="000000"/>
                          </a:solidFill>
                          <a:effectLst/>
                          <a:latin typeface="Segoe UI" panose="020B0502040204020203" pitchFamily="34" charset="0"/>
                        </a:rPr>
                        <a:t>Day Trips </a:t>
                      </a:r>
                      <a:r>
                        <a:rPr lang="de-DE" sz="1200" b="0" i="0" u="none" strike="noStrike" dirty="0" err="1">
                          <a:solidFill>
                            <a:srgbClr val="000000"/>
                          </a:solidFill>
                          <a:effectLst/>
                          <a:latin typeface="Segoe UI" panose="020B0502040204020203" pitchFamily="34" charset="0"/>
                        </a:rPr>
                        <a:t>for</a:t>
                      </a:r>
                      <a:r>
                        <a:rPr lang="de-DE" sz="1200" b="0" i="0" u="none" strike="noStrike" dirty="0">
                          <a:solidFill>
                            <a:srgbClr val="000000"/>
                          </a:solidFill>
                          <a:effectLst/>
                          <a:latin typeface="Segoe UI" panose="020B0502040204020203" pitchFamily="34" charset="0"/>
                        </a:rPr>
                        <a:t> </a:t>
                      </a:r>
                      <a:r>
                        <a:rPr lang="de-DE" sz="1200" b="0" i="0" u="none" strike="noStrike" dirty="0" err="1">
                          <a:solidFill>
                            <a:srgbClr val="000000"/>
                          </a:solidFill>
                          <a:effectLst/>
                          <a:latin typeface="Segoe UI" panose="020B0502040204020203" pitchFamily="34" charset="0"/>
                        </a:rPr>
                        <a:t>sport</a:t>
                      </a:r>
                      <a:endParaRPr lang="de-DE" sz="1200" b="0" i="0" u="none" strike="noStrike" dirty="0">
                        <a:solidFill>
                          <a:srgbClr val="000000"/>
                        </a:solidFill>
                        <a:effectLst/>
                        <a:latin typeface="Segoe UI" panose="020B0502040204020203" pitchFamily="34" charset="0"/>
                      </a:endParaRPr>
                    </a:p>
                  </a:txBody>
                  <a:tcPr marL="9525" marR="9525" marT="9525" marB="0">
                    <a:lnL w="1270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t"/>
                      <a:r>
                        <a:rPr lang="de-DE" sz="1200" b="0" i="0" u="none" strike="noStrike">
                          <a:solidFill>
                            <a:srgbClr val="000000"/>
                          </a:solidFill>
                          <a:effectLst/>
                          <a:latin typeface="Segoe UI" panose="020B0502040204020203" pitchFamily="34" charset="0"/>
                        </a:rPr>
                        <a:t>++</a:t>
                      </a:r>
                    </a:p>
                  </a:txBody>
                  <a:tcPr marL="9525" marR="9525" marT="9525" marB="0">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de-DE" sz="1200" b="0" i="0" u="none" strike="noStrike" dirty="0">
                          <a:solidFill>
                            <a:srgbClr val="000000"/>
                          </a:solidFill>
                          <a:effectLst/>
                          <a:latin typeface="Segoe UI" panose="020B0502040204020203" pitchFamily="34" charset="0"/>
                        </a:rPr>
                        <a:t>Rather National</a:t>
                      </a:r>
                    </a:p>
                  </a:txBody>
                  <a:tcPr marL="9525" marR="9525" marT="9525" marB="0">
                    <a:lnL w="635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26791210"/>
                  </a:ext>
                </a:extLst>
              </a:tr>
              <a:tr h="0">
                <a:tc>
                  <a:txBody>
                    <a:bodyPr/>
                    <a:lstStyle/>
                    <a:p>
                      <a:pPr algn="l" rtl="0" fontAlgn="t"/>
                      <a:r>
                        <a:rPr lang="de-DE" sz="1200" b="0" i="0" u="none" strike="noStrike" dirty="0">
                          <a:solidFill>
                            <a:srgbClr val="000000"/>
                          </a:solidFill>
                          <a:effectLst/>
                          <a:latin typeface="Segoe UI" panose="020B0502040204020203" pitchFamily="34" charset="0"/>
                        </a:rPr>
                        <a:t>Sport </a:t>
                      </a:r>
                      <a:r>
                        <a:rPr lang="de-DE" sz="1200" b="0" i="0" u="none" strike="noStrike" dirty="0" err="1">
                          <a:solidFill>
                            <a:srgbClr val="000000"/>
                          </a:solidFill>
                          <a:effectLst/>
                          <a:latin typeface="Segoe UI" panose="020B0502040204020203" pitchFamily="34" charset="0"/>
                        </a:rPr>
                        <a:t>vacations</a:t>
                      </a:r>
                      <a:r>
                        <a:rPr lang="de-DE" sz="1200" b="0" i="0" u="none" strike="noStrike" dirty="0">
                          <a:solidFill>
                            <a:srgbClr val="000000"/>
                          </a:solidFill>
                          <a:effectLst/>
                          <a:latin typeface="Segoe UI" panose="020B0502040204020203" pitchFamily="34" charset="0"/>
                        </a:rPr>
                        <a:t>, Training Camps</a:t>
                      </a:r>
                    </a:p>
                  </a:txBody>
                  <a:tcPr marL="9525" marR="9525" marT="9525" marB="0">
                    <a:lnL w="1270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t"/>
                      <a:r>
                        <a:rPr lang="de-DE" sz="1200" b="0" i="0" u="none" strike="noStrike" dirty="0">
                          <a:solidFill>
                            <a:srgbClr val="000000"/>
                          </a:solidFill>
                          <a:effectLst/>
                          <a:latin typeface="Segoe UI" panose="020B0502040204020203" pitchFamily="34" charset="0"/>
                        </a:rPr>
                        <a:t>++</a:t>
                      </a:r>
                    </a:p>
                  </a:txBody>
                  <a:tcPr marL="9525" marR="9525" marT="9525" marB="0">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t"/>
                      <a:r>
                        <a:rPr lang="de-DE" sz="1200" b="0" i="0" u="none" strike="noStrike" dirty="0">
                          <a:solidFill>
                            <a:srgbClr val="000000"/>
                          </a:solidFill>
                          <a:effectLst/>
                          <a:latin typeface="Segoe UI" panose="020B0502040204020203" pitchFamily="34" charset="0"/>
                        </a:rPr>
                        <a:t>National</a:t>
                      </a:r>
                    </a:p>
                  </a:txBody>
                  <a:tcPr marL="9525" marR="9525" marT="9525" marB="0">
                    <a:lnL w="635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5631269"/>
                  </a:ext>
                </a:extLst>
              </a:tr>
            </a:tbl>
          </a:graphicData>
        </a:graphic>
      </p:graphicFrame>
      <p:sp>
        <p:nvSpPr>
          <p:cNvPr id="5" name="Rechteck 4">
            <a:extLst>
              <a:ext uri="{FF2B5EF4-FFF2-40B4-BE49-F238E27FC236}">
                <a16:creationId xmlns:a16="http://schemas.microsoft.com/office/drawing/2014/main" id="{6D93D53E-369B-426B-86AD-CAD550AF659C}"/>
              </a:ext>
            </a:extLst>
          </p:cNvPr>
          <p:cNvSpPr/>
          <p:nvPr/>
        </p:nvSpPr>
        <p:spPr>
          <a:xfrm>
            <a:off x="420248" y="704389"/>
            <a:ext cx="13172580" cy="458459"/>
          </a:xfrm>
          <a:prstGeom prst="rect">
            <a:avLst/>
          </a:prstGeom>
        </p:spPr>
        <p:txBody>
          <a:bodyPr wrap="square">
            <a:spAutoFit/>
          </a:bodyPr>
          <a:lstStyle/>
          <a:p>
            <a:pPr>
              <a:lnSpc>
                <a:spcPct val="107000"/>
              </a:lnSpc>
              <a:spcAft>
                <a:spcPts val="800"/>
              </a:spcAft>
            </a:pPr>
            <a:r>
              <a:rPr lang="en-US" sz="2400" cap="all" spc="160" dirty="0">
                <a:solidFill>
                  <a:srgbClr val="3B3B3D"/>
                </a:solidFill>
                <a:latin typeface="Segoe UI" panose="020B0502040204020203" pitchFamily="34" charset="0"/>
                <a:ea typeface="Segoe UI" panose="020B0502040204020203" pitchFamily="34" charset="0"/>
                <a:cs typeface="Segoe UI" panose="020B0502040204020203" pitchFamily="34" charset="0"/>
              </a:rPr>
              <a:t>The Most expenditures for sport take place at a regional level</a:t>
            </a:r>
            <a:endParaRPr lang="de-DE" sz="2400" cap="all" spc="160" dirty="0">
              <a:solidFill>
                <a:srgbClr val="3B3B3D"/>
              </a:solidFill>
              <a:latin typeface="Segoe UI" panose="020B0502040204020203" pitchFamily="34" charset="0"/>
              <a:ea typeface="Segoe UI" panose="020B0502040204020203" pitchFamily="34" charset="0"/>
              <a:cs typeface="Segoe UI" panose="020B0502040204020203" pitchFamily="34" charset="0"/>
            </a:endParaRPr>
          </a:p>
        </p:txBody>
      </p:sp>
      <p:sp>
        <p:nvSpPr>
          <p:cNvPr id="2" name="Textfeld 1">
            <a:extLst>
              <a:ext uri="{FF2B5EF4-FFF2-40B4-BE49-F238E27FC236}">
                <a16:creationId xmlns:a16="http://schemas.microsoft.com/office/drawing/2014/main" id="{7BAE439E-A24C-4D0A-B753-99AECD5BA636}"/>
              </a:ext>
            </a:extLst>
          </p:cNvPr>
          <p:cNvSpPr txBox="1"/>
          <p:nvPr/>
        </p:nvSpPr>
        <p:spPr>
          <a:xfrm>
            <a:off x="8168640" y="6252754"/>
            <a:ext cx="3198311" cy="246221"/>
          </a:xfrm>
          <a:prstGeom prst="rect">
            <a:avLst/>
          </a:prstGeom>
          <a:noFill/>
        </p:spPr>
        <p:txBody>
          <a:bodyPr wrap="none" rtlCol="0">
            <a:spAutoFit/>
          </a:bodyPr>
          <a:lstStyle/>
          <a:p>
            <a:r>
              <a:rPr lang="de-DE" sz="1000" dirty="0"/>
              <a:t>Share Online Trade „Fashion“ in 2015: 20,7% (</a:t>
            </a:r>
            <a:r>
              <a:rPr lang="de-DE" sz="1000" dirty="0" err="1"/>
              <a:t>kpmg</a:t>
            </a:r>
            <a:r>
              <a:rPr lang="de-DE" sz="1000" dirty="0"/>
              <a:t>)</a:t>
            </a:r>
          </a:p>
        </p:txBody>
      </p:sp>
    </p:spTree>
    <p:extLst>
      <p:ext uri="{BB962C8B-B14F-4D97-AF65-F5344CB8AC3E}">
        <p14:creationId xmlns:p14="http://schemas.microsoft.com/office/powerpoint/2010/main" val="19514422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hteck 7"/>
          <p:cNvSpPr/>
          <p:nvPr/>
        </p:nvSpPr>
        <p:spPr>
          <a:xfrm>
            <a:off x="420248" y="704389"/>
            <a:ext cx="12022522" cy="519438"/>
          </a:xfrm>
          <a:prstGeom prst="rect">
            <a:avLst/>
          </a:prstGeom>
        </p:spPr>
        <p:txBody>
          <a:bodyPr wrap="none">
            <a:spAutoFit/>
          </a:bodyPr>
          <a:lstStyle/>
          <a:p>
            <a:pPr>
              <a:lnSpc>
                <a:spcPct val="107000"/>
              </a:lnSpc>
              <a:spcAft>
                <a:spcPts val="800"/>
              </a:spcAft>
            </a:pPr>
            <a:r>
              <a:rPr lang="en-US" sz="2800" cap="all" spc="160" dirty="0">
                <a:solidFill>
                  <a:srgbClr val="3B3B3D"/>
                </a:solidFill>
                <a:latin typeface="Segoe UI" panose="020B0502040204020203" pitchFamily="34" charset="0"/>
                <a:ea typeface="Segoe UI" panose="020B0502040204020203" pitchFamily="34" charset="0"/>
                <a:cs typeface="Segoe UI" panose="020B0502040204020203" pitchFamily="34" charset="0"/>
              </a:rPr>
              <a:t>By far the most sports is self-organized (and grassroot)</a:t>
            </a:r>
            <a:endParaRPr lang="en-GB" sz="2800" cap="all" spc="160" dirty="0">
              <a:solidFill>
                <a:srgbClr val="3B3B3D"/>
              </a:solidFill>
              <a:latin typeface="Segoe UI" panose="020B0502040204020203" pitchFamily="34" charset="0"/>
              <a:ea typeface="Segoe UI" panose="020B0502040204020203" pitchFamily="34" charset="0"/>
              <a:cs typeface="Segoe UI" panose="020B0502040204020203" pitchFamily="34" charset="0"/>
            </a:endParaRPr>
          </a:p>
        </p:txBody>
      </p:sp>
      <p:graphicFrame>
        <p:nvGraphicFramePr>
          <p:cNvPr id="79" name="Diagramm 78">
            <a:extLst>
              <a:ext uri="{FF2B5EF4-FFF2-40B4-BE49-F238E27FC236}">
                <a16:creationId xmlns:a16="http://schemas.microsoft.com/office/drawing/2014/main" id="{DAC4FD22-6393-46CF-B943-DFD0167BE239}"/>
              </a:ext>
            </a:extLst>
          </p:cNvPr>
          <p:cNvGraphicFramePr/>
          <p:nvPr>
            <p:extLst>
              <p:ext uri="{D42A27DB-BD31-4B8C-83A1-F6EECF244321}">
                <p14:modId xmlns:p14="http://schemas.microsoft.com/office/powerpoint/2010/main" val="1833820904"/>
              </p:ext>
            </p:extLst>
          </p:nvPr>
        </p:nvGraphicFramePr>
        <p:xfrm>
          <a:off x="2517861" y="2544040"/>
          <a:ext cx="5894618" cy="2917840"/>
        </p:xfrm>
        <a:graphic>
          <a:graphicData uri="http://schemas.openxmlformats.org/drawingml/2006/chart">
            <c:chart xmlns:c="http://schemas.openxmlformats.org/drawingml/2006/chart" xmlns:r="http://schemas.openxmlformats.org/officeDocument/2006/relationships" r:id="rId3"/>
          </a:graphicData>
        </a:graphic>
      </p:graphicFrame>
      <p:sp>
        <p:nvSpPr>
          <p:cNvPr id="2" name="Rechteck 1">
            <a:extLst>
              <a:ext uri="{FF2B5EF4-FFF2-40B4-BE49-F238E27FC236}">
                <a16:creationId xmlns:a16="http://schemas.microsoft.com/office/drawing/2014/main" id="{1F0265F0-ED29-477D-A786-6DB260CD5EB1}"/>
              </a:ext>
            </a:extLst>
          </p:cNvPr>
          <p:cNvSpPr/>
          <p:nvPr/>
        </p:nvSpPr>
        <p:spPr>
          <a:xfrm>
            <a:off x="2239187" y="2020836"/>
            <a:ext cx="8769531" cy="369332"/>
          </a:xfrm>
          <a:prstGeom prst="rect">
            <a:avLst/>
          </a:prstGeom>
        </p:spPr>
        <p:txBody>
          <a:bodyPr wrap="square">
            <a:spAutoFit/>
          </a:bodyPr>
          <a:lstStyle/>
          <a:p>
            <a:r>
              <a:rPr lang="de-DE" dirty="0">
                <a:latin typeface="Segoe UI" panose="020B0502040204020203" pitchFamily="34" charset="0"/>
                <a:ea typeface="Segoe UI" panose="020B0502040204020203" pitchFamily="34" charset="0"/>
                <a:cs typeface="Segoe UI" panose="020B0502040204020203" pitchFamily="34" charset="0"/>
              </a:rPr>
              <a:t>Do </a:t>
            </a:r>
            <a:r>
              <a:rPr lang="de-DE" dirty="0" err="1">
                <a:latin typeface="Segoe UI" panose="020B0502040204020203" pitchFamily="34" charset="0"/>
                <a:ea typeface="Segoe UI" panose="020B0502040204020203" pitchFamily="34" charset="0"/>
                <a:cs typeface="Segoe UI" panose="020B0502040204020203" pitchFamily="34" charset="0"/>
              </a:rPr>
              <a:t>you</a:t>
            </a:r>
            <a:r>
              <a:rPr lang="de-DE" dirty="0">
                <a:latin typeface="Segoe UI" panose="020B0502040204020203" pitchFamily="34" charset="0"/>
                <a:ea typeface="Segoe UI" panose="020B0502040204020203" pitchFamily="34" charset="0"/>
                <a:cs typeface="Segoe UI" panose="020B0502040204020203" pitchFamily="34" charset="0"/>
              </a:rPr>
              <a:t> </a:t>
            </a:r>
            <a:r>
              <a:rPr lang="de-DE" dirty="0" err="1">
                <a:latin typeface="Segoe UI" panose="020B0502040204020203" pitchFamily="34" charset="0"/>
                <a:ea typeface="Segoe UI" panose="020B0502040204020203" pitchFamily="34" charset="0"/>
                <a:cs typeface="Segoe UI" panose="020B0502040204020203" pitchFamily="34" charset="0"/>
              </a:rPr>
              <a:t>actively</a:t>
            </a:r>
            <a:r>
              <a:rPr lang="de-DE" dirty="0">
                <a:latin typeface="Segoe UI" panose="020B0502040204020203" pitchFamily="34" charset="0"/>
                <a:ea typeface="Segoe UI" panose="020B0502040204020203" pitchFamily="34" charset="0"/>
                <a:cs typeface="Segoe UI" panose="020B0502040204020203" pitchFamily="34" charset="0"/>
              </a:rPr>
              <a:t> </a:t>
            </a:r>
            <a:r>
              <a:rPr lang="de-DE" dirty="0" err="1">
                <a:latin typeface="Segoe UI" panose="020B0502040204020203" pitchFamily="34" charset="0"/>
                <a:ea typeface="Segoe UI" panose="020B0502040204020203" pitchFamily="34" charset="0"/>
                <a:cs typeface="Segoe UI" panose="020B0502040204020203" pitchFamily="34" charset="0"/>
              </a:rPr>
              <a:t>practice</a:t>
            </a:r>
            <a:r>
              <a:rPr lang="de-DE" dirty="0">
                <a:latin typeface="Segoe UI" panose="020B0502040204020203" pitchFamily="34" charset="0"/>
                <a:ea typeface="Segoe UI" panose="020B0502040204020203" pitchFamily="34" charset="0"/>
                <a:cs typeface="Segoe UI" panose="020B0502040204020203" pitchFamily="34" charset="0"/>
              </a:rPr>
              <a:t> </a:t>
            </a:r>
            <a:r>
              <a:rPr lang="de-DE" dirty="0" err="1">
                <a:latin typeface="Segoe UI" panose="020B0502040204020203" pitchFamily="34" charset="0"/>
                <a:ea typeface="Segoe UI" panose="020B0502040204020203" pitchFamily="34" charset="0"/>
                <a:cs typeface="Segoe UI" panose="020B0502040204020203" pitchFamily="34" charset="0"/>
              </a:rPr>
              <a:t>one</a:t>
            </a:r>
            <a:r>
              <a:rPr lang="de-DE" dirty="0">
                <a:latin typeface="Segoe UI" panose="020B0502040204020203" pitchFamily="34" charset="0"/>
                <a:ea typeface="Segoe UI" panose="020B0502040204020203" pitchFamily="34" charset="0"/>
                <a:cs typeface="Segoe UI" panose="020B0502040204020203" pitchFamily="34" charset="0"/>
              </a:rPr>
              <a:t> </a:t>
            </a:r>
            <a:r>
              <a:rPr lang="de-DE" dirty="0" err="1">
                <a:latin typeface="Segoe UI" panose="020B0502040204020203" pitchFamily="34" charset="0"/>
                <a:ea typeface="Segoe UI" panose="020B0502040204020203" pitchFamily="34" charset="0"/>
                <a:cs typeface="Segoe UI" panose="020B0502040204020203" pitchFamily="34" charset="0"/>
              </a:rPr>
              <a:t>or</a:t>
            </a:r>
            <a:r>
              <a:rPr lang="de-DE" dirty="0">
                <a:latin typeface="Segoe UI" panose="020B0502040204020203" pitchFamily="34" charset="0"/>
                <a:ea typeface="Segoe UI" panose="020B0502040204020203" pitchFamily="34" charset="0"/>
                <a:cs typeface="Segoe UI" panose="020B0502040204020203" pitchFamily="34" charset="0"/>
              </a:rPr>
              <a:t> </a:t>
            </a:r>
            <a:r>
              <a:rPr lang="de-DE" dirty="0" err="1">
                <a:latin typeface="Segoe UI" panose="020B0502040204020203" pitchFamily="34" charset="0"/>
                <a:ea typeface="Segoe UI" panose="020B0502040204020203" pitchFamily="34" charset="0"/>
                <a:cs typeface="Segoe UI" panose="020B0502040204020203" pitchFamily="34" charset="0"/>
              </a:rPr>
              <a:t>more</a:t>
            </a:r>
            <a:r>
              <a:rPr lang="de-DE" dirty="0">
                <a:latin typeface="Segoe UI" panose="020B0502040204020203" pitchFamily="34" charset="0"/>
                <a:ea typeface="Segoe UI" panose="020B0502040204020203" pitchFamily="34" charset="0"/>
                <a:cs typeface="Segoe UI" panose="020B0502040204020203" pitchFamily="34" charset="0"/>
              </a:rPr>
              <a:t> </a:t>
            </a:r>
            <a:r>
              <a:rPr lang="de-DE" dirty="0" err="1">
                <a:latin typeface="Segoe UI" panose="020B0502040204020203" pitchFamily="34" charset="0"/>
                <a:ea typeface="Segoe UI" panose="020B0502040204020203" pitchFamily="34" charset="0"/>
                <a:cs typeface="Segoe UI" panose="020B0502040204020203" pitchFamily="34" charset="0"/>
              </a:rPr>
              <a:t>of</a:t>
            </a:r>
            <a:r>
              <a:rPr lang="de-DE" dirty="0">
                <a:latin typeface="Segoe UI" panose="020B0502040204020203" pitchFamily="34" charset="0"/>
                <a:ea typeface="Segoe UI" panose="020B0502040204020203" pitchFamily="34" charset="0"/>
                <a:cs typeface="Segoe UI" panose="020B0502040204020203" pitchFamily="34" charset="0"/>
              </a:rPr>
              <a:t> </a:t>
            </a:r>
            <a:r>
              <a:rPr lang="de-DE" dirty="0" err="1">
                <a:latin typeface="Segoe UI" panose="020B0502040204020203" pitchFamily="34" charset="0"/>
                <a:ea typeface="Segoe UI" panose="020B0502040204020203" pitchFamily="34" charset="0"/>
                <a:cs typeface="Segoe UI" panose="020B0502040204020203" pitchFamily="34" charset="0"/>
              </a:rPr>
              <a:t>your</a:t>
            </a:r>
            <a:r>
              <a:rPr lang="de-DE" dirty="0">
                <a:latin typeface="Segoe UI" panose="020B0502040204020203" pitchFamily="34" charset="0"/>
                <a:ea typeface="Segoe UI" panose="020B0502040204020203" pitchFamily="34" charset="0"/>
                <a:cs typeface="Segoe UI" panose="020B0502040204020203" pitchFamily="34" charset="0"/>
              </a:rPr>
              <a:t> </a:t>
            </a:r>
            <a:r>
              <a:rPr lang="de-DE" dirty="0" err="1">
                <a:latin typeface="Segoe UI" panose="020B0502040204020203" pitchFamily="34" charset="0"/>
                <a:ea typeface="Segoe UI" panose="020B0502040204020203" pitchFamily="34" charset="0"/>
                <a:cs typeface="Segoe UI" panose="020B0502040204020203" pitchFamily="34" charset="0"/>
              </a:rPr>
              <a:t>sports</a:t>
            </a:r>
            <a:r>
              <a:rPr lang="de-DE" dirty="0">
                <a:latin typeface="Segoe UI" panose="020B0502040204020203" pitchFamily="34" charset="0"/>
                <a:ea typeface="Segoe UI" panose="020B0502040204020203" pitchFamily="34" charset="0"/>
                <a:cs typeface="Segoe UI" panose="020B0502040204020203" pitchFamily="34" charset="0"/>
              </a:rPr>
              <a:t> in a </a:t>
            </a:r>
            <a:r>
              <a:rPr lang="de-DE" dirty="0" err="1">
                <a:latin typeface="Segoe UI" panose="020B0502040204020203" pitchFamily="34" charset="0"/>
                <a:ea typeface="Segoe UI" panose="020B0502040204020203" pitchFamily="34" charset="0"/>
                <a:cs typeface="Segoe UI" panose="020B0502040204020203" pitchFamily="34" charset="0"/>
              </a:rPr>
              <a:t>sports</a:t>
            </a:r>
            <a:r>
              <a:rPr lang="de-DE" dirty="0">
                <a:latin typeface="Segoe UI" panose="020B0502040204020203" pitchFamily="34" charset="0"/>
                <a:ea typeface="Segoe UI" panose="020B0502040204020203" pitchFamily="34" charset="0"/>
                <a:cs typeface="Segoe UI" panose="020B0502040204020203" pitchFamily="34" charset="0"/>
              </a:rPr>
              <a:t> </a:t>
            </a:r>
            <a:r>
              <a:rPr lang="de-DE" dirty="0" err="1">
                <a:latin typeface="Segoe UI" panose="020B0502040204020203" pitchFamily="34" charset="0"/>
                <a:ea typeface="Segoe UI" panose="020B0502040204020203" pitchFamily="34" charset="0"/>
                <a:cs typeface="Segoe UI" panose="020B0502040204020203" pitchFamily="34" charset="0"/>
              </a:rPr>
              <a:t>club</a:t>
            </a:r>
            <a:r>
              <a:rPr lang="de-DE" dirty="0">
                <a:latin typeface="Segoe UI" panose="020B0502040204020203" pitchFamily="34" charset="0"/>
                <a:ea typeface="Segoe UI" panose="020B0502040204020203" pitchFamily="34" charset="0"/>
                <a:cs typeface="Segoe UI" panose="020B0502040204020203" pitchFamily="34" charset="0"/>
              </a:rPr>
              <a:t>? </a:t>
            </a:r>
          </a:p>
        </p:txBody>
      </p:sp>
      <p:sp>
        <p:nvSpPr>
          <p:cNvPr id="80" name="Rechteck 79">
            <a:extLst>
              <a:ext uri="{FF2B5EF4-FFF2-40B4-BE49-F238E27FC236}">
                <a16:creationId xmlns:a16="http://schemas.microsoft.com/office/drawing/2014/main" id="{0DE3C044-AA40-477C-9535-E5A5F48CA2A3}"/>
              </a:ext>
            </a:extLst>
          </p:cNvPr>
          <p:cNvSpPr/>
          <p:nvPr/>
        </p:nvSpPr>
        <p:spPr>
          <a:xfrm>
            <a:off x="5017219" y="5154103"/>
            <a:ext cx="2750827" cy="307777"/>
          </a:xfrm>
          <a:prstGeom prst="rect">
            <a:avLst/>
          </a:prstGeom>
        </p:spPr>
        <p:txBody>
          <a:bodyPr wrap="square">
            <a:spAutoFit/>
          </a:bodyPr>
          <a:lstStyle/>
          <a:p>
            <a:r>
              <a:rPr lang="de-DE" sz="1400" dirty="0">
                <a:latin typeface="Segoe UI" panose="020B0502040204020203" pitchFamily="34" charset="0"/>
                <a:ea typeface="Segoe UI" panose="020B0502040204020203" pitchFamily="34" charset="0"/>
                <a:cs typeface="Segoe UI" panose="020B0502040204020203" pitchFamily="34" charset="0"/>
              </a:rPr>
              <a:t>2017; n=1,000, Population 16+</a:t>
            </a:r>
          </a:p>
        </p:txBody>
      </p:sp>
    </p:spTree>
    <p:extLst>
      <p:ext uri="{BB962C8B-B14F-4D97-AF65-F5344CB8AC3E}">
        <p14:creationId xmlns:p14="http://schemas.microsoft.com/office/powerpoint/2010/main" val="12537742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hteck 7"/>
          <p:cNvSpPr/>
          <p:nvPr/>
        </p:nvSpPr>
        <p:spPr>
          <a:xfrm>
            <a:off x="420248" y="704389"/>
            <a:ext cx="11200310" cy="549959"/>
          </a:xfrm>
          <a:prstGeom prst="rect">
            <a:avLst/>
          </a:prstGeom>
        </p:spPr>
        <p:txBody>
          <a:bodyPr wrap="none">
            <a:spAutoFit/>
          </a:bodyPr>
          <a:lstStyle/>
          <a:p>
            <a:pPr>
              <a:lnSpc>
                <a:spcPct val="107000"/>
              </a:lnSpc>
              <a:spcAft>
                <a:spcPts val="800"/>
              </a:spcAft>
            </a:pPr>
            <a:r>
              <a:rPr lang="en-US" sz="3000" cap="all" spc="160" dirty="0">
                <a:solidFill>
                  <a:srgbClr val="3B3B3D"/>
                </a:solidFill>
                <a:latin typeface="Segoe UI" panose="020B0502040204020203" pitchFamily="34" charset="0"/>
                <a:ea typeface="Segoe UI" panose="020B0502040204020203" pitchFamily="34" charset="0"/>
                <a:cs typeface="Segoe UI" panose="020B0502040204020203" pitchFamily="34" charset="0"/>
              </a:rPr>
              <a:t>Degree of organization – example </a:t>
            </a:r>
            <a:r>
              <a:rPr lang="en-US" sz="3000" cap="all" spc="160" dirty="0" err="1">
                <a:solidFill>
                  <a:srgbClr val="3B3B3D"/>
                </a:solidFill>
                <a:latin typeface="Segoe UI" panose="020B0502040204020203" pitchFamily="34" charset="0"/>
                <a:ea typeface="Segoe UI" panose="020B0502040204020203" pitchFamily="34" charset="0"/>
                <a:cs typeface="Segoe UI" panose="020B0502040204020203" pitchFamily="34" charset="0"/>
              </a:rPr>
              <a:t>Outdoorsports</a:t>
            </a:r>
            <a:endParaRPr lang="en-GB" sz="3000" cap="all" spc="160" dirty="0">
              <a:solidFill>
                <a:srgbClr val="3B3B3D"/>
              </a:solidFill>
              <a:latin typeface="Segoe UI" panose="020B0502040204020203" pitchFamily="34" charset="0"/>
              <a:ea typeface="Segoe UI" panose="020B0502040204020203" pitchFamily="34" charset="0"/>
              <a:cs typeface="Segoe UI" panose="020B0502040204020203" pitchFamily="34" charset="0"/>
            </a:endParaRPr>
          </a:p>
        </p:txBody>
      </p:sp>
      <p:grpSp>
        <p:nvGrpSpPr>
          <p:cNvPr id="7" name="Gruppieren 6">
            <a:extLst>
              <a:ext uri="{FF2B5EF4-FFF2-40B4-BE49-F238E27FC236}">
                <a16:creationId xmlns:a16="http://schemas.microsoft.com/office/drawing/2014/main" id="{8B0A6B93-AA62-44A9-8E39-93B361343C9E}"/>
              </a:ext>
            </a:extLst>
          </p:cNvPr>
          <p:cNvGrpSpPr/>
          <p:nvPr/>
        </p:nvGrpSpPr>
        <p:grpSpPr>
          <a:xfrm>
            <a:off x="2228534" y="2467156"/>
            <a:ext cx="1808163" cy="752751"/>
            <a:chOff x="553911" y="2508229"/>
            <a:chExt cx="1808163" cy="752751"/>
          </a:xfrm>
        </p:grpSpPr>
        <p:cxnSp>
          <p:nvCxnSpPr>
            <p:cNvPr id="10" name="Gerader Verbinder 9">
              <a:extLst>
                <a:ext uri="{FF2B5EF4-FFF2-40B4-BE49-F238E27FC236}">
                  <a16:creationId xmlns:a16="http://schemas.microsoft.com/office/drawing/2014/main" id="{555F7C15-6C6E-4DA8-A28D-419D997805AD}"/>
                </a:ext>
              </a:extLst>
            </p:cNvPr>
            <p:cNvCxnSpPr>
              <a:cxnSpLocks/>
            </p:cNvCxnSpPr>
            <p:nvPr/>
          </p:nvCxnSpPr>
          <p:spPr>
            <a:xfrm>
              <a:off x="553911" y="2708091"/>
              <a:ext cx="1770063" cy="0"/>
            </a:xfrm>
            <a:prstGeom prst="line">
              <a:avLst/>
            </a:prstGeom>
          </p:spPr>
          <p:style>
            <a:lnRef idx="1">
              <a:schemeClr val="dk1"/>
            </a:lnRef>
            <a:fillRef idx="0">
              <a:schemeClr val="dk1"/>
            </a:fillRef>
            <a:effectRef idx="0">
              <a:schemeClr val="dk1"/>
            </a:effectRef>
            <a:fontRef idx="minor">
              <a:schemeClr val="tx1"/>
            </a:fontRef>
          </p:style>
        </p:cxnSp>
        <p:sp>
          <p:nvSpPr>
            <p:cNvPr id="11" name="Rechteck 10">
              <a:extLst>
                <a:ext uri="{FF2B5EF4-FFF2-40B4-BE49-F238E27FC236}">
                  <a16:creationId xmlns:a16="http://schemas.microsoft.com/office/drawing/2014/main" id="{D58D0150-BFAF-428E-9ED8-F930B758625A}"/>
                </a:ext>
              </a:extLst>
            </p:cNvPr>
            <p:cNvSpPr/>
            <p:nvPr/>
          </p:nvSpPr>
          <p:spPr>
            <a:xfrm>
              <a:off x="592011" y="2508229"/>
              <a:ext cx="1770063" cy="261610"/>
            </a:xfrm>
            <a:prstGeom prst="rect">
              <a:avLst/>
            </a:prstGeom>
          </p:spPr>
          <p:txBody>
            <a:bodyPr wrap="square" lIns="0">
              <a:spAutoFit/>
            </a:bodyPr>
            <a:lstStyle/>
            <a:p>
              <a:r>
                <a:rPr lang="de-DE" sz="1100" dirty="0" err="1">
                  <a:solidFill>
                    <a:srgbClr val="595959"/>
                  </a:solidFill>
                  <a:latin typeface="Segoe UI" panose="020B0502040204020203" pitchFamily="34" charset="0"/>
                  <a:ea typeface="Segoe UI" panose="020B0502040204020203" pitchFamily="34" charset="0"/>
                  <a:cs typeface="Segoe UI" panose="020B0502040204020203" pitchFamily="34" charset="0"/>
                </a:rPr>
                <a:t>Mountaineering</a:t>
              </a:r>
              <a:endParaRPr lang="de-DE" sz="1100" dirty="0">
                <a:solidFill>
                  <a:srgbClr val="595959"/>
                </a:solidFill>
                <a:latin typeface="Segoe UI" panose="020B0502040204020203" pitchFamily="34" charset="0"/>
                <a:ea typeface="Segoe UI" panose="020B0502040204020203" pitchFamily="34" charset="0"/>
                <a:cs typeface="Segoe UI" panose="020B0502040204020203" pitchFamily="34" charset="0"/>
              </a:endParaRPr>
            </a:p>
          </p:txBody>
        </p:sp>
        <p:pic>
          <p:nvPicPr>
            <p:cNvPr id="12" name="Grafik 11">
              <a:extLst>
                <a:ext uri="{FF2B5EF4-FFF2-40B4-BE49-F238E27FC236}">
                  <a16:creationId xmlns:a16="http://schemas.microsoft.com/office/drawing/2014/main" id="{0B023A3B-99A9-4B62-8AC3-96E5140B9E22}"/>
                </a:ext>
              </a:extLst>
            </p:cNvPr>
            <p:cNvPicPr>
              <a:picLocks noChangeAspect="1"/>
            </p:cNvPicPr>
            <p:nvPr/>
          </p:nvPicPr>
          <p:blipFill>
            <a:blip r:embed="rId3"/>
            <a:stretch>
              <a:fillRect/>
            </a:stretch>
          </p:blipFill>
          <p:spPr>
            <a:xfrm>
              <a:off x="553911" y="2759060"/>
              <a:ext cx="487212" cy="501920"/>
            </a:xfrm>
            <a:prstGeom prst="rect">
              <a:avLst/>
            </a:prstGeom>
          </p:spPr>
        </p:pic>
      </p:grpSp>
      <p:grpSp>
        <p:nvGrpSpPr>
          <p:cNvPr id="14" name="Gruppieren 13">
            <a:extLst>
              <a:ext uri="{FF2B5EF4-FFF2-40B4-BE49-F238E27FC236}">
                <a16:creationId xmlns:a16="http://schemas.microsoft.com/office/drawing/2014/main" id="{65F582FE-C960-4B74-B195-602E48C28FF6}"/>
              </a:ext>
            </a:extLst>
          </p:cNvPr>
          <p:cNvGrpSpPr/>
          <p:nvPr/>
        </p:nvGrpSpPr>
        <p:grpSpPr>
          <a:xfrm>
            <a:off x="4537251" y="2561219"/>
            <a:ext cx="3117498" cy="3408375"/>
            <a:chOff x="577765" y="2857151"/>
            <a:chExt cx="2700000" cy="2733938"/>
          </a:xfrm>
        </p:grpSpPr>
        <p:pic>
          <p:nvPicPr>
            <p:cNvPr id="15" name="Picture 3">
              <a:extLst>
                <a:ext uri="{FF2B5EF4-FFF2-40B4-BE49-F238E27FC236}">
                  <a16:creationId xmlns:a16="http://schemas.microsoft.com/office/drawing/2014/main" id="{57762745-007F-4653-BA45-77A07C4497B8}"/>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50000"/>
            <a:stretch/>
          </p:blipFill>
          <p:spPr bwMode="auto">
            <a:xfrm>
              <a:off x="577765" y="2857151"/>
              <a:ext cx="2700000" cy="135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3">
              <a:extLst>
                <a:ext uri="{FF2B5EF4-FFF2-40B4-BE49-F238E27FC236}">
                  <a16:creationId xmlns:a16="http://schemas.microsoft.com/office/drawing/2014/main" id="{4728D80A-48EF-4326-B487-C0B843B8600E}"/>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50349"/>
            <a:stretch/>
          </p:blipFill>
          <p:spPr bwMode="auto">
            <a:xfrm>
              <a:off x="577765" y="4250501"/>
              <a:ext cx="2700000" cy="1340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17" name="Gruppieren 16">
            <a:extLst>
              <a:ext uri="{FF2B5EF4-FFF2-40B4-BE49-F238E27FC236}">
                <a16:creationId xmlns:a16="http://schemas.microsoft.com/office/drawing/2014/main" id="{E9197172-E52B-44D6-B5F6-4A4621B8B965}"/>
              </a:ext>
            </a:extLst>
          </p:cNvPr>
          <p:cNvGrpSpPr/>
          <p:nvPr/>
        </p:nvGrpSpPr>
        <p:grpSpPr>
          <a:xfrm>
            <a:off x="2190710" y="3651814"/>
            <a:ext cx="1845987" cy="795560"/>
            <a:chOff x="516087" y="3461711"/>
            <a:chExt cx="1845987" cy="795560"/>
          </a:xfrm>
        </p:grpSpPr>
        <p:pic>
          <p:nvPicPr>
            <p:cNvPr id="18" name="Grafik 17">
              <a:extLst>
                <a:ext uri="{FF2B5EF4-FFF2-40B4-BE49-F238E27FC236}">
                  <a16:creationId xmlns:a16="http://schemas.microsoft.com/office/drawing/2014/main" id="{960F668F-4EB5-4EAD-AC5F-0B0D0AE4A55B}"/>
                </a:ext>
              </a:extLst>
            </p:cNvPr>
            <p:cNvPicPr>
              <a:picLocks noChangeAspect="1"/>
            </p:cNvPicPr>
            <p:nvPr/>
          </p:nvPicPr>
          <p:blipFill>
            <a:blip r:embed="rId5"/>
            <a:stretch>
              <a:fillRect/>
            </a:stretch>
          </p:blipFill>
          <p:spPr>
            <a:xfrm>
              <a:off x="516087" y="3677741"/>
              <a:ext cx="709924" cy="579530"/>
            </a:xfrm>
            <a:prstGeom prst="rect">
              <a:avLst/>
            </a:prstGeom>
          </p:spPr>
        </p:pic>
        <p:cxnSp>
          <p:nvCxnSpPr>
            <p:cNvPr id="19" name="Gerader Verbinder 18">
              <a:extLst>
                <a:ext uri="{FF2B5EF4-FFF2-40B4-BE49-F238E27FC236}">
                  <a16:creationId xmlns:a16="http://schemas.microsoft.com/office/drawing/2014/main" id="{5D259417-7348-4372-B701-6118548C11C6}"/>
                </a:ext>
              </a:extLst>
            </p:cNvPr>
            <p:cNvCxnSpPr>
              <a:cxnSpLocks/>
            </p:cNvCxnSpPr>
            <p:nvPr/>
          </p:nvCxnSpPr>
          <p:spPr>
            <a:xfrm>
              <a:off x="553911" y="3661573"/>
              <a:ext cx="1770063" cy="0"/>
            </a:xfrm>
            <a:prstGeom prst="line">
              <a:avLst/>
            </a:prstGeom>
          </p:spPr>
          <p:style>
            <a:lnRef idx="1">
              <a:schemeClr val="dk1"/>
            </a:lnRef>
            <a:fillRef idx="0">
              <a:schemeClr val="dk1"/>
            </a:fillRef>
            <a:effectRef idx="0">
              <a:schemeClr val="dk1"/>
            </a:effectRef>
            <a:fontRef idx="minor">
              <a:schemeClr val="tx1"/>
            </a:fontRef>
          </p:style>
        </p:cxnSp>
        <p:sp>
          <p:nvSpPr>
            <p:cNvPr id="20" name="Rechteck 19">
              <a:extLst>
                <a:ext uri="{FF2B5EF4-FFF2-40B4-BE49-F238E27FC236}">
                  <a16:creationId xmlns:a16="http://schemas.microsoft.com/office/drawing/2014/main" id="{4A01C13D-A806-4701-A20C-F1E72D1C6362}"/>
                </a:ext>
              </a:extLst>
            </p:cNvPr>
            <p:cNvSpPr/>
            <p:nvPr/>
          </p:nvSpPr>
          <p:spPr>
            <a:xfrm>
              <a:off x="592011" y="3461711"/>
              <a:ext cx="1770063" cy="261610"/>
            </a:xfrm>
            <a:prstGeom prst="rect">
              <a:avLst/>
            </a:prstGeom>
          </p:spPr>
          <p:txBody>
            <a:bodyPr wrap="square" lIns="0">
              <a:spAutoFit/>
            </a:bodyPr>
            <a:lstStyle/>
            <a:p>
              <a:r>
                <a:rPr lang="de-DE" sz="1100" dirty="0" err="1">
                  <a:solidFill>
                    <a:srgbClr val="595959"/>
                  </a:solidFill>
                  <a:latin typeface="Segoe UI" panose="020B0502040204020203" pitchFamily="34" charset="0"/>
                  <a:ea typeface="Segoe UI" panose="020B0502040204020203" pitchFamily="34" charset="0"/>
                  <a:cs typeface="Segoe UI" panose="020B0502040204020203" pitchFamily="34" charset="0"/>
                </a:rPr>
                <a:t>Canoeing</a:t>
              </a:r>
              <a:r>
                <a:rPr lang="de-DE" sz="1100" dirty="0">
                  <a:solidFill>
                    <a:srgbClr val="595959"/>
                  </a:solidFill>
                  <a:latin typeface="Segoe UI" panose="020B0502040204020203" pitchFamily="34" charset="0"/>
                  <a:ea typeface="Segoe UI" panose="020B0502040204020203" pitchFamily="34" charset="0"/>
                  <a:cs typeface="Segoe UI" panose="020B0502040204020203" pitchFamily="34" charset="0"/>
                </a:rPr>
                <a:t> and </a:t>
              </a:r>
              <a:r>
                <a:rPr lang="de-DE" sz="1100" dirty="0" err="1">
                  <a:solidFill>
                    <a:srgbClr val="595959"/>
                  </a:solidFill>
                  <a:latin typeface="Segoe UI" panose="020B0502040204020203" pitchFamily="34" charset="0"/>
                  <a:ea typeface="Segoe UI" panose="020B0502040204020203" pitchFamily="34" charset="0"/>
                  <a:cs typeface="Segoe UI" panose="020B0502040204020203" pitchFamily="34" charset="0"/>
                </a:rPr>
                <a:t>kayaking</a:t>
              </a:r>
              <a:endParaRPr lang="de-DE" sz="1100" dirty="0">
                <a:solidFill>
                  <a:srgbClr val="595959"/>
                </a:solidFill>
                <a:latin typeface="Segoe UI" panose="020B0502040204020203" pitchFamily="34" charset="0"/>
                <a:ea typeface="Segoe UI" panose="020B0502040204020203" pitchFamily="34" charset="0"/>
                <a:cs typeface="Segoe UI" panose="020B0502040204020203" pitchFamily="34" charset="0"/>
              </a:endParaRPr>
            </a:p>
          </p:txBody>
        </p:sp>
      </p:grpSp>
      <p:grpSp>
        <p:nvGrpSpPr>
          <p:cNvPr id="21" name="Gruppieren 20">
            <a:extLst>
              <a:ext uri="{FF2B5EF4-FFF2-40B4-BE49-F238E27FC236}">
                <a16:creationId xmlns:a16="http://schemas.microsoft.com/office/drawing/2014/main" id="{639D7064-79AA-4A2C-845E-382F48BB2549}"/>
              </a:ext>
            </a:extLst>
          </p:cNvPr>
          <p:cNvGrpSpPr/>
          <p:nvPr/>
        </p:nvGrpSpPr>
        <p:grpSpPr>
          <a:xfrm>
            <a:off x="2228534" y="4788603"/>
            <a:ext cx="1808163" cy="585853"/>
            <a:chOff x="553911" y="4471502"/>
            <a:chExt cx="1808163" cy="585853"/>
          </a:xfrm>
        </p:grpSpPr>
        <p:pic>
          <p:nvPicPr>
            <p:cNvPr id="22" name="Grafik 21">
              <a:extLst>
                <a:ext uri="{FF2B5EF4-FFF2-40B4-BE49-F238E27FC236}">
                  <a16:creationId xmlns:a16="http://schemas.microsoft.com/office/drawing/2014/main" id="{B79D6D22-EA2A-4E7B-9992-EF6E884B4C46}"/>
                </a:ext>
              </a:extLst>
            </p:cNvPr>
            <p:cNvPicPr>
              <a:picLocks noChangeAspect="1"/>
            </p:cNvPicPr>
            <p:nvPr/>
          </p:nvPicPr>
          <p:blipFill>
            <a:blip r:embed="rId6"/>
            <a:stretch>
              <a:fillRect/>
            </a:stretch>
          </p:blipFill>
          <p:spPr>
            <a:xfrm>
              <a:off x="615190" y="4703416"/>
              <a:ext cx="345985" cy="353938"/>
            </a:xfrm>
            <a:prstGeom prst="rect">
              <a:avLst/>
            </a:prstGeom>
          </p:spPr>
        </p:pic>
        <p:cxnSp>
          <p:nvCxnSpPr>
            <p:cNvPr id="23" name="Gerader Verbinder 22">
              <a:extLst>
                <a:ext uri="{FF2B5EF4-FFF2-40B4-BE49-F238E27FC236}">
                  <a16:creationId xmlns:a16="http://schemas.microsoft.com/office/drawing/2014/main" id="{6F2DB362-272C-4ED3-A829-CCE1A77F3B19}"/>
                </a:ext>
              </a:extLst>
            </p:cNvPr>
            <p:cNvCxnSpPr>
              <a:cxnSpLocks/>
            </p:cNvCxnSpPr>
            <p:nvPr/>
          </p:nvCxnSpPr>
          <p:spPr>
            <a:xfrm>
              <a:off x="553911" y="4671364"/>
              <a:ext cx="1770063" cy="0"/>
            </a:xfrm>
            <a:prstGeom prst="line">
              <a:avLst/>
            </a:prstGeom>
          </p:spPr>
          <p:style>
            <a:lnRef idx="1">
              <a:schemeClr val="dk1"/>
            </a:lnRef>
            <a:fillRef idx="0">
              <a:schemeClr val="dk1"/>
            </a:fillRef>
            <a:effectRef idx="0">
              <a:schemeClr val="dk1"/>
            </a:effectRef>
            <a:fontRef idx="minor">
              <a:schemeClr val="tx1"/>
            </a:fontRef>
          </p:style>
        </p:cxnSp>
        <p:sp>
          <p:nvSpPr>
            <p:cNvPr id="24" name="Rechteck 23">
              <a:extLst>
                <a:ext uri="{FF2B5EF4-FFF2-40B4-BE49-F238E27FC236}">
                  <a16:creationId xmlns:a16="http://schemas.microsoft.com/office/drawing/2014/main" id="{F796EDA9-26C6-4E4B-A339-6193B9CC2C1D}"/>
                </a:ext>
              </a:extLst>
            </p:cNvPr>
            <p:cNvSpPr/>
            <p:nvPr/>
          </p:nvSpPr>
          <p:spPr>
            <a:xfrm>
              <a:off x="592011" y="4471502"/>
              <a:ext cx="1770063" cy="261610"/>
            </a:xfrm>
            <a:prstGeom prst="rect">
              <a:avLst/>
            </a:prstGeom>
          </p:spPr>
          <p:txBody>
            <a:bodyPr wrap="square" lIns="0">
              <a:spAutoFit/>
            </a:bodyPr>
            <a:lstStyle/>
            <a:p>
              <a:r>
                <a:rPr lang="de-DE" sz="1100" dirty="0">
                  <a:solidFill>
                    <a:srgbClr val="595959"/>
                  </a:solidFill>
                  <a:latin typeface="Segoe UI" panose="020B0502040204020203" pitchFamily="34" charset="0"/>
                  <a:ea typeface="Segoe UI" panose="020B0502040204020203" pitchFamily="34" charset="0"/>
                  <a:cs typeface="Segoe UI" panose="020B0502040204020203" pitchFamily="34" charset="0"/>
                </a:rPr>
                <a:t>Climbing/</a:t>
              </a:r>
              <a:r>
                <a:rPr lang="de-DE" sz="1100" dirty="0" err="1">
                  <a:solidFill>
                    <a:srgbClr val="595959"/>
                  </a:solidFill>
                  <a:latin typeface="Segoe UI" panose="020B0502040204020203" pitchFamily="34" charset="0"/>
                  <a:ea typeface="Segoe UI" panose="020B0502040204020203" pitchFamily="34" charset="0"/>
                  <a:cs typeface="Segoe UI" panose="020B0502040204020203" pitchFamily="34" charset="0"/>
                </a:rPr>
                <a:t>Bouldering</a:t>
              </a:r>
              <a:endParaRPr lang="de-DE" sz="1100" dirty="0">
                <a:solidFill>
                  <a:srgbClr val="595959"/>
                </a:solidFill>
                <a:latin typeface="Segoe UI" panose="020B0502040204020203" pitchFamily="34" charset="0"/>
                <a:ea typeface="Segoe UI" panose="020B0502040204020203" pitchFamily="34" charset="0"/>
                <a:cs typeface="Segoe UI" panose="020B0502040204020203" pitchFamily="34" charset="0"/>
              </a:endParaRPr>
            </a:p>
          </p:txBody>
        </p:sp>
        <p:pic>
          <p:nvPicPr>
            <p:cNvPr id="25" name="Grafik 24">
              <a:extLst>
                <a:ext uri="{FF2B5EF4-FFF2-40B4-BE49-F238E27FC236}">
                  <a16:creationId xmlns:a16="http://schemas.microsoft.com/office/drawing/2014/main" id="{4BCFA412-DA01-455C-B82C-A2C54CBA903F}"/>
                </a:ext>
              </a:extLst>
            </p:cNvPr>
            <p:cNvPicPr>
              <a:picLocks noChangeAspect="1"/>
            </p:cNvPicPr>
            <p:nvPr/>
          </p:nvPicPr>
          <p:blipFill>
            <a:blip r:embed="rId7"/>
            <a:stretch>
              <a:fillRect/>
            </a:stretch>
          </p:blipFill>
          <p:spPr>
            <a:xfrm>
              <a:off x="985880" y="4713495"/>
              <a:ext cx="264707" cy="343860"/>
            </a:xfrm>
            <a:prstGeom prst="rect">
              <a:avLst/>
            </a:prstGeom>
          </p:spPr>
        </p:pic>
      </p:grpSp>
      <p:grpSp>
        <p:nvGrpSpPr>
          <p:cNvPr id="26" name="Gruppieren 25">
            <a:extLst>
              <a:ext uri="{FF2B5EF4-FFF2-40B4-BE49-F238E27FC236}">
                <a16:creationId xmlns:a16="http://schemas.microsoft.com/office/drawing/2014/main" id="{72AC687B-1E2B-414E-96CB-D63D791B6C0D}"/>
              </a:ext>
            </a:extLst>
          </p:cNvPr>
          <p:cNvGrpSpPr/>
          <p:nvPr/>
        </p:nvGrpSpPr>
        <p:grpSpPr>
          <a:xfrm>
            <a:off x="8173661" y="3651814"/>
            <a:ext cx="1858963" cy="710271"/>
            <a:chOff x="5568989" y="3349312"/>
            <a:chExt cx="1858963" cy="710271"/>
          </a:xfrm>
        </p:grpSpPr>
        <p:grpSp>
          <p:nvGrpSpPr>
            <p:cNvPr id="27" name="Gruppieren 14">
              <a:extLst>
                <a:ext uri="{FF2B5EF4-FFF2-40B4-BE49-F238E27FC236}">
                  <a16:creationId xmlns:a16="http://schemas.microsoft.com/office/drawing/2014/main" id="{FC8F60C4-3CD8-4D3A-AD09-3AB88290CCE0}"/>
                </a:ext>
              </a:extLst>
            </p:cNvPr>
            <p:cNvGrpSpPr>
              <a:grpSpLocks noChangeAspect="1"/>
            </p:cNvGrpSpPr>
            <p:nvPr/>
          </p:nvGrpSpPr>
          <p:grpSpPr bwMode="gray">
            <a:xfrm>
              <a:off x="6892584" y="3606075"/>
              <a:ext cx="453508" cy="453508"/>
              <a:chOff x="3379788" y="5776913"/>
              <a:chExt cx="720725" cy="650875"/>
            </a:xfrm>
            <a:solidFill>
              <a:schemeClr val="tx1">
                <a:lumMod val="50000"/>
              </a:schemeClr>
            </a:solidFill>
          </p:grpSpPr>
          <p:sp>
            <p:nvSpPr>
              <p:cNvPr id="30" name="Freeform 12">
                <a:extLst>
                  <a:ext uri="{FF2B5EF4-FFF2-40B4-BE49-F238E27FC236}">
                    <a16:creationId xmlns:a16="http://schemas.microsoft.com/office/drawing/2014/main" id="{01FB8452-4BEE-41E6-B7D6-CEF73BCE257D}"/>
                  </a:ext>
                </a:extLst>
              </p:cNvPr>
              <p:cNvSpPr>
                <a:spLocks/>
              </p:cNvSpPr>
              <p:nvPr/>
            </p:nvSpPr>
            <p:spPr bwMode="gray">
              <a:xfrm>
                <a:off x="3552826" y="5859463"/>
                <a:ext cx="409575" cy="455613"/>
              </a:xfrm>
              <a:custGeom>
                <a:avLst/>
                <a:gdLst>
                  <a:gd name="T0" fmla="*/ 51 w 109"/>
                  <a:gd name="T1" fmla="*/ 121 h 121"/>
                  <a:gd name="T2" fmla="*/ 41 w 109"/>
                  <a:gd name="T3" fmla="*/ 112 h 121"/>
                  <a:gd name="T4" fmla="*/ 38 w 109"/>
                  <a:gd name="T5" fmla="*/ 82 h 121"/>
                  <a:gd name="T6" fmla="*/ 6 w 109"/>
                  <a:gd name="T7" fmla="*/ 66 h 121"/>
                  <a:gd name="T8" fmla="*/ 0 w 109"/>
                  <a:gd name="T9" fmla="*/ 56 h 121"/>
                  <a:gd name="T10" fmla="*/ 47 w 109"/>
                  <a:gd name="T11" fmla="*/ 3 h 121"/>
                  <a:gd name="T12" fmla="*/ 69 w 109"/>
                  <a:gd name="T13" fmla="*/ 3 h 121"/>
                  <a:gd name="T14" fmla="*/ 76 w 109"/>
                  <a:gd name="T15" fmla="*/ 12 h 121"/>
                  <a:gd name="T16" fmla="*/ 78 w 109"/>
                  <a:gd name="T17" fmla="*/ 35 h 121"/>
                  <a:gd name="T18" fmla="*/ 101 w 109"/>
                  <a:gd name="T19" fmla="*/ 43 h 121"/>
                  <a:gd name="T20" fmla="*/ 107 w 109"/>
                  <a:gd name="T21" fmla="*/ 55 h 121"/>
                  <a:gd name="T22" fmla="*/ 94 w 109"/>
                  <a:gd name="T23" fmla="*/ 62 h 121"/>
                  <a:gd name="T24" fmla="*/ 65 w 109"/>
                  <a:gd name="T25" fmla="*/ 52 h 121"/>
                  <a:gd name="T26" fmla="*/ 58 w 109"/>
                  <a:gd name="T27" fmla="*/ 43 h 121"/>
                  <a:gd name="T28" fmla="*/ 56 w 109"/>
                  <a:gd name="T29" fmla="*/ 22 h 121"/>
                  <a:gd name="T30" fmla="*/ 51 w 109"/>
                  <a:gd name="T31" fmla="*/ 23 h 121"/>
                  <a:gd name="T32" fmla="*/ 22 w 109"/>
                  <a:gd name="T33" fmla="*/ 51 h 121"/>
                  <a:gd name="T34" fmla="*/ 52 w 109"/>
                  <a:gd name="T35" fmla="*/ 67 h 121"/>
                  <a:gd name="T36" fmla="*/ 58 w 109"/>
                  <a:gd name="T37" fmla="*/ 75 h 121"/>
                  <a:gd name="T38" fmla="*/ 61 w 109"/>
                  <a:gd name="T39" fmla="*/ 110 h 121"/>
                  <a:gd name="T40" fmla="*/ 52 w 109"/>
                  <a:gd name="T41" fmla="*/ 121 h 121"/>
                  <a:gd name="T42" fmla="*/ 51 w 109"/>
                  <a:gd name="T43" fmla="*/ 12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9" h="121">
                    <a:moveTo>
                      <a:pt x="51" y="121"/>
                    </a:moveTo>
                    <a:cubicBezTo>
                      <a:pt x="46" y="121"/>
                      <a:pt x="41" y="117"/>
                      <a:pt x="41" y="112"/>
                    </a:cubicBezTo>
                    <a:cubicBezTo>
                      <a:pt x="38" y="82"/>
                      <a:pt x="38" y="82"/>
                      <a:pt x="38" y="82"/>
                    </a:cubicBezTo>
                    <a:cubicBezTo>
                      <a:pt x="6" y="66"/>
                      <a:pt x="6" y="66"/>
                      <a:pt x="6" y="66"/>
                    </a:cubicBezTo>
                    <a:cubicBezTo>
                      <a:pt x="2" y="64"/>
                      <a:pt x="0" y="60"/>
                      <a:pt x="0" y="56"/>
                    </a:cubicBezTo>
                    <a:cubicBezTo>
                      <a:pt x="1" y="40"/>
                      <a:pt x="12" y="9"/>
                      <a:pt x="47" y="3"/>
                    </a:cubicBezTo>
                    <a:cubicBezTo>
                      <a:pt x="49" y="2"/>
                      <a:pt x="60" y="0"/>
                      <a:pt x="69" y="3"/>
                    </a:cubicBezTo>
                    <a:cubicBezTo>
                      <a:pt x="73" y="4"/>
                      <a:pt x="75" y="8"/>
                      <a:pt x="76" y="12"/>
                    </a:cubicBezTo>
                    <a:cubicBezTo>
                      <a:pt x="78" y="35"/>
                      <a:pt x="78" y="35"/>
                      <a:pt x="78" y="35"/>
                    </a:cubicBezTo>
                    <a:cubicBezTo>
                      <a:pt x="101" y="43"/>
                      <a:pt x="101" y="43"/>
                      <a:pt x="101" y="43"/>
                    </a:cubicBezTo>
                    <a:cubicBezTo>
                      <a:pt x="106" y="44"/>
                      <a:pt x="109" y="50"/>
                      <a:pt x="107" y="55"/>
                    </a:cubicBezTo>
                    <a:cubicBezTo>
                      <a:pt x="105" y="61"/>
                      <a:pt x="99" y="64"/>
                      <a:pt x="94" y="62"/>
                    </a:cubicBezTo>
                    <a:cubicBezTo>
                      <a:pt x="65" y="52"/>
                      <a:pt x="65" y="52"/>
                      <a:pt x="65" y="52"/>
                    </a:cubicBezTo>
                    <a:cubicBezTo>
                      <a:pt x="61" y="51"/>
                      <a:pt x="58" y="47"/>
                      <a:pt x="58" y="43"/>
                    </a:cubicBezTo>
                    <a:cubicBezTo>
                      <a:pt x="56" y="22"/>
                      <a:pt x="56" y="22"/>
                      <a:pt x="56" y="22"/>
                    </a:cubicBezTo>
                    <a:cubicBezTo>
                      <a:pt x="54" y="22"/>
                      <a:pt x="52" y="22"/>
                      <a:pt x="51" y="23"/>
                    </a:cubicBezTo>
                    <a:cubicBezTo>
                      <a:pt x="31" y="26"/>
                      <a:pt x="24" y="42"/>
                      <a:pt x="22" y="51"/>
                    </a:cubicBezTo>
                    <a:cubicBezTo>
                      <a:pt x="52" y="67"/>
                      <a:pt x="52" y="67"/>
                      <a:pt x="52" y="67"/>
                    </a:cubicBezTo>
                    <a:cubicBezTo>
                      <a:pt x="55" y="68"/>
                      <a:pt x="57" y="71"/>
                      <a:pt x="58" y="75"/>
                    </a:cubicBezTo>
                    <a:cubicBezTo>
                      <a:pt x="61" y="110"/>
                      <a:pt x="61" y="110"/>
                      <a:pt x="61" y="110"/>
                    </a:cubicBezTo>
                    <a:cubicBezTo>
                      <a:pt x="62" y="115"/>
                      <a:pt x="58" y="120"/>
                      <a:pt x="52" y="121"/>
                    </a:cubicBezTo>
                    <a:cubicBezTo>
                      <a:pt x="52" y="121"/>
                      <a:pt x="51" y="121"/>
                      <a:pt x="51" y="1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31" name="Freeform 13">
                <a:extLst>
                  <a:ext uri="{FF2B5EF4-FFF2-40B4-BE49-F238E27FC236}">
                    <a16:creationId xmlns:a16="http://schemas.microsoft.com/office/drawing/2014/main" id="{849ACD67-4F98-4089-B5F5-CFC02755A515}"/>
                  </a:ext>
                </a:extLst>
              </p:cNvPr>
              <p:cNvSpPr>
                <a:spLocks noEditPoints="1"/>
              </p:cNvSpPr>
              <p:nvPr/>
            </p:nvSpPr>
            <p:spPr bwMode="gray">
              <a:xfrm>
                <a:off x="3379788" y="6138863"/>
                <a:ext cx="288925" cy="288925"/>
              </a:xfrm>
              <a:custGeom>
                <a:avLst/>
                <a:gdLst>
                  <a:gd name="T0" fmla="*/ 39 w 77"/>
                  <a:gd name="T1" fmla="*/ 77 h 77"/>
                  <a:gd name="T2" fmla="*/ 0 w 77"/>
                  <a:gd name="T3" fmla="*/ 39 h 77"/>
                  <a:gd name="T4" fmla="*/ 39 w 77"/>
                  <a:gd name="T5" fmla="*/ 0 h 77"/>
                  <a:gd name="T6" fmla="*/ 77 w 77"/>
                  <a:gd name="T7" fmla="*/ 39 h 77"/>
                  <a:gd name="T8" fmla="*/ 39 w 77"/>
                  <a:gd name="T9" fmla="*/ 77 h 77"/>
                  <a:gd name="T10" fmla="*/ 39 w 77"/>
                  <a:gd name="T11" fmla="*/ 13 h 77"/>
                  <a:gd name="T12" fmla="*/ 13 w 77"/>
                  <a:gd name="T13" fmla="*/ 39 h 77"/>
                  <a:gd name="T14" fmla="*/ 39 w 77"/>
                  <a:gd name="T15" fmla="*/ 64 h 77"/>
                  <a:gd name="T16" fmla="*/ 64 w 77"/>
                  <a:gd name="T17" fmla="*/ 39 h 77"/>
                  <a:gd name="T18" fmla="*/ 39 w 77"/>
                  <a:gd name="T19" fmla="*/ 1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7" h="77">
                    <a:moveTo>
                      <a:pt x="39" y="77"/>
                    </a:moveTo>
                    <a:cubicBezTo>
                      <a:pt x="17" y="77"/>
                      <a:pt x="0" y="60"/>
                      <a:pt x="0" y="39"/>
                    </a:cubicBezTo>
                    <a:cubicBezTo>
                      <a:pt x="0" y="17"/>
                      <a:pt x="17" y="0"/>
                      <a:pt x="39" y="0"/>
                    </a:cubicBezTo>
                    <a:cubicBezTo>
                      <a:pt x="60" y="0"/>
                      <a:pt x="77" y="17"/>
                      <a:pt x="77" y="39"/>
                    </a:cubicBezTo>
                    <a:cubicBezTo>
                      <a:pt x="77" y="60"/>
                      <a:pt x="60" y="77"/>
                      <a:pt x="39" y="77"/>
                    </a:cubicBezTo>
                    <a:close/>
                    <a:moveTo>
                      <a:pt x="39" y="13"/>
                    </a:moveTo>
                    <a:cubicBezTo>
                      <a:pt x="25" y="13"/>
                      <a:pt x="13" y="25"/>
                      <a:pt x="13" y="39"/>
                    </a:cubicBezTo>
                    <a:cubicBezTo>
                      <a:pt x="13" y="53"/>
                      <a:pt x="25" y="64"/>
                      <a:pt x="39" y="64"/>
                    </a:cubicBezTo>
                    <a:cubicBezTo>
                      <a:pt x="53" y="64"/>
                      <a:pt x="64" y="53"/>
                      <a:pt x="64" y="39"/>
                    </a:cubicBezTo>
                    <a:cubicBezTo>
                      <a:pt x="64" y="25"/>
                      <a:pt x="53" y="13"/>
                      <a:pt x="39"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32" name="Freeform 14">
                <a:extLst>
                  <a:ext uri="{FF2B5EF4-FFF2-40B4-BE49-F238E27FC236}">
                    <a16:creationId xmlns:a16="http://schemas.microsoft.com/office/drawing/2014/main" id="{E5D65C98-E733-4A02-91C2-55E438976BE3}"/>
                  </a:ext>
                </a:extLst>
              </p:cNvPr>
              <p:cNvSpPr>
                <a:spLocks noEditPoints="1"/>
              </p:cNvSpPr>
              <p:nvPr/>
            </p:nvSpPr>
            <p:spPr bwMode="gray">
              <a:xfrm>
                <a:off x="3811588" y="6138863"/>
                <a:ext cx="288925" cy="288925"/>
              </a:xfrm>
              <a:custGeom>
                <a:avLst/>
                <a:gdLst>
                  <a:gd name="T0" fmla="*/ 38 w 77"/>
                  <a:gd name="T1" fmla="*/ 77 h 77"/>
                  <a:gd name="T2" fmla="*/ 0 w 77"/>
                  <a:gd name="T3" fmla="*/ 39 h 77"/>
                  <a:gd name="T4" fmla="*/ 38 w 77"/>
                  <a:gd name="T5" fmla="*/ 0 h 77"/>
                  <a:gd name="T6" fmla="*/ 77 w 77"/>
                  <a:gd name="T7" fmla="*/ 39 h 77"/>
                  <a:gd name="T8" fmla="*/ 38 w 77"/>
                  <a:gd name="T9" fmla="*/ 77 h 77"/>
                  <a:gd name="T10" fmla="*/ 38 w 77"/>
                  <a:gd name="T11" fmla="*/ 13 h 77"/>
                  <a:gd name="T12" fmla="*/ 13 w 77"/>
                  <a:gd name="T13" fmla="*/ 39 h 77"/>
                  <a:gd name="T14" fmla="*/ 38 w 77"/>
                  <a:gd name="T15" fmla="*/ 64 h 77"/>
                  <a:gd name="T16" fmla="*/ 64 w 77"/>
                  <a:gd name="T17" fmla="*/ 39 h 77"/>
                  <a:gd name="T18" fmla="*/ 38 w 77"/>
                  <a:gd name="T19" fmla="*/ 1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7" h="77">
                    <a:moveTo>
                      <a:pt x="38" y="77"/>
                    </a:moveTo>
                    <a:cubicBezTo>
                      <a:pt x="17" y="77"/>
                      <a:pt x="0" y="60"/>
                      <a:pt x="0" y="39"/>
                    </a:cubicBezTo>
                    <a:cubicBezTo>
                      <a:pt x="0" y="17"/>
                      <a:pt x="17" y="0"/>
                      <a:pt x="38" y="0"/>
                    </a:cubicBezTo>
                    <a:cubicBezTo>
                      <a:pt x="60" y="0"/>
                      <a:pt x="77" y="17"/>
                      <a:pt x="77" y="39"/>
                    </a:cubicBezTo>
                    <a:cubicBezTo>
                      <a:pt x="77" y="60"/>
                      <a:pt x="60" y="77"/>
                      <a:pt x="38" y="77"/>
                    </a:cubicBezTo>
                    <a:close/>
                    <a:moveTo>
                      <a:pt x="38" y="13"/>
                    </a:moveTo>
                    <a:cubicBezTo>
                      <a:pt x="24" y="13"/>
                      <a:pt x="13" y="25"/>
                      <a:pt x="13" y="39"/>
                    </a:cubicBezTo>
                    <a:cubicBezTo>
                      <a:pt x="13" y="53"/>
                      <a:pt x="24" y="64"/>
                      <a:pt x="38" y="64"/>
                    </a:cubicBezTo>
                    <a:cubicBezTo>
                      <a:pt x="52" y="64"/>
                      <a:pt x="64" y="53"/>
                      <a:pt x="64" y="39"/>
                    </a:cubicBezTo>
                    <a:cubicBezTo>
                      <a:pt x="64" y="25"/>
                      <a:pt x="52" y="13"/>
                      <a:pt x="38"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33" name="Oval 15">
                <a:extLst>
                  <a:ext uri="{FF2B5EF4-FFF2-40B4-BE49-F238E27FC236}">
                    <a16:creationId xmlns:a16="http://schemas.microsoft.com/office/drawing/2014/main" id="{4F203360-3124-445D-8373-FFCB295E53F0}"/>
                  </a:ext>
                </a:extLst>
              </p:cNvPr>
              <p:cNvSpPr>
                <a:spLocks noChangeArrowheads="1"/>
              </p:cNvSpPr>
              <p:nvPr/>
            </p:nvSpPr>
            <p:spPr bwMode="gray">
              <a:xfrm>
                <a:off x="3857626" y="5776913"/>
                <a:ext cx="153988" cy="1508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grpSp>
        <p:cxnSp>
          <p:nvCxnSpPr>
            <p:cNvPr id="28" name="Gerader Verbinder 27">
              <a:extLst>
                <a:ext uri="{FF2B5EF4-FFF2-40B4-BE49-F238E27FC236}">
                  <a16:creationId xmlns:a16="http://schemas.microsoft.com/office/drawing/2014/main" id="{31A8BD63-D2FC-4D49-8B53-3B2E8D8ACA58}"/>
                </a:ext>
              </a:extLst>
            </p:cNvPr>
            <p:cNvCxnSpPr>
              <a:cxnSpLocks/>
            </p:cNvCxnSpPr>
            <p:nvPr/>
          </p:nvCxnSpPr>
          <p:spPr>
            <a:xfrm>
              <a:off x="5568989" y="3549174"/>
              <a:ext cx="1770063" cy="0"/>
            </a:xfrm>
            <a:prstGeom prst="line">
              <a:avLst/>
            </a:prstGeom>
          </p:spPr>
          <p:style>
            <a:lnRef idx="1">
              <a:schemeClr val="dk1"/>
            </a:lnRef>
            <a:fillRef idx="0">
              <a:schemeClr val="dk1"/>
            </a:fillRef>
            <a:effectRef idx="0">
              <a:schemeClr val="dk1"/>
            </a:effectRef>
            <a:fontRef idx="minor">
              <a:schemeClr val="tx1"/>
            </a:fontRef>
          </p:style>
        </p:cxnSp>
        <p:sp>
          <p:nvSpPr>
            <p:cNvPr id="29" name="Rechteck 28">
              <a:extLst>
                <a:ext uri="{FF2B5EF4-FFF2-40B4-BE49-F238E27FC236}">
                  <a16:creationId xmlns:a16="http://schemas.microsoft.com/office/drawing/2014/main" id="{21B2FD09-FCEB-4257-9C26-D924832F5407}"/>
                </a:ext>
              </a:extLst>
            </p:cNvPr>
            <p:cNvSpPr/>
            <p:nvPr/>
          </p:nvSpPr>
          <p:spPr>
            <a:xfrm>
              <a:off x="5657889" y="3349312"/>
              <a:ext cx="1770063" cy="261610"/>
            </a:xfrm>
            <a:prstGeom prst="rect">
              <a:avLst/>
            </a:prstGeom>
          </p:spPr>
          <p:txBody>
            <a:bodyPr wrap="square" lIns="0">
              <a:spAutoFit/>
            </a:bodyPr>
            <a:lstStyle/>
            <a:p>
              <a:pPr algn="r"/>
              <a:r>
                <a:rPr lang="de-DE" sz="1100" dirty="0">
                  <a:solidFill>
                    <a:srgbClr val="595959"/>
                  </a:solidFill>
                  <a:latin typeface="Segoe UI" panose="020B0502040204020203" pitchFamily="34" charset="0"/>
                  <a:ea typeface="Segoe UI" panose="020B0502040204020203" pitchFamily="34" charset="0"/>
                  <a:cs typeface="Segoe UI" panose="020B0502040204020203" pitchFamily="34" charset="0"/>
                </a:rPr>
                <a:t>Cycling</a:t>
              </a:r>
            </a:p>
          </p:txBody>
        </p:sp>
      </p:grpSp>
      <p:grpSp>
        <p:nvGrpSpPr>
          <p:cNvPr id="34" name="Gruppieren 33">
            <a:extLst>
              <a:ext uri="{FF2B5EF4-FFF2-40B4-BE49-F238E27FC236}">
                <a16:creationId xmlns:a16="http://schemas.microsoft.com/office/drawing/2014/main" id="{B6F121A4-20C8-4AB1-A0CB-FEA62DFA0079}"/>
              </a:ext>
            </a:extLst>
          </p:cNvPr>
          <p:cNvGrpSpPr/>
          <p:nvPr/>
        </p:nvGrpSpPr>
        <p:grpSpPr>
          <a:xfrm>
            <a:off x="8224461" y="4788603"/>
            <a:ext cx="1846263" cy="703543"/>
            <a:chOff x="5619789" y="4471502"/>
            <a:chExt cx="1846263" cy="703543"/>
          </a:xfrm>
        </p:grpSpPr>
        <p:grpSp>
          <p:nvGrpSpPr>
            <p:cNvPr id="35" name="Gruppieren 14335">
              <a:extLst>
                <a:ext uri="{FF2B5EF4-FFF2-40B4-BE49-F238E27FC236}">
                  <a16:creationId xmlns:a16="http://schemas.microsoft.com/office/drawing/2014/main" id="{4D65979B-BA32-4B43-8976-D4936118A9DB}"/>
                </a:ext>
              </a:extLst>
            </p:cNvPr>
            <p:cNvGrpSpPr>
              <a:grpSpLocks noChangeAspect="1"/>
            </p:cNvGrpSpPr>
            <p:nvPr/>
          </p:nvGrpSpPr>
          <p:grpSpPr bwMode="gray">
            <a:xfrm>
              <a:off x="7001466" y="4733112"/>
              <a:ext cx="441933" cy="441933"/>
              <a:chOff x="5124451" y="5373688"/>
              <a:chExt cx="495299" cy="723901"/>
            </a:xfrm>
            <a:solidFill>
              <a:schemeClr val="tx1">
                <a:lumMod val="50000"/>
              </a:schemeClr>
            </a:solidFill>
          </p:grpSpPr>
          <p:sp>
            <p:nvSpPr>
              <p:cNvPr id="38" name="Freeform 74">
                <a:extLst>
                  <a:ext uri="{FF2B5EF4-FFF2-40B4-BE49-F238E27FC236}">
                    <a16:creationId xmlns:a16="http://schemas.microsoft.com/office/drawing/2014/main" id="{B7DCDCBE-8086-4DE5-9ED7-7B697A52EBD2}"/>
                  </a:ext>
                </a:extLst>
              </p:cNvPr>
              <p:cNvSpPr>
                <a:spLocks/>
              </p:cNvSpPr>
              <p:nvPr/>
            </p:nvSpPr>
            <p:spPr bwMode="gray">
              <a:xfrm>
                <a:off x="5124451" y="5508626"/>
                <a:ext cx="495299" cy="588963"/>
              </a:xfrm>
              <a:custGeom>
                <a:avLst/>
                <a:gdLst>
                  <a:gd name="T0" fmla="*/ 125 w 132"/>
                  <a:gd name="T1" fmla="*/ 37 h 157"/>
                  <a:gd name="T2" fmla="*/ 103 w 132"/>
                  <a:gd name="T3" fmla="*/ 37 h 157"/>
                  <a:gd name="T4" fmla="*/ 101 w 132"/>
                  <a:gd name="T5" fmla="*/ 34 h 157"/>
                  <a:gd name="T6" fmla="*/ 71 w 132"/>
                  <a:gd name="T7" fmla="*/ 4 h 157"/>
                  <a:gd name="T8" fmla="*/ 58 w 132"/>
                  <a:gd name="T9" fmla="*/ 3 h 157"/>
                  <a:gd name="T10" fmla="*/ 57 w 132"/>
                  <a:gd name="T11" fmla="*/ 5 h 157"/>
                  <a:gd name="T12" fmla="*/ 53 w 132"/>
                  <a:gd name="T13" fmla="*/ 10 h 157"/>
                  <a:gd name="T14" fmla="*/ 39 w 132"/>
                  <a:gd name="T15" fmla="*/ 63 h 157"/>
                  <a:gd name="T16" fmla="*/ 38 w 132"/>
                  <a:gd name="T17" fmla="*/ 66 h 157"/>
                  <a:gd name="T18" fmla="*/ 27 w 132"/>
                  <a:gd name="T19" fmla="*/ 108 h 157"/>
                  <a:gd name="T20" fmla="*/ 27 w 132"/>
                  <a:gd name="T21" fmla="*/ 108 h 157"/>
                  <a:gd name="T22" fmla="*/ 3 w 132"/>
                  <a:gd name="T23" fmla="*/ 143 h 157"/>
                  <a:gd name="T24" fmla="*/ 6 w 132"/>
                  <a:gd name="T25" fmla="*/ 155 h 157"/>
                  <a:gd name="T26" fmla="*/ 18 w 132"/>
                  <a:gd name="T27" fmla="*/ 153 h 157"/>
                  <a:gd name="T28" fmla="*/ 42 w 132"/>
                  <a:gd name="T29" fmla="*/ 119 h 157"/>
                  <a:gd name="T30" fmla="*/ 44 w 132"/>
                  <a:gd name="T31" fmla="*/ 114 h 157"/>
                  <a:gd name="T32" fmla="*/ 52 w 132"/>
                  <a:gd name="T33" fmla="*/ 85 h 157"/>
                  <a:gd name="T34" fmla="*/ 67 w 132"/>
                  <a:gd name="T35" fmla="*/ 111 h 157"/>
                  <a:gd name="T36" fmla="*/ 67 w 132"/>
                  <a:gd name="T37" fmla="*/ 111 h 157"/>
                  <a:gd name="T38" fmla="*/ 74 w 132"/>
                  <a:gd name="T39" fmla="*/ 150 h 157"/>
                  <a:gd name="T40" fmla="*/ 84 w 132"/>
                  <a:gd name="T41" fmla="*/ 156 h 157"/>
                  <a:gd name="T42" fmla="*/ 92 w 132"/>
                  <a:gd name="T43" fmla="*/ 147 h 157"/>
                  <a:gd name="T44" fmla="*/ 85 w 132"/>
                  <a:gd name="T45" fmla="*/ 109 h 157"/>
                  <a:gd name="T46" fmla="*/ 84 w 132"/>
                  <a:gd name="T47" fmla="*/ 105 h 157"/>
                  <a:gd name="T48" fmla="*/ 69 w 132"/>
                  <a:gd name="T49" fmla="*/ 80 h 157"/>
                  <a:gd name="T50" fmla="*/ 71 w 132"/>
                  <a:gd name="T51" fmla="*/ 76 h 157"/>
                  <a:gd name="T52" fmla="*/ 80 w 132"/>
                  <a:gd name="T53" fmla="*/ 37 h 157"/>
                  <a:gd name="T54" fmla="*/ 90 w 132"/>
                  <a:gd name="T55" fmla="*/ 46 h 157"/>
                  <a:gd name="T56" fmla="*/ 91 w 132"/>
                  <a:gd name="T57" fmla="*/ 48 h 157"/>
                  <a:gd name="T58" fmla="*/ 97 w 132"/>
                  <a:gd name="T59" fmla="*/ 51 h 157"/>
                  <a:gd name="T60" fmla="*/ 125 w 132"/>
                  <a:gd name="T61" fmla="*/ 51 h 157"/>
                  <a:gd name="T62" fmla="*/ 132 w 132"/>
                  <a:gd name="T63" fmla="*/ 44 h 157"/>
                  <a:gd name="T64" fmla="*/ 125 w 132"/>
                  <a:gd name="T65" fmla="*/ 37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2" h="157">
                    <a:moveTo>
                      <a:pt x="125" y="37"/>
                    </a:moveTo>
                    <a:cubicBezTo>
                      <a:pt x="103" y="37"/>
                      <a:pt x="103" y="37"/>
                      <a:pt x="103" y="37"/>
                    </a:cubicBezTo>
                    <a:cubicBezTo>
                      <a:pt x="103" y="36"/>
                      <a:pt x="102" y="35"/>
                      <a:pt x="101" y="34"/>
                    </a:cubicBezTo>
                    <a:cubicBezTo>
                      <a:pt x="71" y="4"/>
                      <a:pt x="71" y="4"/>
                      <a:pt x="71" y="4"/>
                    </a:cubicBezTo>
                    <a:cubicBezTo>
                      <a:pt x="67" y="0"/>
                      <a:pt x="61" y="0"/>
                      <a:pt x="58" y="3"/>
                    </a:cubicBezTo>
                    <a:cubicBezTo>
                      <a:pt x="57" y="3"/>
                      <a:pt x="57" y="4"/>
                      <a:pt x="57" y="5"/>
                    </a:cubicBezTo>
                    <a:cubicBezTo>
                      <a:pt x="55" y="6"/>
                      <a:pt x="54" y="8"/>
                      <a:pt x="53" y="10"/>
                    </a:cubicBezTo>
                    <a:cubicBezTo>
                      <a:pt x="39" y="63"/>
                      <a:pt x="39" y="63"/>
                      <a:pt x="39" y="63"/>
                    </a:cubicBezTo>
                    <a:cubicBezTo>
                      <a:pt x="39" y="64"/>
                      <a:pt x="38" y="65"/>
                      <a:pt x="38" y="66"/>
                    </a:cubicBezTo>
                    <a:cubicBezTo>
                      <a:pt x="27" y="108"/>
                      <a:pt x="27" y="108"/>
                      <a:pt x="27" y="108"/>
                    </a:cubicBezTo>
                    <a:cubicBezTo>
                      <a:pt x="27" y="108"/>
                      <a:pt x="27" y="108"/>
                      <a:pt x="27" y="108"/>
                    </a:cubicBezTo>
                    <a:cubicBezTo>
                      <a:pt x="3" y="143"/>
                      <a:pt x="3" y="143"/>
                      <a:pt x="3" y="143"/>
                    </a:cubicBezTo>
                    <a:cubicBezTo>
                      <a:pt x="0" y="146"/>
                      <a:pt x="2" y="152"/>
                      <a:pt x="6" y="155"/>
                    </a:cubicBezTo>
                    <a:cubicBezTo>
                      <a:pt x="10" y="157"/>
                      <a:pt x="15" y="157"/>
                      <a:pt x="18" y="153"/>
                    </a:cubicBezTo>
                    <a:cubicBezTo>
                      <a:pt x="42" y="119"/>
                      <a:pt x="42" y="119"/>
                      <a:pt x="42" y="119"/>
                    </a:cubicBezTo>
                    <a:cubicBezTo>
                      <a:pt x="43" y="117"/>
                      <a:pt x="44" y="116"/>
                      <a:pt x="44" y="114"/>
                    </a:cubicBezTo>
                    <a:cubicBezTo>
                      <a:pt x="52" y="85"/>
                      <a:pt x="52" y="85"/>
                      <a:pt x="52" y="85"/>
                    </a:cubicBezTo>
                    <a:cubicBezTo>
                      <a:pt x="67" y="111"/>
                      <a:pt x="67" y="111"/>
                      <a:pt x="67" y="111"/>
                    </a:cubicBezTo>
                    <a:cubicBezTo>
                      <a:pt x="67" y="111"/>
                      <a:pt x="67" y="111"/>
                      <a:pt x="67" y="111"/>
                    </a:cubicBezTo>
                    <a:cubicBezTo>
                      <a:pt x="74" y="150"/>
                      <a:pt x="74" y="150"/>
                      <a:pt x="74" y="150"/>
                    </a:cubicBezTo>
                    <a:cubicBezTo>
                      <a:pt x="75" y="154"/>
                      <a:pt x="79" y="157"/>
                      <a:pt x="84" y="156"/>
                    </a:cubicBezTo>
                    <a:cubicBezTo>
                      <a:pt x="89" y="155"/>
                      <a:pt x="93" y="151"/>
                      <a:pt x="92" y="147"/>
                    </a:cubicBezTo>
                    <a:cubicBezTo>
                      <a:pt x="85" y="109"/>
                      <a:pt x="85" y="109"/>
                      <a:pt x="85" y="109"/>
                    </a:cubicBezTo>
                    <a:cubicBezTo>
                      <a:pt x="85" y="107"/>
                      <a:pt x="85" y="106"/>
                      <a:pt x="84" y="105"/>
                    </a:cubicBezTo>
                    <a:cubicBezTo>
                      <a:pt x="69" y="80"/>
                      <a:pt x="69" y="80"/>
                      <a:pt x="69" y="80"/>
                    </a:cubicBezTo>
                    <a:cubicBezTo>
                      <a:pt x="70" y="79"/>
                      <a:pt x="71" y="78"/>
                      <a:pt x="71" y="76"/>
                    </a:cubicBezTo>
                    <a:cubicBezTo>
                      <a:pt x="80" y="37"/>
                      <a:pt x="80" y="37"/>
                      <a:pt x="80" y="37"/>
                    </a:cubicBezTo>
                    <a:cubicBezTo>
                      <a:pt x="90" y="46"/>
                      <a:pt x="90" y="46"/>
                      <a:pt x="90" y="46"/>
                    </a:cubicBezTo>
                    <a:cubicBezTo>
                      <a:pt x="90" y="47"/>
                      <a:pt x="91" y="47"/>
                      <a:pt x="91" y="48"/>
                    </a:cubicBezTo>
                    <a:cubicBezTo>
                      <a:pt x="93" y="50"/>
                      <a:pt x="95" y="51"/>
                      <a:pt x="97" y="51"/>
                    </a:cubicBezTo>
                    <a:cubicBezTo>
                      <a:pt x="125" y="51"/>
                      <a:pt x="125" y="51"/>
                      <a:pt x="125" y="51"/>
                    </a:cubicBezTo>
                    <a:cubicBezTo>
                      <a:pt x="129" y="51"/>
                      <a:pt x="132" y="48"/>
                      <a:pt x="132" y="44"/>
                    </a:cubicBezTo>
                    <a:cubicBezTo>
                      <a:pt x="132" y="40"/>
                      <a:pt x="129" y="37"/>
                      <a:pt x="125" y="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39" name="Freeform 75">
                <a:extLst>
                  <a:ext uri="{FF2B5EF4-FFF2-40B4-BE49-F238E27FC236}">
                    <a16:creationId xmlns:a16="http://schemas.microsoft.com/office/drawing/2014/main" id="{9B1FE2A8-DBC2-4056-BE0D-27C7ECDCDBC3}"/>
                  </a:ext>
                </a:extLst>
              </p:cNvPr>
              <p:cNvSpPr>
                <a:spLocks/>
              </p:cNvSpPr>
              <p:nvPr/>
            </p:nvSpPr>
            <p:spPr bwMode="gray">
              <a:xfrm>
                <a:off x="5575300" y="5602288"/>
                <a:ext cx="30162" cy="41275"/>
              </a:xfrm>
              <a:custGeom>
                <a:avLst/>
                <a:gdLst>
                  <a:gd name="T0" fmla="*/ 7 w 8"/>
                  <a:gd name="T1" fmla="*/ 11 h 11"/>
                  <a:gd name="T2" fmla="*/ 8 w 8"/>
                  <a:gd name="T3" fmla="*/ 4 h 11"/>
                  <a:gd name="T4" fmla="*/ 5 w 8"/>
                  <a:gd name="T5" fmla="*/ 0 h 11"/>
                  <a:gd name="T6" fmla="*/ 1 w 8"/>
                  <a:gd name="T7" fmla="*/ 3 h 11"/>
                  <a:gd name="T8" fmla="*/ 0 w 8"/>
                  <a:gd name="T9" fmla="*/ 10 h 11"/>
                  <a:gd name="T10" fmla="*/ 5 w 8"/>
                  <a:gd name="T11" fmla="*/ 10 h 11"/>
                  <a:gd name="T12" fmla="*/ 7 w 8"/>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8" h="11">
                    <a:moveTo>
                      <a:pt x="7" y="11"/>
                    </a:moveTo>
                    <a:cubicBezTo>
                      <a:pt x="8" y="4"/>
                      <a:pt x="8" y="4"/>
                      <a:pt x="8" y="4"/>
                    </a:cubicBezTo>
                    <a:cubicBezTo>
                      <a:pt x="8" y="2"/>
                      <a:pt x="7" y="0"/>
                      <a:pt x="5" y="0"/>
                    </a:cubicBezTo>
                    <a:cubicBezTo>
                      <a:pt x="3" y="0"/>
                      <a:pt x="1" y="1"/>
                      <a:pt x="1" y="3"/>
                    </a:cubicBezTo>
                    <a:cubicBezTo>
                      <a:pt x="0" y="10"/>
                      <a:pt x="0" y="10"/>
                      <a:pt x="0" y="10"/>
                    </a:cubicBezTo>
                    <a:cubicBezTo>
                      <a:pt x="5" y="10"/>
                      <a:pt x="5" y="10"/>
                      <a:pt x="5" y="10"/>
                    </a:cubicBezTo>
                    <a:cubicBezTo>
                      <a:pt x="6" y="10"/>
                      <a:pt x="7" y="10"/>
                      <a:pt x="7"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40" name="Freeform 76">
                <a:extLst>
                  <a:ext uri="{FF2B5EF4-FFF2-40B4-BE49-F238E27FC236}">
                    <a16:creationId xmlns:a16="http://schemas.microsoft.com/office/drawing/2014/main" id="{F4744D03-08A3-4912-8E30-FAD6E30B45F5}"/>
                  </a:ext>
                </a:extLst>
              </p:cNvPr>
              <p:cNvSpPr>
                <a:spLocks/>
              </p:cNvSpPr>
              <p:nvPr/>
            </p:nvSpPr>
            <p:spPr bwMode="gray">
              <a:xfrm>
                <a:off x="5522913" y="5707063"/>
                <a:ext cx="69850" cy="390525"/>
              </a:xfrm>
              <a:custGeom>
                <a:avLst/>
                <a:gdLst>
                  <a:gd name="T0" fmla="*/ 12 w 19"/>
                  <a:gd name="T1" fmla="*/ 0 h 104"/>
                  <a:gd name="T2" fmla="*/ 0 w 19"/>
                  <a:gd name="T3" fmla="*/ 99 h 104"/>
                  <a:gd name="T4" fmla="*/ 4 w 19"/>
                  <a:gd name="T5" fmla="*/ 103 h 104"/>
                  <a:gd name="T6" fmla="*/ 8 w 19"/>
                  <a:gd name="T7" fmla="*/ 100 h 104"/>
                  <a:gd name="T8" fmla="*/ 19 w 19"/>
                  <a:gd name="T9" fmla="*/ 0 h 104"/>
                  <a:gd name="T10" fmla="*/ 19 w 19"/>
                  <a:gd name="T11" fmla="*/ 0 h 104"/>
                  <a:gd name="T12" fmla="*/ 12 w 19"/>
                  <a:gd name="T13" fmla="*/ 0 h 104"/>
                </a:gdLst>
                <a:ahLst/>
                <a:cxnLst>
                  <a:cxn ang="0">
                    <a:pos x="T0" y="T1"/>
                  </a:cxn>
                  <a:cxn ang="0">
                    <a:pos x="T2" y="T3"/>
                  </a:cxn>
                  <a:cxn ang="0">
                    <a:pos x="T4" y="T5"/>
                  </a:cxn>
                  <a:cxn ang="0">
                    <a:pos x="T6" y="T7"/>
                  </a:cxn>
                  <a:cxn ang="0">
                    <a:pos x="T8" y="T9"/>
                  </a:cxn>
                  <a:cxn ang="0">
                    <a:pos x="T10" y="T11"/>
                  </a:cxn>
                  <a:cxn ang="0">
                    <a:pos x="T12" y="T13"/>
                  </a:cxn>
                </a:cxnLst>
                <a:rect l="0" t="0" r="r" b="b"/>
                <a:pathLst>
                  <a:path w="19" h="104">
                    <a:moveTo>
                      <a:pt x="12" y="0"/>
                    </a:moveTo>
                    <a:cubicBezTo>
                      <a:pt x="0" y="99"/>
                      <a:pt x="0" y="99"/>
                      <a:pt x="0" y="99"/>
                    </a:cubicBezTo>
                    <a:cubicBezTo>
                      <a:pt x="0" y="101"/>
                      <a:pt x="2" y="103"/>
                      <a:pt x="4" y="103"/>
                    </a:cubicBezTo>
                    <a:cubicBezTo>
                      <a:pt x="5" y="104"/>
                      <a:pt x="7" y="102"/>
                      <a:pt x="8" y="100"/>
                    </a:cubicBezTo>
                    <a:cubicBezTo>
                      <a:pt x="19" y="0"/>
                      <a:pt x="19" y="0"/>
                      <a:pt x="19" y="0"/>
                    </a:cubicBezTo>
                    <a:cubicBezTo>
                      <a:pt x="19" y="0"/>
                      <a:pt x="19" y="0"/>
                      <a:pt x="19" y="0"/>
                    </a:cubicBez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41" name="Freeform 77">
                <a:extLst>
                  <a:ext uri="{FF2B5EF4-FFF2-40B4-BE49-F238E27FC236}">
                    <a16:creationId xmlns:a16="http://schemas.microsoft.com/office/drawing/2014/main" id="{0E17F88A-7AD5-4E31-AFC6-20B81ADC934C}"/>
                  </a:ext>
                </a:extLst>
              </p:cNvPr>
              <p:cNvSpPr>
                <a:spLocks/>
              </p:cNvSpPr>
              <p:nvPr/>
            </p:nvSpPr>
            <p:spPr bwMode="gray">
              <a:xfrm>
                <a:off x="5143500" y="5478463"/>
                <a:ext cx="153987" cy="220663"/>
              </a:xfrm>
              <a:custGeom>
                <a:avLst/>
                <a:gdLst>
                  <a:gd name="T0" fmla="*/ 10 w 41"/>
                  <a:gd name="T1" fmla="*/ 55 h 59"/>
                  <a:gd name="T2" fmla="*/ 19 w 41"/>
                  <a:gd name="T3" fmla="*/ 58 h 59"/>
                  <a:gd name="T4" fmla="*/ 32 w 41"/>
                  <a:gd name="T5" fmla="*/ 50 h 59"/>
                  <a:gd name="T6" fmla="*/ 40 w 41"/>
                  <a:gd name="T7" fmla="*/ 17 h 59"/>
                  <a:gd name="T8" fmla="*/ 32 w 41"/>
                  <a:gd name="T9" fmla="*/ 3 h 59"/>
                  <a:gd name="T10" fmla="*/ 23 w 41"/>
                  <a:gd name="T11" fmla="*/ 1 h 59"/>
                  <a:gd name="T12" fmla="*/ 10 w 41"/>
                  <a:gd name="T13" fmla="*/ 9 h 59"/>
                  <a:gd name="T14" fmla="*/ 2 w 41"/>
                  <a:gd name="T15" fmla="*/ 42 h 59"/>
                  <a:gd name="T16" fmla="*/ 10 w 41"/>
                  <a:gd name="T17" fmla="*/ 55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 h="59">
                    <a:moveTo>
                      <a:pt x="10" y="55"/>
                    </a:moveTo>
                    <a:cubicBezTo>
                      <a:pt x="19" y="58"/>
                      <a:pt x="19" y="58"/>
                      <a:pt x="19" y="58"/>
                    </a:cubicBezTo>
                    <a:cubicBezTo>
                      <a:pt x="24" y="59"/>
                      <a:pt x="30" y="56"/>
                      <a:pt x="32" y="50"/>
                    </a:cubicBezTo>
                    <a:cubicBezTo>
                      <a:pt x="40" y="17"/>
                      <a:pt x="40" y="17"/>
                      <a:pt x="40" y="17"/>
                    </a:cubicBezTo>
                    <a:cubicBezTo>
                      <a:pt x="41" y="11"/>
                      <a:pt x="38" y="5"/>
                      <a:pt x="32" y="3"/>
                    </a:cubicBezTo>
                    <a:cubicBezTo>
                      <a:pt x="23" y="1"/>
                      <a:pt x="23" y="1"/>
                      <a:pt x="23" y="1"/>
                    </a:cubicBezTo>
                    <a:cubicBezTo>
                      <a:pt x="17" y="0"/>
                      <a:pt x="11" y="3"/>
                      <a:pt x="10" y="9"/>
                    </a:cubicBezTo>
                    <a:cubicBezTo>
                      <a:pt x="2" y="42"/>
                      <a:pt x="2" y="42"/>
                      <a:pt x="2" y="42"/>
                    </a:cubicBezTo>
                    <a:cubicBezTo>
                      <a:pt x="0" y="48"/>
                      <a:pt x="4" y="54"/>
                      <a:pt x="10" y="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42" name="Oval 78">
                <a:extLst>
                  <a:ext uri="{FF2B5EF4-FFF2-40B4-BE49-F238E27FC236}">
                    <a16:creationId xmlns:a16="http://schemas.microsoft.com/office/drawing/2014/main" id="{698DCF91-28D1-4D20-A695-F57E306EA95B}"/>
                  </a:ext>
                </a:extLst>
              </p:cNvPr>
              <p:cNvSpPr>
                <a:spLocks noChangeArrowheads="1"/>
              </p:cNvSpPr>
              <p:nvPr/>
            </p:nvSpPr>
            <p:spPr bwMode="gray">
              <a:xfrm>
                <a:off x="5353050" y="5373688"/>
                <a:ext cx="131762" cy="1270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grpSp>
        <p:cxnSp>
          <p:nvCxnSpPr>
            <p:cNvPr id="36" name="Gerader Verbinder 35">
              <a:extLst>
                <a:ext uri="{FF2B5EF4-FFF2-40B4-BE49-F238E27FC236}">
                  <a16:creationId xmlns:a16="http://schemas.microsoft.com/office/drawing/2014/main" id="{63F0A117-2EF1-47C7-9C02-DCB93EB175BB}"/>
                </a:ext>
              </a:extLst>
            </p:cNvPr>
            <p:cNvCxnSpPr>
              <a:cxnSpLocks/>
            </p:cNvCxnSpPr>
            <p:nvPr/>
          </p:nvCxnSpPr>
          <p:spPr>
            <a:xfrm>
              <a:off x="5619789" y="4671364"/>
              <a:ext cx="1770063" cy="0"/>
            </a:xfrm>
            <a:prstGeom prst="line">
              <a:avLst/>
            </a:prstGeom>
          </p:spPr>
          <p:style>
            <a:lnRef idx="1">
              <a:schemeClr val="dk1"/>
            </a:lnRef>
            <a:fillRef idx="0">
              <a:schemeClr val="dk1"/>
            </a:fillRef>
            <a:effectRef idx="0">
              <a:schemeClr val="dk1"/>
            </a:effectRef>
            <a:fontRef idx="minor">
              <a:schemeClr val="tx1"/>
            </a:fontRef>
          </p:style>
        </p:cxnSp>
        <p:sp>
          <p:nvSpPr>
            <p:cNvPr id="37" name="Rechteck 36">
              <a:extLst>
                <a:ext uri="{FF2B5EF4-FFF2-40B4-BE49-F238E27FC236}">
                  <a16:creationId xmlns:a16="http://schemas.microsoft.com/office/drawing/2014/main" id="{7D8F7F52-B7E9-4143-B872-7074BAFFCA24}"/>
                </a:ext>
              </a:extLst>
            </p:cNvPr>
            <p:cNvSpPr/>
            <p:nvPr/>
          </p:nvSpPr>
          <p:spPr>
            <a:xfrm>
              <a:off x="5695989" y="4471502"/>
              <a:ext cx="1770063" cy="261610"/>
            </a:xfrm>
            <a:prstGeom prst="rect">
              <a:avLst/>
            </a:prstGeom>
          </p:spPr>
          <p:txBody>
            <a:bodyPr wrap="square" lIns="0">
              <a:spAutoFit/>
            </a:bodyPr>
            <a:lstStyle/>
            <a:p>
              <a:pPr algn="r"/>
              <a:r>
                <a:rPr lang="de-DE" sz="1100" dirty="0" err="1">
                  <a:solidFill>
                    <a:srgbClr val="595959"/>
                  </a:solidFill>
                  <a:latin typeface="Segoe UI" panose="020B0502040204020203" pitchFamily="34" charset="0"/>
                  <a:ea typeface="Segoe UI" panose="020B0502040204020203" pitchFamily="34" charset="0"/>
                  <a:cs typeface="Segoe UI" panose="020B0502040204020203" pitchFamily="34" charset="0"/>
                </a:rPr>
                <a:t>Hiking</a:t>
              </a:r>
              <a:endParaRPr lang="de-DE" sz="1100" dirty="0">
                <a:solidFill>
                  <a:srgbClr val="595959"/>
                </a:solidFill>
                <a:latin typeface="Segoe UI" panose="020B0502040204020203" pitchFamily="34" charset="0"/>
                <a:ea typeface="Segoe UI" panose="020B0502040204020203" pitchFamily="34" charset="0"/>
                <a:cs typeface="Segoe UI" panose="020B0502040204020203" pitchFamily="34" charset="0"/>
              </a:endParaRPr>
            </a:p>
          </p:txBody>
        </p:sp>
      </p:grpSp>
      <p:grpSp>
        <p:nvGrpSpPr>
          <p:cNvPr id="44" name="Gruppieren 43">
            <a:extLst>
              <a:ext uri="{FF2B5EF4-FFF2-40B4-BE49-F238E27FC236}">
                <a16:creationId xmlns:a16="http://schemas.microsoft.com/office/drawing/2014/main" id="{F5D9B742-26CF-4F22-9F5F-4695AF79D379}"/>
              </a:ext>
            </a:extLst>
          </p:cNvPr>
          <p:cNvGrpSpPr/>
          <p:nvPr/>
        </p:nvGrpSpPr>
        <p:grpSpPr>
          <a:xfrm>
            <a:off x="8104922" y="3854659"/>
            <a:ext cx="1175600" cy="931428"/>
            <a:chOff x="5500250" y="3468272"/>
            <a:chExt cx="1175600" cy="931428"/>
          </a:xfrm>
        </p:grpSpPr>
        <p:sp>
          <p:nvSpPr>
            <p:cNvPr id="45" name="Textfeld 44">
              <a:extLst>
                <a:ext uri="{FF2B5EF4-FFF2-40B4-BE49-F238E27FC236}">
                  <a16:creationId xmlns:a16="http://schemas.microsoft.com/office/drawing/2014/main" id="{A4A6B4CC-C6F6-46B8-9056-74E499BF2330}"/>
                </a:ext>
              </a:extLst>
            </p:cNvPr>
            <p:cNvSpPr txBox="1"/>
            <p:nvPr/>
          </p:nvSpPr>
          <p:spPr>
            <a:xfrm>
              <a:off x="5500250" y="3468272"/>
              <a:ext cx="721672" cy="353943"/>
            </a:xfrm>
            <a:prstGeom prst="rect">
              <a:avLst/>
            </a:prstGeom>
            <a:noFill/>
          </p:spPr>
          <p:txBody>
            <a:bodyPr wrap="none" rtlCol="0">
              <a:spAutoFit/>
            </a:bodyPr>
            <a:lstStyle/>
            <a:p>
              <a:r>
                <a:rPr lang="de-DE" sz="1000" dirty="0">
                  <a:solidFill>
                    <a:schemeClr val="tx2"/>
                  </a:solidFill>
                  <a:latin typeface="Segoe UI" panose="020B0502040204020203" pitchFamily="34" charset="0"/>
                  <a:ea typeface="Segoe UI" panose="020B0502040204020203" pitchFamily="34" charset="0"/>
                  <a:cs typeface="Segoe UI" panose="020B0502040204020203" pitchFamily="34" charset="0"/>
                </a:rPr>
                <a:t>34% </a:t>
              </a:r>
            </a:p>
            <a:p>
              <a:pPr algn="r"/>
              <a:r>
                <a:rPr lang="de-DE" sz="700" dirty="0" err="1">
                  <a:solidFill>
                    <a:schemeClr val="tx2"/>
                  </a:solidFill>
                  <a:latin typeface="Segoe UI" panose="020B0502040204020203" pitchFamily="34" charset="0"/>
                  <a:ea typeface="Segoe UI" panose="020B0502040204020203" pitchFamily="34" charset="0"/>
                  <a:cs typeface="Segoe UI" panose="020B0502040204020203" pitchFamily="34" charset="0"/>
                </a:rPr>
                <a:t>of</a:t>
              </a:r>
              <a:r>
                <a:rPr lang="de-DE" sz="700" dirty="0">
                  <a:solidFill>
                    <a:schemeClr val="tx2"/>
                  </a:solidFill>
                  <a:latin typeface="Segoe UI" panose="020B0502040204020203" pitchFamily="34" charset="0"/>
                  <a:ea typeface="Segoe UI" panose="020B0502040204020203" pitchFamily="34" charset="0"/>
                  <a:cs typeface="Segoe UI" panose="020B0502040204020203" pitchFamily="34" charset="0"/>
                </a:rPr>
                <a:t> Population</a:t>
              </a:r>
            </a:p>
          </p:txBody>
        </p:sp>
        <p:sp>
          <p:nvSpPr>
            <p:cNvPr id="46" name="Textfeld 45">
              <a:extLst>
                <a:ext uri="{FF2B5EF4-FFF2-40B4-BE49-F238E27FC236}">
                  <a16:creationId xmlns:a16="http://schemas.microsoft.com/office/drawing/2014/main" id="{A029E7FE-8C50-41A8-9E28-5106F5E4A519}"/>
                </a:ext>
              </a:extLst>
            </p:cNvPr>
            <p:cNvSpPr txBox="1"/>
            <p:nvPr/>
          </p:nvSpPr>
          <p:spPr>
            <a:xfrm>
              <a:off x="6058373" y="3468272"/>
              <a:ext cx="617477" cy="353943"/>
            </a:xfrm>
            <a:prstGeom prst="rect">
              <a:avLst/>
            </a:prstGeom>
            <a:noFill/>
          </p:spPr>
          <p:txBody>
            <a:bodyPr wrap="none" rtlCol="0">
              <a:spAutoFit/>
            </a:bodyPr>
            <a:lstStyle/>
            <a:p>
              <a:r>
                <a:rPr lang="de-DE" sz="1000" dirty="0">
                  <a:solidFill>
                    <a:srgbClr val="0070C0"/>
                  </a:solidFill>
                  <a:latin typeface="Segoe UI" panose="020B0502040204020203" pitchFamily="34" charset="0"/>
                  <a:ea typeface="Segoe UI" panose="020B0502040204020203" pitchFamily="34" charset="0"/>
                  <a:cs typeface="Segoe UI" panose="020B0502040204020203" pitchFamily="34" charset="0"/>
                </a:rPr>
                <a:t>1% </a:t>
              </a:r>
            </a:p>
            <a:p>
              <a:pPr algn="r"/>
              <a:r>
                <a:rPr lang="de-DE" sz="700" dirty="0">
                  <a:solidFill>
                    <a:srgbClr val="0070C0"/>
                  </a:solidFill>
                  <a:latin typeface="Segoe UI" panose="020B0502040204020203" pitchFamily="34" charset="0"/>
                  <a:ea typeface="Segoe UI" panose="020B0502040204020203" pitchFamily="34" charset="0"/>
                  <a:cs typeface="Segoe UI" panose="020B0502040204020203" pitchFamily="34" charset="0"/>
                </a:rPr>
                <a:t>At </a:t>
              </a:r>
              <a:r>
                <a:rPr lang="de-DE" sz="700" dirty="0" err="1">
                  <a:solidFill>
                    <a:srgbClr val="0070C0"/>
                  </a:solidFill>
                  <a:latin typeface="Segoe UI" panose="020B0502040204020203" pitchFamily="34" charset="0"/>
                  <a:ea typeface="Segoe UI" panose="020B0502040204020203" pitchFamily="34" charset="0"/>
                  <a:cs typeface="Segoe UI" panose="020B0502040204020203" pitchFamily="34" charset="0"/>
                </a:rPr>
                <a:t>the</a:t>
              </a:r>
              <a:r>
                <a:rPr lang="de-DE" sz="700" dirty="0">
                  <a:solidFill>
                    <a:srgbClr val="0070C0"/>
                  </a:solidFill>
                  <a:latin typeface="Segoe UI" panose="020B0502040204020203" pitchFamily="34" charset="0"/>
                  <a:ea typeface="Segoe UI" panose="020B0502040204020203" pitchFamily="34" charset="0"/>
                  <a:cs typeface="Segoe UI" panose="020B0502040204020203" pitchFamily="34" charset="0"/>
                </a:rPr>
                <a:t> </a:t>
              </a:r>
              <a:r>
                <a:rPr lang="de-DE" sz="700" dirty="0" err="1">
                  <a:solidFill>
                    <a:srgbClr val="0070C0"/>
                  </a:solidFill>
                  <a:latin typeface="Segoe UI" panose="020B0502040204020203" pitchFamily="34" charset="0"/>
                  <a:ea typeface="Segoe UI" panose="020B0502040204020203" pitchFamily="34" charset="0"/>
                  <a:cs typeface="Segoe UI" panose="020B0502040204020203" pitchFamily="34" charset="0"/>
                </a:rPr>
                <a:t>club</a:t>
              </a:r>
              <a:endParaRPr lang="de-DE" sz="700" dirty="0">
                <a:solidFill>
                  <a:srgbClr val="0070C0"/>
                </a:solidFill>
                <a:latin typeface="Segoe UI" panose="020B0502040204020203" pitchFamily="34" charset="0"/>
                <a:ea typeface="Segoe UI" panose="020B0502040204020203" pitchFamily="34" charset="0"/>
                <a:cs typeface="Segoe UI" panose="020B0502040204020203" pitchFamily="34" charset="0"/>
              </a:endParaRPr>
            </a:p>
          </p:txBody>
        </p:sp>
        <p:sp>
          <p:nvSpPr>
            <p:cNvPr id="47" name="Textfeld 46">
              <a:extLst>
                <a:ext uri="{FF2B5EF4-FFF2-40B4-BE49-F238E27FC236}">
                  <a16:creationId xmlns:a16="http://schemas.microsoft.com/office/drawing/2014/main" id="{75FE1DD1-DA76-4C46-AE39-35904430806F}"/>
                </a:ext>
              </a:extLst>
            </p:cNvPr>
            <p:cNvSpPr txBox="1"/>
            <p:nvPr/>
          </p:nvSpPr>
          <p:spPr>
            <a:xfrm>
              <a:off x="5500250" y="3830313"/>
              <a:ext cx="638316" cy="353943"/>
            </a:xfrm>
            <a:prstGeom prst="rect">
              <a:avLst/>
            </a:prstGeom>
            <a:noFill/>
          </p:spPr>
          <p:txBody>
            <a:bodyPr wrap="none" rtlCol="0">
              <a:spAutoFit/>
            </a:bodyPr>
            <a:lstStyle/>
            <a:p>
              <a:r>
                <a:rPr lang="de-DE" sz="1000" dirty="0">
                  <a:solidFill>
                    <a:schemeClr val="tx2"/>
                  </a:solidFill>
                  <a:latin typeface="Segoe UI" panose="020B0502040204020203" pitchFamily="34" charset="0"/>
                  <a:ea typeface="Segoe UI" panose="020B0502040204020203" pitchFamily="34" charset="0"/>
                  <a:cs typeface="Segoe UI" panose="020B0502040204020203" pitchFamily="34" charset="0"/>
                </a:rPr>
                <a:t>46% </a:t>
              </a:r>
            </a:p>
            <a:p>
              <a:r>
                <a:rPr lang="de-DE" sz="700" dirty="0">
                  <a:solidFill>
                    <a:schemeClr val="tx2"/>
                  </a:solidFill>
                  <a:latin typeface="Segoe UI" panose="020B0502040204020203" pitchFamily="34" charset="0"/>
                  <a:ea typeface="Segoe UI" panose="020B0502040204020203" pitchFamily="34" charset="0"/>
                  <a:cs typeface="Segoe UI" panose="020B0502040204020203" pitchFamily="34" charset="0"/>
                </a:rPr>
                <a:t>Every Week</a:t>
              </a:r>
            </a:p>
          </p:txBody>
        </p:sp>
        <p:sp>
          <p:nvSpPr>
            <p:cNvPr id="48" name="Textfeld 47">
              <a:extLst>
                <a:ext uri="{FF2B5EF4-FFF2-40B4-BE49-F238E27FC236}">
                  <a16:creationId xmlns:a16="http://schemas.microsoft.com/office/drawing/2014/main" id="{807BABA9-2C37-4939-B81F-848C48E9282D}"/>
                </a:ext>
              </a:extLst>
            </p:cNvPr>
            <p:cNvSpPr txBox="1"/>
            <p:nvPr/>
          </p:nvSpPr>
          <p:spPr>
            <a:xfrm>
              <a:off x="6067515" y="3830313"/>
              <a:ext cx="601447" cy="569387"/>
            </a:xfrm>
            <a:prstGeom prst="rect">
              <a:avLst/>
            </a:prstGeom>
            <a:noFill/>
          </p:spPr>
          <p:txBody>
            <a:bodyPr wrap="none" rtlCol="0">
              <a:spAutoFit/>
            </a:bodyPr>
            <a:lstStyle/>
            <a:p>
              <a:r>
                <a:rPr lang="de-DE" sz="1000" dirty="0">
                  <a:solidFill>
                    <a:schemeClr val="tx2"/>
                  </a:solidFill>
                  <a:latin typeface="Segoe UI" panose="020B0502040204020203" pitchFamily="34" charset="0"/>
                  <a:ea typeface="Segoe UI" panose="020B0502040204020203" pitchFamily="34" charset="0"/>
                  <a:cs typeface="Segoe UI" panose="020B0502040204020203" pitchFamily="34" charset="0"/>
                </a:rPr>
                <a:t>15% </a:t>
              </a:r>
            </a:p>
            <a:p>
              <a:r>
                <a:rPr lang="en-US" sz="700" dirty="0">
                  <a:solidFill>
                    <a:schemeClr val="tx2"/>
                  </a:solidFill>
                  <a:latin typeface="Segoe UI" panose="020B0502040204020203" pitchFamily="34" charset="0"/>
                  <a:ea typeface="Segoe UI" panose="020B0502040204020203" pitchFamily="34" charset="0"/>
                  <a:cs typeface="Segoe UI" panose="020B0502040204020203" pitchFamily="34" charset="0"/>
                </a:rPr>
                <a:t>Less than </a:t>
              </a:r>
              <a:br>
                <a:rPr lang="en-US" sz="700" dirty="0">
                  <a:solidFill>
                    <a:schemeClr val="tx2"/>
                  </a:solidFill>
                  <a:latin typeface="Segoe UI" panose="020B0502040204020203" pitchFamily="34" charset="0"/>
                  <a:ea typeface="Segoe UI" panose="020B0502040204020203" pitchFamily="34" charset="0"/>
                  <a:cs typeface="Segoe UI" panose="020B0502040204020203" pitchFamily="34" charset="0"/>
                </a:rPr>
              </a:br>
              <a:r>
                <a:rPr lang="en-US" sz="700" dirty="0">
                  <a:solidFill>
                    <a:schemeClr val="tx2"/>
                  </a:solidFill>
                  <a:latin typeface="Segoe UI" panose="020B0502040204020203" pitchFamily="34" charset="0"/>
                  <a:ea typeface="Segoe UI" panose="020B0502040204020203" pitchFamily="34" charset="0"/>
                  <a:cs typeface="Segoe UI" panose="020B0502040204020203" pitchFamily="34" charset="0"/>
                </a:rPr>
                <a:t>1x </a:t>
              </a:r>
            </a:p>
            <a:p>
              <a:r>
                <a:rPr lang="en-US" sz="700" dirty="0">
                  <a:solidFill>
                    <a:schemeClr val="tx2"/>
                  </a:solidFill>
                  <a:latin typeface="Segoe UI" panose="020B0502040204020203" pitchFamily="34" charset="0"/>
                  <a:ea typeface="Segoe UI" panose="020B0502040204020203" pitchFamily="34" charset="0"/>
                  <a:cs typeface="Segoe UI" panose="020B0502040204020203" pitchFamily="34" charset="0"/>
                </a:rPr>
                <a:t>per month</a:t>
              </a:r>
            </a:p>
          </p:txBody>
        </p:sp>
      </p:grpSp>
      <p:grpSp>
        <p:nvGrpSpPr>
          <p:cNvPr id="49" name="Gruppieren 48">
            <a:extLst>
              <a:ext uri="{FF2B5EF4-FFF2-40B4-BE49-F238E27FC236}">
                <a16:creationId xmlns:a16="http://schemas.microsoft.com/office/drawing/2014/main" id="{BD7BDB9A-1AA1-449B-88C6-DE7EBE23A295}"/>
              </a:ext>
            </a:extLst>
          </p:cNvPr>
          <p:cNvGrpSpPr/>
          <p:nvPr/>
        </p:nvGrpSpPr>
        <p:grpSpPr>
          <a:xfrm>
            <a:off x="8104922" y="4979195"/>
            <a:ext cx="1175600" cy="931428"/>
            <a:chOff x="5500250" y="4747923"/>
            <a:chExt cx="1175600" cy="931428"/>
          </a:xfrm>
        </p:grpSpPr>
        <p:sp>
          <p:nvSpPr>
            <p:cNvPr id="50" name="Textfeld 49">
              <a:extLst>
                <a:ext uri="{FF2B5EF4-FFF2-40B4-BE49-F238E27FC236}">
                  <a16:creationId xmlns:a16="http://schemas.microsoft.com/office/drawing/2014/main" id="{2121AF46-4189-48B0-8E75-6B435FE110E5}"/>
                </a:ext>
              </a:extLst>
            </p:cNvPr>
            <p:cNvSpPr txBox="1"/>
            <p:nvPr/>
          </p:nvSpPr>
          <p:spPr>
            <a:xfrm>
              <a:off x="5500250" y="4747923"/>
              <a:ext cx="721672" cy="353943"/>
            </a:xfrm>
            <a:prstGeom prst="rect">
              <a:avLst/>
            </a:prstGeom>
            <a:noFill/>
          </p:spPr>
          <p:txBody>
            <a:bodyPr wrap="none" rtlCol="0">
              <a:spAutoFit/>
            </a:bodyPr>
            <a:lstStyle/>
            <a:p>
              <a:r>
                <a:rPr lang="de-DE" sz="1000" dirty="0">
                  <a:solidFill>
                    <a:schemeClr val="tx2"/>
                  </a:solidFill>
                  <a:latin typeface="Segoe UI" panose="020B0502040204020203" pitchFamily="34" charset="0"/>
                  <a:ea typeface="Segoe UI" panose="020B0502040204020203" pitchFamily="34" charset="0"/>
                  <a:cs typeface="Segoe UI" panose="020B0502040204020203" pitchFamily="34" charset="0"/>
                </a:rPr>
                <a:t>24% </a:t>
              </a:r>
            </a:p>
            <a:p>
              <a:r>
                <a:rPr lang="de-DE" sz="700" dirty="0" err="1">
                  <a:solidFill>
                    <a:schemeClr val="tx2"/>
                  </a:solidFill>
                  <a:latin typeface="Segoe UI" panose="020B0502040204020203" pitchFamily="34" charset="0"/>
                  <a:ea typeface="Segoe UI" panose="020B0502040204020203" pitchFamily="34" charset="0"/>
                  <a:cs typeface="Segoe UI" panose="020B0502040204020203" pitchFamily="34" charset="0"/>
                </a:rPr>
                <a:t>of</a:t>
              </a:r>
              <a:r>
                <a:rPr lang="de-DE" sz="700" dirty="0">
                  <a:solidFill>
                    <a:schemeClr val="tx2"/>
                  </a:solidFill>
                  <a:latin typeface="Segoe UI" panose="020B0502040204020203" pitchFamily="34" charset="0"/>
                  <a:ea typeface="Segoe UI" panose="020B0502040204020203" pitchFamily="34" charset="0"/>
                  <a:cs typeface="Segoe UI" panose="020B0502040204020203" pitchFamily="34" charset="0"/>
                </a:rPr>
                <a:t> Population</a:t>
              </a:r>
            </a:p>
          </p:txBody>
        </p:sp>
        <p:sp>
          <p:nvSpPr>
            <p:cNvPr id="51" name="Textfeld 50">
              <a:extLst>
                <a:ext uri="{FF2B5EF4-FFF2-40B4-BE49-F238E27FC236}">
                  <a16:creationId xmlns:a16="http://schemas.microsoft.com/office/drawing/2014/main" id="{0B7A113C-DFDC-4B51-9964-8708AB793A56}"/>
                </a:ext>
              </a:extLst>
            </p:cNvPr>
            <p:cNvSpPr txBox="1"/>
            <p:nvPr/>
          </p:nvSpPr>
          <p:spPr>
            <a:xfrm>
              <a:off x="6058373" y="4747923"/>
              <a:ext cx="617477" cy="353943"/>
            </a:xfrm>
            <a:prstGeom prst="rect">
              <a:avLst/>
            </a:prstGeom>
            <a:noFill/>
          </p:spPr>
          <p:txBody>
            <a:bodyPr wrap="none" rtlCol="0">
              <a:spAutoFit/>
            </a:bodyPr>
            <a:lstStyle/>
            <a:p>
              <a:r>
                <a:rPr lang="de-DE" sz="1000" dirty="0">
                  <a:solidFill>
                    <a:srgbClr val="0070C0"/>
                  </a:solidFill>
                  <a:latin typeface="Segoe UI" panose="020B0502040204020203" pitchFamily="34" charset="0"/>
                  <a:ea typeface="Segoe UI" panose="020B0502040204020203" pitchFamily="34" charset="0"/>
                  <a:cs typeface="Segoe UI" panose="020B0502040204020203" pitchFamily="34" charset="0"/>
                </a:rPr>
                <a:t>3% </a:t>
              </a:r>
            </a:p>
            <a:p>
              <a:pPr algn="r"/>
              <a:r>
                <a:rPr lang="de-DE" sz="700" dirty="0">
                  <a:solidFill>
                    <a:srgbClr val="0070C0"/>
                  </a:solidFill>
                  <a:latin typeface="Segoe UI" panose="020B0502040204020203" pitchFamily="34" charset="0"/>
                  <a:ea typeface="Segoe UI" panose="020B0502040204020203" pitchFamily="34" charset="0"/>
                  <a:cs typeface="Segoe UI" panose="020B0502040204020203" pitchFamily="34" charset="0"/>
                </a:rPr>
                <a:t>At </a:t>
              </a:r>
              <a:r>
                <a:rPr lang="de-DE" sz="700" dirty="0" err="1">
                  <a:solidFill>
                    <a:srgbClr val="0070C0"/>
                  </a:solidFill>
                  <a:latin typeface="Segoe UI" panose="020B0502040204020203" pitchFamily="34" charset="0"/>
                  <a:ea typeface="Segoe UI" panose="020B0502040204020203" pitchFamily="34" charset="0"/>
                  <a:cs typeface="Segoe UI" panose="020B0502040204020203" pitchFamily="34" charset="0"/>
                </a:rPr>
                <a:t>the</a:t>
              </a:r>
              <a:r>
                <a:rPr lang="de-DE" sz="700" dirty="0">
                  <a:solidFill>
                    <a:srgbClr val="0070C0"/>
                  </a:solidFill>
                  <a:latin typeface="Segoe UI" panose="020B0502040204020203" pitchFamily="34" charset="0"/>
                  <a:ea typeface="Segoe UI" panose="020B0502040204020203" pitchFamily="34" charset="0"/>
                  <a:cs typeface="Segoe UI" panose="020B0502040204020203" pitchFamily="34" charset="0"/>
                </a:rPr>
                <a:t> </a:t>
              </a:r>
              <a:r>
                <a:rPr lang="de-DE" sz="700" dirty="0" err="1">
                  <a:solidFill>
                    <a:srgbClr val="0070C0"/>
                  </a:solidFill>
                  <a:latin typeface="Segoe UI" panose="020B0502040204020203" pitchFamily="34" charset="0"/>
                  <a:ea typeface="Segoe UI" panose="020B0502040204020203" pitchFamily="34" charset="0"/>
                  <a:cs typeface="Segoe UI" panose="020B0502040204020203" pitchFamily="34" charset="0"/>
                </a:rPr>
                <a:t>club</a:t>
              </a:r>
              <a:endParaRPr lang="de-DE" sz="700" dirty="0">
                <a:solidFill>
                  <a:srgbClr val="0070C0"/>
                </a:solidFill>
                <a:latin typeface="Segoe UI" panose="020B0502040204020203" pitchFamily="34" charset="0"/>
                <a:ea typeface="Segoe UI" panose="020B0502040204020203" pitchFamily="34" charset="0"/>
                <a:cs typeface="Segoe UI" panose="020B0502040204020203" pitchFamily="34" charset="0"/>
              </a:endParaRPr>
            </a:p>
          </p:txBody>
        </p:sp>
        <p:sp>
          <p:nvSpPr>
            <p:cNvPr id="52" name="Textfeld 51">
              <a:extLst>
                <a:ext uri="{FF2B5EF4-FFF2-40B4-BE49-F238E27FC236}">
                  <a16:creationId xmlns:a16="http://schemas.microsoft.com/office/drawing/2014/main" id="{EE3321EF-64DA-49B5-AC60-50C28175192D}"/>
                </a:ext>
              </a:extLst>
            </p:cNvPr>
            <p:cNvSpPr txBox="1"/>
            <p:nvPr/>
          </p:nvSpPr>
          <p:spPr>
            <a:xfrm>
              <a:off x="5500250" y="5109964"/>
              <a:ext cx="638316" cy="353943"/>
            </a:xfrm>
            <a:prstGeom prst="rect">
              <a:avLst/>
            </a:prstGeom>
            <a:noFill/>
          </p:spPr>
          <p:txBody>
            <a:bodyPr wrap="none" rtlCol="0">
              <a:spAutoFit/>
            </a:bodyPr>
            <a:lstStyle/>
            <a:p>
              <a:r>
                <a:rPr lang="de-DE" sz="1000" dirty="0">
                  <a:solidFill>
                    <a:schemeClr val="tx2"/>
                  </a:solidFill>
                  <a:latin typeface="Segoe UI" panose="020B0502040204020203" pitchFamily="34" charset="0"/>
                  <a:ea typeface="Segoe UI" panose="020B0502040204020203" pitchFamily="34" charset="0"/>
                  <a:cs typeface="Segoe UI" panose="020B0502040204020203" pitchFamily="34" charset="0"/>
                </a:rPr>
                <a:t>25% </a:t>
              </a:r>
            </a:p>
            <a:p>
              <a:r>
                <a:rPr lang="de-DE" sz="700" dirty="0">
                  <a:solidFill>
                    <a:schemeClr val="tx2"/>
                  </a:solidFill>
                  <a:latin typeface="Segoe UI" panose="020B0502040204020203" pitchFamily="34" charset="0"/>
                  <a:ea typeface="Segoe UI" panose="020B0502040204020203" pitchFamily="34" charset="0"/>
                  <a:cs typeface="Segoe UI" panose="020B0502040204020203" pitchFamily="34" charset="0"/>
                </a:rPr>
                <a:t>Every Week</a:t>
              </a:r>
            </a:p>
          </p:txBody>
        </p:sp>
        <p:sp>
          <p:nvSpPr>
            <p:cNvPr id="53" name="Textfeld 52">
              <a:extLst>
                <a:ext uri="{FF2B5EF4-FFF2-40B4-BE49-F238E27FC236}">
                  <a16:creationId xmlns:a16="http://schemas.microsoft.com/office/drawing/2014/main" id="{CFF85DE8-30D0-406F-8328-72EDDDE852B1}"/>
                </a:ext>
              </a:extLst>
            </p:cNvPr>
            <p:cNvSpPr txBox="1"/>
            <p:nvPr/>
          </p:nvSpPr>
          <p:spPr>
            <a:xfrm>
              <a:off x="6067515" y="5109964"/>
              <a:ext cx="601447" cy="569387"/>
            </a:xfrm>
            <a:prstGeom prst="rect">
              <a:avLst/>
            </a:prstGeom>
            <a:noFill/>
          </p:spPr>
          <p:txBody>
            <a:bodyPr wrap="none" rtlCol="0">
              <a:spAutoFit/>
            </a:bodyPr>
            <a:lstStyle/>
            <a:p>
              <a:r>
                <a:rPr lang="de-DE" sz="1000" dirty="0">
                  <a:solidFill>
                    <a:schemeClr val="tx2"/>
                  </a:solidFill>
                  <a:latin typeface="Segoe UI" panose="020B0502040204020203" pitchFamily="34" charset="0"/>
                  <a:ea typeface="Segoe UI" panose="020B0502040204020203" pitchFamily="34" charset="0"/>
                  <a:cs typeface="Segoe UI" panose="020B0502040204020203" pitchFamily="34" charset="0"/>
                </a:rPr>
                <a:t>47% </a:t>
              </a:r>
            </a:p>
            <a:p>
              <a:r>
                <a:rPr lang="en-US" sz="700" dirty="0">
                  <a:solidFill>
                    <a:schemeClr val="tx2"/>
                  </a:solidFill>
                  <a:latin typeface="Segoe UI" panose="020B0502040204020203" pitchFamily="34" charset="0"/>
                  <a:ea typeface="Segoe UI" panose="020B0502040204020203" pitchFamily="34" charset="0"/>
                  <a:cs typeface="Segoe UI" panose="020B0502040204020203" pitchFamily="34" charset="0"/>
                </a:rPr>
                <a:t>Less than </a:t>
              </a:r>
              <a:br>
                <a:rPr lang="en-US" sz="700" dirty="0">
                  <a:solidFill>
                    <a:schemeClr val="tx2"/>
                  </a:solidFill>
                  <a:latin typeface="Segoe UI" panose="020B0502040204020203" pitchFamily="34" charset="0"/>
                  <a:ea typeface="Segoe UI" panose="020B0502040204020203" pitchFamily="34" charset="0"/>
                  <a:cs typeface="Segoe UI" panose="020B0502040204020203" pitchFamily="34" charset="0"/>
                </a:rPr>
              </a:br>
              <a:r>
                <a:rPr lang="en-US" sz="700" dirty="0">
                  <a:solidFill>
                    <a:schemeClr val="tx2"/>
                  </a:solidFill>
                  <a:latin typeface="Segoe UI" panose="020B0502040204020203" pitchFamily="34" charset="0"/>
                  <a:ea typeface="Segoe UI" panose="020B0502040204020203" pitchFamily="34" charset="0"/>
                  <a:cs typeface="Segoe UI" panose="020B0502040204020203" pitchFamily="34" charset="0"/>
                </a:rPr>
                <a:t>1x </a:t>
              </a:r>
            </a:p>
            <a:p>
              <a:r>
                <a:rPr lang="en-US" sz="700" dirty="0">
                  <a:solidFill>
                    <a:schemeClr val="tx2"/>
                  </a:solidFill>
                  <a:latin typeface="Segoe UI" panose="020B0502040204020203" pitchFamily="34" charset="0"/>
                  <a:ea typeface="Segoe UI" panose="020B0502040204020203" pitchFamily="34" charset="0"/>
                  <a:cs typeface="Segoe UI" panose="020B0502040204020203" pitchFamily="34" charset="0"/>
                </a:rPr>
                <a:t>per month</a:t>
              </a:r>
            </a:p>
          </p:txBody>
        </p:sp>
      </p:grpSp>
      <p:grpSp>
        <p:nvGrpSpPr>
          <p:cNvPr id="54" name="Gruppieren 53">
            <a:extLst>
              <a:ext uri="{FF2B5EF4-FFF2-40B4-BE49-F238E27FC236}">
                <a16:creationId xmlns:a16="http://schemas.microsoft.com/office/drawing/2014/main" id="{8DD9653F-3E70-4927-9A4D-7F262A499CA2}"/>
              </a:ext>
            </a:extLst>
          </p:cNvPr>
          <p:cNvGrpSpPr/>
          <p:nvPr/>
        </p:nvGrpSpPr>
        <p:grpSpPr>
          <a:xfrm>
            <a:off x="8104922" y="2672344"/>
            <a:ext cx="1175600" cy="931428"/>
            <a:chOff x="5500250" y="2441072"/>
            <a:chExt cx="1175600" cy="931428"/>
          </a:xfrm>
        </p:grpSpPr>
        <p:sp>
          <p:nvSpPr>
            <p:cNvPr id="55" name="Textfeld 54">
              <a:extLst>
                <a:ext uri="{FF2B5EF4-FFF2-40B4-BE49-F238E27FC236}">
                  <a16:creationId xmlns:a16="http://schemas.microsoft.com/office/drawing/2014/main" id="{264C8EB4-10C9-4F55-9F7E-1060CEF423D3}"/>
                </a:ext>
              </a:extLst>
            </p:cNvPr>
            <p:cNvSpPr txBox="1"/>
            <p:nvPr/>
          </p:nvSpPr>
          <p:spPr>
            <a:xfrm>
              <a:off x="5500250" y="2441072"/>
              <a:ext cx="721672" cy="353943"/>
            </a:xfrm>
            <a:prstGeom prst="rect">
              <a:avLst/>
            </a:prstGeom>
            <a:noFill/>
          </p:spPr>
          <p:txBody>
            <a:bodyPr wrap="none" rtlCol="0">
              <a:spAutoFit/>
            </a:bodyPr>
            <a:lstStyle/>
            <a:p>
              <a:r>
                <a:rPr lang="de-DE" sz="1000" dirty="0">
                  <a:solidFill>
                    <a:schemeClr val="tx2"/>
                  </a:solidFill>
                  <a:latin typeface="Segoe UI" panose="020B0502040204020203" pitchFamily="34" charset="0"/>
                  <a:ea typeface="Segoe UI" panose="020B0502040204020203" pitchFamily="34" charset="0"/>
                  <a:cs typeface="Segoe UI" panose="020B0502040204020203" pitchFamily="34" charset="0"/>
                </a:rPr>
                <a:t>25% </a:t>
              </a:r>
            </a:p>
            <a:p>
              <a:pPr algn="r"/>
              <a:r>
                <a:rPr lang="de-DE" sz="700" dirty="0" err="1">
                  <a:solidFill>
                    <a:schemeClr val="tx2"/>
                  </a:solidFill>
                  <a:latin typeface="Segoe UI" panose="020B0502040204020203" pitchFamily="34" charset="0"/>
                  <a:ea typeface="Segoe UI" panose="020B0502040204020203" pitchFamily="34" charset="0"/>
                  <a:cs typeface="Segoe UI" panose="020B0502040204020203" pitchFamily="34" charset="0"/>
                </a:rPr>
                <a:t>of</a:t>
              </a:r>
              <a:r>
                <a:rPr lang="de-DE" sz="700" dirty="0">
                  <a:solidFill>
                    <a:schemeClr val="tx2"/>
                  </a:solidFill>
                  <a:latin typeface="Segoe UI" panose="020B0502040204020203" pitchFamily="34" charset="0"/>
                  <a:ea typeface="Segoe UI" panose="020B0502040204020203" pitchFamily="34" charset="0"/>
                  <a:cs typeface="Segoe UI" panose="020B0502040204020203" pitchFamily="34" charset="0"/>
                </a:rPr>
                <a:t> Population</a:t>
              </a:r>
            </a:p>
          </p:txBody>
        </p:sp>
        <p:sp>
          <p:nvSpPr>
            <p:cNvPr id="56" name="Textfeld 55">
              <a:extLst>
                <a:ext uri="{FF2B5EF4-FFF2-40B4-BE49-F238E27FC236}">
                  <a16:creationId xmlns:a16="http://schemas.microsoft.com/office/drawing/2014/main" id="{0A6A2074-B939-4551-8FD1-CF37F8D0438D}"/>
                </a:ext>
              </a:extLst>
            </p:cNvPr>
            <p:cNvSpPr txBox="1"/>
            <p:nvPr/>
          </p:nvSpPr>
          <p:spPr>
            <a:xfrm>
              <a:off x="6058373" y="2441072"/>
              <a:ext cx="617477" cy="353943"/>
            </a:xfrm>
            <a:prstGeom prst="rect">
              <a:avLst/>
            </a:prstGeom>
            <a:noFill/>
          </p:spPr>
          <p:txBody>
            <a:bodyPr wrap="none" rtlCol="0">
              <a:spAutoFit/>
            </a:bodyPr>
            <a:lstStyle/>
            <a:p>
              <a:r>
                <a:rPr lang="de-DE" sz="1000" dirty="0">
                  <a:solidFill>
                    <a:srgbClr val="0070C0"/>
                  </a:solidFill>
                  <a:latin typeface="Segoe UI" panose="020B0502040204020203" pitchFamily="34" charset="0"/>
                  <a:ea typeface="Segoe UI" panose="020B0502040204020203" pitchFamily="34" charset="0"/>
                  <a:cs typeface="Segoe UI" panose="020B0502040204020203" pitchFamily="34" charset="0"/>
                </a:rPr>
                <a:t>3% </a:t>
              </a:r>
            </a:p>
            <a:p>
              <a:pPr algn="r"/>
              <a:r>
                <a:rPr lang="de-DE" sz="700" dirty="0">
                  <a:solidFill>
                    <a:srgbClr val="0070C0"/>
                  </a:solidFill>
                  <a:latin typeface="Segoe UI" panose="020B0502040204020203" pitchFamily="34" charset="0"/>
                  <a:ea typeface="Segoe UI" panose="020B0502040204020203" pitchFamily="34" charset="0"/>
                  <a:cs typeface="Segoe UI" panose="020B0502040204020203" pitchFamily="34" charset="0"/>
                </a:rPr>
                <a:t>At </a:t>
              </a:r>
              <a:r>
                <a:rPr lang="de-DE" sz="700" dirty="0" err="1">
                  <a:solidFill>
                    <a:srgbClr val="0070C0"/>
                  </a:solidFill>
                  <a:latin typeface="Segoe UI" panose="020B0502040204020203" pitchFamily="34" charset="0"/>
                  <a:ea typeface="Segoe UI" panose="020B0502040204020203" pitchFamily="34" charset="0"/>
                  <a:cs typeface="Segoe UI" panose="020B0502040204020203" pitchFamily="34" charset="0"/>
                </a:rPr>
                <a:t>the</a:t>
              </a:r>
              <a:r>
                <a:rPr lang="de-DE" sz="700" dirty="0">
                  <a:solidFill>
                    <a:srgbClr val="0070C0"/>
                  </a:solidFill>
                  <a:latin typeface="Segoe UI" panose="020B0502040204020203" pitchFamily="34" charset="0"/>
                  <a:ea typeface="Segoe UI" panose="020B0502040204020203" pitchFamily="34" charset="0"/>
                  <a:cs typeface="Segoe UI" panose="020B0502040204020203" pitchFamily="34" charset="0"/>
                </a:rPr>
                <a:t> </a:t>
              </a:r>
              <a:r>
                <a:rPr lang="de-DE" sz="700" dirty="0" err="1">
                  <a:solidFill>
                    <a:srgbClr val="0070C0"/>
                  </a:solidFill>
                  <a:latin typeface="Segoe UI" panose="020B0502040204020203" pitchFamily="34" charset="0"/>
                  <a:ea typeface="Segoe UI" panose="020B0502040204020203" pitchFamily="34" charset="0"/>
                  <a:cs typeface="Segoe UI" panose="020B0502040204020203" pitchFamily="34" charset="0"/>
                </a:rPr>
                <a:t>club</a:t>
              </a:r>
              <a:endParaRPr lang="de-DE" sz="700" dirty="0">
                <a:solidFill>
                  <a:srgbClr val="0070C0"/>
                </a:solidFill>
                <a:latin typeface="Segoe UI" panose="020B0502040204020203" pitchFamily="34" charset="0"/>
                <a:ea typeface="Segoe UI" panose="020B0502040204020203" pitchFamily="34" charset="0"/>
                <a:cs typeface="Segoe UI" panose="020B0502040204020203" pitchFamily="34" charset="0"/>
              </a:endParaRPr>
            </a:p>
          </p:txBody>
        </p:sp>
        <p:sp>
          <p:nvSpPr>
            <p:cNvPr id="57" name="Textfeld 56">
              <a:extLst>
                <a:ext uri="{FF2B5EF4-FFF2-40B4-BE49-F238E27FC236}">
                  <a16:creationId xmlns:a16="http://schemas.microsoft.com/office/drawing/2014/main" id="{73C7A39E-BBE4-4B44-B531-0F216A1433B4}"/>
                </a:ext>
              </a:extLst>
            </p:cNvPr>
            <p:cNvSpPr txBox="1"/>
            <p:nvPr/>
          </p:nvSpPr>
          <p:spPr>
            <a:xfrm>
              <a:off x="5500250" y="2803113"/>
              <a:ext cx="638316" cy="353943"/>
            </a:xfrm>
            <a:prstGeom prst="rect">
              <a:avLst/>
            </a:prstGeom>
            <a:noFill/>
          </p:spPr>
          <p:txBody>
            <a:bodyPr wrap="none" rtlCol="0">
              <a:spAutoFit/>
            </a:bodyPr>
            <a:lstStyle/>
            <a:p>
              <a:r>
                <a:rPr lang="de-DE" sz="1000" dirty="0">
                  <a:solidFill>
                    <a:schemeClr val="tx2"/>
                  </a:solidFill>
                  <a:latin typeface="Segoe UI" panose="020B0502040204020203" pitchFamily="34" charset="0"/>
                  <a:ea typeface="Segoe UI" panose="020B0502040204020203" pitchFamily="34" charset="0"/>
                  <a:cs typeface="Segoe UI" panose="020B0502040204020203" pitchFamily="34" charset="0"/>
                </a:rPr>
                <a:t>68% </a:t>
              </a:r>
            </a:p>
            <a:p>
              <a:r>
                <a:rPr lang="de-DE" sz="700" dirty="0">
                  <a:solidFill>
                    <a:schemeClr val="tx2"/>
                  </a:solidFill>
                  <a:latin typeface="Segoe UI" panose="020B0502040204020203" pitchFamily="34" charset="0"/>
                  <a:ea typeface="Segoe UI" panose="020B0502040204020203" pitchFamily="34" charset="0"/>
                  <a:cs typeface="Segoe UI" panose="020B0502040204020203" pitchFamily="34" charset="0"/>
                </a:rPr>
                <a:t>Every Week</a:t>
              </a:r>
            </a:p>
          </p:txBody>
        </p:sp>
        <p:sp>
          <p:nvSpPr>
            <p:cNvPr id="58" name="Textfeld 57">
              <a:extLst>
                <a:ext uri="{FF2B5EF4-FFF2-40B4-BE49-F238E27FC236}">
                  <a16:creationId xmlns:a16="http://schemas.microsoft.com/office/drawing/2014/main" id="{73D4ADDB-B922-438A-9B71-F86ADD30AFF2}"/>
                </a:ext>
              </a:extLst>
            </p:cNvPr>
            <p:cNvSpPr txBox="1"/>
            <p:nvPr/>
          </p:nvSpPr>
          <p:spPr>
            <a:xfrm>
              <a:off x="6067515" y="2803113"/>
              <a:ext cx="601447" cy="569387"/>
            </a:xfrm>
            <a:prstGeom prst="rect">
              <a:avLst/>
            </a:prstGeom>
            <a:noFill/>
          </p:spPr>
          <p:txBody>
            <a:bodyPr wrap="none" rtlCol="0">
              <a:spAutoFit/>
            </a:bodyPr>
            <a:lstStyle/>
            <a:p>
              <a:r>
                <a:rPr lang="de-DE" sz="1000" dirty="0">
                  <a:solidFill>
                    <a:schemeClr val="tx2"/>
                  </a:solidFill>
                  <a:latin typeface="Segoe UI" panose="020B0502040204020203" pitchFamily="34" charset="0"/>
                  <a:ea typeface="Segoe UI" panose="020B0502040204020203" pitchFamily="34" charset="0"/>
                  <a:cs typeface="Segoe UI" panose="020B0502040204020203" pitchFamily="34" charset="0"/>
                </a:rPr>
                <a:t>7% </a:t>
              </a:r>
            </a:p>
            <a:p>
              <a:r>
                <a:rPr lang="en-US" sz="700" dirty="0">
                  <a:solidFill>
                    <a:schemeClr val="tx2"/>
                  </a:solidFill>
                  <a:latin typeface="Segoe UI" panose="020B0502040204020203" pitchFamily="34" charset="0"/>
                  <a:ea typeface="Segoe UI" panose="020B0502040204020203" pitchFamily="34" charset="0"/>
                  <a:cs typeface="Segoe UI" panose="020B0502040204020203" pitchFamily="34" charset="0"/>
                </a:rPr>
                <a:t>Less than </a:t>
              </a:r>
              <a:br>
                <a:rPr lang="en-US" sz="700" dirty="0">
                  <a:solidFill>
                    <a:schemeClr val="tx2"/>
                  </a:solidFill>
                  <a:latin typeface="Segoe UI" panose="020B0502040204020203" pitchFamily="34" charset="0"/>
                  <a:ea typeface="Segoe UI" panose="020B0502040204020203" pitchFamily="34" charset="0"/>
                  <a:cs typeface="Segoe UI" panose="020B0502040204020203" pitchFamily="34" charset="0"/>
                </a:rPr>
              </a:br>
              <a:r>
                <a:rPr lang="en-US" sz="700" dirty="0">
                  <a:solidFill>
                    <a:schemeClr val="tx2"/>
                  </a:solidFill>
                  <a:latin typeface="Segoe UI" panose="020B0502040204020203" pitchFamily="34" charset="0"/>
                  <a:ea typeface="Segoe UI" panose="020B0502040204020203" pitchFamily="34" charset="0"/>
                  <a:cs typeface="Segoe UI" panose="020B0502040204020203" pitchFamily="34" charset="0"/>
                </a:rPr>
                <a:t>1x </a:t>
              </a:r>
            </a:p>
            <a:p>
              <a:r>
                <a:rPr lang="en-US" sz="700" dirty="0">
                  <a:solidFill>
                    <a:schemeClr val="tx2"/>
                  </a:solidFill>
                  <a:latin typeface="Segoe UI" panose="020B0502040204020203" pitchFamily="34" charset="0"/>
                  <a:ea typeface="Segoe UI" panose="020B0502040204020203" pitchFamily="34" charset="0"/>
                  <a:cs typeface="Segoe UI" panose="020B0502040204020203" pitchFamily="34" charset="0"/>
                </a:rPr>
                <a:t>per month</a:t>
              </a:r>
            </a:p>
          </p:txBody>
        </p:sp>
      </p:grpSp>
      <p:grpSp>
        <p:nvGrpSpPr>
          <p:cNvPr id="59" name="Gruppieren 58">
            <a:extLst>
              <a:ext uri="{FF2B5EF4-FFF2-40B4-BE49-F238E27FC236}">
                <a16:creationId xmlns:a16="http://schemas.microsoft.com/office/drawing/2014/main" id="{D08CA266-2DBD-47DA-9468-D30D12FCAF3E}"/>
              </a:ext>
            </a:extLst>
          </p:cNvPr>
          <p:cNvGrpSpPr/>
          <p:nvPr/>
        </p:nvGrpSpPr>
        <p:grpSpPr>
          <a:xfrm>
            <a:off x="2856763" y="4979195"/>
            <a:ext cx="1181885" cy="931428"/>
            <a:chOff x="1182140" y="4747923"/>
            <a:chExt cx="1181885" cy="931428"/>
          </a:xfrm>
        </p:grpSpPr>
        <p:sp>
          <p:nvSpPr>
            <p:cNvPr id="60" name="Textfeld 59">
              <a:extLst>
                <a:ext uri="{FF2B5EF4-FFF2-40B4-BE49-F238E27FC236}">
                  <a16:creationId xmlns:a16="http://schemas.microsoft.com/office/drawing/2014/main" id="{4BE75DF4-6D4E-4BA0-94B9-7EBB51EA3093}"/>
                </a:ext>
              </a:extLst>
            </p:cNvPr>
            <p:cNvSpPr txBox="1"/>
            <p:nvPr/>
          </p:nvSpPr>
          <p:spPr>
            <a:xfrm>
              <a:off x="1182140" y="4747923"/>
              <a:ext cx="708848" cy="353943"/>
            </a:xfrm>
            <a:prstGeom prst="rect">
              <a:avLst/>
            </a:prstGeom>
            <a:noFill/>
          </p:spPr>
          <p:txBody>
            <a:bodyPr wrap="none" rtlCol="0">
              <a:spAutoFit/>
            </a:bodyPr>
            <a:lstStyle/>
            <a:p>
              <a:pPr algn="r"/>
              <a:r>
                <a:rPr lang="de-DE" sz="1000" dirty="0">
                  <a:solidFill>
                    <a:schemeClr val="tx2"/>
                  </a:solidFill>
                  <a:latin typeface="Roboto Light" panose="02000000000000000000" pitchFamily="2" charset="0"/>
                  <a:ea typeface="Roboto Light" panose="02000000000000000000" pitchFamily="2" charset="0"/>
                  <a:cs typeface="Roboto Light" panose="02000000000000000000" pitchFamily="2" charset="0"/>
                </a:rPr>
                <a:t>3% </a:t>
              </a:r>
            </a:p>
            <a:p>
              <a:pPr algn="r"/>
              <a:r>
                <a:rPr lang="de-DE" sz="700" dirty="0" err="1">
                  <a:solidFill>
                    <a:schemeClr val="tx2"/>
                  </a:solidFill>
                  <a:latin typeface="Roboto Light" panose="02000000000000000000" pitchFamily="2" charset="0"/>
                  <a:ea typeface="Roboto Light" panose="02000000000000000000" pitchFamily="2" charset="0"/>
                  <a:cs typeface="Roboto Light" panose="02000000000000000000" pitchFamily="2" charset="0"/>
                </a:rPr>
                <a:t>of</a:t>
              </a:r>
              <a:r>
                <a:rPr lang="de-DE" sz="700" dirty="0">
                  <a:solidFill>
                    <a:schemeClr val="tx2"/>
                  </a:solidFill>
                  <a:latin typeface="Roboto Light" panose="02000000000000000000" pitchFamily="2" charset="0"/>
                  <a:ea typeface="Roboto Light" panose="02000000000000000000" pitchFamily="2" charset="0"/>
                  <a:cs typeface="Roboto Light" panose="02000000000000000000" pitchFamily="2" charset="0"/>
                </a:rPr>
                <a:t> Population</a:t>
              </a:r>
            </a:p>
          </p:txBody>
        </p:sp>
        <p:sp>
          <p:nvSpPr>
            <p:cNvPr id="61" name="Textfeld 60">
              <a:extLst>
                <a:ext uri="{FF2B5EF4-FFF2-40B4-BE49-F238E27FC236}">
                  <a16:creationId xmlns:a16="http://schemas.microsoft.com/office/drawing/2014/main" id="{F28EF947-F42F-4DC3-B87B-2A51FC1805F6}"/>
                </a:ext>
              </a:extLst>
            </p:cNvPr>
            <p:cNvSpPr txBox="1"/>
            <p:nvPr/>
          </p:nvSpPr>
          <p:spPr>
            <a:xfrm>
              <a:off x="1757769" y="4747923"/>
              <a:ext cx="606256" cy="353943"/>
            </a:xfrm>
            <a:prstGeom prst="rect">
              <a:avLst/>
            </a:prstGeom>
            <a:noFill/>
          </p:spPr>
          <p:txBody>
            <a:bodyPr wrap="none" rtlCol="0">
              <a:spAutoFit/>
            </a:bodyPr>
            <a:lstStyle/>
            <a:p>
              <a:pPr algn="r"/>
              <a:r>
                <a:rPr lang="de-DE" sz="1000" dirty="0">
                  <a:solidFill>
                    <a:srgbClr val="0070C0"/>
                  </a:solidFill>
                  <a:latin typeface="Roboto Light" panose="02000000000000000000" pitchFamily="2" charset="0"/>
                  <a:ea typeface="Roboto Light" panose="02000000000000000000" pitchFamily="2" charset="0"/>
                  <a:cs typeface="Roboto Light" panose="02000000000000000000" pitchFamily="2" charset="0"/>
                </a:rPr>
                <a:t>4% </a:t>
              </a:r>
            </a:p>
            <a:p>
              <a:pPr algn="r"/>
              <a:r>
                <a:rPr lang="de-DE" sz="700" dirty="0">
                  <a:solidFill>
                    <a:srgbClr val="0070C0"/>
                  </a:solidFill>
                  <a:latin typeface="Roboto Light" panose="02000000000000000000" pitchFamily="2" charset="0"/>
                  <a:ea typeface="Roboto Light" panose="02000000000000000000" pitchFamily="2" charset="0"/>
                  <a:cs typeface="Roboto Light" panose="02000000000000000000" pitchFamily="2" charset="0"/>
                </a:rPr>
                <a:t>At </a:t>
              </a:r>
              <a:r>
                <a:rPr lang="de-DE" sz="700" dirty="0" err="1">
                  <a:solidFill>
                    <a:srgbClr val="0070C0"/>
                  </a:solidFill>
                  <a:latin typeface="Roboto Light" panose="02000000000000000000" pitchFamily="2" charset="0"/>
                  <a:ea typeface="Roboto Light" panose="02000000000000000000" pitchFamily="2" charset="0"/>
                  <a:cs typeface="Roboto Light" panose="02000000000000000000" pitchFamily="2" charset="0"/>
                </a:rPr>
                <a:t>the</a:t>
              </a:r>
              <a:r>
                <a:rPr lang="de-DE" sz="700" dirty="0">
                  <a:solidFill>
                    <a:srgbClr val="0070C0"/>
                  </a:solidFill>
                  <a:latin typeface="Roboto Light" panose="02000000000000000000" pitchFamily="2" charset="0"/>
                  <a:ea typeface="Roboto Light" panose="02000000000000000000" pitchFamily="2" charset="0"/>
                  <a:cs typeface="Roboto Light" panose="02000000000000000000" pitchFamily="2" charset="0"/>
                </a:rPr>
                <a:t> </a:t>
              </a:r>
              <a:r>
                <a:rPr lang="de-DE" sz="700" dirty="0" err="1">
                  <a:solidFill>
                    <a:srgbClr val="0070C0"/>
                  </a:solidFill>
                  <a:latin typeface="Roboto Light" panose="02000000000000000000" pitchFamily="2" charset="0"/>
                  <a:ea typeface="Roboto Light" panose="02000000000000000000" pitchFamily="2" charset="0"/>
                  <a:cs typeface="Roboto Light" panose="02000000000000000000" pitchFamily="2" charset="0"/>
                </a:rPr>
                <a:t>club</a:t>
              </a:r>
              <a:endParaRPr lang="de-DE" sz="700" dirty="0">
                <a:solidFill>
                  <a:srgbClr val="0070C0"/>
                </a:solidFill>
                <a:latin typeface="Roboto Light" panose="02000000000000000000" pitchFamily="2" charset="0"/>
                <a:ea typeface="Roboto Light" panose="02000000000000000000" pitchFamily="2" charset="0"/>
                <a:cs typeface="Roboto Light" panose="02000000000000000000" pitchFamily="2" charset="0"/>
              </a:endParaRPr>
            </a:p>
          </p:txBody>
        </p:sp>
        <p:sp>
          <p:nvSpPr>
            <p:cNvPr id="62" name="Textfeld 61">
              <a:extLst>
                <a:ext uri="{FF2B5EF4-FFF2-40B4-BE49-F238E27FC236}">
                  <a16:creationId xmlns:a16="http://schemas.microsoft.com/office/drawing/2014/main" id="{1CCE6A6B-2744-4B4D-8142-D7432E3EE53F}"/>
                </a:ext>
              </a:extLst>
            </p:cNvPr>
            <p:cNvSpPr txBox="1"/>
            <p:nvPr/>
          </p:nvSpPr>
          <p:spPr>
            <a:xfrm>
              <a:off x="1252672" y="5109964"/>
              <a:ext cx="638316" cy="353943"/>
            </a:xfrm>
            <a:prstGeom prst="rect">
              <a:avLst/>
            </a:prstGeom>
            <a:noFill/>
          </p:spPr>
          <p:txBody>
            <a:bodyPr wrap="none" rtlCol="0">
              <a:spAutoFit/>
            </a:bodyPr>
            <a:lstStyle/>
            <a:p>
              <a:pPr algn="r"/>
              <a:r>
                <a:rPr lang="de-DE" sz="1000" dirty="0">
                  <a:solidFill>
                    <a:schemeClr val="tx2"/>
                  </a:solidFill>
                  <a:latin typeface="Roboto Light" panose="02000000000000000000" pitchFamily="2" charset="0"/>
                  <a:ea typeface="Roboto Light" panose="02000000000000000000" pitchFamily="2" charset="0"/>
                  <a:cs typeface="Roboto Light" panose="02000000000000000000" pitchFamily="2" charset="0"/>
                </a:rPr>
                <a:t>15% </a:t>
              </a:r>
            </a:p>
            <a:p>
              <a:pPr algn="r"/>
              <a:r>
                <a:rPr lang="de-DE" sz="700" dirty="0">
                  <a:solidFill>
                    <a:schemeClr val="tx2"/>
                  </a:solidFill>
                  <a:latin typeface="Roboto Light" panose="02000000000000000000" pitchFamily="2" charset="0"/>
                  <a:ea typeface="Roboto Light" panose="02000000000000000000" pitchFamily="2" charset="0"/>
                  <a:cs typeface="Roboto Light" panose="02000000000000000000" pitchFamily="2" charset="0"/>
                </a:rPr>
                <a:t>Every Week</a:t>
              </a:r>
            </a:p>
          </p:txBody>
        </p:sp>
        <p:sp>
          <p:nvSpPr>
            <p:cNvPr id="63" name="Textfeld 62">
              <a:extLst>
                <a:ext uri="{FF2B5EF4-FFF2-40B4-BE49-F238E27FC236}">
                  <a16:creationId xmlns:a16="http://schemas.microsoft.com/office/drawing/2014/main" id="{F7FB5D68-DF28-469F-9A0F-F1BCAD5FB0EC}"/>
                </a:ext>
              </a:extLst>
            </p:cNvPr>
            <p:cNvSpPr txBox="1"/>
            <p:nvPr/>
          </p:nvSpPr>
          <p:spPr>
            <a:xfrm>
              <a:off x="1772196" y="5109964"/>
              <a:ext cx="591829" cy="569387"/>
            </a:xfrm>
            <a:prstGeom prst="rect">
              <a:avLst/>
            </a:prstGeom>
            <a:noFill/>
          </p:spPr>
          <p:txBody>
            <a:bodyPr wrap="none" rtlCol="0">
              <a:spAutoFit/>
            </a:bodyPr>
            <a:lstStyle/>
            <a:p>
              <a:pPr algn="r"/>
              <a:r>
                <a:rPr lang="de-DE" sz="1000" dirty="0">
                  <a:solidFill>
                    <a:schemeClr val="tx2"/>
                  </a:solidFill>
                  <a:latin typeface="Roboto Light" panose="02000000000000000000" pitchFamily="2" charset="0"/>
                  <a:ea typeface="Roboto Light" panose="02000000000000000000" pitchFamily="2" charset="0"/>
                  <a:cs typeface="Roboto Light" panose="02000000000000000000" pitchFamily="2" charset="0"/>
                </a:rPr>
                <a:t>69% </a:t>
              </a:r>
            </a:p>
            <a:p>
              <a:pPr algn="r"/>
              <a:r>
                <a:rPr lang="en-US" sz="700" dirty="0">
                  <a:solidFill>
                    <a:schemeClr val="tx2"/>
                  </a:solidFill>
                  <a:latin typeface="Roboto Light" panose="02000000000000000000" pitchFamily="2" charset="0"/>
                  <a:ea typeface="Roboto Light" panose="02000000000000000000" pitchFamily="2" charset="0"/>
                  <a:cs typeface="Roboto Light" panose="02000000000000000000" pitchFamily="2" charset="0"/>
                </a:rPr>
                <a:t>Less than </a:t>
              </a:r>
              <a:br>
                <a:rPr lang="en-US" sz="700" dirty="0">
                  <a:solidFill>
                    <a:schemeClr val="tx2"/>
                  </a:solidFill>
                  <a:latin typeface="Roboto Light" panose="02000000000000000000" pitchFamily="2" charset="0"/>
                  <a:ea typeface="Roboto Light" panose="02000000000000000000" pitchFamily="2" charset="0"/>
                  <a:cs typeface="Roboto Light" panose="02000000000000000000" pitchFamily="2" charset="0"/>
                </a:rPr>
              </a:br>
              <a:r>
                <a:rPr lang="en-US" sz="700" dirty="0">
                  <a:solidFill>
                    <a:schemeClr val="tx2"/>
                  </a:solidFill>
                  <a:latin typeface="Roboto Light" panose="02000000000000000000" pitchFamily="2" charset="0"/>
                  <a:ea typeface="Roboto Light" panose="02000000000000000000" pitchFamily="2" charset="0"/>
                  <a:cs typeface="Roboto Light" panose="02000000000000000000" pitchFamily="2" charset="0"/>
                </a:rPr>
                <a:t>1x </a:t>
              </a:r>
            </a:p>
            <a:p>
              <a:pPr algn="r"/>
              <a:r>
                <a:rPr lang="en-US" sz="700" dirty="0">
                  <a:solidFill>
                    <a:schemeClr val="tx2"/>
                  </a:solidFill>
                  <a:latin typeface="Roboto Light" panose="02000000000000000000" pitchFamily="2" charset="0"/>
                  <a:ea typeface="Roboto Light" panose="02000000000000000000" pitchFamily="2" charset="0"/>
                  <a:cs typeface="Roboto Light" panose="02000000000000000000" pitchFamily="2" charset="0"/>
                </a:rPr>
                <a:t>per month</a:t>
              </a:r>
              <a:endParaRPr lang="de-DE" sz="700" dirty="0">
                <a:solidFill>
                  <a:schemeClr val="tx2"/>
                </a:solidFill>
                <a:latin typeface="Roboto Light" panose="02000000000000000000" pitchFamily="2" charset="0"/>
                <a:ea typeface="Roboto Light" panose="02000000000000000000" pitchFamily="2" charset="0"/>
                <a:cs typeface="Roboto Light" panose="02000000000000000000" pitchFamily="2" charset="0"/>
              </a:endParaRPr>
            </a:p>
          </p:txBody>
        </p:sp>
      </p:grpSp>
      <p:grpSp>
        <p:nvGrpSpPr>
          <p:cNvPr id="64" name="Gruppieren 63">
            <a:extLst>
              <a:ext uri="{FF2B5EF4-FFF2-40B4-BE49-F238E27FC236}">
                <a16:creationId xmlns:a16="http://schemas.microsoft.com/office/drawing/2014/main" id="{67E9B7F7-0D4A-4EB5-8B30-A61A8E4632C5}"/>
              </a:ext>
            </a:extLst>
          </p:cNvPr>
          <p:cNvGrpSpPr/>
          <p:nvPr/>
        </p:nvGrpSpPr>
        <p:grpSpPr>
          <a:xfrm>
            <a:off x="2843939" y="3875582"/>
            <a:ext cx="1194709" cy="931428"/>
            <a:chOff x="1169316" y="3489195"/>
            <a:chExt cx="1194709" cy="931428"/>
          </a:xfrm>
        </p:grpSpPr>
        <p:sp>
          <p:nvSpPr>
            <p:cNvPr id="65" name="Textfeld 64">
              <a:extLst>
                <a:ext uri="{FF2B5EF4-FFF2-40B4-BE49-F238E27FC236}">
                  <a16:creationId xmlns:a16="http://schemas.microsoft.com/office/drawing/2014/main" id="{A83E6F0C-CE91-4F29-B627-B19D03D05A5B}"/>
                </a:ext>
              </a:extLst>
            </p:cNvPr>
            <p:cNvSpPr txBox="1"/>
            <p:nvPr/>
          </p:nvSpPr>
          <p:spPr>
            <a:xfrm>
              <a:off x="1169316" y="3489195"/>
              <a:ext cx="721672" cy="353943"/>
            </a:xfrm>
            <a:prstGeom prst="rect">
              <a:avLst/>
            </a:prstGeom>
            <a:noFill/>
          </p:spPr>
          <p:txBody>
            <a:bodyPr wrap="none" rtlCol="0">
              <a:spAutoFit/>
            </a:bodyPr>
            <a:lstStyle/>
            <a:p>
              <a:pPr algn="r"/>
              <a:r>
                <a:rPr lang="de-DE" sz="1000" dirty="0">
                  <a:solidFill>
                    <a:schemeClr val="tx2"/>
                  </a:solidFill>
                  <a:latin typeface="Segoe UI" panose="020B0502040204020203" pitchFamily="34" charset="0"/>
                  <a:ea typeface="Segoe UI" panose="020B0502040204020203" pitchFamily="34" charset="0"/>
                  <a:cs typeface="Segoe UI" panose="020B0502040204020203" pitchFamily="34" charset="0"/>
                </a:rPr>
                <a:t>4% </a:t>
              </a:r>
            </a:p>
            <a:p>
              <a:pPr algn="r"/>
              <a:r>
                <a:rPr lang="de-DE" sz="700" dirty="0" err="1">
                  <a:solidFill>
                    <a:schemeClr val="tx2"/>
                  </a:solidFill>
                  <a:latin typeface="Segoe UI" panose="020B0502040204020203" pitchFamily="34" charset="0"/>
                  <a:ea typeface="Segoe UI" panose="020B0502040204020203" pitchFamily="34" charset="0"/>
                  <a:cs typeface="Segoe UI" panose="020B0502040204020203" pitchFamily="34" charset="0"/>
                </a:rPr>
                <a:t>of</a:t>
              </a:r>
              <a:r>
                <a:rPr lang="de-DE" sz="700" dirty="0">
                  <a:solidFill>
                    <a:schemeClr val="tx2"/>
                  </a:solidFill>
                  <a:latin typeface="Segoe UI" panose="020B0502040204020203" pitchFamily="34" charset="0"/>
                  <a:ea typeface="Segoe UI" panose="020B0502040204020203" pitchFamily="34" charset="0"/>
                  <a:cs typeface="Segoe UI" panose="020B0502040204020203" pitchFamily="34" charset="0"/>
                </a:rPr>
                <a:t> Population</a:t>
              </a:r>
            </a:p>
          </p:txBody>
        </p:sp>
        <p:sp>
          <p:nvSpPr>
            <p:cNvPr id="66" name="Textfeld 65">
              <a:extLst>
                <a:ext uri="{FF2B5EF4-FFF2-40B4-BE49-F238E27FC236}">
                  <a16:creationId xmlns:a16="http://schemas.microsoft.com/office/drawing/2014/main" id="{A3CEE6A3-1BC4-4EAE-9239-4E4D3A9BE014}"/>
                </a:ext>
              </a:extLst>
            </p:cNvPr>
            <p:cNvSpPr txBox="1"/>
            <p:nvPr/>
          </p:nvSpPr>
          <p:spPr>
            <a:xfrm>
              <a:off x="1746548" y="3489195"/>
              <a:ext cx="617477" cy="353943"/>
            </a:xfrm>
            <a:prstGeom prst="rect">
              <a:avLst/>
            </a:prstGeom>
            <a:noFill/>
          </p:spPr>
          <p:txBody>
            <a:bodyPr wrap="none" rtlCol="0">
              <a:spAutoFit/>
            </a:bodyPr>
            <a:lstStyle/>
            <a:p>
              <a:pPr algn="r"/>
              <a:r>
                <a:rPr lang="de-DE" sz="1000" dirty="0">
                  <a:solidFill>
                    <a:srgbClr val="0070C0"/>
                  </a:solidFill>
                  <a:latin typeface="Segoe UI" panose="020B0502040204020203" pitchFamily="34" charset="0"/>
                  <a:ea typeface="Segoe UI" panose="020B0502040204020203" pitchFamily="34" charset="0"/>
                  <a:cs typeface="Segoe UI" panose="020B0502040204020203" pitchFamily="34" charset="0"/>
                </a:rPr>
                <a:t>3% </a:t>
              </a:r>
            </a:p>
            <a:p>
              <a:pPr algn="r"/>
              <a:r>
                <a:rPr lang="de-DE" sz="700" dirty="0">
                  <a:solidFill>
                    <a:srgbClr val="0070C0"/>
                  </a:solidFill>
                  <a:latin typeface="Segoe UI" panose="020B0502040204020203" pitchFamily="34" charset="0"/>
                  <a:ea typeface="Segoe UI" panose="020B0502040204020203" pitchFamily="34" charset="0"/>
                  <a:cs typeface="Segoe UI" panose="020B0502040204020203" pitchFamily="34" charset="0"/>
                </a:rPr>
                <a:t>At </a:t>
              </a:r>
              <a:r>
                <a:rPr lang="de-DE" sz="700" dirty="0" err="1">
                  <a:solidFill>
                    <a:srgbClr val="0070C0"/>
                  </a:solidFill>
                  <a:latin typeface="Segoe UI" panose="020B0502040204020203" pitchFamily="34" charset="0"/>
                  <a:ea typeface="Segoe UI" panose="020B0502040204020203" pitchFamily="34" charset="0"/>
                  <a:cs typeface="Segoe UI" panose="020B0502040204020203" pitchFamily="34" charset="0"/>
                </a:rPr>
                <a:t>the</a:t>
              </a:r>
              <a:r>
                <a:rPr lang="de-DE" sz="700" dirty="0">
                  <a:solidFill>
                    <a:srgbClr val="0070C0"/>
                  </a:solidFill>
                  <a:latin typeface="Segoe UI" panose="020B0502040204020203" pitchFamily="34" charset="0"/>
                  <a:ea typeface="Segoe UI" panose="020B0502040204020203" pitchFamily="34" charset="0"/>
                  <a:cs typeface="Segoe UI" panose="020B0502040204020203" pitchFamily="34" charset="0"/>
                </a:rPr>
                <a:t> </a:t>
              </a:r>
              <a:r>
                <a:rPr lang="de-DE" sz="700" dirty="0" err="1">
                  <a:solidFill>
                    <a:srgbClr val="0070C0"/>
                  </a:solidFill>
                  <a:latin typeface="Segoe UI" panose="020B0502040204020203" pitchFamily="34" charset="0"/>
                  <a:ea typeface="Segoe UI" panose="020B0502040204020203" pitchFamily="34" charset="0"/>
                  <a:cs typeface="Segoe UI" panose="020B0502040204020203" pitchFamily="34" charset="0"/>
                </a:rPr>
                <a:t>club</a:t>
              </a:r>
              <a:endParaRPr lang="de-DE" sz="700" dirty="0">
                <a:solidFill>
                  <a:srgbClr val="0070C0"/>
                </a:solidFill>
                <a:latin typeface="Segoe UI" panose="020B0502040204020203" pitchFamily="34" charset="0"/>
                <a:ea typeface="Segoe UI" panose="020B0502040204020203" pitchFamily="34" charset="0"/>
                <a:cs typeface="Segoe UI" panose="020B0502040204020203" pitchFamily="34" charset="0"/>
              </a:endParaRPr>
            </a:p>
          </p:txBody>
        </p:sp>
        <p:sp>
          <p:nvSpPr>
            <p:cNvPr id="67" name="Textfeld 66">
              <a:extLst>
                <a:ext uri="{FF2B5EF4-FFF2-40B4-BE49-F238E27FC236}">
                  <a16:creationId xmlns:a16="http://schemas.microsoft.com/office/drawing/2014/main" id="{C573E1C9-D39C-4E25-A56F-490DFE69C62E}"/>
                </a:ext>
              </a:extLst>
            </p:cNvPr>
            <p:cNvSpPr txBox="1"/>
            <p:nvPr/>
          </p:nvSpPr>
          <p:spPr>
            <a:xfrm>
              <a:off x="1252673" y="3841222"/>
              <a:ext cx="638315" cy="353943"/>
            </a:xfrm>
            <a:prstGeom prst="rect">
              <a:avLst/>
            </a:prstGeom>
            <a:noFill/>
          </p:spPr>
          <p:txBody>
            <a:bodyPr wrap="none" rtlCol="0">
              <a:spAutoFit/>
            </a:bodyPr>
            <a:lstStyle/>
            <a:p>
              <a:pPr algn="r"/>
              <a:r>
                <a:rPr lang="de-DE" sz="1000" dirty="0">
                  <a:solidFill>
                    <a:schemeClr val="tx2"/>
                  </a:solidFill>
                  <a:latin typeface="Segoe UI" panose="020B0502040204020203" pitchFamily="34" charset="0"/>
                  <a:ea typeface="Segoe UI" panose="020B0502040204020203" pitchFamily="34" charset="0"/>
                  <a:cs typeface="Segoe UI" panose="020B0502040204020203" pitchFamily="34" charset="0"/>
                </a:rPr>
                <a:t>7% </a:t>
              </a:r>
            </a:p>
            <a:p>
              <a:pPr algn="r"/>
              <a:r>
                <a:rPr lang="de-DE" sz="700" dirty="0">
                  <a:solidFill>
                    <a:schemeClr val="tx2"/>
                  </a:solidFill>
                  <a:latin typeface="Segoe UI" panose="020B0502040204020203" pitchFamily="34" charset="0"/>
                  <a:ea typeface="Segoe UI" panose="020B0502040204020203" pitchFamily="34" charset="0"/>
                  <a:cs typeface="Segoe UI" panose="020B0502040204020203" pitchFamily="34" charset="0"/>
                </a:rPr>
                <a:t>Every Week</a:t>
              </a:r>
            </a:p>
          </p:txBody>
        </p:sp>
        <p:sp>
          <p:nvSpPr>
            <p:cNvPr id="68" name="Textfeld 67">
              <a:extLst>
                <a:ext uri="{FF2B5EF4-FFF2-40B4-BE49-F238E27FC236}">
                  <a16:creationId xmlns:a16="http://schemas.microsoft.com/office/drawing/2014/main" id="{C91680B3-90C9-4227-9951-2A6629A58022}"/>
                </a:ext>
              </a:extLst>
            </p:cNvPr>
            <p:cNvSpPr txBox="1"/>
            <p:nvPr/>
          </p:nvSpPr>
          <p:spPr>
            <a:xfrm>
              <a:off x="1762577" y="3851236"/>
              <a:ext cx="601448" cy="569387"/>
            </a:xfrm>
            <a:prstGeom prst="rect">
              <a:avLst/>
            </a:prstGeom>
            <a:noFill/>
          </p:spPr>
          <p:txBody>
            <a:bodyPr wrap="none" rtlCol="0">
              <a:spAutoFit/>
            </a:bodyPr>
            <a:lstStyle/>
            <a:p>
              <a:pPr algn="r"/>
              <a:r>
                <a:rPr lang="de-DE" sz="1000" dirty="0">
                  <a:solidFill>
                    <a:schemeClr val="tx2"/>
                  </a:solidFill>
                  <a:latin typeface="Segoe UI" panose="020B0502040204020203" pitchFamily="34" charset="0"/>
                  <a:ea typeface="Segoe UI" panose="020B0502040204020203" pitchFamily="34" charset="0"/>
                  <a:cs typeface="Segoe UI" panose="020B0502040204020203" pitchFamily="34" charset="0"/>
                </a:rPr>
                <a:t>69% </a:t>
              </a:r>
            </a:p>
            <a:p>
              <a:pPr algn="r"/>
              <a:r>
                <a:rPr lang="en-US" sz="700" dirty="0">
                  <a:solidFill>
                    <a:schemeClr val="tx2"/>
                  </a:solidFill>
                  <a:latin typeface="Segoe UI" panose="020B0502040204020203" pitchFamily="34" charset="0"/>
                  <a:ea typeface="Segoe UI" panose="020B0502040204020203" pitchFamily="34" charset="0"/>
                  <a:cs typeface="Segoe UI" panose="020B0502040204020203" pitchFamily="34" charset="0"/>
                </a:rPr>
                <a:t>Less than </a:t>
              </a:r>
              <a:br>
                <a:rPr lang="en-US" sz="700" dirty="0">
                  <a:solidFill>
                    <a:schemeClr val="tx2"/>
                  </a:solidFill>
                  <a:latin typeface="Segoe UI" panose="020B0502040204020203" pitchFamily="34" charset="0"/>
                  <a:ea typeface="Segoe UI" panose="020B0502040204020203" pitchFamily="34" charset="0"/>
                  <a:cs typeface="Segoe UI" panose="020B0502040204020203" pitchFamily="34" charset="0"/>
                </a:rPr>
              </a:br>
              <a:r>
                <a:rPr lang="en-US" sz="700" dirty="0">
                  <a:solidFill>
                    <a:schemeClr val="tx2"/>
                  </a:solidFill>
                  <a:latin typeface="Segoe UI" panose="020B0502040204020203" pitchFamily="34" charset="0"/>
                  <a:ea typeface="Segoe UI" panose="020B0502040204020203" pitchFamily="34" charset="0"/>
                  <a:cs typeface="Segoe UI" panose="020B0502040204020203" pitchFamily="34" charset="0"/>
                </a:rPr>
                <a:t>1x </a:t>
              </a:r>
            </a:p>
            <a:p>
              <a:pPr algn="r"/>
              <a:r>
                <a:rPr lang="en-US" sz="700" dirty="0">
                  <a:solidFill>
                    <a:schemeClr val="tx2"/>
                  </a:solidFill>
                  <a:latin typeface="Segoe UI" panose="020B0502040204020203" pitchFamily="34" charset="0"/>
                  <a:ea typeface="Segoe UI" panose="020B0502040204020203" pitchFamily="34" charset="0"/>
                  <a:cs typeface="Segoe UI" panose="020B0502040204020203" pitchFamily="34" charset="0"/>
                </a:rPr>
                <a:t>per month</a:t>
              </a:r>
              <a:endParaRPr lang="de-DE" sz="700" dirty="0">
                <a:solidFill>
                  <a:schemeClr val="tx2"/>
                </a:solidFill>
                <a:latin typeface="Segoe UI" panose="020B0502040204020203" pitchFamily="34" charset="0"/>
                <a:ea typeface="Segoe UI" panose="020B0502040204020203" pitchFamily="34" charset="0"/>
                <a:cs typeface="Segoe UI" panose="020B0502040204020203" pitchFamily="34" charset="0"/>
              </a:endParaRPr>
            </a:p>
          </p:txBody>
        </p:sp>
      </p:grpSp>
      <p:grpSp>
        <p:nvGrpSpPr>
          <p:cNvPr id="69" name="Gruppieren 68">
            <a:extLst>
              <a:ext uri="{FF2B5EF4-FFF2-40B4-BE49-F238E27FC236}">
                <a16:creationId xmlns:a16="http://schemas.microsoft.com/office/drawing/2014/main" id="{8C49E87F-EC5A-4C75-BD8E-822FD5E73707}"/>
              </a:ext>
            </a:extLst>
          </p:cNvPr>
          <p:cNvGrpSpPr/>
          <p:nvPr/>
        </p:nvGrpSpPr>
        <p:grpSpPr>
          <a:xfrm>
            <a:off x="2845541" y="2667775"/>
            <a:ext cx="1193107" cy="931428"/>
            <a:chOff x="1170918" y="2436503"/>
            <a:chExt cx="1193107" cy="931428"/>
          </a:xfrm>
        </p:grpSpPr>
        <p:sp>
          <p:nvSpPr>
            <p:cNvPr id="70" name="Textfeld 69">
              <a:extLst>
                <a:ext uri="{FF2B5EF4-FFF2-40B4-BE49-F238E27FC236}">
                  <a16:creationId xmlns:a16="http://schemas.microsoft.com/office/drawing/2014/main" id="{7D62F718-1745-4049-81D9-EB577E9995FE}"/>
                </a:ext>
              </a:extLst>
            </p:cNvPr>
            <p:cNvSpPr txBox="1"/>
            <p:nvPr/>
          </p:nvSpPr>
          <p:spPr>
            <a:xfrm>
              <a:off x="1170918" y="2436503"/>
              <a:ext cx="720070" cy="353943"/>
            </a:xfrm>
            <a:prstGeom prst="rect">
              <a:avLst/>
            </a:prstGeom>
            <a:noFill/>
          </p:spPr>
          <p:txBody>
            <a:bodyPr wrap="none" rtlCol="0">
              <a:spAutoFit/>
            </a:bodyPr>
            <a:lstStyle/>
            <a:p>
              <a:pPr algn="r"/>
              <a:r>
                <a:rPr lang="de-DE" sz="1000" dirty="0">
                  <a:solidFill>
                    <a:schemeClr val="tx2"/>
                  </a:solidFill>
                  <a:latin typeface="Segoe UI" panose="020B0502040204020203" pitchFamily="34" charset="0"/>
                  <a:ea typeface="Segoe UI" panose="020B0502040204020203" pitchFamily="34" charset="0"/>
                  <a:cs typeface="Segoe UI" panose="020B0502040204020203" pitchFamily="34" charset="0"/>
                </a:rPr>
                <a:t>6% </a:t>
              </a:r>
            </a:p>
            <a:p>
              <a:pPr algn="r"/>
              <a:r>
                <a:rPr lang="de-DE" sz="700" dirty="0" err="1">
                  <a:solidFill>
                    <a:schemeClr val="tx2"/>
                  </a:solidFill>
                  <a:latin typeface="Segoe UI" panose="020B0502040204020203" pitchFamily="34" charset="0"/>
                  <a:ea typeface="Segoe UI" panose="020B0502040204020203" pitchFamily="34" charset="0"/>
                  <a:cs typeface="Segoe UI" panose="020B0502040204020203" pitchFamily="34" charset="0"/>
                </a:rPr>
                <a:t>of</a:t>
              </a:r>
              <a:r>
                <a:rPr lang="de-DE" sz="700" dirty="0">
                  <a:solidFill>
                    <a:schemeClr val="tx2"/>
                  </a:solidFill>
                  <a:latin typeface="Segoe UI" panose="020B0502040204020203" pitchFamily="34" charset="0"/>
                  <a:ea typeface="Segoe UI" panose="020B0502040204020203" pitchFamily="34" charset="0"/>
                  <a:cs typeface="Segoe UI" panose="020B0502040204020203" pitchFamily="34" charset="0"/>
                </a:rPr>
                <a:t> Population</a:t>
              </a:r>
            </a:p>
          </p:txBody>
        </p:sp>
        <p:sp>
          <p:nvSpPr>
            <p:cNvPr id="71" name="Textfeld 70">
              <a:extLst>
                <a:ext uri="{FF2B5EF4-FFF2-40B4-BE49-F238E27FC236}">
                  <a16:creationId xmlns:a16="http://schemas.microsoft.com/office/drawing/2014/main" id="{0F06E943-F33B-4D39-9E17-6F9BE762AC71}"/>
                </a:ext>
              </a:extLst>
            </p:cNvPr>
            <p:cNvSpPr txBox="1"/>
            <p:nvPr/>
          </p:nvSpPr>
          <p:spPr>
            <a:xfrm>
              <a:off x="1746548" y="2436503"/>
              <a:ext cx="617477" cy="353943"/>
            </a:xfrm>
            <a:prstGeom prst="rect">
              <a:avLst/>
            </a:prstGeom>
            <a:noFill/>
          </p:spPr>
          <p:txBody>
            <a:bodyPr wrap="none" rtlCol="0">
              <a:spAutoFit/>
            </a:bodyPr>
            <a:lstStyle/>
            <a:p>
              <a:pPr algn="r"/>
              <a:r>
                <a:rPr lang="de-DE" sz="1000" dirty="0">
                  <a:solidFill>
                    <a:srgbClr val="0070C0"/>
                  </a:solidFill>
                  <a:latin typeface="Segoe UI" panose="020B0502040204020203" pitchFamily="34" charset="0"/>
                  <a:ea typeface="Segoe UI" panose="020B0502040204020203" pitchFamily="34" charset="0"/>
                  <a:cs typeface="Segoe UI" panose="020B0502040204020203" pitchFamily="34" charset="0"/>
                </a:rPr>
                <a:t>1% </a:t>
              </a:r>
            </a:p>
            <a:p>
              <a:pPr algn="r"/>
              <a:r>
                <a:rPr lang="de-DE" sz="700" dirty="0">
                  <a:solidFill>
                    <a:srgbClr val="0070C0"/>
                  </a:solidFill>
                  <a:latin typeface="Segoe UI" panose="020B0502040204020203" pitchFamily="34" charset="0"/>
                  <a:ea typeface="Segoe UI" panose="020B0502040204020203" pitchFamily="34" charset="0"/>
                  <a:cs typeface="Segoe UI" panose="020B0502040204020203" pitchFamily="34" charset="0"/>
                </a:rPr>
                <a:t>At </a:t>
              </a:r>
              <a:r>
                <a:rPr lang="de-DE" sz="700" dirty="0" err="1">
                  <a:solidFill>
                    <a:srgbClr val="0070C0"/>
                  </a:solidFill>
                  <a:latin typeface="Segoe UI" panose="020B0502040204020203" pitchFamily="34" charset="0"/>
                  <a:ea typeface="Segoe UI" panose="020B0502040204020203" pitchFamily="34" charset="0"/>
                  <a:cs typeface="Segoe UI" panose="020B0502040204020203" pitchFamily="34" charset="0"/>
                </a:rPr>
                <a:t>the</a:t>
              </a:r>
              <a:r>
                <a:rPr lang="de-DE" sz="700" dirty="0">
                  <a:solidFill>
                    <a:srgbClr val="0070C0"/>
                  </a:solidFill>
                  <a:latin typeface="Segoe UI" panose="020B0502040204020203" pitchFamily="34" charset="0"/>
                  <a:ea typeface="Segoe UI" panose="020B0502040204020203" pitchFamily="34" charset="0"/>
                  <a:cs typeface="Segoe UI" panose="020B0502040204020203" pitchFamily="34" charset="0"/>
                </a:rPr>
                <a:t> </a:t>
              </a:r>
              <a:r>
                <a:rPr lang="de-DE" sz="700" dirty="0" err="1">
                  <a:solidFill>
                    <a:srgbClr val="0070C0"/>
                  </a:solidFill>
                  <a:latin typeface="Segoe UI" panose="020B0502040204020203" pitchFamily="34" charset="0"/>
                  <a:ea typeface="Segoe UI" panose="020B0502040204020203" pitchFamily="34" charset="0"/>
                  <a:cs typeface="Segoe UI" panose="020B0502040204020203" pitchFamily="34" charset="0"/>
                </a:rPr>
                <a:t>club</a:t>
              </a:r>
              <a:endParaRPr lang="de-DE" sz="700" dirty="0">
                <a:solidFill>
                  <a:srgbClr val="0070C0"/>
                </a:solidFill>
                <a:latin typeface="Segoe UI" panose="020B0502040204020203" pitchFamily="34" charset="0"/>
                <a:ea typeface="Segoe UI" panose="020B0502040204020203" pitchFamily="34" charset="0"/>
                <a:cs typeface="Segoe UI" panose="020B0502040204020203" pitchFamily="34" charset="0"/>
              </a:endParaRPr>
            </a:p>
          </p:txBody>
        </p:sp>
        <p:sp>
          <p:nvSpPr>
            <p:cNvPr id="72" name="Textfeld 71">
              <a:extLst>
                <a:ext uri="{FF2B5EF4-FFF2-40B4-BE49-F238E27FC236}">
                  <a16:creationId xmlns:a16="http://schemas.microsoft.com/office/drawing/2014/main" id="{490358F8-00DA-4502-9849-A3EA223419DF}"/>
                </a:ext>
              </a:extLst>
            </p:cNvPr>
            <p:cNvSpPr txBox="1"/>
            <p:nvPr/>
          </p:nvSpPr>
          <p:spPr>
            <a:xfrm>
              <a:off x="1252672" y="2788530"/>
              <a:ext cx="638316" cy="353943"/>
            </a:xfrm>
            <a:prstGeom prst="rect">
              <a:avLst/>
            </a:prstGeom>
            <a:noFill/>
          </p:spPr>
          <p:txBody>
            <a:bodyPr wrap="none" rtlCol="0">
              <a:spAutoFit/>
            </a:bodyPr>
            <a:lstStyle/>
            <a:p>
              <a:pPr algn="r"/>
              <a:r>
                <a:rPr lang="de-DE" sz="1000" dirty="0">
                  <a:solidFill>
                    <a:schemeClr val="tx2"/>
                  </a:solidFill>
                  <a:latin typeface="Segoe UI" panose="020B0502040204020203" pitchFamily="34" charset="0"/>
                  <a:ea typeface="Segoe UI" panose="020B0502040204020203" pitchFamily="34" charset="0"/>
                  <a:cs typeface="Segoe UI" panose="020B0502040204020203" pitchFamily="34" charset="0"/>
                </a:rPr>
                <a:t>7% </a:t>
              </a:r>
            </a:p>
            <a:p>
              <a:pPr algn="r"/>
              <a:r>
                <a:rPr lang="de-DE" sz="700" dirty="0">
                  <a:solidFill>
                    <a:schemeClr val="tx2"/>
                  </a:solidFill>
                  <a:latin typeface="Segoe UI" panose="020B0502040204020203" pitchFamily="34" charset="0"/>
                  <a:ea typeface="Segoe UI" panose="020B0502040204020203" pitchFamily="34" charset="0"/>
                  <a:cs typeface="Segoe UI" panose="020B0502040204020203" pitchFamily="34" charset="0"/>
                </a:rPr>
                <a:t>Every Week</a:t>
              </a:r>
            </a:p>
          </p:txBody>
        </p:sp>
        <p:sp>
          <p:nvSpPr>
            <p:cNvPr id="73" name="Textfeld 72">
              <a:extLst>
                <a:ext uri="{FF2B5EF4-FFF2-40B4-BE49-F238E27FC236}">
                  <a16:creationId xmlns:a16="http://schemas.microsoft.com/office/drawing/2014/main" id="{95AF708C-02E5-4390-A41F-08F5C376AAE4}"/>
                </a:ext>
              </a:extLst>
            </p:cNvPr>
            <p:cNvSpPr txBox="1"/>
            <p:nvPr/>
          </p:nvSpPr>
          <p:spPr>
            <a:xfrm>
              <a:off x="1762577" y="2798544"/>
              <a:ext cx="601448" cy="569387"/>
            </a:xfrm>
            <a:prstGeom prst="rect">
              <a:avLst/>
            </a:prstGeom>
            <a:noFill/>
          </p:spPr>
          <p:txBody>
            <a:bodyPr wrap="none" rtlCol="0">
              <a:spAutoFit/>
            </a:bodyPr>
            <a:lstStyle/>
            <a:p>
              <a:pPr algn="r"/>
              <a:r>
                <a:rPr lang="de-DE" sz="1000" dirty="0">
                  <a:solidFill>
                    <a:schemeClr val="tx2"/>
                  </a:solidFill>
                  <a:latin typeface="Segoe UI" panose="020B0502040204020203" pitchFamily="34" charset="0"/>
                  <a:ea typeface="Segoe UI" panose="020B0502040204020203" pitchFamily="34" charset="0"/>
                  <a:cs typeface="Segoe UI" panose="020B0502040204020203" pitchFamily="34" charset="0"/>
                </a:rPr>
                <a:t>79% </a:t>
              </a:r>
            </a:p>
            <a:p>
              <a:pPr algn="r"/>
              <a:r>
                <a:rPr lang="en-US" sz="700" dirty="0">
                  <a:solidFill>
                    <a:schemeClr val="tx2"/>
                  </a:solidFill>
                  <a:latin typeface="Segoe UI" panose="020B0502040204020203" pitchFamily="34" charset="0"/>
                  <a:ea typeface="Segoe UI" panose="020B0502040204020203" pitchFamily="34" charset="0"/>
                  <a:cs typeface="Segoe UI" panose="020B0502040204020203" pitchFamily="34" charset="0"/>
                </a:rPr>
                <a:t>Less than </a:t>
              </a:r>
              <a:br>
                <a:rPr lang="en-US" sz="700" dirty="0">
                  <a:solidFill>
                    <a:schemeClr val="tx2"/>
                  </a:solidFill>
                  <a:latin typeface="Segoe UI" panose="020B0502040204020203" pitchFamily="34" charset="0"/>
                  <a:ea typeface="Segoe UI" panose="020B0502040204020203" pitchFamily="34" charset="0"/>
                  <a:cs typeface="Segoe UI" panose="020B0502040204020203" pitchFamily="34" charset="0"/>
                </a:rPr>
              </a:br>
              <a:r>
                <a:rPr lang="en-US" sz="700" dirty="0">
                  <a:solidFill>
                    <a:schemeClr val="tx2"/>
                  </a:solidFill>
                  <a:latin typeface="Segoe UI" panose="020B0502040204020203" pitchFamily="34" charset="0"/>
                  <a:ea typeface="Segoe UI" panose="020B0502040204020203" pitchFamily="34" charset="0"/>
                  <a:cs typeface="Segoe UI" panose="020B0502040204020203" pitchFamily="34" charset="0"/>
                </a:rPr>
                <a:t>1x </a:t>
              </a:r>
            </a:p>
            <a:p>
              <a:pPr algn="r"/>
              <a:r>
                <a:rPr lang="en-US" sz="700" dirty="0">
                  <a:solidFill>
                    <a:schemeClr val="tx2"/>
                  </a:solidFill>
                  <a:latin typeface="Segoe UI" panose="020B0502040204020203" pitchFamily="34" charset="0"/>
                  <a:ea typeface="Segoe UI" panose="020B0502040204020203" pitchFamily="34" charset="0"/>
                  <a:cs typeface="Segoe UI" panose="020B0502040204020203" pitchFamily="34" charset="0"/>
                </a:rPr>
                <a:t>per month</a:t>
              </a:r>
              <a:endParaRPr lang="de-DE" sz="700" dirty="0">
                <a:solidFill>
                  <a:schemeClr val="tx2"/>
                </a:solidFill>
                <a:latin typeface="Segoe UI" panose="020B0502040204020203" pitchFamily="34" charset="0"/>
                <a:ea typeface="Segoe UI" panose="020B0502040204020203" pitchFamily="34" charset="0"/>
                <a:cs typeface="Segoe UI" panose="020B0502040204020203" pitchFamily="34" charset="0"/>
              </a:endParaRPr>
            </a:p>
          </p:txBody>
        </p:sp>
      </p:grpSp>
      <p:grpSp>
        <p:nvGrpSpPr>
          <p:cNvPr id="74" name="Gruppieren 73">
            <a:extLst>
              <a:ext uri="{FF2B5EF4-FFF2-40B4-BE49-F238E27FC236}">
                <a16:creationId xmlns:a16="http://schemas.microsoft.com/office/drawing/2014/main" id="{82A0CDBA-1FE6-4007-8382-5AC9458D16B2}"/>
              </a:ext>
            </a:extLst>
          </p:cNvPr>
          <p:cNvGrpSpPr/>
          <p:nvPr/>
        </p:nvGrpSpPr>
        <p:grpSpPr>
          <a:xfrm>
            <a:off x="8173661" y="2467156"/>
            <a:ext cx="1858963" cy="863471"/>
            <a:chOff x="5568989" y="2235884"/>
            <a:chExt cx="1858963" cy="863471"/>
          </a:xfrm>
        </p:grpSpPr>
        <p:grpSp>
          <p:nvGrpSpPr>
            <p:cNvPr id="75" name="Gruppieren 74">
              <a:extLst>
                <a:ext uri="{FF2B5EF4-FFF2-40B4-BE49-F238E27FC236}">
                  <a16:creationId xmlns:a16="http://schemas.microsoft.com/office/drawing/2014/main" id="{DE4C8EBC-2E45-4616-AA8A-A58BC6C55B6E}"/>
                </a:ext>
              </a:extLst>
            </p:cNvPr>
            <p:cNvGrpSpPr/>
            <p:nvPr/>
          </p:nvGrpSpPr>
          <p:grpSpPr>
            <a:xfrm>
              <a:off x="5568989" y="2235884"/>
              <a:ext cx="1858963" cy="261610"/>
              <a:chOff x="5568989" y="2508229"/>
              <a:chExt cx="1858963" cy="261610"/>
            </a:xfrm>
          </p:grpSpPr>
          <p:cxnSp>
            <p:nvCxnSpPr>
              <p:cNvPr id="77" name="Gerader Verbinder 76">
                <a:extLst>
                  <a:ext uri="{FF2B5EF4-FFF2-40B4-BE49-F238E27FC236}">
                    <a16:creationId xmlns:a16="http://schemas.microsoft.com/office/drawing/2014/main" id="{87E514FB-2F22-4B9E-939F-13D23EC7CA1E}"/>
                  </a:ext>
                </a:extLst>
              </p:cNvPr>
              <p:cNvCxnSpPr>
                <a:cxnSpLocks/>
              </p:cNvCxnSpPr>
              <p:nvPr/>
            </p:nvCxnSpPr>
            <p:spPr>
              <a:xfrm>
                <a:off x="5568989" y="2708091"/>
                <a:ext cx="1770063" cy="0"/>
              </a:xfrm>
              <a:prstGeom prst="line">
                <a:avLst/>
              </a:prstGeom>
            </p:spPr>
            <p:style>
              <a:lnRef idx="1">
                <a:schemeClr val="dk1"/>
              </a:lnRef>
              <a:fillRef idx="0">
                <a:schemeClr val="dk1"/>
              </a:fillRef>
              <a:effectRef idx="0">
                <a:schemeClr val="dk1"/>
              </a:effectRef>
              <a:fontRef idx="minor">
                <a:schemeClr val="tx1"/>
              </a:fontRef>
            </p:style>
          </p:cxnSp>
          <p:sp>
            <p:nvSpPr>
              <p:cNvPr id="78" name="Rechteck 77">
                <a:extLst>
                  <a:ext uri="{FF2B5EF4-FFF2-40B4-BE49-F238E27FC236}">
                    <a16:creationId xmlns:a16="http://schemas.microsoft.com/office/drawing/2014/main" id="{9E85ADA2-5F2A-4C72-A812-F66995515234}"/>
                  </a:ext>
                </a:extLst>
              </p:cNvPr>
              <p:cNvSpPr/>
              <p:nvPr/>
            </p:nvSpPr>
            <p:spPr>
              <a:xfrm>
                <a:off x="5657889" y="2508229"/>
                <a:ext cx="1770063" cy="261610"/>
              </a:xfrm>
              <a:prstGeom prst="rect">
                <a:avLst/>
              </a:prstGeom>
            </p:spPr>
            <p:txBody>
              <a:bodyPr wrap="square" lIns="0">
                <a:spAutoFit/>
              </a:bodyPr>
              <a:lstStyle/>
              <a:p>
                <a:pPr algn="r"/>
                <a:r>
                  <a:rPr lang="de-DE" sz="1100" dirty="0">
                    <a:solidFill>
                      <a:srgbClr val="595959"/>
                    </a:solidFill>
                    <a:latin typeface="Segoe UI" panose="020B0502040204020203" pitchFamily="34" charset="0"/>
                    <a:ea typeface="Segoe UI" panose="020B0502040204020203" pitchFamily="34" charset="0"/>
                    <a:cs typeface="Segoe UI" panose="020B0502040204020203" pitchFamily="34" charset="0"/>
                  </a:rPr>
                  <a:t>Running/Jogging</a:t>
                </a:r>
              </a:p>
            </p:txBody>
          </p:sp>
        </p:grpSp>
        <p:pic>
          <p:nvPicPr>
            <p:cNvPr id="76" name="Grafik 75">
              <a:extLst>
                <a:ext uri="{FF2B5EF4-FFF2-40B4-BE49-F238E27FC236}">
                  <a16:creationId xmlns:a16="http://schemas.microsoft.com/office/drawing/2014/main" id="{82747745-D749-4388-9015-2F57B118F063}"/>
                </a:ext>
              </a:extLst>
            </p:cNvPr>
            <p:cNvPicPr>
              <a:picLocks noChangeAspect="1"/>
            </p:cNvPicPr>
            <p:nvPr/>
          </p:nvPicPr>
          <p:blipFill>
            <a:blip r:embed="rId8"/>
            <a:stretch>
              <a:fillRect/>
            </a:stretch>
          </p:blipFill>
          <p:spPr>
            <a:xfrm>
              <a:off x="6886785" y="2491639"/>
              <a:ext cx="474315" cy="607716"/>
            </a:xfrm>
            <a:prstGeom prst="rect">
              <a:avLst/>
            </a:prstGeom>
          </p:spPr>
        </p:pic>
      </p:grpSp>
      <p:sp>
        <p:nvSpPr>
          <p:cNvPr id="80" name="Rechteck 79">
            <a:extLst>
              <a:ext uri="{FF2B5EF4-FFF2-40B4-BE49-F238E27FC236}">
                <a16:creationId xmlns:a16="http://schemas.microsoft.com/office/drawing/2014/main" id="{75F12B33-4A83-47C9-8FF9-34FB21556A14}"/>
              </a:ext>
            </a:extLst>
          </p:cNvPr>
          <p:cNvSpPr/>
          <p:nvPr/>
        </p:nvSpPr>
        <p:spPr>
          <a:xfrm>
            <a:off x="420248" y="1659750"/>
            <a:ext cx="10955691" cy="663258"/>
          </a:xfrm>
          <a:prstGeom prst="rect">
            <a:avLst/>
          </a:prstGeom>
        </p:spPr>
        <p:txBody>
          <a:bodyPr wrap="none">
            <a:spAutoFit/>
          </a:bodyPr>
          <a:lstStyle/>
          <a:p>
            <a:pPr>
              <a:lnSpc>
                <a:spcPct val="107000"/>
              </a:lnSpc>
              <a:spcAft>
                <a:spcPts val="800"/>
              </a:spcAft>
            </a:pPr>
            <a:r>
              <a:rPr lang="en-US" cap="all" spc="160" dirty="0">
                <a:solidFill>
                  <a:srgbClr val="3B3B3D"/>
                </a:solidFill>
                <a:latin typeface="Segoe UI" panose="020B0502040204020203" pitchFamily="34" charset="0"/>
                <a:ea typeface="Segoe UI" panose="020B0502040204020203" pitchFamily="34" charset="0"/>
                <a:cs typeface="Segoe UI" panose="020B0502040204020203" pitchFamily="34" charset="0"/>
              </a:rPr>
              <a:t>representing approx. 25% of the private household expenditures for sports, </a:t>
            </a:r>
            <a:br>
              <a:rPr lang="en-US" cap="all" spc="160" dirty="0">
                <a:solidFill>
                  <a:srgbClr val="3B3B3D"/>
                </a:solidFill>
                <a:latin typeface="Segoe UI" panose="020B0502040204020203" pitchFamily="34" charset="0"/>
                <a:ea typeface="Segoe UI" panose="020B0502040204020203" pitchFamily="34" charset="0"/>
                <a:cs typeface="Segoe UI" panose="020B0502040204020203" pitchFamily="34" charset="0"/>
              </a:rPr>
            </a:br>
            <a:r>
              <a:rPr lang="en-US" cap="all" spc="160" dirty="0" err="1">
                <a:solidFill>
                  <a:srgbClr val="3B3B3D"/>
                </a:solidFill>
                <a:latin typeface="Segoe UI" panose="020B0502040204020203" pitchFamily="34" charset="0"/>
                <a:ea typeface="Segoe UI" panose="020B0502040204020203" pitchFamily="34" charset="0"/>
                <a:cs typeface="Segoe UI" panose="020B0502040204020203" pitchFamily="34" charset="0"/>
              </a:rPr>
              <a:t>Outdoorsports</a:t>
            </a:r>
            <a:r>
              <a:rPr lang="en-US" cap="all" spc="160" dirty="0">
                <a:solidFill>
                  <a:srgbClr val="3B3B3D"/>
                </a:solidFill>
                <a:latin typeface="Segoe UI" panose="020B0502040204020203" pitchFamily="34" charset="0"/>
                <a:ea typeface="Segoe UI" panose="020B0502040204020203" pitchFamily="34" charset="0"/>
                <a:cs typeface="Segoe UI" panose="020B0502040204020203" pitchFamily="34" charset="0"/>
              </a:rPr>
              <a:t> is not organized at all.</a:t>
            </a:r>
            <a:endParaRPr lang="de-DE" cap="all" spc="160" dirty="0">
              <a:solidFill>
                <a:srgbClr val="3B3B3D"/>
              </a:solidFill>
              <a:latin typeface="Segoe UI" panose="020B0502040204020203" pitchFamily="34" charset="0"/>
              <a:ea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4212077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54"/>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7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6"/>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44"/>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34"/>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4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hteck 7"/>
          <p:cNvSpPr/>
          <p:nvPr/>
        </p:nvSpPr>
        <p:spPr>
          <a:xfrm>
            <a:off x="420248" y="704389"/>
            <a:ext cx="9126153" cy="519438"/>
          </a:xfrm>
          <a:prstGeom prst="rect">
            <a:avLst/>
          </a:prstGeom>
        </p:spPr>
        <p:txBody>
          <a:bodyPr wrap="none">
            <a:spAutoFit/>
          </a:bodyPr>
          <a:lstStyle/>
          <a:p>
            <a:pPr>
              <a:lnSpc>
                <a:spcPct val="107000"/>
              </a:lnSpc>
              <a:spcAft>
                <a:spcPts val="800"/>
              </a:spcAft>
            </a:pPr>
            <a:r>
              <a:rPr lang="en-US" sz="2800" cap="all" spc="160" dirty="0">
                <a:solidFill>
                  <a:srgbClr val="3B3B3D"/>
                </a:solidFill>
                <a:latin typeface="Segoe UI" panose="020B0502040204020203" pitchFamily="34" charset="0"/>
                <a:ea typeface="Segoe UI" panose="020B0502040204020203" pitchFamily="34" charset="0"/>
                <a:cs typeface="Segoe UI" panose="020B0502040204020203" pitchFamily="34" charset="0"/>
              </a:rPr>
              <a:t>Sports Facilities: Tops, Flops &amp; Investments </a:t>
            </a:r>
          </a:p>
        </p:txBody>
      </p:sp>
      <p:cxnSp>
        <p:nvCxnSpPr>
          <p:cNvPr id="62" name="Gerader Verbinder 61">
            <a:extLst>
              <a:ext uri="{FF2B5EF4-FFF2-40B4-BE49-F238E27FC236}">
                <a16:creationId xmlns:a16="http://schemas.microsoft.com/office/drawing/2014/main" id="{5B1094E1-06FF-4B91-A767-F575BFD77382}"/>
              </a:ext>
            </a:extLst>
          </p:cNvPr>
          <p:cNvCxnSpPr/>
          <p:nvPr/>
        </p:nvCxnSpPr>
        <p:spPr>
          <a:xfrm>
            <a:off x="4479847" y="2650849"/>
            <a:ext cx="3232308" cy="0"/>
          </a:xfrm>
          <a:prstGeom prst="line">
            <a:avLst/>
          </a:prstGeom>
        </p:spPr>
        <p:style>
          <a:lnRef idx="1">
            <a:schemeClr val="dk1"/>
          </a:lnRef>
          <a:fillRef idx="0">
            <a:schemeClr val="dk1"/>
          </a:fillRef>
          <a:effectRef idx="0">
            <a:schemeClr val="dk1"/>
          </a:effectRef>
          <a:fontRef idx="minor">
            <a:schemeClr val="tx1"/>
          </a:fontRef>
        </p:style>
      </p:cxnSp>
      <p:cxnSp>
        <p:nvCxnSpPr>
          <p:cNvPr id="63" name="Gerader Verbinder 62">
            <a:extLst>
              <a:ext uri="{FF2B5EF4-FFF2-40B4-BE49-F238E27FC236}">
                <a16:creationId xmlns:a16="http://schemas.microsoft.com/office/drawing/2014/main" id="{687E8852-0A0F-483A-A85A-5AE3D858A40C}"/>
              </a:ext>
            </a:extLst>
          </p:cNvPr>
          <p:cNvCxnSpPr/>
          <p:nvPr/>
        </p:nvCxnSpPr>
        <p:spPr>
          <a:xfrm>
            <a:off x="8443755" y="2650849"/>
            <a:ext cx="3232308" cy="0"/>
          </a:xfrm>
          <a:prstGeom prst="line">
            <a:avLst/>
          </a:prstGeom>
        </p:spPr>
        <p:style>
          <a:lnRef idx="1">
            <a:schemeClr val="dk1"/>
          </a:lnRef>
          <a:fillRef idx="0">
            <a:schemeClr val="dk1"/>
          </a:fillRef>
          <a:effectRef idx="0">
            <a:schemeClr val="dk1"/>
          </a:effectRef>
          <a:fontRef idx="minor">
            <a:schemeClr val="tx1"/>
          </a:fontRef>
        </p:style>
      </p:cxnSp>
      <p:cxnSp>
        <p:nvCxnSpPr>
          <p:cNvPr id="64" name="Gerader Verbinder 63">
            <a:extLst>
              <a:ext uri="{FF2B5EF4-FFF2-40B4-BE49-F238E27FC236}">
                <a16:creationId xmlns:a16="http://schemas.microsoft.com/office/drawing/2014/main" id="{066179E4-0634-410E-8C04-ECDEC72E4C59}"/>
              </a:ext>
            </a:extLst>
          </p:cNvPr>
          <p:cNvCxnSpPr/>
          <p:nvPr/>
        </p:nvCxnSpPr>
        <p:spPr>
          <a:xfrm>
            <a:off x="524176" y="2650849"/>
            <a:ext cx="3232308" cy="0"/>
          </a:xfrm>
          <a:prstGeom prst="line">
            <a:avLst/>
          </a:prstGeom>
        </p:spPr>
        <p:style>
          <a:lnRef idx="1">
            <a:schemeClr val="dk1"/>
          </a:lnRef>
          <a:fillRef idx="0">
            <a:schemeClr val="dk1"/>
          </a:fillRef>
          <a:effectRef idx="0">
            <a:schemeClr val="dk1"/>
          </a:effectRef>
          <a:fontRef idx="minor">
            <a:schemeClr val="tx1"/>
          </a:fontRef>
        </p:style>
      </p:cxnSp>
      <p:sp>
        <p:nvSpPr>
          <p:cNvPr id="65" name="Rechteck 64">
            <a:extLst>
              <a:ext uri="{FF2B5EF4-FFF2-40B4-BE49-F238E27FC236}">
                <a16:creationId xmlns:a16="http://schemas.microsoft.com/office/drawing/2014/main" id="{508C033A-0B02-4688-973C-F76AF3F0781D}"/>
              </a:ext>
            </a:extLst>
          </p:cNvPr>
          <p:cNvSpPr/>
          <p:nvPr/>
        </p:nvSpPr>
        <p:spPr>
          <a:xfrm>
            <a:off x="515937" y="2189184"/>
            <a:ext cx="3370263" cy="461665"/>
          </a:xfrm>
          <a:prstGeom prst="rect">
            <a:avLst/>
          </a:prstGeom>
        </p:spPr>
        <p:txBody>
          <a:bodyPr wrap="square" lIns="0">
            <a:spAutoFit/>
          </a:bodyPr>
          <a:lstStyle/>
          <a:p>
            <a:r>
              <a:rPr lang="en-US" sz="800" dirty="0">
                <a:latin typeface="Roboto Light" panose="02000000000000000000" pitchFamily="2" charset="0"/>
                <a:ea typeface="Roboto Light" panose="02000000000000000000" pitchFamily="2" charset="0"/>
                <a:cs typeface="Roboto Light" panose="02000000000000000000" pitchFamily="2" charset="0"/>
              </a:rPr>
              <a:t>The TOP 10 sports facilities according to </a:t>
            </a:r>
          </a:p>
          <a:p>
            <a:r>
              <a:rPr lang="en-US" sz="800" dirty="0">
                <a:latin typeface="Roboto Light" panose="02000000000000000000" pitchFamily="2" charset="0"/>
                <a:ea typeface="Roboto Light" panose="02000000000000000000" pitchFamily="2" charset="0"/>
                <a:cs typeface="Roboto Light" panose="02000000000000000000" pitchFamily="2" charset="0"/>
              </a:rPr>
              <a:t>economic importance: municipal sports facilities</a:t>
            </a:r>
          </a:p>
          <a:p>
            <a:r>
              <a:rPr lang="en-US" sz="800" dirty="0">
                <a:latin typeface="Roboto Light" panose="02000000000000000000" pitchFamily="2" charset="0"/>
                <a:ea typeface="Roboto Light" panose="02000000000000000000" pitchFamily="2" charset="0"/>
                <a:cs typeface="Roboto Light" panose="02000000000000000000" pitchFamily="2" charset="0"/>
              </a:rPr>
              <a:t> and gyms are associated with the highest costs.</a:t>
            </a:r>
          </a:p>
        </p:txBody>
      </p:sp>
      <p:sp>
        <p:nvSpPr>
          <p:cNvPr id="66" name="Rechteck 65">
            <a:extLst>
              <a:ext uri="{FF2B5EF4-FFF2-40B4-BE49-F238E27FC236}">
                <a16:creationId xmlns:a16="http://schemas.microsoft.com/office/drawing/2014/main" id="{39FBF6BF-D4F8-43D6-BEFD-82013FE93175}"/>
              </a:ext>
            </a:extLst>
          </p:cNvPr>
          <p:cNvSpPr/>
          <p:nvPr/>
        </p:nvSpPr>
        <p:spPr>
          <a:xfrm>
            <a:off x="4479847" y="2078999"/>
            <a:ext cx="3130549" cy="584775"/>
          </a:xfrm>
          <a:prstGeom prst="rect">
            <a:avLst/>
          </a:prstGeom>
        </p:spPr>
        <p:txBody>
          <a:bodyPr wrap="square" lIns="0">
            <a:spAutoFit/>
          </a:bodyPr>
          <a:lstStyle/>
          <a:p>
            <a:r>
              <a:rPr lang="en-US" sz="800" dirty="0">
                <a:latin typeface="Roboto Light" panose="02000000000000000000" pitchFamily="2" charset="0"/>
                <a:ea typeface="Roboto Light" panose="02000000000000000000" pitchFamily="2" charset="0"/>
                <a:cs typeface="Roboto Light" panose="02000000000000000000" pitchFamily="2" charset="0"/>
              </a:rPr>
              <a:t>The number of sports facilities and sports opportunities is limited in the relatively constant overall in recent years. Strong developments </a:t>
            </a:r>
          </a:p>
          <a:p>
            <a:r>
              <a:rPr lang="en-US" sz="800" dirty="0">
                <a:latin typeface="Roboto Light" panose="02000000000000000000" pitchFamily="2" charset="0"/>
                <a:ea typeface="Roboto Light" panose="02000000000000000000" pitchFamily="2" charset="0"/>
                <a:cs typeface="Roboto Light" panose="02000000000000000000" pitchFamily="2" charset="0"/>
              </a:rPr>
              <a:t>was seen in laser tag facilities and fitness centers. Ski facilities and billiard rooms, on the other hand, declined.</a:t>
            </a:r>
          </a:p>
        </p:txBody>
      </p:sp>
      <p:sp>
        <p:nvSpPr>
          <p:cNvPr id="67" name="Rechteck 66">
            <a:extLst>
              <a:ext uri="{FF2B5EF4-FFF2-40B4-BE49-F238E27FC236}">
                <a16:creationId xmlns:a16="http://schemas.microsoft.com/office/drawing/2014/main" id="{BF8CCD58-76C1-47D5-9293-A2D690384667}"/>
              </a:ext>
            </a:extLst>
          </p:cNvPr>
          <p:cNvSpPr/>
          <p:nvPr/>
        </p:nvSpPr>
        <p:spPr>
          <a:xfrm>
            <a:off x="8443755" y="2189184"/>
            <a:ext cx="3130549" cy="461665"/>
          </a:xfrm>
          <a:prstGeom prst="rect">
            <a:avLst/>
          </a:prstGeom>
        </p:spPr>
        <p:txBody>
          <a:bodyPr wrap="square" lIns="0">
            <a:spAutoFit/>
          </a:bodyPr>
          <a:lstStyle/>
          <a:p>
            <a:r>
              <a:rPr lang="en-US" sz="800" dirty="0">
                <a:latin typeface="Roboto Light" panose="02000000000000000000" pitchFamily="2" charset="0"/>
                <a:ea typeface="Roboto Light" panose="02000000000000000000" pitchFamily="2" charset="0"/>
                <a:cs typeface="Roboto Light" panose="02000000000000000000" pitchFamily="2" charset="0"/>
              </a:rPr>
              <a:t>The economic importance of the sports facilities in</a:t>
            </a:r>
          </a:p>
          <a:p>
            <a:r>
              <a:rPr lang="en-US" sz="800" dirty="0">
                <a:latin typeface="Roboto Light" panose="02000000000000000000" pitchFamily="2" charset="0"/>
                <a:ea typeface="Roboto Light" panose="02000000000000000000" pitchFamily="2" charset="0"/>
                <a:cs typeface="Roboto Light" panose="02000000000000000000" pitchFamily="2" charset="0"/>
              </a:rPr>
              <a:t>Germany is stable at around 24.5 billion euros. </a:t>
            </a:r>
            <a:br>
              <a:rPr lang="en-US" sz="800" dirty="0">
                <a:latin typeface="Roboto Light" panose="02000000000000000000" pitchFamily="2" charset="0"/>
                <a:ea typeface="Roboto Light" panose="02000000000000000000" pitchFamily="2" charset="0"/>
                <a:cs typeface="Roboto Light" panose="02000000000000000000" pitchFamily="2" charset="0"/>
              </a:rPr>
            </a:br>
            <a:r>
              <a:rPr lang="en-US" sz="800" dirty="0">
                <a:latin typeface="Roboto Light" panose="02000000000000000000" pitchFamily="2" charset="0"/>
                <a:ea typeface="Roboto Light" panose="02000000000000000000" pitchFamily="2" charset="0"/>
                <a:cs typeface="Roboto Light" panose="02000000000000000000" pitchFamily="2" charset="0"/>
              </a:rPr>
              <a:t>However, operating costs increase and construction costs decrease.</a:t>
            </a:r>
          </a:p>
        </p:txBody>
      </p:sp>
      <p:graphicFrame>
        <p:nvGraphicFramePr>
          <p:cNvPr id="68" name="Diagramm 67">
            <a:extLst>
              <a:ext uri="{FF2B5EF4-FFF2-40B4-BE49-F238E27FC236}">
                <a16:creationId xmlns:a16="http://schemas.microsoft.com/office/drawing/2014/main" id="{291BF146-14D1-45E7-8525-DED6CD5D8DB5}"/>
              </a:ext>
            </a:extLst>
          </p:cNvPr>
          <p:cNvGraphicFramePr/>
          <p:nvPr>
            <p:extLst>
              <p:ext uri="{D42A27DB-BD31-4B8C-83A1-F6EECF244321}">
                <p14:modId xmlns:p14="http://schemas.microsoft.com/office/powerpoint/2010/main" val="3749755275"/>
              </p:ext>
            </p:extLst>
          </p:nvPr>
        </p:nvGraphicFramePr>
        <p:xfrm>
          <a:off x="4479847" y="2882355"/>
          <a:ext cx="3339375" cy="304136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9" name="Diagramm 68">
            <a:extLst>
              <a:ext uri="{FF2B5EF4-FFF2-40B4-BE49-F238E27FC236}">
                <a16:creationId xmlns:a16="http://schemas.microsoft.com/office/drawing/2014/main" id="{6B8319EB-1744-448A-A7DA-6157A27C429F}"/>
              </a:ext>
            </a:extLst>
          </p:cNvPr>
          <p:cNvGraphicFramePr/>
          <p:nvPr>
            <p:extLst>
              <p:ext uri="{D42A27DB-BD31-4B8C-83A1-F6EECF244321}">
                <p14:modId xmlns:p14="http://schemas.microsoft.com/office/powerpoint/2010/main" val="4137099940"/>
              </p:ext>
            </p:extLst>
          </p:nvPr>
        </p:nvGraphicFramePr>
        <p:xfrm>
          <a:off x="8305802" y="2927848"/>
          <a:ext cx="3501886" cy="2891000"/>
        </p:xfrm>
        <a:graphic>
          <a:graphicData uri="http://schemas.openxmlformats.org/drawingml/2006/chart">
            <c:chart xmlns:c="http://schemas.openxmlformats.org/drawingml/2006/chart" xmlns:r="http://schemas.openxmlformats.org/officeDocument/2006/relationships" r:id="rId4"/>
          </a:graphicData>
        </a:graphic>
      </p:graphicFrame>
      <p:grpSp>
        <p:nvGrpSpPr>
          <p:cNvPr id="70" name="Group 38">
            <a:extLst>
              <a:ext uri="{FF2B5EF4-FFF2-40B4-BE49-F238E27FC236}">
                <a16:creationId xmlns:a16="http://schemas.microsoft.com/office/drawing/2014/main" id="{90ACFE47-6AF1-4184-9A5E-9671D32C212E}"/>
              </a:ext>
            </a:extLst>
          </p:cNvPr>
          <p:cNvGrpSpPr>
            <a:grpSpLocks noChangeAspect="1"/>
          </p:cNvGrpSpPr>
          <p:nvPr/>
        </p:nvGrpSpPr>
        <p:grpSpPr bwMode="auto">
          <a:xfrm>
            <a:off x="11231791" y="2096731"/>
            <a:ext cx="342398" cy="342540"/>
            <a:chOff x="2624" y="947"/>
            <a:chExt cx="2418" cy="2419"/>
          </a:xfrm>
          <a:solidFill>
            <a:schemeClr val="tx1">
              <a:lumMod val="40000"/>
              <a:lumOff val="60000"/>
            </a:schemeClr>
          </a:solidFill>
        </p:grpSpPr>
        <p:sp>
          <p:nvSpPr>
            <p:cNvPr id="71" name="Freeform 39">
              <a:extLst>
                <a:ext uri="{FF2B5EF4-FFF2-40B4-BE49-F238E27FC236}">
                  <a16:creationId xmlns:a16="http://schemas.microsoft.com/office/drawing/2014/main" id="{51C44BF6-8545-44E8-8555-DF09FC16AAD8}"/>
                </a:ext>
              </a:extLst>
            </p:cNvPr>
            <p:cNvSpPr>
              <a:spLocks noEditPoints="1"/>
            </p:cNvSpPr>
            <p:nvPr/>
          </p:nvSpPr>
          <p:spPr bwMode="auto">
            <a:xfrm>
              <a:off x="3886" y="2155"/>
              <a:ext cx="1156" cy="1211"/>
            </a:xfrm>
            <a:custGeom>
              <a:avLst/>
              <a:gdLst>
                <a:gd name="T0" fmla="*/ 176 w 488"/>
                <a:gd name="T1" fmla="*/ 0 h 511"/>
                <a:gd name="T2" fmla="*/ 145 w 488"/>
                <a:gd name="T3" fmla="*/ 77 h 511"/>
                <a:gd name="T4" fmla="*/ 0 w 488"/>
                <a:gd name="T5" fmla="*/ 223 h 511"/>
                <a:gd name="T6" fmla="*/ 233 w 488"/>
                <a:gd name="T7" fmla="*/ 455 h 511"/>
                <a:gd name="T8" fmla="*/ 432 w 488"/>
                <a:gd name="T9" fmla="*/ 455 h 511"/>
                <a:gd name="T10" fmla="*/ 432 w 488"/>
                <a:gd name="T11" fmla="*/ 256 h 511"/>
                <a:gd name="T12" fmla="*/ 176 w 488"/>
                <a:gd name="T13" fmla="*/ 0 h 511"/>
                <a:gd name="T14" fmla="*/ 376 w 488"/>
                <a:gd name="T15" fmla="*/ 399 h 511"/>
                <a:gd name="T16" fmla="*/ 289 w 488"/>
                <a:gd name="T17" fmla="*/ 399 h 511"/>
                <a:gd name="T18" fmla="*/ 289 w 488"/>
                <a:gd name="T19" fmla="*/ 312 h 511"/>
                <a:gd name="T20" fmla="*/ 376 w 488"/>
                <a:gd name="T21" fmla="*/ 312 h 511"/>
                <a:gd name="T22" fmla="*/ 376 w 488"/>
                <a:gd name="T23" fmla="*/ 399 h 5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88" h="511">
                  <a:moveTo>
                    <a:pt x="176" y="0"/>
                  </a:moveTo>
                  <a:cubicBezTo>
                    <a:pt x="175" y="30"/>
                    <a:pt x="164" y="58"/>
                    <a:pt x="145" y="77"/>
                  </a:cubicBezTo>
                  <a:cubicBezTo>
                    <a:pt x="90" y="132"/>
                    <a:pt x="42" y="180"/>
                    <a:pt x="0" y="223"/>
                  </a:cubicBezTo>
                  <a:cubicBezTo>
                    <a:pt x="233" y="455"/>
                    <a:pt x="233" y="455"/>
                    <a:pt x="233" y="455"/>
                  </a:cubicBezTo>
                  <a:cubicBezTo>
                    <a:pt x="289" y="511"/>
                    <a:pt x="379" y="511"/>
                    <a:pt x="432" y="455"/>
                  </a:cubicBezTo>
                  <a:cubicBezTo>
                    <a:pt x="488" y="399"/>
                    <a:pt x="488" y="312"/>
                    <a:pt x="432" y="256"/>
                  </a:cubicBezTo>
                  <a:cubicBezTo>
                    <a:pt x="322" y="146"/>
                    <a:pt x="239" y="63"/>
                    <a:pt x="176" y="0"/>
                  </a:cubicBezTo>
                  <a:close/>
                  <a:moveTo>
                    <a:pt x="376" y="399"/>
                  </a:moveTo>
                  <a:cubicBezTo>
                    <a:pt x="350" y="426"/>
                    <a:pt x="310" y="426"/>
                    <a:pt x="289" y="399"/>
                  </a:cubicBezTo>
                  <a:cubicBezTo>
                    <a:pt x="262" y="376"/>
                    <a:pt x="262" y="335"/>
                    <a:pt x="289" y="312"/>
                  </a:cubicBezTo>
                  <a:cubicBezTo>
                    <a:pt x="310" y="285"/>
                    <a:pt x="350" y="285"/>
                    <a:pt x="376" y="312"/>
                  </a:cubicBezTo>
                  <a:cubicBezTo>
                    <a:pt x="399" y="335"/>
                    <a:pt x="399" y="376"/>
                    <a:pt x="376" y="39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72" name="Freeform 40">
              <a:extLst>
                <a:ext uri="{FF2B5EF4-FFF2-40B4-BE49-F238E27FC236}">
                  <a16:creationId xmlns:a16="http://schemas.microsoft.com/office/drawing/2014/main" id="{E7171646-2AB2-4A12-A833-9EA33C2B4670}"/>
                </a:ext>
              </a:extLst>
            </p:cNvPr>
            <p:cNvSpPr>
              <a:spLocks/>
            </p:cNvSpPr>
            <p:nvPr/>
          </p:nvSpPr>
          <p:spPr bwMode="auto">
            <a:xfrm>
              <a:off x="2624" y="947"/>
              <a:ext cx="1238" cy="1211"/>
            </a:xfrm>
            <a:custGeom>
              <a:avLst/>
              <a:gdLst>
                <a:gd name="T0" fmla="*/ 509 w 523"/>
                <a:gd name="T1" fmla="*/ 307 h 511"/>
                <a:gd name="T2" fmla="*/ 441 w 523"/>
                <a:gd name="T3" fmla="*/ 91 h 511"/>
                <a:gd name="T4" fmla="*/ 170 w 523"/>
                <a:gd name="T5" fmla="*/ 37 h 511"/>
                <a:gd name="T6" fmla="*/ 325 w 523"/>
                <a:gd name="T7" fmla="*/ 192 h 511"/>
                <a:gd name="T8" fmla="*/ 192 w 523"/>
                <a:gd name="T9" fmla="*/ 323 h 511"/>
                <a:gd name="T10" fmla="*/ 37 w 523"/>
                <a:gd name="T11" fmla="*/ 169 h 511"/>
                <a:gd name="T12" fmla="*/ 91 w 523"/>
                <a:gd name="T13" fmla="*/ 441 h 511"/>
                <a:gd name="T14" fmla="*/ 258 w 523"/>
                <a:gd name="T15" fmla="*/ 511 h 511"/>
                <a:gd name="T16" fmla="*/ 431 w 523"/>
                <a:gd name="T17" fmla="*/ 339 h 511"/>
                <a:gd name="T18" fmla="*/ 509 w 523"/>
                <a:gd name="T19" fmla="*/ 307 h 5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3" h="511">
                  <a:moveTo>
                    <a:pt x="509" y="307"/>
                  </a:moveTo>
                  <a:cubicBezTo>
                    <a:pt x="523" y="228"/>
                    <a:pt x="500" y="150"/>
                    <a:pt x="441" y="91"/>
                  </a:cubicBezTo>
                  <a:cubicBezTo>
                    <a:pt x="369" y="14"/>
                    <a:pt x="259" y="0"/>
                    <a:pt x="170" y="37"/>
                  </a:cubicBezTo>
                  <a:cubicBezTo>
                    <a:pt x="325" y="192"/>
                    <a:pt x="325" y="192"/>
                    <a:pt x="325" y="192"/>
                  </a:cubicBezTo>
                  <a:cubicBezTo>
                    <a:pt x="192" y="323"/>
                    <a:pt x="192" y="323"/>
                    <a:pt x="192" y="323"/>
                  </a:cubicBezTo>
                  <a:cubicBezTo>
                    <a:pt x="37" y="169"/>
                    <a:pt x="37" y="169"/>
                    <a:pt x="37" y="169"/>
                  </a:cubicBezTo>
                  <a:cubicBezTo>
                    <a:pt x="0" y="259"/>
                    <a:pt x="19" y="366"/>
                    <a:pt x="91" y="441"/>
                  </a:cubicBezTo>
                  <a:cubicBezTo>
                    <a:pt x="138" y="485"/>
                    <a:pt x="196" y="509"/>
                    <a:pt x="258" y="511"/>
                  </a:cubicBezTo>
                  <a:cubicBezTo>
                    <a:pt x="307" y="463"/>
                    <a:pt x="364" y="406"/>
                    <a:pt x="431" y="339"/>
                  </a:cubicBezTo>
                  <a:cubicBezTo>
                    <a:pt x="452" y="318"/>
                    <a:pt x="479" y="308"/>
                    <a:pt x="509" y="3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73" name="Freeform 41">
              <a:extLst>
                <a:ext uri="{FF2B5EF4-FFF2-40B4-BE49-F238E27FC236}">
                  <a16:creationId xmlns:a16="http://schemas.microsoft.com/office/drawing/2014/main" id="{C2CF0770-48DA-49B9-8BDC-B0B7BCC3FF94}"/>
                </a:ext>
              </a:extLst>
            </p:cNvPr>
            <p:cNvSpPr>
              <a:spLocks noEditPoints="1"/>
            </p:cNvSpPr>
            <p:nvPr/>
          </p:nvSpPr>
          <p:spPr bwMode="auto">
            <a:xfrm>
              <a:off x="2664" y="1015"/>
              <a:ext cx="2309" cy="2320"/>
            </a:xfrm>
            <a:custGeom>
              <a:avLst/>
              <a:gdLst>
                <a:gd name="T0" fmla="*/ 66 w 975"/>
                <a:gd name="T1" fmla="*/ 911 h 979"/>
                <a:gd name="T2" fmla="*/ 247 w 975"/>
                <a:gd name="T3" fmla="*/ 935 h 979"/>
                <a:gd name="T4" fmla="*/ 627 w 975"/>
                <a:gd name="T5" fmla="*/ 553 h 979"/>
                <a:gd name="T6" fmla="*/ 629 w 975"/>
                <a:gd name="T7" fmla="*/ 404 h 979"/>
                <a:gd name="T8" fmla="*/ 848 w 975"/>
                <a:gd name="T9" fmla="*/ 185 h 979"/>
                <a:gd name="T10" fmla="*/ 868 w 975"/>
                <a:gd name="T11" fmla="*/ 205 h 979"/>
                <a:gd name="T12" fmla="*/ 975 w 975"/>
                <a:gd name="T13" fmla="*/ 58 h 979"/>
                <a:gd name="T14" fmla="*/ 915 w 975"/>
                <a:gd name="T15" fmla="*/ 0 h 979"/>
                <a:gd name="T16" fmla="*/ 772 w 975"/>
                <a:gd name="T17" fmla="*/ 108 h 979"/>
                <a:gd name="T18" fmla="*/ 786 w 975"/>
                <a:gd name="T19" fmla="*/ 128 h 979"/>
                <a:gd name="T20" fmla="*/ 573 w 975"/>
                <a:gd name="T21" fmla="*/ 346 h 979"/>
                <a:gd name="T22" fmla="*/ 422 w 975"/>
                <a:gd name="T23" fmla="*/ 346 h 979"/>
                <a:gd name="T24" fmla="*/ 42 w 975"/>
                <a:gd name="T25" fmla="*/ 724 h 979"/>
                <a:gd name="T26" fmla="*/ 66 w 975"/>
                <a:gd name="T27" fmla="*/ 911 h 979"/>
                <a:gd name="T28" fmla="*/ 508 w 975"/>
                <a:gd name="T29" fmla="*/ 535 h 979"/>
                <a:gd name="T30" fmla="*/ 581 w 975"/>
                <a:gd name="T31" fmla="*/ 488 h 979"/>
                <a:gd name="T32" fmla="*/ 535 w 975"/>
                <a:gd name="T33" fmla="*/ 559 h 979"/>
                <a:gd name="T34" fmla="*/ 247 w 975"/>
                <a:gd name="T35" fmla="*/ 847 h 979"/>
                <a:gd name="T36" fmla="*/ 175 w 975"/>
                <a:gd name="T37" fmla="*/ 893 h 979"/>
                <a:gd name="T38" fmla="*/ 223 w 975"/>
                <a:gd name="T39" fmla="*/ 820 h 979"/>
                <a:gd name="T40" fmla="*/ 508 w 975"/>
                <a:gd name="T41" fmla="*/ 535 h 979"/>
                <a:gd name="T42" fmla="*/ 508 w 975"/>
                <a:gd name="T43" fmla="*/ 535 h 979"/>
                <a:gd name="T44" fmla="*/ 126 w 975"/>
                <a:gd name="T45" fmla="*/ 728 h 979"/>
                <a:gd name="T46" fmla="*/ 412 w 975"/>
                <a:gd name="T47" fmla="*/ 438 h 979"/>
                <a:gd name="T48" fmla="*/ 486 w 975"/>
                <a:gd name="T49" fmla="*/ 392 h 979"/>
                <a:gd name="T50" fmla="*/ 438 w 975"/>
                <a:gd name="T51" fmla="*/ 466 h 979"/>
                <a:gd name="T52" fmla="*/ 153 w 975"/>
                <a:gd name="T53" fmla="*/ 750 h 979"/>
                <a:gd name="T54" fmla="*/ 80 w 975"/>
                <a:gd name="T55" fmla="*/ 798 h 979"/>
                <a:gd name="T56" fmla="*/ 126 w 975"/>
                <a:gd name="T57" fmla="*/ 728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75" h="979">
                  <a:moveTo>
                    <a:pt x="66" y="911"/>
                  </a:moveTo>
                  <a:cubicBezTo>
                    <a:pt x="124" y="967"/>
                    <a:pt x="205" y="979"/>
                    <a:pt x="247" y="935"/>
                  </a:cubicBezTo>
                  <a:cubicBezTo>
                    <a:pt x="247" y="935"/>
                    <a:pt x="247" y="935"/>
                    <a:pt x="627" y="553"/>
                  </a:cubicBezTo>
                  <a:cubicBezTo>
                    <a:pt x="661" y="519"/>
                    <a:pt x="661" y="458"/>
                    <a:pt x="629" y="404"/>
                  </a:cubicBezTo>
                  <a:cubicBezTo>
                    <a:pt x="848" y="185"/>
                    <a:pt x="848" y="185"/>
                    <a:pt x="848" y="185"/>
                  </a:cubicBezTo>
                  <a:cubicBezTo>
                    <a:pt x="868" y="205"/>
                    <a:pt x="868" y="205"/>
                    <a:pt x="868" y="205"/>
                  </a:cubicBezTo>
                  <a:cubicBezTo>
                    <a:pt x="975" y="58"/>
                    <a:pt x="975" y="58"/>
                    <a:pt x="975" y="58"/>
                  </a:cubicBezTo>
                  <a:cubicBezTo>
                    <a:pt x="915" y="0"/>
                    <a:pt x="915" y="0"/>
                    <a:pt x="915" y="0"/>
                  </a:cubicBezTo>
                  <a:cubicBezTo>
                    <a:pt x="772" y="108"/>
                    <a:pt x="772" y="108"/>
                    <a:pt x="772" y="108"/>
                  </a:cubicBezTo>
                  <a:cubicBezTo>
                    <a:pt x="786" y="128"/>
                    <a:pt x="786" y="128"/>
                    <a:pt x="786" y="128"/>
                  </a:cubicBezTo>
                  <a:cubicBezTo>
                    <a:pt x="573" y="346"/>
                    <a:pt x="573" y="346"/>
                    <a:pt x="573" y="346"/>
                  </a:cubicBezTo>
                  <a:cubicBezTo>
                    <a:pt x="520" y="311"/>
                    <a:pt x="458" y="311"/>
                    <a:pt x="422" y="346"/>
                  </a:cubicBezTo>
                  <a:cubicBezTo>
                    <a:pt x="42" y="724"/>
                    <a:pt x="42" y="724"/>
                    <a:pt x="42" y="724"/>
                  </a:cubicBezTo>
                  <a:cubicBezTo>
                    <a:pt x="0" y="772"/>
                    <a:pt x="12" y="853"/>
                    <a:pt x="66" y="911"/>
                  </a:cubicBezTo>
                  <a:close/>
                  <a:moveTo>
                    <a:pt x="508" y="535"/>
                  </a:moveTo>
                  <a:cubicBezTo>
                    <a:pt x="539" y="499"/>
                    <a:pt x="573" y="482"/>
                    <a:pt x="581" y="488"/>
                  </a:cubicBezTo>
                  <a:cubicBezTo>
                    <a:pt x="589" y="492"/>
                    <a:pt x="565" y="527"/>
                    <a:pt x="535" y="559"/>
                  </a:cubicBezTo>
                  <a:cubicBezTo>
                    <a:pt x="247" y="847"/>
                    <a:pt x="247" y="847"/>
                    <a:pt x="247" y="847"/>
                  </a:cubicBezTo>
                  <a:cubicBezTo>
                    <a:pt x="215" y="877"/>
                    <a:pt x="179" y="901"/>
                    <a:pt x="175" y="893"/>
                  </a:cubicBezTo>
                  <a:cubicBezTo>
                    <a:pt x="167" y="885"/>
                    <a:pt x="187" y="851"/>
                    <a:pt x="223" y="820"/>
                  </a:cubicBezTo>
                  <a:cubicBezTo>
                    <a:pt x="508" y="535"/>
                    <a:pt x="508" y="535"/>
                    <a:pt x="508" y="535"/>
                  </a:cubicBezTo>
                  <a:cubicBezTo>
                    <a:pt x="508" y="535"/>
                    <a:pt x="508" y="535"/>
                    <a:pt x="508" y="535"/>
                  </a:cubicBezTo>
                  <a:close/>
                  <a:moveTo>
                    <a:pt x="126" y="728"/>
                  </a:moveTo>
                  <a:cubicBezTo>
                    <a:pt x="412" y="438"/>
                    <a:pt x="412" y="438"/>
                    <a:pt x="412" y="438"/>
                  </a:cubicBezTo>
                  <a:cubicBezTo>
                    <a:pt x="446" y="408"/>
                    <a:pt x="478" y="384"/>
                    <a:pt x="486" y="392"/>
                  </a:cubicBezTo>
                  <a:cubicBezTo>
                    <a:pt x="494" y="400"/>
                    <a:pt x="474" y="432"/>
                    <a:pt x="438" y="466"/>
                  </a:cubicBezTo>
                  <a:cubicBezTo>
                    <a:pt x="153" y="750"/>
                    <a:pt x="153" y="750"/>
                    <a:pt x="153" y="750"/>
                  </a:cubicBezTo>
                  <a:cubicBezTo>
                    <a:pt x="118" y="786"/>
                    <a:pt x="88" y="806"/>
                    <a:pt x="80" y="798"/>
                  </a:cubicBezTo>
                  <a:cubicBezTo>
                    <a:pt x="72" y="790"/>
                    <a:pt x="96" y="758"/>
                    <a:pt x="126" y="7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grpSp>
        <p:nvGrpSpPr>
          <p:cNvPr id="74" name="Gruppieren 34">
            <a:extLst>
              <a:ext uri="{FF2B5EF4-FFF2-40B4-BE49-F238E27FC236}">
                <a16:creationId xmlns:a16="http://schemas.microsoft.com/office/drawing/2014/main" id="{FC388594-0698-4330-91DF-3215421D92B7}"/>
              </a:ext>
            </a:extLst>
          </p:cNvPr>
          <p:cNvGrpSpPr/>
          <p:nvPr/>
        </p:nvGrpSpPr>
        <p:grpSpPr bwMode="gray">
          <a:xfrm>
            <a:off x="7503268" y="2242530"/>
            <a:ext cx="344450" cy="352261"/>
            <a:chOff x="6281738" y="5856288"/>
            <a:chExt cx="700087" cy="715962"/>
          </a:xfrm>
          <a:solidFill>
            <a:schemeClr val="tx1">
              <a:lumMod val="40000"/>
              <a:lumOff val="60000"/>
            </a:schemeClr>
          </a:solidFill>
        </p:grpSpPr>
        <p:sp>
          <p:nvSpPr>
            <p:cNvPr id="75" name="Freeform 34">
              <a:extLst>
                <a:ext uri="{FF2B5EF4-FFF2-40B4-BE49-F238E27FC236}">
                  <a16:creationId xmlns:a16="http://schemas.microsoft.com/office/drawing/2014/main" id="{2036F67C-AE9F-49E8-BD7C-4223F1254C97}"/>
                </a:ext>
              </a:extLst>
            </p:cNvPr>
            <p:cNvSpPr>
              <a:spLocks/>
            </p:cNvSpPr>
            <p:nvPr/>
          </p:nvSpPr>
          <p:spPr bwMode="gray">
            <a:xfrm>
              <a:off x="6281738" y="5856288"/>
              <a:ext cx="504825" cy="479425"/>
            </a:xfrm>
            <a:custGeom>
              <a:avLst/>
              <a:gdLst>
                <a:gd name="T0" fmla="*/ 210 w 318"/>
                <a:gd name="T1" fmla="*/ 99 h 302"/>
                <a:gd name="T2" fmla="*/ 160 w 318"/>
                <a:gd name="T3" fmla="*/ 0 h 302"/>
                <a:gd name="T4" fmla="*/ 111 w 318"/>
                <a:gd name="T5" fmla="*/ 99 h 302"/>
                <a:gd name="T6" fmla="*/ 0 w 318"/>
                <a:gd name="T7" fmla="*/ 116 h 302"/>
                <a:gd name="T8" fmla="*/ 80 w 318"/>
                <a:gd name="T9" fmla="*/ 194 h 302"/>
                <a:gd name="T10" fmla="*/ 61 w 318"/>
                <a:gd name="T11" fmla="*/ 302 h 302"/>
                <a:gd name="T12" fmla="*/ 160 w 318"/>
                <a:gd name="T13" fmla="*/ 250 h 302"/>
                <a:gd name="T14" fmla="*/ 257 w 318"/>
                <a:gd name="T15" fmla="*/ 302 h 302"/>
                <a:gd name="T16" fmla="*/ 238 w 318"/>
                <a:gd name="T17" fmla="*/ 194 h 302"/>
                <a:gd name="T18" fmla="*/ 318 w 318"/>
                <a:gd name="T19" fmla="*/ 116 h 302"/>
                <a:gd name="T20" fmla="*/ 210 w 318"/>
                <a:gd name="T21" fmla="*/ 99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8" h="302">
                  <a:moveTo>
                    <a:pt x="210" y="99"/>
                  </a:moveTo>
                  <a:lnTo>
                    <a:pt x="160" y="0"/>
                  </a:lnTo>
                  <a:lnTo>
                    <a:pt x="111" y="99"/>
                  </a:lnTo>
                  <a:lnTo>
                    <a:pt x="0" y="116"/>
                  </a:lnTo>
                  <a:lnTo>
                    <a:pt x="80" y="194"/>
                  </a:lnTo>
                  <a:lnTo>
                    <a:pt x="61" y="302"/>
                  </a:lnTo>
                  <a:lnTo>
                    <a:pt x="160" y="250"/>
                  </a:lnTo>
                  <a:lnTo>
                    <a:pt x="257" y="302"/>
                  </a:lnTo>
                  <a:lnTo>
                    <a:pt x="238" y="194"/>
                  </a:lnTo>
                  <a:lnTo>
                    <a:pt x="318" y="116"/>
                  </a:lnTo>
                  <a:lnTo>
                    <a:pt x="210" y="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6" name="Freeform 35">
              <a:extLst>
                <a:ext uri="{FF2B5EF4-FFF2-40B4-BE49-F238E27FC236}">
                  <a16:creationId xmlns:a16="http://schemas.microsoft.com/office/drawing/2014/main" id="{44B4BC9C-E495-4090-BD43-8F8F48D7EAA8}"/>
                </a:ext>
              </a:extLst>
            </p:cNvPr>
            <p:cNvSpPr>
              <a:spLocks/>
            </p:cNvSpPr>
            <p:nvPr/>
          </p:nvSpPr>
          <p:spPr bwMode="gray">
            <a:xfrm>
              <a:off x="6756400" y="6076950"/>
              <a:ext cx="225425" cy="214312"/>
            </a:xfrm>
            <a:custGeom>
              <a:avLst/>
              <a:gdLst>
                <a:gd name="T0" fmla="*/ 93 w 142"/>
                <a:gd name="T1" fmla="*/ 45 h 135"/>
                <a:gd name="T2" fmla="*/ 71 w 142"/>
                <a:gd name="T3" fmla="*/ 0 h 135"/>
                <a:gd name="T4" fmla="*/ 50 w 142"/>
                <a:gd name="T5" fmla="*/ 45 h 135"/>
                <a:gd name="T6" fmla="*/ 0 w 142"/>
                <a:gd name="T7" fmla="*/ 52 h 135"/>
                <a:gd name="T8" fmla="*/ 36 w 142"/>
                <a:gd name="T9" fmla="*/ 88 h 135"/>
                <a:gd name="T10" fmla="*/ 26 w 142"/>
                <a:gd name="T11" fmla="*/ 135 h 135"/>
                <a:gd name="T12" fmla="*/ 71 w 142"/>
                <a:gd name="T13" fmla="*/ 114 h 135"/>
                <a:gd name="T14" fmla="*/ 114 w 142"/>
                <a:gd name="T15" fmla="*/ 135 h 135"/>
                <a:gd name="T16" fmla="*/ 107 w 142"/>
                <a:gd name="T17" fmla="*/ 88 h 135"/>
                <a:gd name="T18" fmla="*/ 142 w 142"/>
                <a:gd name="T19" fmla="*/ 52 h 135"/>
                <a:gd name="T20" fmla="*/ 93 w 142"/>
                <a:gd name="T21" fmla="*/ 45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2" h="135">
                  <a:moveTo>
                    <a:pt x="93" y="45"/>
                  </a:moveTo>
                  <a:lnTo>
                    <a:pt x="71" y="0"/>
                  </a:lnTo>
                  <a:lnTo>
                    <a:pt x="50" y="45"/>
                  </a:lnTo>
                  <a:lnTo>
                    <a:pt x="0" y="52"/>
                  </a:lnTo>
                  <a:lnTo>
                    <a:pt x="36" y="88"/>
                  </a:lnTo>
                  <a:lnTo>
                    <a:pt x="26" y="135"/>
                  </a:lnTo>
                  <a:lnTo>
                    <a:pt x="71" y="114"/>
                  </a:lnTo>
                  <a:lnTo>
                    <a:pt x="114" y="135"/>
                  </a:lnTo>
                  <a:lnTo>
                    <a:pt x="107" y="88"/>
                  </a:lnTo>
                  <a:lnTo>
                    <a:pt x="142" y="52"/>
                  </a:lnTo>
                  <a:lnTo>
                    <a:pt x="93"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7" name="Freeform 36">
              <a:extLst>
                <a:ext uri="{FF2B5EF4-FFF2-40B4-BE49-F238E27FC236}">
                  <a16:creationId xmlns:a16="http://schemas.microsoft.com/office/drawing/2014/main" id="{ADC560D8-CFE0-451A-A245-9CFB6E2911C4}"/>
                </a:ext>
              </a:extLst>
            </p:cNvPr>
            <p:cNvSpPr>
              <a:spLocks/>
            </p:cNvSpPr>
            <p:nvPr/>
          </p:nvSpPr>
          <p:spPr bwMode="gray">
            <a:xfrm>
              <a:off x="6483350" y="6310313"/>
              <a:ext cx="273050" cy="261937"/>
            </a:xfrm>
            <a:custGeom>
              <a:avLst/>
              <a:gdLst>
                <a:gd name="T0" fmla="*/ 111 w 172"/>
                <a:gd name="T1" fmla="*/ 54 h 165"/>
                <a:gd name="T2" fmla="*/ 85 w 172"/>
                <a:gd name="T3" fmla="*/ 0 h 165"/>
                <a:gd name="T4" fmla="*/ 59 w 172"/>
                <a:gd name="T5" fmla="*/ 54 h 165"/>
                <a:gd name="T6" fmla="*/ 0 w 172"/>
                <a:gd name="T7" fmla="*/ 64 h 165"/>
                <a:gd name="T8" fmla="*/ 43 w 172"/>
                <a:gd name="T9" fmla="*/ 106 h 165"/>
                <a:gd name="T10" fmla="*/ 33 w 172"/>
                <a:gd name="T11" fmla="*/ 165 h 165"/>
                <a:gd name="T12" fmla="*/ 85 w 172"/>
                <a:gd name="T13" fmla="*/ 137 h 165"/>
                <a:gd name="T14" fmla="*/ 139 w 172"/>
                <a:gd name="T15" fmla="*/ 165 h 165"/>
                <a:gd name="T16" fmla="*/ 128 w 172"/>
                <a:gd name="T17" fmla="*/ 106 h 165"/>
                <a:gd name="T18" fmla="*/ 172 w 172"/>
                <a:gd name="T19" fmla="*/ 64 h 165"/>
                <a:gd name="T20" fmla="*/ 111 w 172"/>
                <a:gd name="T21" fmla="*/ 54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2" h="165">
                  <a:moveTo>
                    <a:pt x="111" y="54"/>
                  </a:moveTo>
                  <a:lnTo>
                    <a:pt x="85" y="0"/>
                  </a:lnTo>
                  <a:lnTo>
                    <a:pt x="59" y="54"/>
                  </a:lnTo>
                  <a:lnTo>
                    <a:pt x="0" y="64"/>
                  </a:lnTo>
                  <a:lnTo>
                    <a:pt x="43" y="106"/>
                  </a:lnTo>
                  <a:lnTo>
                    <a:pt x="33" y="165"/>
                  </a:lnTo>
                  <a:lnTo>
                    <a:pt x="85" y="137"/>
                  </a:lnTo>
                  <a:lnTo>
                    <a:pt x="139" y="165"/>
                  </a:lnTo>
                  <a:lnTo>
                    <a:pt x="128" y="106"/>
                  </a:lnTo>
                  <a:lnTo>
                    <a:pt x="172" y="64"/>
                  </a:lnTo>
                  <a:lnTo>
                    <a:pt x="111"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cxnSp>
        <p:nvCxnSpPr>
          <p:cNvPr id="78" name="Gerader Verbinder 77">
            <a:extLst>
              <a:ext uri="{FF2B5EF4-FFF2-40B4-BE49-F238E27FC236}">
                <a16:creationId xmlns:a16="http://schemas.microsoft.com/office/drawing/2014/main" id="{7F21A91C-13FF-4EA2-BF58-AC7985874B0D}"/>
              </a:ext>
            </a:extLst>
          </p:cNvPr>
          <p:cNvCxnSpPr/>
          <p:nvPr/>
        </p:nvCxnSpPr>
        <p:spPr>
          <a:xfrm>
            <a:off x="4479847" y="2650849"/>
            <a:ext cx="3232308" cy="0"/>
          </a:xfrm>
          <a:prstGeom prst="line">
            <a:avLst/>
          </a:prstGeom>
        </p:spPr>
        <p:style>
          <a:lnRef idx="1">
            <a:schemeClr val="dk1"/>
          </a:lnRef>
          <a:fillRef idx="0">
            <a:schemeClr val="dk1"/>
          </a:fillRef>
          <a:effectRef idx="0">
            <a:schemeClr val="dk1"/>
          </a:effectRef>
          <a:fontRef idx="minor">
            <a:schemeClr val="tx1"/>
          </a:fontRef>
        </p:style>
      </p:cxnSp>
      <p:cxnSp>
        <p:nvCxnSpPr>
          <p:cNvPr id="79" name="Gerader Verbinder 78">
            <a:extLst>
              <a:ext uri="{FF2B5EF4-FFF2-40B4-BE49-F238E27FC236}">
                <a16:creationId xmlns:a16="http://schemas.microsoft.com/office/drawing/2014/main" id="{30BA4DCE-2808-412D-B4FC-EFE39E9031C1}"/>
              </a:ext>
            </a:extLst>
          </p:cNvPr>
          <p:cNvCxnSpPr/>
          <p:nvPr/>
        </p:nvCxnSpPr>
        <p:spPr>
          <a:xfrm>
            <a:off x="8443755" y="2650849"/>
            <a:ext cx="3232308" cy="0"/>
          </a:xfrm>
          <a:prstGeom prst="line">
            <a:avLst/>
          </a:prstGeom>
        </p:spPr>
        <p:style>
          <a:lnRef idx="1">
            <a:schemeClr val="dk1"/>
          </a:lnRef>
          <a:fillRef idx="0">
            <a:schemeClr val="dk1"/>
          </a:fillRef>
          <a:effectRef idx="0">
            <a:schemeClr val="dk1"/>
          </a:effectRef>
          <a:fontRef idx="minor">
            <a:schemeClr val="tx1"/>
          </a:fontRef>
        </p:style>
      </p:cxnSp>
      <p:cxnSp>
        <p:nvCxnSpPr>
          <p:cNvPr id="80" name="Gerader Verbinder 79">
            <a:extLst>
              <a:ext uri="{FF2B5EF4-FFF2-40B4-BE49-F238E27FC236}">
                <a16:creationId xmlns:a16="http://schemas.microsoft.com/office/drawing/2014/main" id="{CCBB59D2-F4E0-41C9-92B0-5B9B4FBE179F}"/>
              </a:ext>
            </a:extLst>
          </p:cNvPr>
          <p:cNvCxnSpPr/>
          <p:nvPr/>
        </p:nvCxnSpPr>
        <p:spPr>
          <a:xfrm>
            <a:off x="524176" y="2650849"/>
            <a:ext cx="3232308" cy="0"/>
          </a:xfrm>
          <a:prstGeom prst="line">
            <a:avLst/>
          </a:prstGeom>
        </p:spPr>
        <p:style>
          <a:lnRef idx="1">
            <a:schemeClr val="dk1"/>
          </a:lnRef>
          <a:fillRef idx="0">
            <a:schemeClr val="dk1"/>
          </a:fillRef>
          <a:effectRef idx="0">
            <a:schemeClr val="dk1"/>
          </a:effectRef>
          <a:fontRef idx="minor">
            <a:schemeClr val="tx1"/>
          </a:fontRef>
        </p:style>
      </p:cxnSp>
      <p:cxnSp>
        <p:nvCxnSpPr>
          <p:cNvPr id="81" name="Gerader Verbinder 80">
            <a:extLst>
              <a:ext uri="{FF2B5EF4-FFF2-40B4-BE49-F238E27FC236}">
                <a16:creationId xmlns:a16="http://schemas.microsoft.com/office/drawing/2014/main" id="{AB869E14-7EF8-4608-A3F7-82B4FFC9CF98}"/>
              </a:ext>
            </a:extLst>
          </p:cNvPr>
          <p:cNvCxnSpPr/>
          <p:nvPr/>
        </p:nvCxnSpPr>
        <p:spPr>
          <a:xfrm>
            <a:off x="4479847" y="2650849"/>
            <a:ext cx="3232308" cy="0"/>
          </a:xfrm>
          <a:prstGeom prst="line">
            <a:avLst/>
          </a:prstGeom>
        </p:spPr>
        <p:style>
          <a:lnRef idx="1">
            <a:schemeClr val="dk1"/>
          </a:lnRef>
          <a:fillRef idx="0">
            <a:schemeClr val="dk1"/>
          </a:fillRef>
          <a:effectRef idx="0">
            <a:schemeClr val="dk1"/>
          </a:effectRef>
          <a:fontRef idx="minor">
            <a:schemeClr val="tx1"/>
          </a:fontRef>
        </p:style>
      </p:cxnSp>
      <p:cxnSp>
        <p:nvCxnSpPr>
          <p:cNvPr id="82" name="Gerader Verbinder 81">
            <a:extLst>
              <a:ext uri="{FF2B5EF4-FFF2-40B4-BE49-F238E27FC236}">
                <a16:creationId xmlns:a16="http://schemas.microsoft.com/office/drawing/2014/main" id="{B18C6C71-D001-4281-B768-41DCF61D4CA3}"/>
              </a:ext>
            </a:extLst>
          </p:cNvPr>
          <p:cNvCxnSpPr/>
          <p:nvPr/>
        </p:nvCxnSpPr>
        <p:spPr>
          <a:xfrm>
            <a:off x="8443755" y="2650849"/>
            <a:ext cx="3232308" cy="0"/>
          </a:xfrm>
          <a:prstGeom prst="line">
            <a:avLst/>
          </a:prstGeom>
        </p:spPr>
        <p:style>
          <a:lnRef idx="1">
            <a:schemeClr val="dk1"/>
          </a:lnRef>
          <a:fillRef idx="0">
            <a:schemeClr val="dk1"/>
          </a:fillRef>
          <a:effectRef idx="0">
            <a:schemeClr val="dk1"/>
          </a:effectRef>
          <a:fontRef idx="minor">
            <a:schemeClr val="tx1"/>
          </a:fontRef>
        </p:style>
      </p:cxnSp>
      <p:cxnSp>
        <p:nvCxnSpPr>
          <p:cNvPr id="83" name="Gerader Verbinder 82">
            <a:extLst>
              <a:ext uri="{FF2B5EF4-FFF2-40B4-BE49-F238E27FC236}">
                <a16:creationId xmlns:a16="http://schemas.microsoft.com/office/drawing/2014/main" id="{6E726962-014B-4065-956B-ACB1A7681077}"/>
              </a:ext>
            </a:extLst>
          </p:cNvPr>
          <p:cNvCxnSpPr/>
          <p:nvPr/>
        </p:nvCxnSpPr>
        <p:spPr>
          <a:xfrm>
            <a:off x="524176" y="2650849"/>
            <a:ext cx="3232308" cy="0"/>
          </a:xfrm>
          <a:prstGeom prst="line">
            <a:avLst/>
          </a:prstGeom>
        </p:spPr>
        <p:style>
          <a:lnRef idx="1">
            <a:schemeClr val="dk1"/>
          </a:lnRef>
          <a:fillRef idx="0">
            <a:schemeClr val="dk1"/>
          </a:fillRef>
          <a:effectRef idx="0">
            <a:schemeClr val="dk1"/>
          </a:effectRef>
          <a:fontRef idx="minor">
            <a:schemeClr val="tx1"/>
          </a:fontRef>
        </p:style>
      </p:cxnSp>
      <p:cxnSp>
        <p:nvCxnSpPr>
          <p:cNvPr id="84" name="Gerader Verbinder 83">
            <a:extLst>
              <a:ext uri="{FF2B5EF4-FFF2-40B4-BE49-F238E27FC236}">
                <a16:creationId xmlns:a16="http://schemas.microsoft.com/office/drawing/2014/main" id="{ECFCEF03-EEAF-4749-917F-7D4108867F73}"/>
              </a:ext>
            </a:extLst>
          </p:cNvPr>
          <p:cNvCxnSpPr/>
          <p:nvPr/>
        </p:nvCxnSpPr>
        <p:spPr>
          <a:xfrm>
            <a:off x="4479847" y="2650849"/>
            <a:ext cx="3232308" cy="0"/>
          </a:xfrm>
          <a:prstGeom prst="line">
            <a:avLst/>
          </a:prstGeom>
        </p:spPr>
        <p:style>
          <a:lnRef idx="1">
            <a:schemeClr val="dk1"/>
          </a:lnRef>
          <a:fillRef idx="0">
            <a:schemeClr val="dk1"/>
          </a:fillRef>
          <a:effectRef idx="0">
            <a:schemeClr val="dk1"/>
          </a:effectRef>
          <a:fontRef idx="minor">
            <a:schemeClr val="tx1"/>
          </a:fontRef>
        </p:style>
      </p:cxnSp>
      <p:cxnSp>
        <p:nvCxnSpPr>
          <p:cNvPr id="85" name="Gerader Verbinder 84">
            <a:extLst>
              <a:ext uri="{FF2B5EF4-FFF2-40B4-BE49-F238E27FC236}">
                <a16:creationId xmlns:a16="http://schemas.microsoft.com/office/drawing/2014/main" id="{45C77BFE-217C-464E-9173-C3706359C3E2}"/>
              </a:ext>
            </a:extLst>
          </p:cNvPr>
          <p:cNvCxnSpPr/>
          <p:nvPr/>
        </p:nvCxnSpPr>
        <p:spPr>
          <a:xfrm>
            <a:off x="524176" y="2650849"/>
            <a:ext cx="3232308" cy="0"/>
          </a:xfrm>
          <a:prstGeom prst="line">
            <a:avLst/>
          </a:prstGeom>
        </p:spPr>
        <p:style>
          <a:lnRef idx="1">
            <a:schemeClr val="dk1"/>
          </a:lnRef>
          <a:fillRef idx="0">
            <a:schemeClr val="dk1"/>
          </a:fillRef>
          <a:effectRef idx="0">
            <a:schemeClr val="dk1"/>
          </a:effectRef>
          <a:fontRef idx="minor">
            <a:schemeClr val="tx1"/>
          </a:fontRef>
        </p:style>
      </p:cxnSp>
      <p:sp>
        <p:nvSpPr>
          <p:cNvPr id="86" name="Textfeld 85">
            <a:extLst>
              <a:ext uri="{FF2B5EF4-FFF2-40B4-BE49-F238E27FC236}">
                <a16:creationId xmlns:a16="http://schemas.microsoft.com/office/drawing/2014/main" id="{DF6ACCA1-8D5E-4524-BDF9-ACB65558306C}"/>
              </a:ext>
            </a:extLst>
          </p:cNvPr>
          <p:cNvSpPr txBox="1"/>
          <p:nvPr/>
        </p:nvSpPr>
        <p:spPr>
          <a:xfrm>
            <a:off x="427525" y="2635412"/>
            <a:ext cx="947695" cy="276999"/>
          </a:xfrm>
          <a:prstGeom prst="rect">
            <a:avLst/>
          </a:prstGeom>
          <a:noFill/>
        </p:spPr>
        <p:txBody>
          <a:bodyPr wrap="none" rtlCol="0">
            <a:spAutoFit/>
          </a:bodyPr>
          <a:lstStyle/>
          <a:p>
            <a:r>
              <a:rPr lang="en-US" sz="1200" dirty="0">
                <a:ea typeface="Roboto Light" panose="02000000000000000000" pitchFamily="2" charset="0"/>
                <a:cs typeface="Roboto Light" panose="02000000000000000000" pitchFamily="2" charset="0"/>
              </a:rPr>
              <a:t>Evergreens</a:t>
            </a:r>
          </a:p>
        </p:txBody>
      </p:sp>
      <p:sp>
        <p:nvSpPr>
          <p:cNvPr id="87" name="Textfeld 86">
            <a:extLst>
              <a:ext uri="{FF2B5EF4-FFF2-40B4-BE49-F238E27FC236}">
                <a16:creationId xmlns:a16="http://schemas.microsoft.com/office/drawing/2014/main" id="{B2CFD22C-1503-4C9E-9E9A-AF84AC7D9E02}"/>
              </a:ext>
            </a:extLst>
          </p:cNvPr>
          <p:cNvSpPr txBox="1"/>
          <p:nvPr/>
        </p:nvSpPr>
        <p:spPr>
          <a:xfrm>
            <a:off x="4394454" y="2635412"/>
            <a:ext cx="660758" cy="276999"/>
          </a:xfrm>
          <a:prstGeom prst="rect">
            <a:avLst/>
          </a:prstGeom>
          <a:noFill/>
        </p:spPr>
        <p:txBody>
          <a:bodyPr wrap="none" rtlCol="0">
            <a:spAutoFit/>
          </a:bodyPr>
          <a:lstStyle/>
          <a:p>
            <a:r>
              <a:rPr lang="en-US" sz="1200" dirty="0">
                <a:ea typeface="Roboto Light" panose="02000000000000000000" pitchFamily="2" charset="0"/>
                <a:cs typeface="Roboto Light" panose="02000000000000000000" pitchFamily="2" charset="0"/>
              </a:rPr>
              <a:t>Trends</a:t>
            </a:r>
          </a:p>
        </p:txBody>
      </p:sp>
      <p:sp>
        <p:nvSpPr>
          <p:cNvPr id="88" name="Textfeld 87">
            <a:extLst>
              <a:ext uri="{FF2B5EF4-FFF2-40B4-BE49-F238E27FC236}">
                <a16:creationId xmlns:a16="http://schemas.microsoft.com/office/drawing/2014/main" id="{01146E97-6E52-42E4-8202-34887AD974AA}"/>
              </a:ext>
            </a:extLst>
          </p:cNvPr>
          <p:cNvSpPr txBox="1"/>
          <p:nvPr/>
        </p:nvSpPr>
        <p:spPr>
          <a:xfrm>
            <a:off x="8341996" y="2635412"/>
            <a:ext cx="1029449" cy="276999"/>
          </a:xfrm>
          <a:prstGeom prst="rect">
            <a:avLst/>
          </a:prstGeom>
          <a:noFill/>
        </p:spPr>
        <p:txBody>
          <a:bodyPr wrap="none" rtlCol="0">
            <a:spAutoFit/>
          </a:bodyPr>
          <a:lstStyle/>
          <a:p>
            <a:r>
              <a:rPr lang="en-US" sz="1200" dirty="0">
                <a:ea typeface="Roboto Light" panose="02000000000000000000" pitchFamily="2" charset="0"/>
                <a:cs typeface="Roboto Light" panose="02000000000000000000" pitchFamily="2" charset="0"/>
              </a:rPr>
              <a:t>Investments</a:t>
            </a:r>
          </a:p>
        </p:txBody>
      </p:sp>
      <p:sp>
        <p:nvSpPr>
          <p:cNvPr id="89" name="Textfeld 88">
            <a:extLst>
              <a:ext uri="{FF2B5EF4-FFF2-40B4-BE49-F238E27FC236}">
                <a16:creationId xmlns:a16="http://schemas.microsoft.com/office/drawing/2014/main" id="{2134A3EE-F957-4400-B3A5-6FFFDB5325D7}"/>
              </a:ext>
            </a:extLst>
          </p:cNvPr>
          <p:cNvSpPr txBox="1"/>
          <p:nvPr/>
        </p:nvSpPr>
        <p:spPr>
          <a:xfrm>
            <a:off x="9039111" y="3019920"/>
            <a:ext cx="420308" cy="246221"/>
          </a:xfrm>
          <a:prstGeom prst="rect">
            <a:avLst/>
          </a:prstGeom>
          <a:noFill/>
        </p:spPr>
        <p:txBody>
          <a:bodyPr wrap="none" rtlCol="0">
            <a:spAutoFit/>
          </a:bodyPr>
          <a:lstStyle/>
          <a:p>
            <a:r>
              <a:rPr lang="en-US" sz="1000" dirty="0">
                <a:solidFill>
                  <a:schemeClr val="tx2"/>
                </a:solidFill>
                <a:latin typeface="Roboto Light" panose="02000000000000000000" pitchFamily="2" charset="0"/>
                <a:ea typeface="Roboto Light" panose="02000000000000000000" pitchFamily="2" charset="0"/>
                <a:cs typeface="Roboto Light" panose="02000000000000000000" pitchFamily="2" charset="0"/>
              </a:rPr>
              <a:t>24,4</a:t>
            </a:r>
          </a:p>
        </p:txBody>
      </p:sp>
      <p:sp>
        <p:nvSpPr>
          <p:cNvPr id="90" name="Textfeld 89">
            <a:extLst>
              <a:ext uri="{FF2B5EF4-FFF2-40B4-BE49-F238E27FC236}">
                <a16:creationId xmlns:a16="http://schemas.microsoft.com/office/drawing/2014/main" id="{3AF49867-9FE8-4C0C-B29E-5648C270CB07}"/>
              </a:ext>
            </a:extLst>
          </p:cNvPr>
          <p:cNvSpPr txBox="1"/>
          <p:nvPr/>
        </p:nvSpPr>
        <p:spPr>
          <a:xfrm>
            <a:off x="10646133" y="3019920"/>
            <a:ext cx="420308" cy="246221"/>
          </a:xfrm>
          <a:prstGeom prst="rect">
            <a:avLst/>
          </a:prstGeom>
          <a:noFill/>
        </p:spPr>
        <p:txBody>
          <a:bodyPr wrap="none" rtlCol="0">
            <a:spAutoFit/>
          </a:bodyPr>
          <a:lstStyle/>
          <a:p>
            <a:r>
              <a:rPr lang="en-US" sz="1000" dirty="0">
                <a:solidFill>
                  <a:schemeClr val="tx2"/>
                </a:solidFill>
                <a:latin typeface="Roboto Light" panose="02000000000000000000" pitchFamily="2" charset="0"/>
                <a:ea typeface="Roboto Light" panose="02000000000000000000" pitchFamily="2" charset="0"/>
                <a:cs typeface="Roboto Light" panose="02000000000000000000" pitchFamily="2" charset="0"/>
              </a:rPr>
              <a:t>24,5</a:t>
            </a:r>
          </a:p>
        </p:txBody>
      </p:sp>
      <p:graphicFrame>
        <p:nvGraphicFramePr>
          <p:cNvPr id="91" name="Diagramm 90">
            <a:extLst>
              <a:ext uri="{FF2B5EF4-FFF2-40B4-BE49-F238E27FC236}">
                <a16:creationId xmlns:a16="http://schemas.microsoft.com/office/drawing/2014/main" id="{2D5E001A-D3DD-45BD-A9F3-4D33D87C1EB6}"/>
              </a:ext>
            </a:extLst>
          </p:cNvPr>
          <p:cNvGraphicFramePr/>
          <p:nvPr>
            <p:extLst>
              <p:ext uri="{D42A27DB-BD31-4B8C-83A1-F6EECF244321}">
                <p14:modId xmlns:p14="http://schemas.microsoft.com/office/powerpoint/2010/main" val="2329537732"/>
              </p:ext>
            </p:extLst>
          </p:nvPr>
        </p:nvGraphicFramePr>
        <p:xfrm>
          <a:off x="389252" y="2882355"/>
          <a:ext cx="3751075" cy="2882338"/>
        </p:xfrm>
        <a:graphic>
          <a:graphicData uri="http://schemas.openxmlformats.org/drawingml/2006/chart">
            <c:chart xmlns:c="http://schemas.openxmlformats.org/drawingml/2006/chart" xmlns:r="http://schemas.openxmlformats.org/officeDocument/2006/relationships" r:id="rId5"/>
          </a:graphicData>
        </a:graphic>
      </p:graphicFrame>
      <p:sp>
        <p:nvSpPr>
          <p:cNvPr id="92" name="Rechteck 91">
            <a:extLst>
              <a:ext uri="{FF2B5EF4-FFF2-40B4-BE49-F238E27FC236}">
                <a16:creationId xmlns:a16="http://schemas.microsoft.com/office/drawing/2014/main" id="{B4F2728A-F88B-43D1-8C11-53A49C6D9C8E}"/>
              </a:ext>
            </a:extLst>
          </p:cNvPr>
          <p:cNvSpPr/>
          <p:nvPr/>
        </p:nvSpPr>
        <p:spPr>
          <a:xfrm>
            <a:off x="2790628" y="3207313"/>
            <a:ext cx="962123" cy="246221"/>
          </a:xfrm>
          <a:prstGeom prst="rect">
            <a:avLst/>
          </a:prstGeom>
        </p:spPr>
        <p:txBody>
          <a:bodyPr wrap="none">
            <a:spAutoFit/>
          </a:bodyPr>
          <a:lstStyle/>
          <a:p>
            <a:r>
              <a:rPr lang="de-DE" sz="1000" dirty="0">
                <a:solidFill>
                  <a:schemeClr val="tx2"/>
                </a:solidFill>
                <a:latin typeface="Roboto Light" panose="02000000000000000000" pitchFamily="2" charset="0"/>
                <a:ea typeface="Roboto Light" panose="02000000000000000000" pitchFamily="2" charset="0"/>
                <a:cs typeface="Roboto Light" panose="02000000000000000000" pitchFamily="2" charset="0"/>
              </a:rPr>
              <a:t>in Mio. €/Jahr</a:t>
            </a:r>
          </a:p>
        </p:txBody>
      </p:sp>
      <p:grpSp>
        <p:nvGrpSpPr>
          <p:cNvPr id="93" name="Gruppieren 92">
            <a:extLst>
              <a:ext uri="{FF2B5EF4-FFF2-40B4-BE49-F238E27FC236}">
                <a16:creationId xmlns:a16="http://schemas.microsoft.com/office/drawing/2014/main" id="{163A54B8-B757-4A59-9B0D-3ED0D0D53AAE}"/>
              </a:ext>
            </a:extLst>
          </p:cNvPr>
          <p:cNvGrpSpPr/>
          <p:nvPr/>
        </p:nvGrpSpPr>
        <p:grpSpPr>
          <a:xfrm>
            <a:off x="3276194" y="2321957"/>
            <a:ext cx="472053" cy="276692"/>
            <a:chOff x="4889500" y="-675420"/>
            <a:chExt cx="4634308" cy="2716382"/>
          </a:xfrm>
        </p:grpSpPr>
        <p:grpSp>
          <p:nvGrpSpPr>
            <p:cNvPr id="94" name="Gruppieren 93">
              <a:extLst>
                <a:ext uri="{FF2B5EF4-FFF2-40B4-BE49-F238E27FC236}">
                  <a16:creationId xmlns:a16="http://schemas.microsoft.com/office/drawing/2014/main" id="{540AA485-5CB9-491D-853A-6EF8AB07FEE2}"/>
                </a:ext>
              </a:extLst>
            </p:cNvPr>
            <p:cNvGrpSpPr/>
            <p:nvPr/>
          </p:nvGrpSpPr>
          <p:grpSpPr>
            <a:xfrm>
              <a:off x="4889500" y="-675420"/>
              <a:ext cx="4634308" cy="2716382"/>
              <a:chOff x="6621338" y="339690"/>
              <a:chExt cx="2902470" cy="1701272"/>
            </a:xfrm>
          </p:grpSpPr>
          <p:sp>
            <p:nvSpPr>
              <p:cNvPr id="104" name="Freeform 5">
                <a:extLst>
                  <a:ext uri="{FF2B5EF4-FFF2-40B4-BE49-F238E27FC236}">
                    <a16:creationId xmlns:a16="http://schemas.microsoft.com/office/drawing/2014/main" id="{373612A0-14C6-4756-8570-10048D44C59C}"/>
                  </a:ext>
                </a:extLst>
              </p:cNvPr>
              <p:cNvSpPr>
                <a:spLocks noEditPoints="1"/>
              </p:cNvSpPr>
              <p:nvPr/>
            </p:nvSpPr>
            <p:spPr bwMode="auto">
              <a:xfrm>
                <a:off x="6621338" y="339690"/>
                <a:ext cx="2902470" cy="1701272"/>
              </a:xfrm>
              <a:custGeom>
                <a:avLst/>
                <a:gdLst>
                  <a:gd name="T0" fmla="*/ 944 w 950"/>
                  <a:gd name="T1" fmla="*/ 336 h 556"/>
                  <a:gd name="T2" fmla="*/ 939 w 950"/>
                  <a:gd name="T3" fmla="*/ 331 h 556"/>
                  <a:gd name="T4" fmla="*/ 492 w 950"/>
                  <a:gd name="T5" fmla="*/ 6 h 556"/>
                  <a:gd name="T6" fmla="*/ 485 w 950"/>
                  <a:gd name="T7" fmla="*/ 2 h 556"/>
                  <a:gd name="T8" fmla="*/ 476 w 950"/>
                  <a:gd name="T9" fmla="*/ 1 h 556"/>
                  <a:gd name="T10" fmla="*/ 466 w 950"/>
                  <a:gd name="T11" fmla="*/ 4 h 556"/>
                  <a:gd name="T12" fmla="*/ 14 w 950"/>
                  <a:gd name="T13" fmla="*/ 219 h 556"/>
                  <a:gd name="T14" fmla="*/ 8 w 950"/>
                  <a:gd name="T15" fmla="*/ 223 h 556"/>
                  <a:gd name="T16" fmla="*/ 1 w 950"/>
                  <a:gd name="T17" fmla="*/ 233 h 556"/>
                  <a:gd name="T18" fmla="*/ 0 w 950"/>
                  <a:gd name="T19" fmla="*/ 241 h 556"/>
                  <a:gd name="T20" fmla="*/ 2 w 950"/>
                  <a:gd name="T21" fmla="*/ 471 h 556"/>
                  <a:gd name="T22" fmla="*/ 3 w 950"/>
                  <a:gd name="T23" fmla="*/ 479 h 556"/>
                  <a:gd name="T24" fmla="*/ 13 w 950"/>
                  <a:gd name="T25" fmla="*/ 489 h 556"/>
                  <a:gd name="T26" fmla="*/ 20 w 950"/>
                  <a:gd name="T27" fmla="*/ 492 h 556"/>
                  <a:gd name="T28" fmla="*/ 466 w 950"/>
                  <a:gd name="T29" fmla="*/ 556 h 556"/>
                  <a:gd name="T30" fmla="*/ 472 w 950"/>
                  <a:gd name="T31" fmla="*/ 556 h 556"/>
                  <a:gd name="T32" fmla="*/ 473 w 950"/>
                  <a:gd name="T33" fmla="*/ 556 h 556"/>
                  <a:gd name="T34" fmla="*/ 474 w 950"/>
                  <a:gd name="T35" fmla="*/ 556 h 556"/>
                  <a:gd name="T36" fmla="*/ 478 w 950"/>
                  <a:gd name="T37" fmla="*/ 556 h 556"/>
                  <a:gd name="T38" fmla="*/ 479 w 950"/>
                  <a:gd name="T39" fmla="*/ 556 h 556"/>
                  <a:gd name="T40" fmla="*/ 480 w 950"/>
                  <a:gd name="T41" fmla="*/ 556 h 556"/>
                  <a:gd name="T42" fmla="*/ 486 w 950"/>
                  <a:gd name="T43" fmla="*/ 556 h 556"/>
                  <a:gd name="T44" fmla="*/ 930 w 950"/>
                  <a:gd name="T45" fmla="*/ 492 h 556"/>
                  <a:gd name="T46" fmla="*/ 937 w 950"/>
                  <a:gd name="T47" fmla="*/ 489 h 556"/>
                  <a:gd name="T48" fmla="*/ 947 w 950"/>
                  <a:gd name="T49" fmla="*/ 479 h 556"/>
                  <a:gd name="T50" fmla="*/ 948 w 950"/>
                  <a:gd name="T51" fmla="*/ 471 h 556"/>
                  <a:gd name="T52" fmla="*/ 950 w 950"/>
                  <a:gd name="T53" fmla="*/ 353 h 556"/>
                  <a:gd name="T54" fmla="*/ 949 w 950"/>
                  <a:gd name="T55" fmla="*/ 345 h 556"/>
                  <a:gd name="T56" fmla="*/ 944 w 950"/>
                  <a:gd name="T57" fmla="*/ 336 h 556"/>
                  <a:gd name="T58" fmla="*/ 24 w 950"/>
                  <a:gd name="T59" fmla="*/ 245 h 556"/>
                  <a:gd name="T60" fmla="*/ 28 w 950"/>
                  <a:gd name="T61" fmla="*/ 239 h 556"/>
                  <a:gd name="T62" fmla="*/ 462 w 950"/>
                  <a:gd name="T63" fmla="*/ 32 h 556"/>
                  <a:gd name="T64" fmla="*/ 466 w 950"/>
                  <a:gd name="T65" fmla="*/ 34 h 556"/>
                  <a:gd name="T66" fmla="*/ 466 w 950"/>
                  <a:gd name="T67" fmla="*/ 130 h 556"/>
                  <a:gd name="T68" fmla="*/ 466 w 950"/>
                  <a:gd name="T69" fmla="*/ 138 h 556"/>
                  <a:gd name="T70" fmla="*/ 464 w 950"/>
                  <a:gd name="T71" fmla="*/ 527 h 556"/>
                  <a:gd name="T72" fmla="*/ 460 w 950"/>
                  <a:gd name="T73" fmla="*/ 531 h 556"/>
                  <a:gd name="T74" fmla="*/ 334 w 950"/>
                  <a:gd name="T75" fmla="*/ 513 h 556"/>
                  <a:gd name="T76" fmla="*/ 330 w 950"/>
                  <a:gd name="T77" fmla="*/ 508 h 556"/>
                  <a:gd name="T78" fmla="*/ 330 w 950"/>
                  <a:gd name="T79" fmla="*/ 331 h 556"/>
                  <a:gd name="T80" fmla="*/ 326 w 950"/>
                  <a:gd name="T81" fmla="*/ 328 h 556"/>
                  <a:gd name="T82" fmla="*/ 142 w 950"/>
                  <a:gd name="T83" fmla="*/ 373 h 556"/>
                  <a:gd name="T84" fmla="*/ 138 w 950"/>
                  <a:gd name="T85" fmla="*/ 378 h 556"/>
                  <a:gd name="T86" fmla="*/ 138 w 950"/>
                  <a:gd name="T87" fmla="*/ 481 h 556"/>
                  <a:gd name="T88" fmla="*/ 134 w 950"/>
                  <a:gd name="T89" fmla="*/ 484 h 556"/>
                  <a:gd name="T90" fmla="*/ 30 w 950"/>
                  <a:gd name="T91" fmla="*/ 469 h 556"/>
                  <a:gd name="T92" fmla="*/ 26 w 950"/>
                  <a:gd name="T93" fmla="*/ 465 h 556"/>
                  <a:gd name="T94" fmla="*/ 24 w 950"/>
                  <a:gd name="T95" fmla="*/ 245 h 556"/>
                  <a:gd name="T96" fmla="*/ 924 w 950"/>
                  <a:gd name="T97" fmla="*/ 465 h 556"/>
                  <a:gd name="T98" fmla="*/ 920 w 950"/>
                  <a:gd name="T99" fmla="*/ 469 h 556"/>
                  <a:gd name="T100" fmla="*/ 492 w 950"/>
                  <a:gd name="T101" fmla="*/ 531 h 556"/>
                  <a:gd name="T102" fmla="*/ 488 w 950"/>
                  <a:gd name="T103" fmla="*/ 527 h 556"/>
                  <a:gd name="T104" fmla="*/ 490 w 950"/>
                  <a:gd name="T105" fmla="*/ 38 h 556"/>
                  <a:gd name="T106" fmla="*/ 493 w 950"/>
                  <a:gd name="T107" fmla="*/ 37 h 556"/>
                  <a:gd name="T108" fmla="*/ 923 w 950"/>
                  <a:gd name="T109" fmla="*/ 349 h 556"/>
                  <a:gd name="T110" fmla="*/ 926 w 950"/>
                  <a:gd name="T111" fmla="*/ 355 h 556"/>
                  <a:gd name="T112" fmla="*/ 924 w 950"/>
                  <a:gd name="T113" fmla="*/ 465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950" h="556">
                    <a:moveTo>
                      <a:pt x="944" y="336"/>
                    </a:moveTo>
                    <a:cubicBezTo>
                      <a:pt x="943" y="334"/>
                      <a:pt x="940" y="332"/>
                      <a:pt x="939" y="331"/>
                    </a:cubicBezTo>
                    <a:cubicBezTo>
                      <a:pt x="492" y="6"/>
                      <a:pt x="492" y="6"/>
                      <a:pt x="492" y="6"/>
                    </a:cubicBezTo>
                    <a:cubicBezTo>
                      <a:pt x="490" y="5"/>
                      <a:pt x="487" y="3"/>
                      <a:pt x="485" y="2"/>
                    </a:cubicBezTo>
                    <a:cubicBezTo>
                      <a:pt x="483" y="1"/>
                      <a:pt x="477" y="1"/>
                      <a:pt x="476" y="1"/>
                    </a:cubicBezTo>
                    <a:cubicBezTo>
                      <a:pt x="474" y="0"/>
                      <a:pt x="468" y="3"/>
                      <a:pt x="466" y="4"/>
                    </a:cubicBezTo>
                    <a:cubicBezTo>
                      <a:pt x="14" y="219"/>
                      <a:pt x="14" y="219"/>
                      <a:pt x="14" y="219"/>
                    </a:cubicBezTo>
                    <a:cubicBezTo>
                      <a:pt x="12" y="220"/>
                      <a:pt x="9" y="222"/>
                      <a:pt x="8" y="223"/>
                    </a:cubicBezTo>
                    <a:cubicBezTo>
                      <a:pt x="1" y="233"/>
                      <a:pt x="1" y="233"/>
                      <a:pt x="1" y="233"/>
                    </a:cubicBezTo>
                    <a:cubicBezTo>
                      <a:pt x="1" y="235"/>
                      <a:pt x="0" y="239"/>
                      <a:pt x="0" y="241"/>
                    </a:cubicBezTo>
                    <a:cubicBezTo>
                      <a:pt x="2" y="471"/>
                      <a:pt x="2" y="471"/>
                      <a:pt x="2" y="471"/>
                    </a:cubicBezTo>
                    <a:cubicBezTo>
                      <a:pt x="2" y="473"/>
                      <a:pt x="3" y="477"/>
                      <a:pt x="3" y="479"/>
                    </a:cubicBezTo>
                    <a:cubicBezTo>
                      <a:pt x="13" y="489"/>
                      <a:pt x="13" y="489"/>
                      <a:pt x="13" y="489"/>
                    </a:cubicBezTo>
                    <a:cubicBezTo>
                      <a:pt x="15" y="491"/>
                      <a:pt x="18" y="492"/>
                      <a:pt x="20" y="492"/>
                    </a:cubicBezTo>
                    <a:cubicBezTo>
                      <a:pt x="466" y="556"/>
                      <a:pt x="466" y="556"/>
                      <a:pt x="466" y="556"/>
                    </a:cubicBezTo>
                    <a:cubicBezTo>
                      <a:pt x="469" y="556"/>
                      <a:pt x="471" y="556"/>
                      <a:pt x="472" y="556"/>
                    </a:cubicBezTo>
                    <a:cubicBezTo>
                      <a:pt x="472" y="556"/>
                      <a:pt x="472" y="556"/>
                      <a:pt x="473" y="556"/>
                    </a:cubicBezTo>
                    <a:cubicBezTo>
                      <a:pt x="474" y="556"/>
                      <a:pt x="474" y="556"/>
                      <a:pt x="474" y="556"/>
                    </a:cubicBezTo>
                    <a:cubicBezTo>
                      <a:pt x="475" y="556"/>
                      <a:pt x="477" y="556"/>
                      <a:pt x="478" y="556"/>
                    </a:cubicBezTo>
                    <a:cubicBezTo>
                      <a:pt x="478" y="556"/>
                      <a:pt x="478" y="556"/>
                      <a:pt x="479" y="556"/>
                    </a:cubicBezTo>
                    <a:cubicBezTo>
                      <a:pt x="480" y="556"/>
                      <a:pt x="480" y="556"/>
                      <a:pt x="480" y="556"/>
                    </a:cubicBezTo>
                    <a:cubicBezTo>
                      <a:pt x="481" y="556"/>
                      <a:pt x="483" y="556"/>
                      <a:pt x="486" y="556"/>
                    </a:cubicBezTo>
                    <a:cubicBezTo>
                      <a:pt x="930" y="492"/>
                      <a:pt x="930" y="492"/>
                      <a:pt x="930" y="492"/>
                    </a:cubicBezTo>
                    <a:cubicBezTo>
                      <a:pt x="932" y="492"/>
                      <a:pt x="935" y="491"/>
                      <a:pt x="937" y="489"/>
                    </a:cubicBezTo>
                    <a:cubicBezTo>
                      <a:pt x="947" y="479"/>
                      <a:pt x="947" y="479"/>
                      <a:pt x="947" y="479"/>
                    </a:cubicBezTo>
                    <a:cubicBezTo>
                      <a:pt x="947" y="477"/>
                      <a:pt x="948" y="473"/>
                      <a:pt x="948" y="471"/>
                    </a:cubicBezTo>
                    <a:cubicBezTo>
                      <a:pt x="950" y="353"/>
                      <a:pt x="950" y="353"/>
                      <a:pt x="950" y="353"/>
                    </a:cubicBezTo>
                    <a:cubicBezTo>
                      <a:pt x="950" y="351"/>
                      <a:pt x="949" y="347"/>
                      <a:pt x="949" y="345"/>
                    </a:cubicBezTo>
                    <a:lnTo>
                      <a:pt x="944" y="336"/>
                    </a:lnTo>
                    <a:close/>
                    <a:moveTo>
                      <a:pt x="24" y="245"/>
                    </a:moveTo>
                    <a:cubicBezTo>
                      <a:pt x="24" y="242"/>
                      <a:pt x="26" y="240"/>
                      <a:pt x="28" y="239"/>
                    </a:cubicBezTo>
                    <a:cubicBezTo>
                      <a:pt x="462" y="32"/>
                      <a:pt x="462" y="32"/>
                      <a:pt x="462" y="32"/>
                    </a:cubicBezTo>
                    <a:cubicBezTo>
                      <a:pt x="464" y="31"/>
                      <a:pt x="466" y="32"/>
                      <a:pt x="466" y="34"/>
                    </a:cubicBezTo>
                    <a:cubicBezTo>
                      <a:pt x="466" y="130"/>
                      <a:pt x="466" y="130"/>
                      <a:pt x="466" y="130"/>
                    </a:cubicBezTo>
                    <a:cubicBezTo>
                      <a:pt x="466" y="133"/>
                      <a:pt x="466" y="136"/>
                      <a:pt x="466" y="138"/>
                    </a:cubicBezTo>
                    <a:cubicBezTo>
                      <a:pt x="464" y="527"/>
                      <a:pt x="464" y="527"/>
                      <a:pt x="464" y="527"/>
                    </a:cubicBezTo>
                    <a:cubicBezTo>
                      <a:pt x="464" y="529"/>
                      <a:pt x="462" y="531"/>
                      <a:pt x="460" y="531"/>
                    </a:cubicBezTo>
                    <a:cubicBezTo>
                      <a:pt x="334" y="513"/>
                      <a:pt x="334" y="513"/>
                      <a:pt x="334" y="513"/>
                    </a:cubicBezTo>
                    <a:cubicBezTo>
                      <a:pt x="332" y="512"/>
                      <a:pt x="330" y="510"/>
                      <a:pt x="330" y="508"/>
                    </a:cubicBezTo>
                    <a:cubicBezTo>
                      <a:pt x="330" y="331"/>
                      <a:pt x="330" y="331"/>
                      <a:pt x="330" y="331"/>
                    </a:cubicBezTo>
                    <a:cubicBezTo>
                      <a:pt x="330" y="329"/>
                      <a:pt x="328" y="327"/>
                      <a:pt x="326" y="328"/>
                    </a:cubicBezTo>
                    <a:cubicBezTo>
                      <a:pt x="142" y="373"/>
                      <a:pt x="142" y="373"/>
                      <a:pt x="142" y="373"/>
                    </a:cubicBezTo>
                    <a:cubicBezTo>
                      <a:pt x="140" y="374"/>
                      <a:pt x="138" y="376"/>
                      <a:pt x="138" y="378"/>
                    </a:cubicBezTo>
                    <a:cubicBezTo>
                      <a:pt x="138" y="481"/>
                      <a:pt x="138" y="481"/>
                      <a:pt x="138" y="481"/>
                    </a:cubicBezTo>
                    <a:cubicBezTo>
                      <a:pt x="138" y="483"/>
                      <a:pt x="136" y="484"/>
                      <a:pt x="134" y="484"/>
                    </a:cubicBezTo>
                    <a:cubicBezTo>
                      <a:pt x="30" y="469"/>
                      <a:pt x="30" y="469"/>
                      <a:pt x="30" y="469"/>
                    </a:cubicBezTo>
                    <a:cubicBezTo>
                      <a:pt x="28" y="469"/>
                      <a:pt x="26" y="467"/>
                      <a:pt x="26" y="465"/>
                    </a:cubicBezTo>
                    <a:lnTo>
                      <a:pt x="24" y="245"/>
                    </a:lnTo>
                    <a:close/>
                    <a:moveTo>
                      <a:pt x="924" y="465"/>
                    </a:moveTo>
                    <a:cubicBezTo>
                      <a:pt x="924" y="467"/>
                      <a:pt x="922" y="469"/>
                      <a:pt x="920" y="469"/>
                    </a:cubicBezTo>
                    <a:cubicBezTo>
                      <a:pt x="492" y="531"/>
                      <a:pt x="492" y="531"/>
                      <a:pt x="492" y="531"/>
                    </a:cubicBezTo>
                    <a:cubicBezTo>
                      <a:pt x="490" y="531"/>
                      <a:pt x="488" y="529"/>
                      <a:pt x="488" y="527"/>
                    </a:cubicBezTo>
                    <a:cubicBezTo>
                      <a:pt x="490" y="38"/>
                      <a:pt x="490" y="38"/>
                      <a:pt x="490" y="38"/>
                    </a:cubicBezTo>
                    <a:cubicBezTo>
                      <a:pt x="490" y="36"/>
                      <a:pt x="491" y="36"/>
                      <a:pt x="493" y="37"/>
                    </a:cubicBezTo>
                    <a:cubicBezTo>
                      <a:pt x="923" y="349"/>
                      <a:pt x="923" y="349"/>
                      <a:pt x="923" y="349"/>
                    </a:cubicBezTo>
                    <a:cubicBezTo>
                      <a:pt x="924" y="350"/>
                      <a:pt x="926" y="353"/>
                      <a:pt x="926" y="355"/>
                    </a:cubicBezTo>
                    <a:lnTo>
                      <a:pt x="924" y="465"/>
                    </a:lnTo>
                    <a:close/>
                  </a:path>
                </a:pathLst>
              </a:cu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05" name="Freeform 6">
                <a:extLst>
                  <a:ext uri="{FF2B5EF4-FFF2-40B4-BE49-F238E27FC236}">
                    <a16:creationId xmlns:a16="http://schemas.microsoft.com/office/drawing/2014/main" id="{5C78AF43-FE68-4497-8DDC-A54EEEF56455}"/>
                  </a:ext>
                </a:extLst>
              </p:cNvPr>
              <p:cNvSpPr>
                <a:spLocks noEditPoints="1"/>
              </p:cNvSpPr>
              <p:nvPr/>
            </p:nvSpPr>
            <p:spPr bwMode="auto">
              <a:xfrm>
                <a:off x="6621338" y="339690"/>
                <a:ext cx="2902470" cy="1701272"/>
              </a:xfrm>
              <a:custGeom>
                <a:avLst/>
                <a:gdLst>
                  <a:gd name="T0" fmla="*/ 944 w 950"/>
                  <a:gd name="T1" fmla="*/ 336 h 556"/>
                  <a:gd name="T2" fmla="*/ 939 w 950"/>
                  <a:gd name="T3" fmla="*/ 331 h 556"/>
                  <a:gd name="T4" fmla="*/ 492 w 950"/>
                  <a:gd name="T5" fmla="*/ 6 h 556"/>
                  <a:gd name="T6" fmla="*/ 485 w 950"/>
                  <a:gd name="T7" fmla="*/ 2 h 556"/>
                  <a:gd name="T8" fmla="*/ 476 w 950"/>
                  <a:gd name="T9" fmla="*/ 1 h 556"/>
                  <a:gd name="T10" fmla="*/ 466 w 950"/>
                  <a:gd name="T11" fmla="*/ 4 h 556"/>
                  <a:gd name="T12" fmla="*/ 14 w 950"/>
                  <a:gd name="T13" fmla="*/ 219 h 556"/>
                  <a:gd name="T14" fmla="*/ 8 w 950"/>
                  <a:gd name="T15" fmla="*/ 223 h 556"/>
                  <a:gd name="T16" fmla="*/ 1 w 950"/>
                  <a:gd name="T17" fmla="*/ 233 h 556"/>
                  <a:gd name="T18" fmla="*/ 0 w 950"/>
                  <a:gd name="T19" fmla="*/ 241 h 556"/>
                  <a:gd name="T20" fmla="*/ 2 w 950"/>
                  <a:gd name="T21" fmla="*/ 471 h 556"/>
                  <a:gd name="T22" fmla="*/ 3 w 950"/>
                  <a:gd name="T23" fmla="*/ 479 h 556"/>
                  <a:gd name="T24" fmla="*/ 13 w 950"/>
                  <a:gd name="T25" fmla="*/ 489 h 556"/>
                  <a:gd name="T26" fmla="*/ 20 w 950"/>
                  <a:gd name="T27" fmla="*/ 492 h 556"/>
                  <a:gd name="T28" fmla="*/ 466 w 950"/>
                  <a:gd name="T29" fmla="*/ 556 h 556"/>
                  <a:gd name="T30" fmla="*/ 472 w 950"/>
                  <a:gd name="T31" fmla="*/ 556 h 556"/>
                  <a:gd name="T32" fmla="*/ 473 w 950"/>
                  <a:gd name="T33" fmla="*/ 556 h 556"/>
                  <a:gd name="T34" fmla="*/ 474 w 950"/>
                  <a:gd name="T35" fmla="*/ 556 h 556"/>
                  <a:gd name="T36" fmla="*/ 478 w 950"/>
                  <a:gd name="T37" fmla="*/ 556 h 556"/>
                  <a:gd name="T38" fmla="*/ 479 w 950"/>
                  <a:gd name="T39" fmla="*/ 556 h 556"/>
                  <a:gd name="T40" fmla="*/ 480 w 950"/>
                  <a:gd name="T41" fmla="*/ 556 h 556"/>
                  <a:gd name="T42" fmla="*/ 486 w 950"/>
                  <a:gd name="T43" fmla="*/ 556 h 556"/>
                  <a:gd name="T44" fmla="*/ 930 w 950"/>
                  <a:gd name="T45" fmla="*/ 492 h 556"/>
                  <a:gd name="T46" fmla="*/ 937 w 950"/>
                  <a:gd name="T47" fmla="*/ 489 h 556"/>
                  <a:gd name="T48" fmla="*/ 947 w 950"/>
                  <a:gd name="T49" fmla="*/ 479 h 556"/>
                  <a:gd name="T50" fmla="*/ 948 w 950"/>
                  <a:gd name="T51" fmla="*/ 471 h 556"/>
                  <a:gd name="T52" fmla="*/ 950 w 950"/>
                  <a:gd name="T53" fmla="*/ 353 h 556"/>
                  <a:gd name="T54" fmla="*/ 949 w 950"/>
                  <a:gd name="T55" fmla="*/ 345 h 556"/>
                  <a:gd name="T56" fmla="*/ 944 w 950"/>
                  <a:gd name="T57" fmla="*/ 336 h 556"/>
                  <a:gd name="T58" fmla="*/ 24 w 950"/>
                  <a:gd name="T59" fmla="*/ 245 h 556"/>
                  <a:gd name="T60" fmla="*/ 28 w 950"/>
                  <a:gd name="T61" fmla="*/ 239 h 556"/>
                  <a:gd name="T62" fmla="*/ 462 w 950"/>
                  <a:gd name="T63" fmla="*/ 32 h 556"/>
                  <a:gd name="T64" fmla="*/ 466 w 950"/>
                  <a:gd name="T65" fmla="*/ 34 h 556"/>
                  <a:gd name="T66" fmla="*/ 466 w 950"/>
                  <a:gd name="T67" fmla="*/ 130 h 556"/>
                  <a:gd name="T68" fmla="*/ 466 w 950"/>
                  <a:gd name="T69" fmla="*/ 138 h 556"/>
                  <a:gd name="T70" fmla="*/ 464 w 950"/>
                  <a:gd name="T71" fmla="*/ 527 h 556"/>
                  <a:gd name="T72" fmla="*/ 460 w 950"/>
                  <a:gd name="T73" fmla="*/ 531 h 556"/>
                  <a:gd name="T74" fmla="*/ 334 w 950"/>
                  <a:gd name="T75" fmla="*/ 513 h 556"/>
                  <a:gd name="T76" fmla="*/ 330 w 950"/>
                  <a:gd name="T77" fmla="*/ 508 h 556"/>
                  <a:gd name="T78" fmla="*/ 330 w 950"/>
                  <a:gd name="T79" fmla="*/ 331 h 556"/>
                  <a:gd name="T80" fmla="*/ 326 w 950"/>
                  <a:gd name="T81" fmla="*/ 328 h 556"/>
                  <a:gd name="T82" fmla="*/ 142 w 950"/>
                  <a:gd name="T83" fmla="*/ 373 h 556"/>
                  <a:gd name="T84" fmla="*/ 138 w 950"/>
                  <a:gd name="T85" fmla="*/ 378 h 556"/>
                  <a:gd name="T86" fmla="*/ 138 w 950"/>
                  <a:gd name="T87" fmla="*/ 481 h 556"/>
                  <a:gd name="T88" fmla="*/ 134 w 950"/>
                  <a:gd name="T89" fmla="*/ 484 h 556"/>
                  <a:gd name="T90" fmla="*/ 30 w 950"/>
                  <a:gd name="T91" fmla="*/ 469 h 556"/>
                  <a:gd name="T92" fmla="*/ 26 w 950"/>
                  <a:gd name="T93" fmla="*/ 465 h 556"/>
                  <a:gd name="T94" fmla="*/ 24 w 950"/>
                  <a:gd name="T95" fmla="*/ 245 h 556"/>
                  <a:gd name="T96" fmla="*/ 924 w 950"/>
                  <a:gd name="T97" fmla="*/ 465 h 556"/>
                  <a:gd name="T98" fmla="*/ 920 w 950"/>
                  <a:gd name="T99" fmla="*/ 469 h 556"/>
                  <a:gd name="T100" fmla="*/ 492 w 950"/>
                  <a:gd name="T101" fmla="*/ 531 h 556"/>
                  <a:gd name="T102" fmla="*/ 488 w 950"/>
                  <a:gd name="T103" fmla="*/ 527 h 556"/>
                  <a:gd name="T104" fmla="*/ 490 w 950"/>
                  <a:gd name="T105" fmla="*/ 38 h 556"/>
                  <a:gd name="T106" fmla="*/ 493 w 950"/>
                  <a:gd name="T107" fmla="*/ 37 h 556"/>
                  <a:gd name="T108" fmla="*/ 923 w 950"/>
                  <a:gd name="T109" fmla="*/ 349 h 556"/>
                  <a:gd name="T110" fmla="*/ 926 w 950"/>
                  <a:gd name="T111" fmla="*/ 355 h 556"/>
                  <a:gd name="T112" fmla="*/ 924 w 950"/>
                  <a:gd name="T113" fmla="*/ 465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950" h="556">
                    <a:moveTo>
                      <a:pt x="944" y="336"/>
                    </a:moveTo>
                    <a:cubicBezTo>
                      <a:pt x="943" y="334"/>
                      <a:pt x="940" y="332"/>
                      <a:pt x="939" y="331"/>
                    </a:cubicBezTo>
                    <a:cubicBezTo>
                      <a:pt x="492" y="6"/>
                      <a:pt x="492" y="6"/>
                      <a:pt x="492" y="6"/>
                    </a:cubicBezTo>
                    <a:cubicBezTo>
                      <a:pt x="490" y="5"/>
                      <a:pt x="487" y="3"/>
                      <a:pt x="485" y="2"/>
                    </a:cubicBezTo>
                    <a:cubicBezTo>
                      <a:pt x="483" y="1"/>
                      <a:pt x="477" y="1"/>
                      <a:pt x="476" y="1"/>
                    </a:cubicBezTo>
                    <a:cubicBezTo>
                      <a:pt x="474" y="0"/>
                      <a:pt x="468" y="3"/>
                      <a:pt x="466" y="4"/>
                    </a:cubicBezTo>
                    <a:cubicBezTo>
                      <a:pt x="14" y="219"/>
                      <a:pt x="14" y="219"/>
                      <a:pt x="14" y="219"/>
                    </a:cubicBezTo>
                    <a:cubicBezTo>
                      <a:pt x="12" y="220"/>
                      <a:pt x="9" y="222"/>
                      <a:pt x="8" y="223"/>
                    </a:cubicBezTo>
                    <a:cubicBezTo>
                      <a:pt x="1" y="233"/>
                      <a:pt x="1" y="233"/>
                      <a:pt x="1" y="233"/>
                    </a:cubicBezTo>
                    <a:cubicBezTo>
                      <a:pt x="1" y="235"/>
                      <a:pt x="0" y="239"/>
                      <a:pt x="0" y="241"/>
                    </a:cubicBezTo>
                    <a:cubicBezTo>
                      <a:pt x="2" y="471"/>
                      <a:pt x="2" y="471"/>
                      <a:pt x="2" y="471"/>
                    </a:cubicBezTo>
                    <a:cubicBezTo>
                      <a:pt x="2" y="473"/>
                      <a:pt x="3" y="477"/>
                      <a:pt x="3" y="479"/>
                    </a:cubicBezTo>
                    <a:cubicBezTo>
                      <a:pt x="13" y="489"/>
                      <a:pt x="13" y="489"/>
                      <a:pt x="13" y="489"/>
                    </a:cubicBezTo>
                    <a:cubicBezTo>
                      <a:pt x="15" y="491"/>
                      <a:pt x="18" y="492"/>
                      <a:pt x="20" y="492"/>
                    </a:cubicBezTo>
                    <a:cubicBezTo>
                      <a:pt x="466" y="556"/>
                      <a:pt x="466" y="556"/>
                      <a:pt x="466" y="556"/>
                    </a:cubicBezTo>
                    <a:cubicBezTo>
                      <a:pt x="469" y="556"/>
                      <a:pt x="471" y="556"/>
                      <a:pt x="472" y="556"/>
                    </a:cubicBezTo>
                    <a:cubicBezTo>
                      <a:pt x="472" y="556"/>
                      <a:pt x="472" y="556"/>
                      <a:pt x="473" y="556"/>
                    </a:cubicBezTo>
                    <a:cubicBezTo>
                      <a:pt x="474" y="556"/>
                      <a:pt x="474" y="556"/>
                      <a:pt x="474" y="556"/>
                    </a:cubicBezTo>
                    <a:cubicBezTo>
                      <a:pt x="475" y="556"/>
                      <a:pt x="477" y="556"/>
                      <a:pt x="478" y="556"/>
                    </a:cubicBezTo>
                    <a:cubicBezTo>
                      <a:pt x="478" y="556"/>
                      <a:pt x="478" y="556"/>
                      <a:pt x="479" y="556"/>
                    </a:cubicBezTo>
                    <a:cubicBezTo>
                      <a:pt x="480" y="556"/>
                      <a:pt x="480" y="556"/>
                      <a:pt x="480" y="556"/>
                    </a:cubicBezTo>
                    <a:cubicBezTo>
                      <a:pt x="481" y="556"/>
                      <a:pt x="483" y="556"/>
                      <a:pt x="486" y="556"/>
                    </a:cubicBezTo>
                    <a:cubicBezTo>
                      <a:pt x="930" y="492"/>
                      <a:pt x="930" y="492"/>
                      <a:pt x="930" y="492"/>
                    </a:cubicBezTo>
                    <a:cubicBezTo>
                      <a:pt x="932" y="492"/>
                      <a:pt x="935" y="491"/>
                      <a:pt x="937" y="489"/>
                    </a:cubicBezTo>
                    <a:cubicBezTo>
                      <a:pt x="947" y="479"/>
                      <a:pt x="947" y="479"/>
                      <a:pt x="947" y="479"/>
                    </a:cubicBezTo>
                    <a:cubicBezTo>
                      <a:pt x="947" y="477"/>
                      <a:pt x="948" y="473"/>
                      <a:pt x="948" y="471"/>
                    </a:cubicBezTo>
                    <a:cubicBezTo>
                      <a:pt x="950" y="353"/>
                      <a:pt x="950" y="353"/>
                      <a:pt x="950" y="353"/>
                    </a:cubicBezTo>
                    <a:cubicBezTo>
                      <a:pt x="950" y="351"/>
                      <a:pt x="949" y="347"/>
                      <a:pt x="949" y="345"/>
                    </a:cubicBezTo>
                    <a:lnTo>
                      <a:pt x="944" y="336"/>
                    </a:lnTo>
                    <a:close/>
                    <a:moveTo>
                      <a:pt x="24" y="245"/>
                    </a:moveTo>
                    <a:cubicBezTo>
                      <a:pt x="24" y="242"/>
                      <a:pt x="26" y="240"/>
                      <a:pt x="28" y="239"/>
                    </a:cubicBezTo>
                    <a:cubicBezTo>
                      <a:pt x="462" y="32"/>
                      <a:pt x="462" y="32"/>
                      <a:pt x="462" y="32"/>
                    </a:cubicBezTo>
                    <a:cubicBezTo>
                      <a:pt x="464" y="31"/>
                      <a:pt x="466" y="32"/>
                      <a:pt x="466" y="34"/>
                    </a:cubicBezTo>
                    <a:cubicBezTo>
                      <a:pt x="466" y="130"/>
                      <a:pt x="466" y="130"/>
                      <a:pt x="466" y="130"/>
                    </a:cubicBezTo>
                    <a:cubicBezTo>
                      <a:pt x="466" y="133"/>
                      <a:pt x="466" y="136"/>
                      <a:pt x="466" y="138"/>
                    </a:cubicBezTo>
                    <a:cubicBezTo>
                      <a:pt x="464" y="527"/>
                      <a:pt x="464" y="527"/>
                      <a:pt x="464" y="527"/>
                    </a:cubicBezTo>
                    <a:cubicBezTo>
                      <a:pt x="464" y="529"/>
                      <a:pt x="462" y="531"/>
                      <a:pt x="460" y="531"/>
                    </a:cubicBezTo>
                    <a:cubicBezTo>
                      <a:pt x="334" y="513"/>
                      <a:pt x="334" y="513"/>
                      <a:pt x="334" y="513"/>
                    </a:cubicBezTo>
                    <a:cubicBezTo>
                      <a:pt x="332" y="512"/>
                      <a:pt x="330" y="510"/>
                      <a:pt x="330" y="508"/>
                    </a:cubicBezTo>
                    <a:cubicBezTo>
                      <a:pt x="330" y="331"/>
                      <a:pt x="330" y="331"/>
                      <a:pt x="330" y="331"/>
                    </a:cubicBezTo>
                    <a:cubicBezTo>
                      <a:pt x="330" y="329"/>
                      <a:pt x="328" y="327"/>
                      <a:pt x="326" y="328"/>
                    </a:cubicBezTo>
                    <a:cubicBezTo>
                      <a:pt x="142" y="373"/>
                      <a:pt x="142" y="373"/>
                      <a:pt x="142" y="373"/>
                    </a:cubicBezTo>
                    <a:cubicBezTo>
                      <a:pt x="140" y="374"/>
                      <a:pt x="138" y="376"/>
                      <a:pt x="138" y="378"/>
                    </a:cubicBezTo>
                    <a:cubicBezTo>
                      <a:pt x="138" y="481"/>
                      <a:pt x="138" y="481"/>
                      <a:pt x="138" y="481"/>
                    </a:cubicBezTo>
                    <a:cubicBezTo>
                      <a:pt x="138" y="483"/>
                      <a:pt x="136" y="484"/>
                      <a:pt x="134" y="484"/>
                    </a:cubicBezTo>
                    <a:cubicBezTo>
                      <a:pt x="30" y="469"/>
                      <a:pt x="30" y="469"/>
                      <a:pt x="30" y="469"/>
                    </a:cubicBezTo>
                    <a:cubicBezTo>
                      <a:pt x="28" y="469"/>
                      <a:pt x="26" y="467"/>
                      <a:pt x="26" y="465"/>
                    </a:cubicBezTo>
                    <a:lnTo>
                      <a:pt x="24" y="245"/>
                    </a:lnTo>
                    <a:close/>
                    <a:moveTo>
                      <a:pt x="924" y="465"/>
                    </a:moveTo>
                    <a:cubicBezTo>
                      <a:pt x="924" y="467"/>
                      <a:pt x="922" y="469"/>
                      <a:pt x="920" y="469"/>
                    </a:cubicBezTo>
                    <a:cubicBezTo>
                      <a:pt x="492" y="531"/>
                      <a:pt x="492" y="531"/>
                      <a:pt x="492" y="531"/>
                    </a:cubicBezTo>
                    <a:cubicBezTo>
                      <a:pt x="490" y="531"/>
                      <a:pt x="488" y="529"/>
                      <a:pt x="488" y="527"/>
                    </a:cubicBezTo>
                    <a:cubicBezTo>
                      <a:pt x="490" y="38"/>
                      <a:pt x="490" y="38"/>
                      <a:pt x="490" y="38"/>
                    </a:cubicBezTo>
                    <a:cubicBezTo>
                      <a:pt x="490" y="36"/>
                      <a:pt x="491" y="36"/>
                      <a:pt x="493" y="37"/>
                    </a:cubicBezTo>
                    <a:cubicBezTo>
                      <a:pt x="923" y="349"/>
                      <a:pt x="923" y="349"/>
                      <a:pt x="923" y="349"/>
                    </a:cubicBezTo>
                    <a:cubicBezTo>
                      <a:pt x="924" y="350"/>
                      <a:pt x="926" y="353"/>
                      <a:pt x="926" y="355"/>
                    </a:cubicBezTo>
                    <a:lnTo>
                      <a:pt x="924" y="465"/>
                    </a:lnTo>
                    <a:close/>
                  </a:path>
                </a:pathLst>
              </a:cu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106" name="Flussdiagramm: Manuelle Eingabe 1">
                <a:extLst>
                  <a:ext uri="{FF2B5EF4-FFF2-40B4-BE49-F238E27FC236}">
                    <a16:creationId xmlns:a16="http://schemas.microsoft.com/office/drawing/2014/main" id="{1C3FA996-52B3-4977-AE92-32F01A1043D7}"/>
                  </a:ext>
                </a:extLst>
              </p:cNvPr>
              <p:cNvSpPr/>
              <p:nvPr/>
            </p:nvSpPr>
            <p:spPr>
              <a:xfrm rot="11398994">
                <a:off x="8227472" y="966588"/>
                <a:ext cx="573187" cy="393694"/>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139 w 10139"/>
                  <a:gd name="connsiteY0" fmla="*/ 2000 h 10000"/>
                  <a:gd name="connsiteX1" fmla="*/ 10139 w 10139"/>
                  <a:gd name="connsiteY1" fmla="*/ 0 h 10000"/>
                  <a:gd name="connsiteX2" fmla="*/ 10139 w 10139"/>
                  <a:gd name="connsiteY2" fmla="*/ 10000 h 10000"/>
                  <a:gd name="connsiteX3" fmla="*/ 0 w 10139"/>
                  <a:gd name="connsiteY3" fmla="*/ 8043 h 10000"/>
                  <a:gd name="connsiteX4" fmla="*/ 139 w 10139"/>
                  <a:gd name="connsiteY4" fmla="*/ 2000 h 10000"/>
                  <a:gd name="connsiteX0" fmla="*/ 278 w 10139"/>
                  <a:gd name="connsiteY0" fmla="*/ 3208 h 10000"/>
                  <a:gd name="connsiteX1" fmla="*/ 10139 w 10139"/>
                  <a:gd name="connsiteY1" fmla="*/ 0 h 10000"/>
                  <a:gd name="connsiteX2" fmla="*/ 10139 w 10139"/>
                  <a:gd name="connsiteY2" fmla="*/ 10000 h 10000"/>
                  <a:gd name="connsiteX3" fmla="*/ 0 w 10139"/>
                  <a:gd name="connsiteY3" fmla="*/ 8043 h 10000"/>
                  <a:gd name="connsiteX4" fmla="*/ 278 w 10139"/>
                  <a:gd name="connsiteY4" fmla="*/ 3208 h 10000"/>
                  <a:gd name="connsiteX0" fmla="*/ 278 w 10394"/>
                  <a:gd name="connsiteY0" fmla="*/ 3208 h 8685"/>
                  <a:gd name="connsiteX1" fmla="*/ 10139 w 10394"/>
                  <a:gd name="connsiteY1" fmla="*/ 0 h 8685"/>
                  <a:gd name="connsiteX2" fmla="*/ 10394 w 10394"/>
                  <a:gd name="connsiteY2" fmla="*/ 8685 h 8685"/>
                  <a:gd name="connsiteX3" fmla="*/ 0 w 10394"/>
                  <a:gd name="connsiteY3" fmla="*/ 8043 h 8685"/>
                  <a:gd name="connsiteX4" fmla="*/ 278 w 10394"/>
                  <a:gd name="connsiteY4" fmla="*/ 3208 h 8685"/>
                  <a:gd name="connsiteX0" fmla="*/ 267 w 10691"/>
                  <a:gd name="connsiteY0" fmla="*/ 3694 h 9261"/>
                  <a:gd name="connsiteX1" fmla="*/ 9755 w 10691"/>
                  <a:gd name="connsiteY1" fmla="*/ 0 h 9261"/>
                  <a:gd name="connsiteX2" fmla="*/ 10691 w 10691"/>
                  <a:gd name="connsiteY2" fmla="*/ 9059 h 9261"/>
                  <a:gd name="connsiteX3" fmla="*/ 0 w 10691"/>
                  <a:gd name="connsiteY3" fmla="*/ 9261 h 9261"/>
                  <a:gd name="connsiteX4" fmla="*/ 267 w 10691"/>
                  <a:gd name="connsiteY4" fmla="*/ 3694 h 9261"/>
                  <a:gd name="connsiteX0" fmla="*/ 1 w 10845"/>
                  <a:gd name="connsiteY0" fmla="*/ 4010 h 10000"/>
                  <a:gd name="connsiteX1" fmla="*/ 9969 w 10845"/>
                  <a:gd name="connsiteY1" fmla="*/ 0 h 10000"/>
                  <a:gd name="connsiteX2" fmla="*/ 10845 w 10845"/>
                  <a:gd name="connsiteY2" fmla="*/ 9782 h 10000"/>
                  <a:gd name="connsiteX3" fmla="*/ 845 w 10845"/>
                  <a:gd name="connsiteY3" fmla="*/ 10000 h 10000"/>
                  <a:gd name="connsiteX4" fmla="*/ 1 w 10845"/>
                  <a:gd name="connsiteY4" fmla="*/ 4010 h 10000"/>
                  <a:gd name="connsiteX0" fmla="*/ 3 w 10315"/>
                  <a:gd name="connsiteY0" fmla="*/ 3812 h 10000"/>
                  <a:gd name="connsiteX1" fmla="*/ 9439 w 10315"/>
                  <a:gd name="connsiteY1" fmla="*/ 0 h 10000"/>
                  <a:gd name="connsiteX2" fmla="*/ 10315 w 10315"/>
                  <a:gd name="connsiteY2" fmla="*/ 9782 h 10000"/>
                  <a:gd name="connsiteX3" fmla="*/ 315 w 10315"/>
                  <a:gd name="connsiteY3" fmla="*/ 10000 h 10000"/>
                  <a:gd name="connsiteX4" fmla="*/ 3 w 10315"/>
                  <a:gd name="connsiteY4" fmla="*/ 3812 h 10000"/>
                  <a:gd name="connsiteX0" fmla="*/ 3 w 9949"/>
                  <a:gd name="connsiteY0" fmla="*/ 3812 h 14178"/>
                  <a:gd name="connsiteX1" fmla="*/ 9439 w 9949"/>
                  <a:gd name="connsiteY1" fmla="*/ 0 h 14178"/>
                  <a:gd name="connsiteX2" fmla="*/ 9949 w 9949"/>
                  <a:gd name="connsiteY2" fmla="*/ 14178 h 14178"/>
                  <a:gd name="connsiteX3" fmla="*/ 315 w 9949"/>
                  <a:gd name="connsiteY3" fmla="*/ 10000 h 14178"/>
                  <a:gd name="connsiteX4" fmla="*/ 3 w 9949"/>
                  <a:gd name="connsiteY4" fmla="*/ 3812 h 14178"/>
                  <a:gd name="connsiteX0" fmla="*/ 3 w 11247"/>
                  <a:gd name="connsiteY0" fmla="*/ 2689 h 9674"/>
                  <a:gd name="connsiteX1" fmla="*/ 9487 w 11247"/>
                  <a:gd name="connsiteY1" fmla="*/ 0 h 9674"/>
                  <a:gd name="connsiteX2" fmla="*/ 11247 w 11247"/>
                  <a:gd name="connsiteY2" fmla="*/ 9674 h 9674"/>
                  <a:gd name="connsiteX3" fmla="*/ 317 w 11247"/>
                  <a:gd name="connsiteY3" fmla="*/ 7053 h 9674"/>
                  <a:gd name="connsiteX4" fmla="*/ 3 w 11247"/>
                  <a:gd name="connsiteY4" fmla="*/ 2689 h 9674"/>
                  <a:gd name="connsiteX0" fmla="*/ 3 w 9022"/>
                  <a:gd name="connsiteY0" fmla="*/ 2780 h 10015"/>
                  <a:gd name="connsiteX1" fmla="*/ 8435 w 9022"/>
                  <a:gd name="connsiteY1" fmla="*/ 0 h 10015"/>
                  <a:gd name="connsiteX2" fmla="*/ 9022 w 9022"/>
                  <a:gd name="connsiteY2" fmla="*/ 10015 h 10015"/>
                  <a:gd name="connsiteX3" fmla="*/ 282 w 9022"/>
                  <a:gd name="connsiteY3" fmla="*/ 7291 h 10015"/>
                  <a:gd name="connsiteX4" fmla="*/ 3 w 9022"/>
                  <a:gd name="connsiteY4" fmla="*/ 2780 h 10015"/>
                  <a:gd name="connsiteX0" fmla="*/ 3 w 10351"/>
                  <a:gd name="connsiteY0" fmla="*/ 2776 h 9904"/>
                  <a:gd name="connsiteX1" fmla="*/ 9349 w 10351"/>
                  <a:gd name="connsiteY1" fmla="*/ 0 h 9904"/>
                  <a:gd name="connsiteX2" fmla="*/ 10351 w 10351"/>
                  <a:gd name="connsiteY2" fmla="*/ 9904 h 9904"/>
                  <a:gd name="connsiteX3" fmla="*/ 313 w 10351"/>
                  <a:gd name="connsiteY3" fmla="*/ 7280 h 9904"/>
                  <a:gd name="connsiteX4" fmla="*/ 3 w 10351"/>
                  <a:gd name="connsiteY4" fmla="*/ 2776 h 9904"/>
                  <a:gd name="connsiteX0" fmla="*/ 3 w 10100"/>
                  <a:gd name="connsiteY0" fmla="*/ 2803 h 7694"/>
                  <a:gd name="connsiteX1" fmla="*/ 9032 w 10100"/>
                  <a:gd name="connsiteY1" fmla="*/ 0 h 7694"/>
                  <a:gd name="connsiteX2" fmla="*/ 10100 w 10100"/>
                  <a:gd name="connsiteY2" fmla="*/ 7694 h 7694"/>
                  <a:gd name="connsiteX3" fmla="*/ 302 w 10100"/>
                  <a:gd name="connsiteY3" fmla="*/ 7351 h 7694"/>
                  <a:gd name="connsiteX4" fmla="*/ 3 w 10100"/>
                  <a:gd name="connsiteY4" fmla="*/ 2803 h 7694"/>
                  <a:gd name="connsiteX0" fmla="*/ 3 w 10000"/>
                  <a:gd name="connsiteY0" fmla="*/ 3643 h 10000"/>
                  <a:gd name="connsiteX1" fmla="*/ 8943 w 10000"/>
                  <a:gd name="connsiteY1" fmla="*/ 0 h 10000"/>
                  <a:gd name="connsiteX2" fmla="*/ 10000 w 10000"/>
                  <a:gd name="connsiteY2" fmla="*/ 10000 h 10000"/>
                  <a:gd name="connsiteX3" fmla="*/ 349 w 10000"/>
                  <a:gd name="connsiteY3" fmla="*/ 8055 h 10000"/>
                  <a:gd name="connsiteX4" fmla="*/ 3 w 10000"/>
                  <a:gd name="connsiteY4" fmla="*/ 3643 h 10000"/>
                  <a:gd name="connsiteX0" fmla="*/ 3 w 9832"/>
                  <a:gd name="connsiteY0" fmla="*/ 3643 h 10063"/>
                  <a:gd name="connsiteX1" fmla="*/ 8943 w 9832"/>
                  <a:gd name="connsiteY1" fmla="*/ 0 h 10063"/>
                  <a:gd name="connsiteX2" fmla="*/ 9832 w 9832"/>
                  <a:gd name="connsiteY2" fmla="*/ 10063 h 10063"/>
                  <a:gd name="connsiteX3" fmla="*/ 349 w 9832"/>
                  <a:gd name="connsiteY3" fmla="*/ 8055 h 10063"/>
                  <a:gd name="connsiteX4" fmla="*/ 3 w 9832"/>
                  <a:gd name="connsiteY4" fmla="*/ 3643 h 10063"/>
                  <a:gd name="connsiteX0" fmla="*/ 3 w 9658"/>
                  <a:gd name="connsiteY0" fmla="*/ 3620 h 10126"/>
                  <a:gd name="connsiteX1" fmla="*/ 9096 w 9658"/>
                  <a:gd name="connsiteY1" fmla="*/ 0 h 10126"/>
                  <a:gd name="connsiteX2" fmla="*/ 9658 w 9658"/>
                  <a:gd name="connsiteY2" fmla="*/ 10126 h 10126"/>
                  <a:gd name="connsiteX3" fmla="*/ 355 w 9658"/>
                  <a:gd name="connsiteY3" fmla="*/ 8005 h 10126"/>
                  <a:gd name="connsiteX4" fmla="*/ 3 w 9658"/>
                  <a:gd name="connsiteY4" fmla="*/ 3620 h 10126"/>
                  <a:gd name="connsiteX0" fmla="*/ 3 w 10904"/>
                  <a:gd name="connsiteY0" fmla="*/ 3575 h 14040"/>
                  <a:gd name="connsiteX1" fmla="*/ 9418 w 10904"/>
                  <a:gd name="connsiteY1" fmla="*/ 0 h 14040"/>
                  <a:gd name="connsiteX2" fmla="*/ 10904 w 10904"/>
                  <a:gd name="connsiteY2" fmla="*/ 14040 h 14040"/>
                  <a:gd name="connsiteX3" fmla="*/ 368 w 10904"/>
                  <a:gd name="connsiteY3" fmla="*/ 7905 h 14040"/>
                  <a:gd name="connsiteX4" fmla="*/ 3 w 10904"/>
                  <a:gd name="connsiteY4" fmla="*/ 3575 h 14040"/>
                  <a:gd name="connsiteX0" fmla="*/ 3 w 10550"/>
                  <a:gd name="connsiteY0" fmla="*/ 3575 h 14164"/>
                  <a:gd name="connsiteX1" fmla="*/ 9418 w 10550"/>
                  <a:gd name="connsiteY1" fmla="*/ 0 h 14164"/>
                  <a:gd name="connsiteX2" fmla="*/ 10550 w 10550"/>
                  <a:gd name="connsiteY2" fmla="*/ 14164 h 14164"/>
                  <a:gd name="connsiteX3" fmla="*/ 368 w 10550"/>
                  <a:gd name="connsiteY3" fmla="*/ 7905 h 14164"/>
                  <a:gd name="connsiteX4" fmla="*/ 3 w 10550"/>
                  <a:gd name="connsiteY4" fmla="*/ 3575 h 14164"/>
                  <a:gd name="connsiteX0" fmla="*/ 165 w 10182"/>
                  <a:gd name="connsiteY0" fmla="*/ 3389 h 14164"/>
                  <a:gd name="connsiteX1" fmla="*/ 9050 w 10182"/>
                  <a:gd name="connsiteY1" fmla="*/ 0 h 14164"/>
                  <a:gd name="connsiteX2" fmla="*/ 10182 w 10182"/>
                  <a:gd name="connsiteY2" fmla="*/ 14164 h 14164"/>
                  <a:gd name="connsiteX3" fmla="*/ 0 w 10182"/>
                  <a:gd name="connsiteY3" fmla="*/ 7905 h 14164"/>
                  <a:gd name="connsiteX4" fmla="*/ 165 w 10182"/>
                  <a:gd name="connsiteY4" fmla="*/ 3389 h 14164"/>
                  <a:gd name="connsiteX0" fmla="*/ 4 w 10395"/>
                  <a:gd name="connsiteY0" fmla="*/ 3607 h 14164"/>
                  <a:gd name="connsiteX1" fmla="*/ 9263 w 10395"/>
                  <a:gd name="connsiteY1" fmla="*/ 0 h 14164"/>
                  <a:gd name="connsiteX2" fmla="*/ 10395 w 10395"/>
                  <a:gd name="connsiteY2" fmla="*/ 14164 h 14164"/>
                  <a:gd name="connsiteX3" fmla="*/ 213 w 10395"/>
                  <a:gd name="connsiteY3" fmla="*/ 7905 h 14164"/>
                  <a:gd name="connsiteX4" fmla="*/ 4 w 10395"/>
                  <a:gd name="connsiteY4" fmla="*/ 3607 h 14164"/>
                  <a:gd name="connsiteX0" fmla="*/ 5 w 10354"/>
                  <a:gd name="connsiteY0" fmla="*/ 3592 h 14164"/>
                  <a:gd name="connsiteX1" fmla="*/ 9222 w 10354"/>
                  <a:gd name="connsiteY1" fmla="*/ 0 h 14164"/>
                  <a:gd name="connsiteX2" fmla="*/ 10354 w 10354"/>
                  <a:gd name="connsiteY2" fmla="*/ 14164 h 14164"/>
                  <a:gd name="connsiteX3" fmla="*/ 172 w 10354"/>
                  <a:gd name="connsiteY3" fmla="*/ 7905 h 14164"/>
                  <a:gd name="connsiteX4" fmla="*/ 5 w 10354"/>
                  <a:gd name="connsiteY4" fmla="*/ 3592 h 141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354" h="14164">
                    <a:moveTo>
                      <a:pt x="5" y="3592"/>
                    </a:moveTo>
                    <a:lnTo>
                      <a:pt x="9222" y="0"/>
                    </a:lnTo>
                    <a:cubicBezTo>
                      <a:pt x="9441" y="4293"/>
                      <a:pt x="10134" y="9871"/>
                      <a:pt x="10354" y="14164"/>
                    </a:cubicBezTo>
                    <a:lnTo>
                      <a:pt x="172" y="7905"/>
                    </a:lnTo>
                    <a:cubicBezTo>
                      <a:pt x="212" y="5557"/>
                      <a:pt x="-37" y="5939"/>
                      <a:pt x="5" y="3592"/>
                    </a:cubicBezTo>
                    <a:close/>
                  </a:path>
                </a:pathLst>
              </a:custGeom>
              <a:solidFill>
                <a:schemeClr val="tx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7" name="Flussdiagramm: Manuelle Eingabe 1">
                <a:extLst>
                  <a:ext uri="{FF2B5EF4-FFF2-40B4-BE49-F238E27FC236}">
                    <a16:creationId xmlns:a16="http://schemas.microsoft.com/office/drawing/2014/main" id="{1C8555AA-B22F-47E9-B5EA-EA1E21E835EA}"/>
                  </a:ext>
                </a:extLst>
              </p:cNvPr>
              <p:cNvSpPr/>
              <p:nvPr/>
            </p:nvSpPr>
            <p:spPr>
              <a:xfrm rot="11398994">
                <a:off x="8986544" y="1230370"/>
                <a:ext cx="139699" cy="95953"/>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139 w 10139"/>
                  <a:gd name="connsiteY0" fmla="*/ 2000 h 10000"/>
                  <a:gd name="connsiteX1" fmla="*/ 10139 w 10139"/>
                  <a:gd name="connsiteY1" fmla="*/ 0 h 10000"/>
                  <a:gd name="connsiteX2" fmla="*/ 10139 w 10139"/>
                  <a:gd name="connsiteY2" fmla="*/ 10000 h 10000"/>
                  <a:gd name="connsiteX3" fmla="*/ 0 w 10139"/>
                  <a:gd name="connsiteY3" fmla="*/ 8043 h 10000"/>
                  <a:gd name="connsiteX4" fmla="*/ 139 w 10139"/>
                  <a:gd name="connsiteY4" fmla="*/ 2000 h 10000"/>
                  <a:gd name="connsiteX0" fmla="*/ 278 w 10139"/>
                  <a:gd name="connsiteY0" fmla="*/ 3208 h 10000"/>
                  <a:gd name="connsiteX1" fmla="*/ 10139 w 10139"/>
                  <a:gd name="connsiteY1" fmla="*/ 0 h 10000"/>
                  <a:gd name="connsiteX2" fmla="*/ 10139 w 10139"/>
                  <a:gd name="connsiteY2" fmla="*/ 10000 h 10000"/>
                  <a:gd name="connsiteX3" fmla="*/ 0 w 10139"/>
                  <a:gd name="connsiteY3" fmla="*/ 8043 h 10000"/>
                  <a:gd name="connsiteX4" fmla="*/ 278 w 10139"/>
                  <a:gd name="connsiteY4" fmla="*/ 3208 h 10000"/>
                  <a:gd name="connsiteX0" fmla="*/ 278 w 10394"/>
                  <a:gd name="connsiteY0" fmla="*/ 3208 h 8685"/>
                  <a:gd name="connsiteX1" fmla="*/ 10139 w 10394"/>
                  <a:gd name="connsiteY1" fmla="*/ 0 h 8685"/>
                  <a:gd name="connsiteX2" fmla="*/ 10394 w 10394"/>
                  <a:gd name="connsiteY2" fmla="*/ 8685 h 8685"/>
                  <a:gd name="connsiteX3" fmla="*/ 0 w 10394"/>
                  <a:gd name="connsiteY3" fmla="*/ 8043 h 8685"/>
                  <a:gd name="connsiteX4" fmla="*/ 278 w 10394"/>
                  <a:gd name="connsiteY4" fmla="*/ 3208 h 8685"/>
                  <a:gd name="connsiteX0" fmla="*/ 267 w 10691"/>
                  <a:gd name="connsiteY0" fmla="*/ 3694 h 9261"/>
                  <a:gd name="connsiteX1" fmla="*/ 9755 w 10691"/>
                  <a:gd name="connsiteY1" fmla="*/ 0 h 9261"/>
                  <a:gd name="connsiteX2" fmla="*/ 10691 w 10691"/>
                  <a:gd name="connsiteY2" fmla="*/ 9059 h 9261"/>
                  <a:gd name="connsiteX3" fmla="*/ 0 w 10691"/>
                  <a:gd name="connsiteY3" fmla="*/ 9261 h 9261"/>
                  <a:gd name="connsiteX4" fmla="*/ 267 w 10691"/>
                  <a:gd name="connsiteY4" fmla="*/ 3694 h 9261"/>
                  <a:gd name="connsiteX0" fmla="*/ 1 w 10845"/>
                  <a:gd name="connsiteY0" fmla="*/ 4010 h 10000"/>
                  <a:gd name="connsiteX1" fmla="*/ 9969 w 10845"/>
                  <a:gd name="connsiteY1" fmla="*/ 0 h 10000"/>
                  <a:gd name="connsiteX2" fmla="*/ 10845 w 10845"/>
                  <a:gd name="connsiteY2" fmla="*/ 9782 h 10000"/>
                  <a:gd name="connsiteX3" fmla="*/ 845 w 10845"/>
                  <a:gd name="connsiteY3" fmla="*/ 10000 h 10000"/>
                  <a:gd name="connsiteX4" fmla="*/ 1 w 10845"/>
                  <a:gd name="connsiteY4" fmla="*/ 4010 h 10000"/>
                  <a:gd name="connsiteX0" fmla="*/ 3 w 10315"/>
                  <a:gd name="connsiteY0" fmla="*/ 3812 h 10000"/>
                  <a:gd name="connsiteX1" fmla="*/ 9439 w 10315"/>
                  <a:gd name="connsiteY1" fmla="*/ 0 h 10000"/>
                  <a:gd name="connsiteX2" fmla="*/ 10315 w 10315"/>
                  <a:gd name="connsiteY2" fmla="*/ 9782 h 10000"/>
                  <a:gd name="connsiteX3" fmla="*/ 315 w 10315"/>
                  <a:gd name="connsiteY3" fmla="*/ 10000 h 10000"/>
                  <a:gd name="connsiteX4" fmla="*/ 3 w 10315"/>
                  <a:gd name="connsiteY4" fmla="*/ 3812 h 10000"/>
                  <a:gd name="connsiteX0" fmla="*/ 3 w 9949"/>
                  <a:gd name="connsiteY0" fmla="*/ 3812 h 14178"/>
                  <a:gd name="connsiteX1" fmla="*/ 9439 w 9949"/>
                  <a:gd name="connsiteY1" fmla="*/ 0 h 14178"/>
                  <a:gd name="connsiteX2" fmla="*/ 9949 w 9949"/>
                  <a:gd name="connsiteY2" fmla="*/ 14178 h 14178"/>
                  <a:gd name="connsiteX3" fmla="*/ 315 w 9949"/>
                  <a:gd name="connsiteY3" fmla="*/ 10000 h 14178"/>
                  <a:gd name="connsiteX4" fmla="*/ 3 w 9949"/>
                  <a:gd name="connsiteY4" fmla="*/ 3812 h 14178"/>
                  <a:gd name="connsiteX0" fmla="*/ 3 w 11247"/>
                  <a:gd name="connsiteY0" fmla="*/ 2689 h 9674"/>
                  <a:gd name="connsiteX1" fmla="*/ 9487 w 11247"/>
                  <a:gd name="connsiteY1" fmla="*/ 0 h 9674"/>
                  <a:gd name="connsiteX2" fmla="*/ 11247 w 11247"/>
                  <a:gd name="connsiteY2" fmla="*/ 9674 h 9674"/>
                  <a:gd name="connsiteX3" fmla="*/ 317 w 11247"/>
                  <a:gd name="connsiteY3" fmla="*/ 7053 h 9674"/>
                  <a:gd name="connsiteX4" fmla="*/ 3 w 11247"/>
                  <a:gd name="connsiteY4" fmla="*/ 2689 h 9674"/>
                  <a:gd name="connsiteX0" fmla="*/ 3 w 9022"/>
                  <a:gd name="connsiteY0" fmla="*/ 2780 h 10015"/>
                  <a:gd name="connsiteX1" fmla="*/ 8435 w 9022"/>
                  <a:gd name="connsiteY1" fmla="*/ 0 h 10015"/>
                  <a:gd name="connsiteX2" fmla="*/ 9022 w 9022"/>
                  <a:gd name="connsiteY2" fmla="*/ 10015 h 10015"/>
                  <a:gd name="connsiteX3" fmla="*/ 282 w 9022"/>
                  <a:gd name="connsiteY3" fmla="*/ 7291 h 10015"/>
                  <a:gd name="connsiteX4" fmla="*/ 3 w 9022"/>
                  <a:gd name="connsiteY4" fmla="*/ 2780 h 10015"/>
                  <a:gd name="connsiteX0" fmla="*/ 3 w 10351"/>
                  <a:gd name="connsiteY0" fmla="*/ 2776 h 9904"/>
                  <a:gd name="connsiteX1" fmla="*/ 9349 w 10351"/>
                  <a:gd name="connsiteY1" fmla="*/ 0 h 9904"/>
                  <a:gd name="connsiteX2" fmla="*/ 10351 w 10351"/>
                  <a:gd name="connsiteY2" fmla="*/ 9904 h 9904"/>
                  <a:gd name="connsiteX3" fmla="*/ 313 w 10351"/>
                  <a:gd name="connsiteY3" fmla="*/ 7280 h 9904"/>
                  <a:gd name="connsiteX4" fmla="*/ 3 w 10351"/>
                  <a:gd name="connsiteY4" fmla="*/ 2776 h 9904"/>
                  <a:gd name="connsiteX0" fmla="*/ 3 w 10100"/>
                  <a:gd name="connsiteY0" fmla="*/ 2803 h 7694"/>
                  <a:gd name="connsiteX1" fmla="*/ 9032 w 10100"/>
                  <a:gd name="connsiteY1" fmla="*/ 0 h 7694"/>
                  <a:gd name="connsiteX2" fmla="*/ 10100 w 10100"/>
                  <a:gd name="connsiteY2" fmla="*/ 7694 h 7694"/>
                  <a:gd name="connsiteX3" fmla="*/ 302 w 10100"/>
                  <a:gd name="connsiteY3" fmla="*/ 7351 h 7694"/>
                  <a:gd name="connsiteX4" fmla="*/ 3 w 10100"/>
                  <a:gd name="connsiteY4" fmla="*/ 2803 h 7694"/>
                  <a:gd name="connsiteX0" fmla="*/ 3 w 10000"/>
                  <a:gd name="connsiteY0" fmla="*/ 3643 h 10000"/>
                  <a:gd name="connsiteX1" fmla="*/ 8943 w 10000"/>
                  <a:gd name="connsiteY1" fmla="*/ 0 h 10000"/>
                  <a:gd name="connsiteX2" fmla="*/ 10000 w 10000"/>
                  <a:gd name="connsiteY2" fmla="*/ 10000 h 10000"/>
                  <a:gd name="connsiteX3" fmla="*/ 349 w 10000"/>
                  <a:gd name="connsiteY3" fmla="*/ 8055 h 10000"/>
                  <a:gd name="connsiteX4" fmla="*/ 3 w 10000"/>
                  <a:gd name="connsiteY4" fmla="*/ 3643 h 10000"/>
                  <a:gd name="connsiteX0" fmla="*/ 3 w 9832"/>
                  <a:gd name="connsiteY0" fmla="*/ 3643 h 10063"/>
                  <a:gd name="connsiteX1" fmla="*/ 8943 w 9832"/>
                  <a:gd name="connsiteY1" fmla="*/ 0 h 10063"/>
                  <a:gd name="connsiteX2" fmla="*/ 9832 w 9832"/>
                  <a:gd name="connsiteY2" fmla="*/ 10063 h 10063"/>
                  <a:gd name="connsiteX3" fmla="*/ 349 w 9832"/>
                  <a:gd name="connsiteY3" fmla="*/ 8055 h 10063"/>
                  <a:gd name="connsiteX4" fmla="*/ 3 w 9832"/>
                  <a:gd name="connsiteY4" fmla="*/ 3643 h 10063"/>
                  <a:gd name="connsiteX0" fmla="*/ 3 w 9658"/>
                  <a:gd name="connsiteY0" fmla="*/ 3620 h 10126"/>
                  <a:gd name="connsiteX1" fmla="*/ 9096 w 9658"/>
                  <a:gd name="connsiteY1" fmla="*/ 0 h 10126"/>
                  <a:gd name="connsiteX2" fmla="*/ 9658 w 9658"/>
                  <a:gd name="connsiteY2" fmla="*/ 10126 h 10126"/>
                  <a:gd name="connsiteX3" fmla="*/ 355 w 9658"/>
                  <a:gd name="connsiteY3" fmla="*/ 8005 h 10126"/>
                  <a:gd name="connsiteX4" fmla="*/ 3 w 9658"/>
                  <a:gd name="connsiteY4" fmla="*/ 3620 h 10126"/>
                  <a:gd name="connsiteX0" fmla="*/ 3 w 10904"/>
                  <a:gd name="connsiteY0" fmla="*/ 3575 h 14040"/>
                  <a:gd name="connsiteX1" fmla="*/ 9418 w 10904"/>
                  <a:gd name="connsiteY1" fmla="*/ 0 h 14040"/>
                  <a:gd name="connsiteX2" fmla="*/ 10904 w 10904"/>
                  <a:gd name="connsiteY2" fmla="*/ 14040 h 14040"/>
                  <a:gd name="connsiteX3" fmla="*/ 368 w 10904"/>
                  <a:gd name="connsiteY3" fmla="*/ 7905 h 14040"/>
                  <a:gd name="connsiteX4" fmla="*/ 3 w 10904"/>
                  <a:gd name="connsiteY4" fmla="*/ 3575 h 14040"/>
                  <a:gd name="connsiteX0" fmla="*/ 3 w 10550"/>
                  <a:gd name="connsiteY0" fmla="*/ 3575 h 14164"/>
                  <a:gd name="connsiteX1" fmla="*/ 9418 w 10550"/>
                  <a:gd name="connsiteY1" fmla="*/ 0 h 14164"/>
                  <a:gd name="connsiteX2" fmla="*/ 10550 w 10550"/>
                  <a:gd name="connsiteY2" fmla="*/ 14164 h 14164"/>
                  <a:gd name="connsiteX3" fmla="*/ 368 w 10550"/>
                  <a:gd name="connsiteY3" fmla="*/ 7905 h 14164"/>
                  <a:gd name="connsiteX4" fmla="*/ 3 w 10550"/>
                  <a:gd name="connsiteY4" fmla="*/ 3575 h 14164"/>
                  <a:gd name="connsiteX0" fmla="*/ 165 w 10182"/>
                  <a:gd name="connsiteY0" fmla="*/ 3389 h 14164"/>
                  <a:gd name="connsiteX1" fmla="*/ 9050 w 10182"/>
                  <a:gd name="connsiteY1" fmla="*/ 0 h 14164"/>
                  <a:gd name="connsiteX2" fmla="*/ 10182 w 10182"/>
                  <a:gd name="connsiteY2" fmla="*/ 14164 h 14164"/>
                  <a:gd name="connsiteX3" fmla="*/ 0 w 10182"/>
                  <a:gd name="connsiteY3" fmla="*/ 7905 h 14164"/>
                  <a:gd name="connsiteX4" fmla="*/ 165 w 10182"/>
                  <a:gd name="connsiteY4" fmla="*/ 3389 h 14164"/>
                  <a:gd name="connsiteX0" fmla="*/ 4 w 10395"/>
                  <a:gd name="connsiteY0" fmla="*/ 3607 h 14164"/>
                  <a:gd name="connsiteX1" fmla="*/ 9263 w 10395"/>
                  <a:gd name="connsiteY1" fmla="*/ 0 h 14164"/>
                  <a:gd name="connsiteX2" fmla="*/ 10395 w 10395"/>
                  <a:gd name="connsiteY2" fmla="*/ 14164 h 14164"/>
                  <a:gd name="connsiteX3" fmla="*/ 213 w 10395"/>
                  <a:gd name="connsiteY3" fmla="*/ 7905 h 14164"/>
                  <a:gd name="connsiteX4" fmla="*/ 4 w 10395"/>
                  <a:gd name="connsiteY4" fmla="*/ 3607 h 14164"/>
                  <a:gd name="connsiteX0" fmla="*/ 5 w 10354"/>
                  <a:gd name="connsiteY0" fmla="*/ 3592 h 14164"/>
                  <a:gd name="connsiteX1" fmla="*/ 9222 w 10354"/>
                  <a:gd name="connsiteY1" fmla="*/ 0 h 14164"/>
                  <a:gd name="connsiteX2" fmla="*/ 10354 w 10354"/>
                  <a:gd name="connsiteY2" fmla="*/ 14164 h 14164"/>
                  <a:gd name="connsiteX3" fmla="*/ 172 w 10354"/>
                  <a:gd name="connsiteY3" fmla="*/ 7905 h 14164"/>
                  <a:gd name="connsiteX4" fmla="*/ 5 w 10354"/>
                  <a:gd name="connsiteY4" fmla="*/ 3592 h 141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354" h="14164">
                    <a:moveTo>
                      <a:pt x="5" y="3592"/>
                    </a:moveTo>
                    <a:lnTo>
                      <a:pt x="9222" y="0"/>
                    </a:lnTo>
                    <a:cubicBezTo>
                      <a:pt x="9441" y="4293"/>
                      <a:pt x="10134" y="9871"/>
                      <a:pt x="10354" y="14164"/>
                    </a:cubicBezTo>
                    <a:lnTo>
                      <a:pt x="172" y="7905"/>
                    </a:lnTo>
                    <a:cubicBezTo>
                      <a:pt x="212" y="5557"/>
                      <a:pt x="-37" y="5939"/>
                      <a:pt x="5" y="3592"/>
                    </a:cubicBezTo>
                    <a:close/>
                  </a:path>
                </a:pathLst>
              </a:custGeom>
              <a:solidFill>
                <a:schemeClr val="tx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95" name="Freeform 27">
              <a:extLst>
                <a:ext uri="{FF2B5EF4-FFF2-40B4-BE49-F238E27FC236}">
                  <a16:creationId xmlns:a16="http://schemas.microsoft.com/office/drawing/2014/main" id="{198B3281-E4B0-4251-8066-1E4378D4AC89}"/>
                </a:ext>
              </a:extLst>
            </p:cNvPr>
            <p:cNvSpPr>
              <a:spLocks noChangeAspect="1" noEditPoints="1"/>
            </p:cNvSpPr>
            <p:nvPr/>
          </p:nvSpPr>
          <p:spPr bwMode="gray">
            <a:xfrm flipH="1">
              <a:off x="5153574" y="685449"/>
              <a:ext cx="288694" cy="288694"/>
            </a:xfrm>
            <a:custGeom>
              <a:avLst/>
              <a:gdLst>
                <a:gd name="T0" fmla="*/ 191 w 193"/>
                <a:gd name="T1" fmla="*/ 79 h 193"/>
                <a:gd name="T2" fmla="*/ 189 w 193"/>
                <a:gd name="T3" fmla="*/ 80 h 193"/>
                <a:gd name="T4" fmla="*/ 188 w 193"/>
                <a:gd name="T5" fmla="*/ 81 h 193"/>
                <a:gd name="T6" fmla="*/ 185 w 193"/>
                <a:gd name="T7" fmla="*/ 82 h 193"/>
                <a:gd name="T8" fmla="*/ 179 w 193"/>
                <a:gd name="T9" fmla="*/ 73 h 193"/>
                <a:gd name="T10" fmla="*/ 175 w 193"/>
                <a:gd name="T11" fmla="*/ 65 h 193"/>
                <a:gd name="T12" fmla="*/ 165 w 193"/>
                <a:gd name="T13" fmla="*/ 51 h 193"/>
                <a:gd name="T14" fmla="*/ 164 w 193"/>
                <a:gd name="T15" fmla="*/ 37 h 193"/>
                <a:gd name="T16" fmla="*/ 170 w 193"/>
                <a:gd name="T17" fmla="*/ 35 h 193"/>
                <a:gd name="T18" fmla="*/ 127 w 193"/>
                <a:gd name="T19" fmla="*/ 5 h 193"/>
                <a:gd name="T20" fmla="*/ 31 w 193"/>
                <a:gd name="T21" fmla="*/ 30 h 193"/>
                <a:gd name="T22" fmla="*/ 34 w 193"/>
                <a:gd name="T23" fmla="*/ 29 h 193"/>
                <a:gd name="T24" fmla="*/ 33 w 193"/>
                <a:gd name="T25" fmla="*/ 37 h 193"/>
                <a:gd name="T26" fmla="*/ 33 w 193"/>
                <a:gd name="T27" fmla="*/ 47 h 193"/>
                <a:gd name="T28" fmla="*/ 25 w 193"/>
                <a:gd name="T29" fmla="*/ 58 h 193"/>
                <a:gd name="T30" fmla="*/ 20 w 193"/>
                <a:gd name="T31" fmla="*/ 65 h 193"/>
                <a:gd name="T32" fmla="*/ 14 w 193"/>
                <a:gd name="T33" fmla="*/ 83 h 193"/>
                <a:gd name="T34" fmla="*/ 12 w 193"/>
                <a:gd name="T35" fmla="*/ 83 h 193"/>
                <a:gd name="T36" fmla="*/ 7 w 193"/>
                <a:gd name="T37" fmla="*/ 82 h 193"/>
                <a:gd name="T38" fmla="*/ 4 w 193"/>
                <a:gd name="T39" fmla="*/ 81 h 193"/>
                <a:gd name="T40" fmla="*/ 67 w 193"/>
                <a:gd name="T41" fmla="*/ 188 h 193"/>
                <a:gd name="T42" fmla="*/ 76 w 193"/>
                <a:gd name="T43" fmla="*/ 154 h 193"/>
                <a:gd name="T44" fmla="*/ 73 w 193"/>
                <a:gd name="T45" fmla="*/ 158 h 193"/>
                <a:gd name="T46" fmla="*/ 67 w 193"/>
                <a:gd name="T47" fmla="*/ 163 h 193"/>
                <a:gd name="T48" fmla="*/ 63 w 193"/>
                <a:gd name="T49" fmla="*/ 166 h 193"/>
                <a:gd name="T50" fmla="*/ 61 w 193"/>
                <a:gd name="T51" fmla="*/ 168 h 193"/>
                <a:gd name="T52" fmla="*/ 26 w 193"/>
                <a:gd name="T53" fmla="*/ 145 h 193"/>
                <a:gd name="T54" fmla="*/ 25 w 193"/>
                <a:gd name="T55" fmla="*/ 141 h 193"/>
                <a:gd name="T56" fmla="*/ 24 w 193"/>
                <a:gd name="T57" fmla="*/ 123 h 193"/>
                <a:gd name="T58" fmla="*/ 26 w 193"/>
                <a:gd name="T59" fmla="*/ 117 h 193"/>
                <a:gd name="T60" fmla="*/ 36 w 193"/>
                <a:gd name="T61" fmla="*/ 118 h 193"/>
                <a:gd name="T62" fmla="*/ 50 w 193"/>
                <a:gd name="T63" fmla="*/ 119 h 193"/>
                <a:gd name="T64" fmla="*/ 60 w 193"/>
                <a:gd name="T65" fmla="*/ 122 h 193"/>
                <a:gd name="T66" fmla="*/ 72 w 193"/>
                <a:gd name="T67" fmla="*/ 142 h 193"/>
                <a:gd name="T68" fmla="*/ 112 w 193"/>
                <a:gd name="T69" fmla="*/ 84 h 193"/>
                <a:gd name="T70" fmla="*/ 103 w 193"/>
                <a:gd name="T71" fmla="*/ 84 h 193"/>
                <a:gd name="T72" fmla="*/ 87 w 193"/>
                <a:gd name="T73" fmla="*/ 84 h 193"/>
                <a:gd name="T74" fmla="*/ 98 w 193"/>
                <a:gd name="T75" fmla="*/ 30 h 193"/>
                <a:gd name="T76" fmla="*/ 102 w 193"/>
                <a:gd name="T77" fmla="*/ 31 h 193"/>
                <a:gd name="T78" fmla="*/ 121 w 193"/>
                <a:gd name="T79" fmla="*/ 42 h 193"/>
                <a:gd name="T80" fmla="*/ 130 w 193"/>
                <a:gd name="T81" fmla="*/ 55 h 193"/>
                <a:gd name="T82" fmla="*/ 127 w 193"/>
                <a:gd name="T83" fmla="*/ 65 h 193"/>
                <a:gd name="T84" fmla="*/ 124 w 193"/>
                <a:gd name="T85" fmla="*/ 74 h 193"/>
                <a:gd name="T86" fmla="*/ 122 w 193"/>
                <a:gd name="T87" fmla="*/ 81 h 193"/>
                <a:gd name="T88" fmla="*/ 167 w 193"/>
                <a:gd name="T89" fmla="*/ 152 h 193"/>
                <a:gd name="T90" fmla="*/ 137 w 193"/>
                <a:gd name="T91" fmla="*/ 170 h 193"/>
                <a:gd name="T92" fmla="*/ 136 w 193"/>
                <a:gd name="T93" fmla="*/ 169 h 193"/>
                <a:gd name="T94" fmla="*/ 134 w 193"/>
                <a:gd name="T95" fmla="*/ 167 h 193"/>
                <a:gd name="T96" fmla="*/ 129 w 193"/>
                <a:gd name="T97" fmla="*/ 163 h 193"/>
                <a:gd name="T98" fmla="*/ 122 w 193"/>
                <a:gd name="T99" fmla="*/ 156 h 193"/>
                <a:gd name="T100" fmla="*/ 134 w 193"/>
                <a:gd name="T101" fmla="*/ 131 h 193"/>
                <a:gd name="T102" fmla="*/ 139 w 193"/>
                <a:gd name="T103" fmla="*/ 121 h 193"/>
                <a:gd name="T104" fmla="*/ 148 w 193"/>
                <a:gd name="T105" fmla="*/ 120 h 193"/>
                <a:gd name="T106" fmla="*/ 171 w 193"/>
                <a:gd name="T107" fmla="*/ 120 h 193"/>
                <a:gd name="T108" fmla="*/ 172 w 193"/>
                <a:gd name="T109" fmla="*/ 133 h 193"/>
                <a:gd name="T110" fmla="*/ 172 w 193"/>
                <a:gd name="T111" fmla="*/ 141 h 193"/>
                <a:gd name="T112" fmla="*/ 171 w 193"/>
                <a:gd name="T113" fmla="*/ 146 h 193"/>
                <a:gd name="T114" fmla="*/ 167 w 193"/>
                <a:gd name="T115" fmla="*/ 15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3" h="193">
                  <a:moveTo>
                    <a:pt x="177" y="149"/>
                  </a:moveTo>
                  <a:cubicBezTo>
                    <a:pt x="178" y="148"/>
                    <a:pt x="178" y="147"/>
                    <a:pt x="178" y="147"/>
                  </a:cubicBezTo>
                  <a:cubicBezTo>
                    <a:pt x="178" y="147"/>
                    <a:pt x="179" y="146"/>
                    <a:pt x="180" y="145"/>
                  </a:cubicBezTo>
                  <a:cubicBezTo>
                    <a:pt x="187" y="131"/>
                    <a:pt x="193" y="117"/>
                    <a:pt x="193" y="96"/>
                  </a:cubicBezTo>
                  <a:cubicBezTo>
                    <a:pt x="193" y="95"/>
                    <a:pt x="192" y="94"/>
                    <a:pt x="192" y="94"/>
                  </a:cubicBezTo>
                  <a:cubicBezTo>
                    <a:pt x="192" y="93"/>
                    <a:pt x="193" y="93"/>
                    <a:pt x="193" y="92"/>
                  </a:cubicBezTo>
                  <a:cubicBezTo>
                    <a:pt x="192" y="87"/>
                    <a:pt x="192" y="83"/>
                    <a:pt x="191" y="79"/>
                  </a:cubicBezTo>
                  <a:cubicBezTo>
                    <a:pt x="191" y="79"/>
                    <a:pt x="191" y="79"/>
                    <a:pt x="191" y="79"/>
                  </a:cubicBezTo>
                  <a:cubicBezTo>
                    <a:pt x="191" y="79"/>
                    <a:pt x="191" y="79"/>
                    <a:pt x="191" y="79"/>
                  </a:cubicBezTo>
                  <a:cubicBezTo>
                    <a:pt x="191" y="79"/>
                    <a:pt x="191" y="79"/>
                    <a:pt x="190" y="79"/>
                  </a:cubicBezTo>
                  <a:cubicBezTo>
                    <a:pt x="190" y="79"/>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89" y="80"/>
                    <a:pt x="189" y="80"/>
                    <a:pt x="189" y="80"/>
                  </a:cubicBezTo>
                  <a:cubicBezTo>
                    <a:pt x="189" y="80"/>
                    <a:pt x="189" y="80"/>
                    <a:pt x="189" y="80"/>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8" y="81"/>
                    <a:pt x="188" y="81"/>
                    <a:pt x="188" y="81"/>
                  </a:cubicBezTo>
                  <a:cubicBezTo>
                    <a:pt x="188" y="81"/>
                    <a:pt x="188" y="81"/>
                    <a:pt x="188" y="81"/>
                  </a:cubicBezTo>
                  <a:cubicBezTo>
                    <a:pt x="188" y="82"/>
                    <a:pt x="188" y="82"/>
                    <a:pt x="187" y="82"/>
                  </a:cubicBezTo>
                  <a:cubicBezTo>
                    <a:pt x="187" y="82"/>
                    <a:pt x="187" y="82"/>
                    <a:pt x="187" y="82"/>
                  </a:cubicBezTo>
                  <a:cubicBezTo>
                    <a:pt x="187" y="82"/>
                    <a:pt x="187" y="82"/>
                    <a:pt x="187" y="82"/>
                  </a:cubicBezTo>
                  <a:cubicBezTo>
                    <a:pt x="186" y="82"/>
                    <a:pt x="186" y="82"/>
                    <a:pt x="186" y="82"/>
                  </a:cubicBezTo>
                  <a:cubicBezTo>
                    <a:pt x="186" y="82"/>
                    <a:pt x="186" y="82"/>
                    <a:pt x="186" y="82"/>
                  </a:cubicBezTo>
                  <a:cubicBezTo>
                    <a:pt x="186" y="82"/>
                    <a:pt x="186" y="82"/>
                    <a:pt x="186" y="82"/>
                  </a:cubicBezTo>
                  <a:cubicBezTo>
                    <a:pt x="186" y="82"/>
                    <a:pt x="185" y="82"/>
                    <a:pt x="185" y="82"/>
                  </a:cubicBezTo>
                  <a:cubicBezTo>
                    <a:pt x="185" y="82"/>
                    <a:pt x="185" y="82"/>
                    <a:pt x="185" y="82"/>
                  </a:cubicBezTo>
                  <a:cubicBezTo>
                    <a:pt x="185" y="82"/>
                    <a:pt x="184" y="82"/>
                    <a:pt x="183" y="83"/>
                  </a:cubicBezTo>
                  <a:cubicBezTo>
                    <a:pt x="183" y="82"/>
                    <a:pt x="183" y="81"/>
                    <a:pt x="183" y="81"/>
                  </a:cubicBezTo>
                  <a:cubicBezTo>
                    <a:pt x="183" y="80"/>
                    <a:pt x="182" y="80"/>
                    <a:pt x="182" y="79"/>
                  </a:cubicBezTo>
                  <a:cubicBezTo>
                    <a:pt x="182" y="79"/>
                    <a:pt x="182" y="79"/>
                    <a:pt x="182" y="78"/>
                  </a:cubicBezTo>
                  <a:cubicBezTo>
                    <a:pt x="182" y="78"/>
                    <a:pt x="181" y="77"/>
                    <a:pt x="181" y="77"/>
                  </a:cubicBezTo>
                  <a:cubicBezTo>
                    <a:pt x="181" y="77"/>
                    <a:pt x="181" y="76"/>
                    <a:pt x="181" y="76"/>
                  </a:cubicBezTo>
                  <a:cubicBezTo>
                    <a:pt x="181" y="76"/>
                    <a:pt x="180" y="75"/>
                    <a:pt x="180" y="74"/>
                  </a:cubicBezTo>
                  <a:cubicBezTo>
                    <a:pt x="180" y="74"/>
                    <a:pt x="180" y="74"/>
                    <a:pt x="179" y="73"/>
                  </a:cubicBezTo>
                  <a:cubicBezTo>
                    <a:pt x="179" y="73"/>
                    <a:pt x="179" y="73"/>
                    <a:pt x="179" y="73"/>
                  </a:cubicBezTo>
                  <a:cubicBezTo>
                    <a:pt x="179" y="73"/>
                    <a:pt x="179" y="72"/>
                    <a:pt x="179" y="72"/>
                  </a:cubicBezTo>
                  <a:cubicBezTo>
                    <a:pt x="179" y="72"/>
                    <a:pt x="179" y="72"/>
                    <a:pt x="179" y="72"/>
                  </a:cubicBezTo>
                  <a:cubicBezTo>
                    <a:pt x="179" y="72"/>
                    <a:pt x="178" y="71"/>
                    <a:pt x="178" y="71"/>
                  </a:cubicBezTo>
                  <a:cubicBezTo>
                    <a:pt x="178" y="70"/>
                    <a:pt x="178" y="70"/>
                    <a:pt x="178" y="70"/>
                  </a:cubicBezTo>
                  <a:cubicBezTo>
                    <a:pt x="178" y="70"/>
                    <a:pt x="178" y="70"/>
                    <a:pt x="178" y="70"/>
                  </a:cubicBezTo>
                  <a:cubicBezTo>
                    <a:pt x="177" y="69"/>
                    <a:pt x="177" y="68"/>
                    <a:pt x="176" y="68"/>
                  </a:cubicBezTo>
                  <a:cubicBezTo>
                    <a:pt x="176" y="67"/>
                    <a:pt x="176" y="67"/>
                    <a:pt x="176" y="67"/>
                  </a:cubicBezTo>
                  <a:cubicBezTo>
                    <a:pt x="176" y="66"/>
                    <a:pt x="175" y="66"/>
                    <a:pt x="175" y="65"/>
                  </a:cubicBezTo>
                  <a:cubicBezTo>
                    <a:pt x="175" y="65"/>
                    <a:pt x="175" y="65"/>
                    <a:pt x="175" y="65"/>
                  </a:cubicBezTo>
                  <a:cubicBezTo>
                    <a:pt x="174" y="64"/>
                    <a:pt x="173" y="63"/>
                    <a:pt x="173" y="62"/>
                  </a:cubicBezTo>
                  <a:cubicBezTo>
                    <a:pt x="173" y="62"/>
                    <a:pt x="173" y="62"/>
                    <a:pt x="173" y="62"/>
                  </a:cubicBezTo>
                  <a:cubicBezTo>
                    <a:pt x="173" y="62"/>
                    <a:pt x="173" y="62"/>
                    <a:pt x="173" y="62"/>
                  </a:cubicBezTo>
                  <a:cubicBezTo>
                    <a:pt x="172" y="61"/>
                    <a:pt x="172" y="61"/>
                    <a:pt x="172" y="60"/>
                  </a:cubicBezTo>
                  <a:cubicBezTo>
                    <a:pt x="171" y="60"/>
                    <a:pt x="171" y="60"/>
                    <a:pt x="171" y="60"/>
                  </a:cubicBezTo>
                  <a:cubicBezTo>
                    <a:pt x="171" y="59"/>
                    <a:pt x="171" y="59"/>
                    <a:pt x="170" y="58"/>
                  </a:cubicBezTo>
                  <a:cubicBezTo>
                    <a:pt x="169" y="56"/>
                    <a:pt x="167" y="54"/>
                    <a:pt x="166" y="53"/>
                  </a:cubicBezTo>
                  <a:cubicBezTo>
                    <a:pt x="166" y="53"/>
                    <a:pt x="166" y="53"/>
                    <a:pt x="166" y="53"/>
                  </a:cubicBezTo>
                  <a:cubicBezTo>
                    <a:pt x="165" y="52"/>
                    <a:pt x="165" y="52"/>
                    <a:pt x="165" y="51"/>
                  </a:cubicBezTo>
                  <a:cubicBezTo>
                    <a:pt x="164" y="51"/>
                    <a:pt x="164" y="51"/>
                    <a:pt x="164" y="51"/>
                  </a:cubicBezTo>
                  <a:cubicBezTo>
                    <a:pt x="164" y="51"/>
                    <a:pt x="164" y="51"/>
                    <a:pt x="164" y="51"/>
                  </a:cubicBezTo>
                  <a:cubicBezTo>
                    <a:pt x="163" y="50"/>
                    <a:pt x="163" y="50"/>
                    <a:pt x="163" y="50"/>
                  </a:cubicBezTo>
                  <a:cubicBezTo>
                    <a:pt x="163" y="49"/>
                    <a:pt x="163" y="49"/>
                    <a:pt x="164" y="48"/>
                  </a:cubicBezTo>
                  <a:cubicBezTo>
                    <a:pt x="164" y="47"/>
                    <a:pt x="164" y="46"/>
                    <a:pt x="164" y="44"/>
                  </a:cubicBezTo>
                  <a:cubicBezTo>
                    <a:pt x="164" y="43"/>
                    <a:pt x="164" y="43"/>
                    <a:pt x="164" y="42"/>
                  </a:cubicBezTo>
                  <a:cubicBezTo>
                    <a:pt x="164" y="41"/>
                    <a:pt x="164" y="40"/>
                    <a:pt x="164" y="39"/>
                  </a:cubicBezTo>
                  <a:cubicBezTo>
                    <a:pt x="164" y="39"/>
                    <a:pt x="164" y="39"/>
                    <a:pt x="164" y="39"/>
                  </a:cubicBezTo>
                  <a:cubicBezTo>
                    <a:pt x="164" y="38"/>
                    <a:pt x="164" y="37"/>
                    <a:pt x="164" y="37"/>
                  </a:cubicBezTo>
                  <a:cubicBezTo>
                    <a:pt x="164" y="36"/>
                    <a:pt x="164" y="36"/>
                    <a:pt x="164" y="36"/>
                  </a:cubicBezTo>
                  <a:cubicBezTo>
                    <a:pt x="164" y="35"/>
                    <a:pt x="164" y="34"/>
                    <a:pt x="164" y="34"/>
                  </a:cubicBezTo>
                  <a:cubicBezTo>
                    <a:pt x="164" y="34"/>
                    <a:pt x="164" y="33"/>
                    <a:pt x="164" y="33"/>
                  </a:cubicBezTo>
                  <a:cubicBezTo>
                    <a:pt x="164" y="33"/>
                    <a:pt x="164" y="33"/>
                    <a:pt x="164" y="33"/>
                  </a:cubicBezTo>
                  <a:cubicBezTo>
                    <a:pt x="163" y="32"/>
                    <a:pt x="163" y="31"/>
                    <a:pt x="163" y="31"/>
                  </a:cubicBezTo>
                  <a:cubicBezTo>
                    <a:pt x="165" y="31"/>
                    <a:pt x="167" y="33"/>
                    <a:pt x="169" y="34"/>
                  </a:cubicBezTo>
                  <a:cubicBezTo>
                    <a:pt x="169" y="34"/>
                    <a:pt x="169" y="34"/>
                    <a:pt x="169" y="34"/>
                  </a:cubicBezTo>
                  <a:cubicBezTo>
                    <a:pt x="169" y="35"/>
                    <a:pt x="169" y="35"/>
                    <a:pt x="170" y="35"/>
                  </a:cubicBezTo>
                  <a:cubicBezTo>
                    <a:pt x="170" y="35"/>
                    <a:pt x="170" y="35"/>
                    <a:pt x="170" y="35"/>
                  </a:cubicBezTo>
                  <a:cubicBezTo>
                    <a:pt x="170" y="35"/>
                    <a:pt x="170" y="35"/>
                    <a:pt x="170" y="35"/>
                  </a:cubicBezTo>
                  <a:cubicBezTo>
                    <a:pt x="170" y="35"/>
                    <a:pt x="170" y="35"/>
                    <a:pt x="170" y="35"/>
                  </a:cubicBezTo>
                  <a:cubicBezTo>
                    <a:pt x="170" y="35"/>
                    <a:pt x="170" y="36"/>
                    <a:pt x="170" y="36"/>
                  </a:cubicBezTo>
                  <a:cubicBezTo>
                    <a:pt x="171" y="36"/>
                    <a:pt x="171" y="36"/>
                    <a:pt x="171" y="36"/>
                  </a:cubicBezTo>
                  <a:cubicBezTo>
                    <a:pt x="171" y="36"/>
                    <a:pt x="171" y="36"/>
                    <a:pt x="171" y="36"/>
                  </a:cubicBezTo>
                  <a:cubicBezTo>
                    <a:pt x="171" y="35"/>
                    <a:pt x="171" y="35"/>
                    <a:pt x="171" y="34"/>
                  </a:cubicBezTo>
                  <a:cubicBezTo>
                    <a:pt x="160" y="21"/>
                    <a:pt x="145" y="12"/>
                    <a:pt x="129" y="6"/>
                  </a:cubicBezTo>
                  <a:cubicBezTo>
                    <a:pt x="128" y="5"/>
                    <a:pt x="128" y="6"/>
                    <a:pt x="127" y="6"/>
                  </a:cubicBezTo>
                  <a:cubicBezTo>
                    <a:pt x="128" y="5"/>
                    <a:pt x="127" y="5"/>
                    <a:pt x="127" y="5"/>
                  </a:cubicBezTo>
                  <a:cubicBezTo>
                    <a:pt x="117" y="2"/>
                    <a:pt x="107" y="0"/>
                    <a:pt x="96" y="0"/>
                  </a:cubicBezTo>
                  <a:cubicBezTo>
                    <a:pt x="85" y="0"/>
                    <a:pt x="75" y="1"/>
                    <a:pt x="66" y="5"/>
                  </a:cubicBezTo>
                  <a:cubicBezTo>
                    <a:pt x="65" y="6"/>
                    <a:pt x="65" y="6"/>
                    <a:pt x="65" y="6"/>
                  </a:cubicBezTo>
                  <a:cubicBezTo>
                    <a:pt x="65" y="6"/>
                    <a:pt x="62" y="6"/>
                    <a:pt x="60" y="7"/>
                  </a:cubicBezTo>
                  <a:cubicBezTo>
                    <a:pt x="45" y="13"/>
                    <a:pt x="31" y="24"/>
                    <a:pt x="21" y="37"/>
                  </a:cubicBezTo>
                  <a:cubicBezTo>
                    <a:pt x="20" y="37"/>
                    <a:pt x="20" y="38"/>
                    <a:pt x="20" y="38"/>
                  </a:cubicBezTo>
                  <a:cubicBezTo>
                    <a:pt x="22" y="37"/>
                    <a:pt x="26" y="33"/>
                    <a:pt x="30" y="31"/>
                  </a:cubicBezTo>
                  <a:cubicBezTo>
                    <a:pt x="30" y="31"/>
                    <a:pt x="30" y="31"/>
                    <a:pt x="30" y="31"/>
                  </a:cubicBezTo>
                  <a:cubicBezTo>
                    <a:pt x="31" y="30"/>
                    <a:pt x="31" y="30"/>
                    <a:pt x="31" y="30"/>
                  </a:cubicBezTo>
                  <a:cubicBezTo>
                    <a:pt x="31" y="30"/>
                    <a:pt x="31" y="30"/>
                    <a:pt x="32" y="30"/>
                  </a:cubicBezTo>
                  <a:cubicBezTo>
                    <a:pt x="32" y="30"/>
                    <a:pt x="32" y="30"/>
                    <a:pt x="32" y="29"/>
                  </a:cubicBezTo>
                  <a:cubicBezTo>
                    <a:pt x="32" y="29"/>
                    <a:pt x="33" y="29"/>
                    <a:pt x="33" y="29"/>
                  </a:cubicBezTo>
                  <a:cubicBezTo>
                    <a:pt x="33" y="29"/>
                    <a:pt x="33" y="29"/>
                    <a:pt x="33" y="29"/>
                  </a:cubicBezTo>
                  <a:cubicBezTo>
                    <a:pt x="33" y="29"/>
                    <a:pt x="33" y="29"/>
                    <a:pt x="34" y="29"/>
                  </a:cubicBezTo>
                  <a:cubicBezTo>
                    <a:pt x="34" y="29"/>
                    <a:pt x="34" y="29"/>
                    <a:pt x="34" y="29"/>
                  </a:cubicBezTo>
                  <a:cubicBezTo>
                    <a:pt x="34" y="29"/>
                    <a:pt x="34" y="29"/>
                    <a:pt x="34" y="29"/>
                  </a:cubicBezTo>
                  <a:cubicBezTo>
                    <a:pt x="34" y="29"/>
                    <a:pt x="34" y="29"/>
                    <a:pt x="34" y="28"/>
                  </a:cubicBezTo>
                  <a:cubicBezTo>
                    <a:pt x="34" y="29"/>
                    <a:pt x="34" y="29"/>
                    <a:pt x="34" y="29"/>
                  </a:cubicBezTo>
                  <a:cubicBezTo>
                    <a:pt x="34" y="29"/>
                    <a:pt x="34" y="29"/>
                    <a:pt x="34" y="29"/>
                  </a:cubicBezTo>
                  <a:cubicBezTo>
                    <a:pt x="34" y="30"/>
                    <a:pt x="34" y="30"/>
                    <a:pt x="34" y="30"/>
                  </a:cubicBezTo>
                  <a:cubicBezTo>
                    <a:pt x="34" y="30"/>
                    <a:pt x="34" y="30"/>
                    <a:pt x="34" y="31"/>
                  </a:cubicBezTo>
                  <a:cubicBezTo>
                    <a:pt x="34" y="31"/>
                    <a:pt x="34" y="32"/>
                    <a:pt x="34" y="33"/>
                  </a:cubicBezTo>
                  <a:cubicBezTo>
                    <a:pt x="34" y="33"/>
                    <a:pt x="34" y="33"/>
                    <a:pt x="34" y="33"/>
                  </a:cubicBezTo>
                  <a:cubicBezTo>
                    <a:pt x="34" y="33"/>
                    <a:pt x="34" y="34"/>
                    <a:pt x="33" y="35"/>
                  </a:cubicBezTo>
                  <a:cubicBezTo>
                    <a:pt x="33" y="35"/>
                    <a:pt x="33" y="35"/>
                    <a:pt x="33" y="35"/>
                  </a:cubicBezTo>
                  <a:cubicBezTo>
                    <a:pt x="33" y="35"/>
                    <a:pt x="33" y="36"/>
                    <a:pt x="33" y="36"/>
                  </a:cubicBezTo>
                  <a:cubicBezTo>
                    <a:pt x="33" y="37"/>
                    <a:pt x="33" y="37"/>
                    <a:pt x="33" y="37"/>
                  </a:cubicBezTo>
                  <a:cubicBezTo>
                    <a:pt x="33" y="37"/>
                    <a:pt x="33" y="38"/>
                    <a:pt x="33" y="38"/>
                  </a:cubicBezTo>
                  <a:cubicBezTo>
                    <a:pt x="33" y="39"/>
                    <a:pt x="33" y="39"/>
                    <a:pt x="33" y="39"/>
                  </a:cubicBezTo>
                  <a:cubicBezTo>
                    <a:pt x="33" y="39"/>
                    <a:pt x="33" y="39"/>
                    <a:pt x="33" y="40"/>
                  </a:cubicBezTo>
                  <a:cubicBezTo>
                    <a:pt x="33" y="40"/>
                    <a:pt x="33" y="41"/>
                    <a:pt x="33" y="42"/>
                  </a:cubicBezTo>
                  <a:cubicBezTo>
                    <a:pt x="33" y="42"/>
                    <a:pt x="33" y="42"/>
                    <a:pt x="33" y="42"/>
                  </a:cubicBezTo>
                  <a:cubicBezTo>
                    <a:pt x="33" y="43"/>
                    <a:pt x="33" y="43"/>
                    <a:pt x="33" y="44"/>
                  </a:cubicBezTo>
                  <a:cubicBezTo>
                    <a:pt x="33" y="45"/>
                    <a:pt x="33" y="45"/>
                    <a:pt x="33" y="46"/>
                  </a:cubicBezTo>
                  <a:cubicBezTo>
                    <a:pt x="33" y="46"/>
                    <a:pt x="33" y="46"/>
                    <a:pt x="33" y="47"/>
                  </a:cubicBezTo>
                  <a:cubicBezTo>
                    <a:pt x="33" y="47"/>
                    <a:pt x="33" y="47"/>
                    <a:pt x="33" y="47"/>
                  </a:cubicBezTo>
                  <a:cubicBezTo>
                    <a:pt x="34" y="48"/>
                    <a:pt x="34" y="49"/>
                    <a:pt x="34" y="49"/>
                  </a:cubicBezTo>
                  <a:cubicBezTo>
                    <a:pt x="33" y="50"/>
                    <a:pt x="32" y="51"/>
                    <a:pt x="31" y="51"/>
                  </a:cubicBezTo>
                  <a:cubicBezTo>
                    <a:pt x="31" y="51"/>
                    <a:pt x="31" y="52"/>
                    <a:pt x="31" y="52"/>
                  </a:cubicBezTo>
                  <a:cubicBezTo>
                    <a:pt x="30" y="52"/>
                    <a:pt x="30" y="52"/>
                    <a:pt x="30" y="53"/>
                  </a:cubicBezTo>
                  <a:cubicBezTo>
                    <a:pt x="29" y="53"/>
                    <a:pt x="29" y="53"/>
                    <a:pt x="29" y="54"/>
                  </a:cubicBezTo>
                  <a:cubicBezTo>
                    <a:pt x="28" y="54"/>
                    <a:pt x="28" y="54"/>
                    <a:pt x="28" y="55"/>
                  </a:cubicBezTo>
                  <a:cubicBezTo>
                    <a:pt x="28" y="55"/>
                    <a:pt x="27" y="55"/>
                    <a:pt x="27" y="55"/>
                  </a:cubicBezTo>
                  <a:cubicBezTo>
                    <a:pt x="27" y="56"/>
                    <a:pt x="26" y="56"/>
                    <a:pt x="26" y="56"/>
                  </a:cubicBezTo>
                  <a:cubicBezTo>
                    <a:pt x="26" y="57"/>
                    <a:pt x="25" y="57"/>
                    <a:pt x="25" y="58"/>
                  </a:cubicBezTo>
                  <a:cubicBezTo>
                    <a:pt x="25" y="58"/>
                    <a:pt x="24" y="59"/>
                    <a:pt x="24" y="59"/>
                  </a:cubicBezTo>
                  <a:cubicBezTo>
                    <a:pt x="24" y="59"/>
                    <a:pt x="24" y="59"/>
                    <a:pt x="24" y="59"/>
                  </a:cubicBezTo>
                  <a:cubicBezTo>
                    <a:pt x="24" y="59"/>
                    <a:pt x="23" y="60"/>
                    <a:pt x="23" y="60"/>
                  </a:cubicBezTo>
                  <a:cubicBezTo>
                    <a:pt x="23" y="60"/>
                    <a:pt x="22" y="61"/>
                    <a:pt x="22" y="62"/>
                  </a:cubicBezTo>
                  <a:cubicBezTo>
                    <a:pt x="22" y="62"/>
                    <a:pt x="22" y="62"/>
                    <a:pt x="22" y="62"/>
                  </a:cubicBezTo>
                  <a:cubicBezTo>
                    <a:pt x="22" y="62"/>
                    <a:pt x="21" y="63"/>
                    <a:pt x="21" y="63"/>
                  </a:cubicBezTo>
                  <a:cubicBezTo>
                    <a:pt x="21" y="63"/>
                    <a:pt x="21" y="64"/>
                    <a:pt x="20" y="64"/>
                  </a:cubicBezTo>
                  <a:cubicBezTo>
                    <a:pt x="20" y="64"/>
                    <a:pt x="20" y="64"/>
                    <a:pt x="20" y="64"/>
                  </a:cubicBezTo>
                  <a:cubicBezTo>
                    <a:pt x="20" y="65"/>
                    <a:pt x="20" y="65"/>
                    <a:pt x="20" y="65"/>
                  </a:cubicBezTo>
                  <a:cubicBezTo>
                    <a:pt x="19" y="66"/>
                    <a:pt x="19" y="66"/>
                    <a:pt x="19" y="67"/>
                  </a:cubicBezTo>
                  <a:cubicBezTo>
                    <a:pt x="19" y="67"/>
                    <a:pt x="19" y="67"/>
                    <a:pt x="19" y="67"/>
                  </a:cubicBezTo>
                  <a:cubicBezTo>
                    <a:pt x="18" y="68"/>
                    <a:pt x="18" y="69"/>
                    <a:pt x="18" y="70"/>
                  </a:cubicBezTo>
                  <a:cubicBezTo>
                    <a:pt x="17" y="71"/>
                    <a:pt x="17" y="72"/>
                    <a:pt x="16" y="73"/>
                  </a:cubicBezTo>
                  <a:cubicBezTo>
                    <a:pt x="16" y="73"/>
                    <a:pt x="16" y="73"/>
                    <a:pt x="16" y="73"/>
                  </a:cubicBezTo>
                  <a:cubicBezTo>
                    <a:pt x="16" y="74"/>
                    <a:pt x="16" y="75"/>
                    <a:pt x="16" y="75"/>
                  </a:cubicBezTo>
                  <a:cubicBezTo>
                    <a:pt x="16" y="75"/>
                    <a:pt x="16" y="75"/>
                    <a:pt x="16" y="75"/>
                  </a:cubicBezTo>
                  <a:cubicBezTo>
                    <a:pt x="15" y="77"/>
                    <a:pt x="15" y="79"/>
                    <a:pt x="14" y="80"/>
                  </a:cubicBezTo>
                  <a:cubicBezTo>
                    <a:pt x="14" y="81"/>
                    <a:pt x="14" y="82"/>
                    <a:pt x="14" y="83"/>
                  </a:cubicBezTo>
                  <a:cubicBezTo>
                    <a:pt x="14" y="83"/>
                    <a:pt x="14" y="83"/>
                    <a:pt x="14" y="83"/>
                  </a:cubicBezTo>
                  <a:cubicBezTo>
                    <a:pt x="14" y="83"/>
                    <a:pt x="14" y="83"/>
                    <a:pt x="14"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2" y="83"/>
                  </a:cubicBezTo>
                  <a:cubicBezTo>
                    <a:pt x="12" y="83"/>
                    <a:pt x="12" y="83"/>
                    <a:pt x="12" y="83"/>
                  </a:cubicBezTo>
                  <a:cubicBezTo>
                    <a:pt x="12" y="83"/>
                    <a:pt x="12" y="83"/>
                    <a:pt x="12" y="83"/>
                  </a:cubicBezTo>
                  <a:cubicBezTo>
                    <a:pt x="12" y="83"/>
                    <a:pt x="12" y="83"/>
                    <a:pt x="12" y="83"/>
                  </a:cubicBezTo>
                  <a:cubicBezTo>
                    <a:pt x="11" y="83"/>
                    <a:pt x="11" y="83"/>
                    <a:pt x="11" y="83"/>
                  </a:cubicBezTo>
                  <a:cubicBezTo>
                    <a:pt x="11" y="83"/>
                    <a:pt x="11" y="83"/>
                    <a:pt x="11" y="83"/>
                  </a:cubicBezTo>
                  <a:cubicBezTo>
                    <a:pt x="10" y="82"/>
                    <a:pt x="10" y="82"/>
                    <a:pt x="10" y="82"/>
                  </a:cubicBezTo>
                  <a:cubicBezTo>
                    <a:pt x="10" y="82"/>
                    <a:pt x="10" y="82"/>
                    <a:pt x="10" y="82"/>
                  </a:cubicBezTo>
                  <a:cubicBezTo>
                    <a:pt x="10" y="82"/>
                    <a:pt x="10" y="82"/>
                    <a:pt x="9" y="82"/>
                  </a:cubicBezTo>
                  <a:cubicBezTo>
                    <a:pt x="9" y="82"/>
                    <a:pt x="9" y="82"/>
                    <a:pt x="9" y="82"/>
                  </a:cubicBezTo>
                  <a:cubicBezTo>
                    <a:pt x="8" y="82"/>
                    <a:pt x="8" y="82"/>
                    <a:pt x="7" y="82"/>
                  </a:cubicBezTo>
                  <a:cubicBezTo>
                    <a:pt x="7" y="82"/>
                    <a:pt x="7" y="82"/>
                    <a:pt x="7" y="82"/>
                  </a:cubicBezTo>
                  <a:cubicBezTo>
                    <a:pt x="6" y="82"/>
                    <a:pt x="6" y="82"/>
                    <a:pt x="6" y="82"/>
                  </a:cubicBezTo>
                  <a:cubicBezTo>
                    <a:pt x="6" y="82"/>
                    <a:pt x="5" y="82"/>
                    <a:pt x="5" y="82"/>
                  </a:cubicBezTo>
                  <a:cubicBezTo>
                    <a:pt x="5" y="82"/>
                    <a:pt x="5" y="82"/>
                    <a:pt x="5" y="82"/>
                  </a:cubicBezTo>
                  <a:cubicBezTo>
                    <a:pt x="5" y="82"/>
                    <a:pt x="5" y="81"/>
                    <a:pt x="5" y="81"/>
                  </a:cubicBezTo>
                  <a:cubicBezTo>
                    <a:pt x="5" y="81"/>
                    <a:pt x="4" y="81"/>
                    <a:pt x="4" y="81"/>
                  </a:cubicBezTo>
                  <a:cubicBezTo>
                    <a:pt x="4" y="81"/>
                    <a:pt x="4" y="81"/>
                    <a:pt x="4" y="81"/>
                  </a:cubicBezTo>
                  <a:cubicBezTo>
                    <a:pt x="4" y="81"/>
                    <a:pt x="4" y="81"/>
                    <a:pt x="4" y="81"/>
                  </a:cubicBezTo>
                  <a:cubicBezTo>
                    <a:pt x="4" y="81"/>
                    <a:pt x="4" y="81"/>
                    <a:pt x="4" y="81"/>
                  </a:cubicBezTo>
                  <a:cubicBezTo>
                    <a:pt x="3" y="81"/>
                    <a:pt x="3" y="81"/>
                    <a:pt x="3" y="81"/>
                  </a:cubicBezTo>
                  <a:cubicBezTo>
                    <a:pt x="3" y="81"/>
                    <a:pt x="3" y="81"/>
                    <a:pt x="3" y="81"/>
                  </a:cubicBezTo>
                  <a:cubicBezTo>
                    <a:pt x="3" y="81"/>
                    <a:pt x="3" y="81"/>
                    <a:pt x="3" y="81"/>
                  </a:cubicBezTo>
                  <a:cubicBezTo>
                    <a:pt x="2" y="81"/>
                    <a:pt x="2" y="81"/>
                    <a:pt x="2" y="81"/>
                  </a:cubicBezTo>
                  <a:cubicBezTo>
                    <a:pt x="1" y="86"/>
                    <a:pt x="0" y="91"/>
                    <a:pt x="0" y="96"/>
                  </a:cubicBezTo>
                  <a:cubicBezTo>
                    <a:pt x="0" y="113"/>
                    <a:pt x="5" y="129"/>
                    <a:pt x="12" y="143"/>
                  </a:cubicBezTo>
                  <a:cubicBezTo>
                    <a:pt x="13" y="145"/>
                    <a:pt x="16" y="148"/>
                    <a:pt x="17" y="148"/>
                  </a:cubicBezTo>
                  <a:cubicBezTo>
                    <a:pt x="16" y="149"/>
                    <a:pt x="16" y="149"/>
                    <a:pt x="17" y="150"/>
                  </a:cubicBezTo>
                  <a:cubicBezTo>
                    <a:pt x="28" y="168"/>
                    <a:pt x="46" y="181"/>
                    <a:pt x="67" y="188"/>
                  </a:cubicBezTo>
                  <a:cubicBezTo>
                    <a:pt x="69" y="189"/>
                    <a:pt x="71" y="188"/>
                    <a:pt x="73" y="188"/>
                  </a:cubicBezTo>
                  <a:cubicBezTo>
                    <a:pt x="73" y="189"/>
                    <a:pt x="76" y="190"/>
                    <a:pt x="78" y="191"/>
                  </a:cubicBezTo>
                  <a:cubicBezTo>
                    <a:pt x="84" y="192"/>
                    <a:pt x="90" y="193"/>
                    <a:pt x="96" y="193"/>
                  </a:cubicBezTo>
                  <a:cubicBezTo>
                    <a:pt x="103" y="193"/>
                    <a:pt x="110" y="192"/>
                    <a:pt x="116" y="190"/>
                  </a:cubicBezTo>
                  <a:cubicBezTo>
                    <a:pt x="118" y="190"/>
                    <a:pt x="121" y="189"/>
                    <a:pt x="122" y="188"/>
                  </a:cubicBezTo>
                  <a:cubicBezTo>
                    <a:pt x="122" y="188"/>
                    <a:pt x="123" y="188"/>
                    <a:pt x="124" y="188"/>
                  </a:cubicBezTo>
                  <a:cubicBezTo>
                    <a:pt x="148" y="181"/>
                    <a:pt x="166" y="167"/>
                    <a:pt x="177" y="149"/>
                  </a:cubicBezTo>
                  <a:close/>
                  <a:moveTo>
                    <a:pt x="77" y="153"/>
                  </a:moveTo>
                  <a:cubicBezTo>
                    <a:pt x="77" y="153"/>
                    <a:pt x="77" y="153"/>
                    <a:pt x="76" y="154"/>
                  </a:cubicBezTo>
                  <a:cubicBezTo>
                    <a:pt x="76" y="154"/>
                    <a:pt x="76" y="154"/>
                    <a:pt x="76" y="154"/>
                  </a:cubicBezTo>
                  <a:cubicBezTo>
                    <a:pt x="76" y="154"/>
                    <a:pt x="76" y="155"/>
                    <a:pt x="75" y="155"/>
                  </a:cubicBezTo>
                  <a:cubicBezTo>
                    <a:pt x="75" y="155"/>
                    <a:pt x="75" y="155"/>
                    <a:pt x="75" y="155"/>
                  </a:cubicBezTo>
                  <a:cubicBezTo>
                    <a:pt x="75" y="155"/>
                    <a:pt x="75" y="156"/>
                    <a:pt x="74" y="156"/>
                  </a:cubicBezTo>
                  <a:cubicBezTo>
                    <a:pt x="74" y="156"/>
                    <a:pt x="74" y="156"/>
                    <a:pt x="74" y="156"/>
                  </a:cubicBezTo>
                  <a:cubicBezTo>
                    <a:pt x="74" y="156"/>
                    <a:pt x="74" y="156"/>
                    <a:pt x="74" y="156"/>
                  </a:cubicBezTo>
                  <a:cubicBezTo>
                    <a:pt x="74" y="156"/>
                    <a:pt x="74" y="156"/>
                    <a:pt x="74" y="156"/>
                  </a:cubicBezTo>
                  <a:cubicBezTo>
                    <a:pt x="74" y="157"/>
                    <a:pt x="74" y="157"/>
                    <a:pt x="74" y="157"/>
                  </a:cubicBezTo>
                  <a:cubicBezTo>
                    <a:pt x="73" y="157"/>
                    <a:pt x="73" y="158"/>
                    <a:pt x="73" y="158"/>
                  </a:cubicBezTo>
                  <a:cubicBezTo>
                    <a:pt x="73" y="158"/>
                    <a:pt x="73" y="158"/>
                    <a:pt x="73" y="158"/>
                  </a:cubicBezTo>
                  <a:cubicBezTo>
                    <a:pt x="72" y="158"/>
                    <a:pt x="72" y="159"/>
                    <a:pt x="71" y="159"/>
                  </a:cubicBezTo>
                  <a:cubicBezTo>
                    <a:pt x="71" y="159"/>
                    <a:pt x="71" y="159"/>
                    <a:pt x="71" y="159"/>
                  </a:cubicBezTo>
                  <a:cubicBezTo>
                    <a:pt x="71" y="160"/>
                    <a:pt x="70" y="160"/>
                    <a:pt x="70" y="161"/>
                  </a:cubicBezTo>
                  <a:cubicBezTo>
                    <a:pt x="70" y="161"/>
                    <a:pt x="69" y="161"/>
                    <a:pt x="69" y="161"/>
                  </a:cubicBezTo>
                  <a:cubicBezTo>
                    <a:pt x="69" y="162"/>
                    <a:pt x="69" y="162"/>
                    <a:pt x="69" y="162"/>
                  </a:cubicBezTo>
                  <a:cubicBezTo>
                    <a:pt x="68" y="162"/>
                    <a:pt x="68" y="163"/>
                    <a:pt x="67" y="163"/>
                  </a:cubicBezTo>
                  <a:cubicBezTo>
                    <a:pt x="67" y="163"/>
                    <a:pt x="67" y="163"/>
                    <a:pt x="67" y="163"/>
                  </a:cubicBezTo>
                  <a:cubicBezTo>
                    <a:pt x="67" y="163"/>
                    <a:pt x="67" y="163"/>
                    <a:pt x="67" y="163"/>
                  </a:cubicBezTo>
                  <a:cubicBezTo>
                    <a:pt x="67" y="163"/>
                    <a:pt x="67" y="164"/>
                    <a:pt x="66" y="164"/>
                  </a:cubicBezTo>
                  <a:cubicBezTo>
                    <a:pt x="66" y="164"/>
                    <a:pt x="66" y="164"/>
                    <a:pt x="66" y="164"/>
                  </a:cubicBezTo>
                  <a:cubicBezTo>
                    <a:pt x="66" y="164"/>
                    <a:pt x="66" y="165"/>
                    <a:pt x="65" y="165"/>
                  </a:cubicBezTo>
                  <a:cubicBezTo>
                    <a:pt x="65" y="165"/>
                    <a:pt x="65" y="165"/>
                    <a:pt x="65" y="165"/>
                  </a:cubicBezTo>
                  <a:cubicBezTo>
                    <a:pt x="65" y="165"/>
                    <a:pt x="65" y="165"/>
                    <a:pt x="65" y="165"/>
                  </a:cubicBezTo>
                  <a:cubicBezTo>
                    <a:pt x="65" y="165"/>
                    <a:pt x="65" y="165"/>
                    <a:pt x="65" y="165"/>
                  </a:cubicBezTo>
                  <a:cubicBezTo>
                    <a:pt x="64" y="166"/>
                    <a:pt x="64" y="166"/>
                    <a:pt x="64" y="166"/>
                  </a:cubicBezTo>
                  <a:cubicBezTo>
                    <a:pt x="63" y="166"/>
                    <a:pt x="63" y="166"/>
                    <a:pt x="63" y="166"/>
                  </a:cubicBezTo>
                  <a:cubicBezTo>
                    <a:pt x="63" y="166"/>
                    <a:pt x="63" y="166"/>
                    <a:pt x="63" y="166"/>
                  </a:cubicBezTo>
                  <a:cubicBezTo>
                    <a:pt x="63" y="167"/>
                    <a:pt x="63" y="167"/>
                    <a:pt x="63" y="167"/>
                  </a:cubicBezTo>
                  <a:cubicBezTo>
                    <a:pt x="63" y="167"/>
                    <a:pt x="63" y="167"/>
                    <a:pt x="62" y="167"/>
                  </a:cubicBezTo>
                  <a:cubicBezTo>
                    <a:pt x="62" y="167"/>
                    <a:pt x="62" y="167"/>
                    <a:pt x="62" y="167"/>
                  </a:cubicBezTo>
                  <a:cubicBezTo>
                    <a:pt x="62" y="168"/>
                    <a:pt x="62" y="168"/>
                    <a:pt x="62" y="168"/>
                  </a:cubicBezTo>
                  <a:cubicBezTo>
                    <a:pt x="62" y="168"/>
                    <a:pt x="62" y="168"/>
                    <a:pt x="62" y="168"/>
                  </a:cubicBezTo>
                  <a:cubicBezTo>
                    <a:pt x="62" y="168"/>
                    <a:pt x="61" y="168"/>
                    <a:pt x="61" y="168"/>
                  </a:cubicBezTo>
                  <a:cubicBezTo>
                    <a:pt x="61" y="168"/>
                    <a:pt x="61" y="168"/>
                    <a:pt x="61" y="168"/>
                  </a:cubicBezTo>
                  <a:cubicBezTo>
                    <a:pt x="61" y="168"/>
                    <a:pt x="61" y="168"/>
                    <a:pt x="61" y="168"/>
                  </a:cubicBezTo>
                  <a:cubicBezTo>
                    <a:pt x="61" y="168"/>
                    <a:pt x="61" y="168"/>
                    <a:pt x="61" y="168"/>
                  </a:cubicBezTo>
                  <a:cubicBezTo>
                    <a:pt x="61" y="169"/>
                    <a:pt x="60" y="169"/>
                    <a:pt x="60" y="169"/>
                  </a:cubicBezTo>
                  <a:cubicBezTo>
                    <a:pt x="60" y="169"/>
                    <a:pt x="60" y="169"/>
                    <a:pt x="60" y="169"/>
                  </a:cubicBezTo>
                  <a:cubicBezTo>
                    <a:pt x="60" y="169"/>
                    <a:pt x="60" y="169"/>
                    <a:pt x="59" y="169"/>
                  </a:cubicBezTo>
                  <a:cubicBezTo>
                    <a:pt x="59" y="170"/>
                    <a:pt x="59" y="170"/>
                    <a:pt x="59" y="170"/>
                  </a:cubicBezTo>
                  <a:cubicBezTo>
                    <a:pt x="59" y="170"/>
                    <a:pt x="58" y="170"/>
                    <a:pt x="58" y="170"/>
                  </a:cubicBezTo>
                  <a:cubicBezTo>
                    <a:pt x="50" y="167"/>
                    <a:pt x="30" y="155"/>
                    <a:pt x="27" y="149"/>
                  </a:cubicBezTo>
                  <a:cubicBezTo>
                    <a:pt x="26" y="148"/>
                    <a:pt x="26" y="147"/>
                    <a:pt x="26" y="146"/>
                  </a:cubicBezTo>
                  <a:cubicBezTo>
                    <a:pt x="26" y="146"/>
                    <a:pt x="26" y="146"/>
                    <a:pt x="26" y="146"/>
                  </a:cubicBezTo>
                  <a:cubicBezTo>
                    <a:pt x="26" y="146"/>
                    <a:pt x="26" y="146"/>
                    <a:pt x="26" y="145"/>
                  </a:cubicBezTo>
                  <a:cubicBezTo>
                    <a:pt x="26" y="145"/>
                    <a:pt x="26" y="145"/>
                    <a:pt x="26" y="145"/>
                  </a:cubicBezTo>
                  <a:cubicBezTo>
                    <a:pt x="26" y="145"/>
                    <a:pt x="26" y="145"/>
                    <a:pt x="26" y="145"/>
                  </a:cubicBezTo>
                  <a:cubicBezTo>
                    <a:pt x="26" y="145"/>
                    <a:pt x="26" y="145"/>
                    <a:pt x="26" y="145"/>
                  </a:cubicBezTo>
                  <a:cubicBezTo>
                    <a:pt x="26" y="144"/>
                    <a:pt x="26" y="144"/>
                    <a:pt x="26" y="144"/>
                  </a:cubicBezTo>
                  <a:cubicBezTo>
                    <a:pt x="26" y="144"/>
                    <a:pt x="26" y="144"/>
                    <a:pt x="26" y="144"/>
                  </a:cubicBezTo>
                  <a:cubicBezTo>
                    <a:pt x="26" y="143"/>
                    <a:pt x="26" y="143"/>
                    <a:pt x="26" y="143"/>
                  </a:cubicBezTo>
                  <a:cubicBezTo>
                    <a:pt x="26" y="143"/>
                    <a:pt x="25" y="143"/>
                    <a:pt x="25" y="143"/>
                  </a:cubicBezTo>
                  <a:cubicBezTo>
                    <a:pt x="25" y="142"/>
                    <a:pt x="25" y="142"/>
                    <a:pt x="25" y="142"/>
                  </a:cubicBezTo>
                  <a:cubicBezTo>
                    <a:pt x="25" y="142"/>
                    <a:pt x="25" y="141"/>
                    <a:pt x="25" y="141"/>
                  </a:cubicBezTo>
                  <a:cubicBezTo>
                    <a:pt x="25" y="141"/>
                    <a:pt x="25" y="141"/>
                    <a:pt x="25" y="140"/>
                  </a:cubicBezTo>
                  <a:cubicBezTo>
                    <a:pt x="25" y="140"/>
                    <a:pt x="25" y="140"/>
                    <a:pt x="25" y="140"/>
                  </a:cubicBezTo>
                  <a:cubicBezTo>
                    <a:pt x="25" y="139"/>
                    <a:pt x="25" y="138"/>
                    <a:pt x="25" y="137"/>
                  </a:cubicBezTo>
                  <a:cubicBezTo>
                    <a:pt x="25" y="137"/>
                    <a:pt x="25" y="137"/>
                    <a:pt x="25" y="137"/>
                  </a:cubicBezTo>
                  <a:cubicBezTo>
                    <a:pt x="24" y="134"/>
                    <a:pt x="24" y="130"/>
                    <a:pt x="24" y="127"/>
                  </a:cubicBezTo>
                  <a:cubicBezTo>
                    <a:pt x="24" y="127"/>
                    <a:pt x="24" y="127"/>
                    <a:pt x="24" y="127"/>
                  </a:cubicBezTo>
                  <a:cubicBezTo>
                    <a:pt x="24" y="126"/>
                    <a:pt x="24" y="126"/>
                    <a:pt x="24" y="125"/>
                  </a:cubicBezTo>
                  <a:cubicBezTo>
                    <a:pt x="24" y="125"/>
                    <a:pt x="24" y="125"/>
                    <a:pt x="24" y="125"/>
                  </a:cubicBezTo>
                  <a:cubicBezTo>
                    <a:pt x="24" y="124"/>
                    <a:pt x="24" y="124"/>
                    <a:pt x="24" y="123"/>
                  </a:cubicBezTo>
                  <a:cubicBezTo>
                    <a:pt x="24" y="123"/>
                    <a:pt x="24" y="123"/>
                    <a:pt x="24" y="123"/>
                  </a:cubicBezTo>
                  <a:cubicBezTo>
                    <a:pt x="24" y="122"/>
                    <a:pt x="24" y="122"/>
                    <a:pt x="24" y="121"/>
                  </a:cubicBezTo>
                  <a:cubicBezTo>
                    <a:pt x="24" y="121"/>
                    <a:pt x="24" y="121"/>
                    <a:pt x="24" y="121"/>
                  </a:cubicBezTo>
                  <a:cubicBezTo>
                    <a:pt x="24" y="121"/>
                    <a:pt x="24" y="120"/>
                    <a:pt x="24" y="120"/>
                  </a:cubicBezTo>
                  <a:cubicBezTo>
                    <a:pt x="24" y="120"/>
                    <a:pt x="24" y="120"/>
                    <a:pt x="24" y="119"/>
                  </a:cubicBezTo>
                  <a:cubicBezTo>
                    <a:pt x="24" y="119"/>
                    <a:pt x="24" y="119"/>
                    <a:pt x="24" y="118"/>
                  </a:cubicBezTo>
                  <a:cubicBezTo>
                    <a:pt x="24" y="118"/>
                    <a:pt x="24" y="118"/>
                    <a:pt x="24" y="118"/>
                  </a:cubicBezTo>
                  <a:cubicBezTo>
                    <a:pt x="25" y="118"/>
                    <a:pt x="25" y="117"/>
                    <a:pt x="25" y="117"/>
                  </a:cubicBezTo>
                  <a:cubicBezTo>
                    <a:pt x="25" y="117"/>
                    <a:pt x="26" y="117"/>
                    <a:pt x="26" y="117"/>
                  </a:cubicBezTo>
                  <a:cubicBezTo>
                    <a:pt x="26" y="117"/>
                    <a:pt x="27" y="117"/>
                    <a:pt x="27" y="117"/>
                  </a:cubicBezTo>
                  <a:cubicBezTo>
                    <a:pt x="27" y="117"/>
                    <a:pt x="27" y="117"/>
                    <a:pt x="28" y="117"/>
                  </a:cubicBezTo>
                  <a:cubicBezTo>
                    <a:pt x="28" y="118"/>
                    <a:pt x="28" y="118"/>
                    <a:pt x="29" y="118"/>
                  </a:cubicBezTo>
                  <a:cubicBezTo>
                    <a:pt x="29" y="118"/>
                    <a:pt x="29" y="118"/>
                    <a:pt x="29" y="118"/>
                  </a:cubicBezTo>
                  <a:cubicBezTo>
                    <a:pt x="30" y="118"/>
                    <a:pt x="30" y="118"/>
                    <a:pt x="31" y="118"/>
                  </a:cubicBezTo>
                  <a:cubicBezTo>
                    <a:pt x="31" y="118"/>
                    <a:pt x="31" y="118"/>
                    <a:pt x="31" y="118"/>
                  </a:cubicBezTo>
                  <a:cubicBezTo>
                    <a:pt x="32" y="118"/>
                    <a:pt x="32" y="118"/>
                    <a:pt x="33" y="118"/>
                  </a:cubicBezTo>
                  <a:cubicBezTo>
                    <a:pt x="33" y="118"/>
                    <a:pt x="33" y="118"/>
                    <a:pt x="33" y="118"/>
                  </a:cubicBezTo>
                  <a:cubicBezTo>
                    <a:pt x="34" y="118"/>
                    <a:pt x="35" y="118"/>
                    <a:pt x="36" y="118"/>
                  </a:cubicBezTo>
                  <a:cubicBezTo>
                    <a:pt x="36" y="118"/>
                    <a:pt x="36" y="118"/>
                    <a:pt x="36" y="118"/>
                  </a:cubicBezTo>
                  <a:cubicBezTo>
                    <a:pt x="37" y="118"/>
                    <a:pt x="38" y="119"/>
                    <a:pt x="39" y="119"/>
                  </a:cubicBezTo>
                  <a:cubicBezTo>
                    <a:pt x="39" y="119"/>
                    <a:pt x="39" y="119"/>
                    <a:pt x="39" y="119"/>
                  </a:cubicBezTo>
                  <a:cubicBezTo>
                    <a:pt x="40" y="119"/>
                    <a:pt x="41" y="119"/>
                    <a:pt x="42" y="119"/>
                  </a:cubicBezTo>
                  <a:cubicBezTo>
                    <a:pt x="43" y="119"/>
                    <a:pt x="43" y="119"/>
                    <a:pt x="43" y="119"/>
                  </a:cubicBezTo>
                  <a:cubicBezTo>
                    <a:pt x="44" y="119"/>
                    <a:pt x="45" y="119"/>
                    <a:pt x="46" y="119"/>
                  </a:cubicBezTo>
                  <a:cubicBezTo>
                    <a:pt x="46" y="119"/>
                    <a:pt x="46" y="119"/>
                    <a:pt x="47" y="119"/>
                  </a:cubicBezTo>
                  <a:cubicBezTo>
                    <a:pt x="47" y="119"/>
                    <a:pt x="48" y="119"/>
                    <a:pt x="49" y="119"/>
                  </a:cubicBezTo>
                  <a:cubicBezTo>
                    <a:pt x="49" y="119"/>
                    <a:pt x="49" y="119"/>
                    <a:pt x="50" y="119"/>
                  </a:cubicBezTo>
                  <a:cubicBezTo>
                    <a:pt x="50" y="119"/>
                    <a:pt x="50" y="119"/>
                    <a:pt x="50" y="119"/>
                  </a:cubicBezTo>
                  <a:cubicBezTo>
                    <a:pt x="51" y="119"/>
                    <a:pt x="52" y="119"/>
                    <a:pt x="53" y="119"/>
                  </a:cubicBezTo>
                  <a:cubicBezTo>
                    <a:pt x="53" y="119"/>
                    <a:pt x="53" y="119"/>
                    <a:pt x="53" y="119"/>
                  </a:cubicBezTo>
                  <a:cubicBezTo>
                    <a:pt x="53" y="119"/>
                    <a:pt x="53" y="119"/>
                    <a:pt x="53" y="119"/>
                  </a:cubicBezTo>
                  <a:cubicBezTo>
                    <a:pt x="54" y="119"/>
                    <a:pt x="55" y="119"/>
                    <a:pt x="55" y="119"/>
                  </a:cubicBezTo>
                  <a:cubicBezTo>
                    <a:pt x="56" y="119"/>
                    <a:pt x="56" y="119"/>
                    <a:pt x="56" y="119"/>
                  </a:cubicBezTo>
                  <a:cubicBezTo>
                    <a:pt x="57" y="119"/>
                    <a:pt x="58" y="119"/>
                    <a:pt x="59" y="119"/>
                  </a:cubicBezTo>
                  <a:cubicBezTo>
                    <a:pt x="59" y="120"/>
                    <a:pt x="60" y="121"/>
                    <a:pt x="60" y="122"/>
                  </a:cubicBezTo>
                  <a:cubicBezTo>
                    <a:pt x="60" y="122"/>
                    <a:pt x="60" y="122"/>
                    <a:pt x="60" y="122"/>
                  </a:cubicBezTo>
                  <a:cubicBezTo>
                    <a:pt x="61" y="123"/>
                    <a:pt x="61" y="124"/>
                    <a:pt x="61" y="124"/>
                  </a:cubicBezTo>
                  <a:cubicBezTo>
                    <a:pt x="62" y="125"/>
                    <a:pt x="62" y="125"/>
                    <a:pt x="62" y="126"/>
                  </a:cubicBezTo>
                  <a:cubicBezTo>
                    <a:pt x="62" y="126"/>
                    <a:pt x="62" y="127"/>
                    <a:pt x="63" y="127"/>
                  </a:cubicBezTo>
                  <a:cubicBezTo>
                    <a:pt x="63" y="128"/>
                    <a:pt x="64" y="129"/>
                    <a:pt x="64" y="130"/>
                  </a:cubicBezTo>
                  <a:cubicBezTo>
                    <a:pt x="64" y="130"/>
                    <a:pt x="64" y="130"/>
                    <a:pt x="65" y="130"/>
                  </a:cubicBezTo>
                  <a:cubicBezTo>
                    <a:pt x="65" y="132"/>
                    <a:pt x="66" y="133"/>
                    <a:pt x="67" y="134"/>
                  </a:cubicBezTo>
                  <a:cubicBezTo>
                    <a:pt x="67" y="134"/>
                    <a:pt x="67" y="134"/>
                    <a:pt x="67" y="134"/>
                  </a:cubicBezTo>
                  <a:cubicBezTo>
                    <a:pt x="68" y="137"/>
                    <a:pt x="70" y="140"/>
                    <a:pt x="72" y="142"/>
                  </a:cubicBezTo>
                  <a:cubicBezTo>
                    <a:pt x="72" y="142"/>
                    <a:pt x="72" y="142"/>
                    <a:pt x="72" y="142"/>
                  </a:cubicBezTo>
                  <a:cubicBezTo>
                    <a:pt x="72" y="143"/>
                    <a:pt x="73" y="144"/>
                    <a:pt x="73" y="144"/>
                  </a:cubicBezTo>
                  <a:cubicBezTo>
                    <a:pt x="73" y="145"/>
                    <a:pt x="73" y="145"/>
                    <a:pt x="74" y="145"/>
                  </a:cubicBezTo>
                  <a:cubicBezTo>
                    <a:pt x="74" y="145"/>
                    <a:pt x="74" y="146"/>
                    <a:pt x="74" y="146"/>
                  </a:cubicBezTo>
                  <a:cubicBezTo>
                    <a:pt x="76" y="148"/>
                    <a:pt x="77" y="150"/>
                    <a:pt x="78" y="152"/>
                  </a:cubicBezTo>
                  <a:cubicBezTo>
                    <a:pt x="78" y="152"/>
                    <a:pt x="77" y="152"/>
                    <a:pt x="77" y="153"/>
                  </a:cubicBezTo>
                  <a:close/>
                  <a:moveTo>
                    <a:pt x="116" y="84"/>
                  </a:moveTo>
                  <a:cubicBezTo>
                    <a:pt x="116" y="84"/>
                    <a:pt x="115" y="84"/>
                    <a:pt x="115" y="84"/>
                  </a:cubicBezTo>
                  <a:cubicBezTo>
                    <a:pt x="114" y="84"/>
                    <a:pt x="114" y="84"/>
                    <a:pt x="114" y="84"/>
                  </a:cubicBezTo>
                  <a:cubicBezTo>
                    <a:pt x="113" y="84"/>
                    <a:pt x="113" y="84"/>
                    <a:pt x="112" y="84"/>
                  </a:cubicBezTo>
                  <a:cubicBezTo>
                    <a:pt x="112" y="84"/>
                    <a:pt x="112" y="84"/>
                    <a:pt x="112" y="84"/>
                  </a:cubicBezTo>
                  <a:cubicBezTo>
                    <a:pt x="111" y="84"/>
                    <a:pt x="111" y="84"/>
                    <a:pt x="110" y="84"/>
                  </a:cubicBezTo>
                  <a:cubicBezTo>
                    <a:pt x="110" y="84"/>
                    <a:pt x="110" y="84"/>
                    <a:pt x="110" y="84"/>
                  </a:cubicBezTo>
                  <a:cubicBezTo>
                    <a:pt x="109" y="84"/>
                    <a:pt x="109" y="84"/>
                    <a:pt x="109" y="84"/>
                  </a:cubicBezTo>
                  <a:cubicBezTo>
                    <a:pt x="109" y="84"/>
                    <a:pt x="108" y="84"/>
                    <a:pt x="108" y="84"/>
                  </a:cubicBezTo>
                  <a:cubicBezTo>
                    <a:pt x="107" y="84"/>
                    <a:pt x="107" y="84"/>
                    <a:pt x="107" y="84"/>
                  </a:cubicBezTo>
                  <a:cubicBezTo>
                    <a:pt x="107" y="84"/>
                    <a:pt x="107" y="84"/>
                    <a:pt x="107" y="84"/>
                  </a:cubicBezTo>
                  <a:cubicBezTo>
                    <a:pt x="106" y="84"/>
                    <a:pt x="105" y="84"/>
                    <a:pt x="104" y="84"/>
                  </a:cubicBezTo>
                  <a:cubicBezTo>
                    <a:pt x="103" y="84"/>
                    <a:pt x="103" y="84"/>
                    <a:pt x="103" y="84"/>
                  </a:cubicBezTo>
                  <a:cubicBezTo>
                    <a:pt x="102" y="84"/>
                    <a:pt x="101" y="84"/>
                    <a:pt x="100" y="84"/>
                  </a:cubicBezTo>
                  <a:cubicBezTo>
                    <a:pt x="100" y="84"/>
                    <a:pt x="100" y="84"/>
                    <a:pt x="100" y="84"/>
                  </a:cubicBezTo>
                  <a:cubicBezTo>
                    <a:pt x="99" y="84"/>
                    <a:pt x="99" y="84"/>
                    <a:pt x="99" y="84"/>
                  </a:cubicBezTo>
                  <a:cubicBezTo>
                    <a:pt x="99" y="84"/>
                    <a:pt x="98" y="84"/>
                    <a:pt x="97" y="84"/>
                  </a:cubicBezTo>
                  <a:cubicBezTo>
                    <a:pt x="95" y="84"/>
                    <a:pt x="95" y="84"/>
                    <a:pt x="95" y="84"/>
                  </a:cubicBezTo>
                  <a:cubicBezTo>
                    <a:pt x="95" y="84"/>
                    <a:pt x="94" y="84"/>
                    <a:pt x="94" y="84"/>
                  </a:cubicBezTo>
                  <a:cubicBezTo>
                    <a:pt x="93" y="84"/>
                    <a:pt x="92" y="84"/>
                    <a:pt x="91" y="84"/>
                  </a:cubicBezTo>
                  <a:cubicBezTo>
                    <a:pt x="91" y="84"/>
                    <a:pt x="90" y="84"/>
                    <a:pt x="90" y="84"/>
                  </a:cubicBezTo>
                  <a:cubicBezTo>
                    <a:pt x="89" y="84"/>
                    <a:pt x="88" y="84"/>
                    <a:pt x="87" y="84"/>
                  </a:cubicBezTo>
                  <a:cubicBezTo>
                    <a:pt x="87" y="84"/>
                    <a:pt x="86" y="84"/>
                    <a:pt x="86" y="84"/>
                  </a:cubicBezTo>
                  <a:cubicBezTo>
                    <a:pt x="85" y="84"/>
                    <a:pt x="84" y="84"/>
                    <a:pt x="83" y="84"/>
                  </a:cubicBezTo>
                  <a:cubicBezTo>
                    <a:pt x="83" y="84"/>
                    <a:pt x="83" y="84"/>
                    <a:pt x="82" y="84"/>
                  </a:cubicBezTo>
                  <a:cubicBezTo>
                    <a:pt x="82" y="84"/>
                    <a:pt x="82" y="84"/>
                    <a:pt x="82" y="84"/>
                  </a:cubicBezTo>
                  <a:cubicBezTo>
                    <a:pt x="82" y="84"/>
                    <a:pt x="82" y="84"/>
                    <a:pt x="82" y="84"/>
                  </a:cubicBezTo>
                  <a:cubicBezTo>
                    <a:pt x="81" y="84"/>
                    <a:pt x="81" y="84"/>
                    <a:pt x="80" y="84"/>
                  </a:cubicBezTo>
                  <a:cubicBezTo>
                    <a:pt x="80" y="84"/>
                    <a:pt x="79" y="84"/>
                    <a:pt x="79" y="84"/>
                  </a:cubicBezTo>
                  <a:cubicBezTo>
                    <a:pt x="74" y="78"/>
                    <a:pt x="67" y="60"/>
                    <a:pt x="66" y="50"/>
                  </a:cubicBezTo>
                  <a:cubicBezTo>
                    <a:pt x="74" y="42"/>
                    <a:pt x="89" y="32"/>
                    <a:pt x="98" y="30"/>
                  </a:cubicBezTo>
                  <a:cubicBezTo>
                    <a:pt x="99" y="30"/>
                    <a:pt x="99" y="30"/>
                    <a:pt x="100" y="30"/>
                  </a:cubicBezTo>
                  <a:cubicBezTo>
                    <a:pt x="100" y="30"/>
                    <a:pt x="100" y="30"/>
                    <a:pt x="100" y="30"/>
                  </a:cubicBezTo>
                  <a:cubicBezTo>
                    <a:pt x="100" y="30"/>
                    <a:pt x="100" y="30"/>
                    <a:pt x="100" y="30"/>
                  </a:cubicBezTo>
                  <a:cubicBezTo>
                    <a:pt x="100" y="30"/>
                    <a:pt x="100" y="30"/>
                    <a:pt x="100" y="30"/>
                  </a:cubicBezTo>
                  <a:cubicBezTo>
                    <a:pt x="100" y="30"/>
                    <a:pt x="101" y="30"/>
                    <a:pt x="101" y="30"/>
                  </a:cubicBezTo>
                  <a:cubicBezTo>
                    <a:pt x="101" y="30"/>
                    <a:pt x="101" y="31"/>
                    <a:pt x="101" y="31"/>
                  </a:cubicBezTo>
                  <a:cubicBezTo>
                    <a:pt x="101" y="31"/>
                    <a:pt x="101" y="31"/>
                    <a:pt x="102" y="31"/>
                  </a:cubicBezTo>
                  <a:cubicBezTo>
                    <a:pt x="102" y="31"/>
                    <a:pt x="102" y="31"/>
                    <a:pt x="102" y="31"/>
                  </a:cubicBezTo>
                  <a:cubicBezTo>
                    <a:pt x="102" y="31"/>
                    <a:pt x="102" y="31"/>
                    <a:pt x="102" y="31"/>
                  </a:cubicBezTo>
                  <a:cubicBezTo>
                    <a:pt x="103" y="31"/>
                    <a:pt x="103" y="31"/>
                    <a:pt x="103" y="31"/>
                  </a:cubicBezTo>
                  <a:cubicBezTo>
                    <a:pt x="103" y="31"/>
                    <a:pt x="103" y="31"/>
                    <a:pt x="103" y="31"/>
                  </a:cubicBezTo>
                  <a:cubicBezTo>
                    <a:pt x="106" y="33"/>
                    <a:pt x="109" y="34"/>
                    <a:pt x="111" y="36"/>
                  </a:cubicBezTo>
                  <a:cubicBezTo>
                    <a:pt x="112" y="36"/>
                    <a:pt x="112" y="36"/>
                    <a:pt x="112" y="36"/>
                  </a:cubicBezTo>
                  <a:cubicBezTo>
                    <a:pt x="113" y="37"/>
                    <a:pt x="114" y="37"/>
                    <a:pt x="115" y="38"/>
                  </a:cubicBezTo>
                  <a:cubicBezTo>
                    <a:pt x="115" y="38"/>
                    <a:pt x="115" y="38"/>
                    <a:pt x="115" y="38"/>
                  </a:cubicBezTo>
                  <a:cubicBezTo>
                    <a:pt x="116" y="39"/>
                    <a:pt x="117" y="39"/>
                    <a:pt x="118" y="40"/>
                  </a:cubicBezTo>
                  <a:cubicBezTo>
                    <a:pt x="118" y="40"/>
                    <a:pt x="118" y="40"/>
                    <a:pt x="118" y="40"/>
                  </a:cubicBezTo>
                  <a:cubicBezTo>
                    <a:pt x="119" y="41"/>
                    <a:pt x="120" y="42"/>
                    <a:pt x="121" y="42"/>
                  </a:cubicBezTo>
                  <a:cubicBezTo>
                    <a:pt x="122" y="43"/>
                    <a:pt x="122" y="43"/>
                    <a:pt x="122" y="43"/>
                  </a:cubicBezTo>
                  <a:cubicBezTo>
                    <a:pt x="123" y="44"/>
                    <a:pt x="124" y="44"/>
                    <a:pt x="125" y="45"/>
                  </a:cubicBezTo>
                  <a:cubicBezTo>
                    <a:pt x="125" y="45"/>
                    <a:pt x="125" y="45"/>
                    <a:pt x="125" y="45"/>
                  </a:cubicBezTo>
                  <a:cubicBezTo>
                    <a:pt x="126" y="46"/>
                    <a:pt x="127" y="47"/>
                    <a:pt x="128" y="48"/>
                  </a:cubicBezTo>
                  <a:cubicBezTo>
                    <a:pt x="128" y="48"/>
                    <a:pt x="128" y="48"/>
                    <a:pt x="129" y="48"/>
                  </a:cubicBezTo>
                  <a:cubicBezTo>
                    <a:pt x="129" y="49"/>
                    <a:pt x="130" y="50"/>
                    <a:pt x="131" y="51"/>
                  </a:cubicBezTo>
                  <a:cubicBezTo>
                    <a:pt x="131" y="51"/>
                    <a:pt x="131" y="52"/>
                    <a:pt x="131" y="52"/>
                  </a:cubicBezTo>
                  <a:cubicBezTo>
                    <a:pt x="131" y="53"/>
                    <a:pt x="131" y="53"/>
                    <a:pt x="131" y="53"/>
                  </a:cubicBezTo>
                  <a:cubicBezTo>
                    <a:pt x="131" y="54"/>
                    <a:pt x="130" y="54"/>
                    <a:pt x="130" y="55"/>
                  </a:cubicBezTo>
                  <a:cubicBezTo>
                    <a:pt x="130" y="55"/>
                    <a:pt x="130" y="55"/>
                    <a:pt x="130" y="55"/>
                  </a:cubicBezTo>
                  <a:cubicBezTo>
                    <a:pt x="130" y="56"/>
                    <a:pt x="130" y="56"/>
                    <a:pt x="130" y="57"/>
                  </a:cubicBezTo>
                  <a:cubicBezTo>
                    <a:pt x="130" y="57"/>
                    <a:pt x="130" y="57"/>
                    <a:pt x="130" y="57"/>
                  </a:cubicBezTo>
                  <a:cubicBezTo>
                    <a:pt x="129" y="58"/>
                    <a:pt x="129" y="59"/>
                    <a:pt x="129" y="59"/>
                  </a:cubicBezTo>
                  <a:cubicBezTo>
                    <a:pt x="129" y="60"/>
                    <a:pt x="129" y="60"/>
                    <a:pt x="129" y="60"/>
                  </a:cubicBezTo>
                  <a:cubicBezTo>
                    <a:pt x="129" y="60"/>
                    <a:pt x="128" y="61"/>
                    <a:pt x="128" y="62"/>
                  </a:cubicBezTo>
                  <a:cubicBezTo>
                    <a:pt x="128" y="62"/>
                    <a:pt x="128" y="62"/>
                    <a:pt x="128" y="62"/>
                  </a:cubicBezTo>
                  <a:cubicBezTo>
                    <a:pt x="128" y="63"/>
                    <a:pt x="128" y="64"/>
                    <a:pt x="127" y="65"/>
                  </a:cubicBezTo>
                  <a:cubicBezTo>
                    <a:pt x="127" y="65"/>
                    <a:pt x="127" y="65"/>
                    <a:pt x="127" y="65"/>
                  </a:cubicBezTo>
                  <a:cubicBezTo>
                    <a:pt x="127" y="67"/>
                    <a:pt x="126" y="69"/>
                    <a:pt x="126" y="70"/>
                  </a:cubicBezTo>
                  <a:cubicBezTo>
                    <a:pt x="126" y="71"/>
                    <a:pt x="126" y="71"/>
                    <a:pt x="125" y="71"/>
                  </a:cubicBezTo>
                  <a:cubicBezTo>
                    <a:pt x="125" y="71"/>
                    <a:pt x="125" y="71"/>
                    <a:pt x="125" y="71"/>
                  </a:cubicBezTo>
                  <a:cubicBezTo>
                    <a:pt x="125" y="71"/>
                    <a:pt x="125" y="72"/>
                    <a:pt x="125" y="72"/>
                  </a:cubicBezTo>
                  <a:cubicBezTo>
                    <a:pt x="125" y="72"/>
                    <a:pt x="125" y="72"/>
                    <a:pt x="125" y="72"/>
                  </a:cubicBezTo>
                  <a:cubicBezTo>
                    <a:pt x="125" y="72"/>
                    <a:pt x="125" y="73"/>
                    <a:pt x="125" y="73"/>
                  </a:cubicBezTo>
                  <a:cubicBezTo>
                    <a:pt x="125" y="73"/>
                    <a:pt x="125" y="73"/>
                    <a:pt x="125" y="73"/>
                  </a:cubicBezTo>
                  <a:cubicBezTo>
                    <a:pt x="125" y="74"/>
                    <a:pt x="125" y="74"/>
                    <a:pt x="124" y="74"/>
                  </a:cubicBezTo>
                  <a:cubicBezTo>
                    <a:pt x="124" y="74"/>
                    <a:pt x="124" y="74"/>
                    <a:pt x="124" y="74"/>
                  </a:cubicBezTo>
                  <a:cubicBezTo>
                    <a:pt x="124" y="75"/>
                    <a:pt x="124" y="75"/>
                    <a:pt x="124" y="75"/>
                  </a:cubicBezTo>
                  <a:cubicBezTo>
                    <a:pt x="124" y="75"/>
                    <a:pt x="124" y="75"/>
                    <a:pt x="124" y="75"/>
                  </a:cubicBezTo>
                  <a:cubicBezTo>
                    <a:pt x="124" y="76"/>
                    <a:pt x="124" y="76"/>
                    <a:pt x="124" y="76"/>
                  </a:cubicBezTo>
                  <a:cubicBezTo>
                    <a:pt x="124" y="76"/>
                    <a:pt x="124" y="76"/>
                    <a:pt x="124" y="76"/>
                  </a:cubicBezTo>
                  <a:cubicBezTo>
                    <a:pt x="124" y="77"/>
                    <a:pt x="123" y="77"/>
                    <a:pt x="123" y="78"/>
                  </a:cubicBezTo>
                  <a:cubicBezTo>
                    <a:pt x="123" y="78"/>
                    <a:pt x="123" y="78"/>
                    <a:pt x="123" y="78"/>
                  </a:cubicBezTo>
                  <a:cubicBezTo>
                    <a:pt x="123" y="78"/>
                    <a:pt x="123" y="79"/>
                    <a:pt x="122" y="80"/>
                  </a:cubicBezTo>
                  <a:cubicBezTo>
                    <a:pt x="122" y="80"/>
                    <a:pt x="122" y="80"/>
                    <a:pt x="122" y="80"/>
                  </a:cubicBezTo>
                  <a:cubicBezTo>
                    <a:pt x="122" y="81"/>
                    <a:pt x="122" y="81"/>
                    <a:pt x="122" y="81"/>
                  </a:cubicBezTo>
                  <a:cubicBezTo>
                    <a:pt x="122" y="81"/>
                    <a:pt x="122" y="81"/>
                    <a:pt x="122" y="81"/>
                  </a:cubicBezTo>
                  <a:cubicBezTo>
                    <a:pt x="122" y="82"/>
                    <a:pt x="122" y="82"/>
                    <a:pt x="121" y="82"/>
                  </a:cubicBezTo>
                  <a:cubicBezTo>
                    <a:pt x="121" y="82"/>
                    <a:pt x="121" y="82"/>
                    <a:pt x="121" y="82"/>
                  </a:cubicBezTo>
                  <a:cubicBezTo>
                    <a:pt x="121" y="82"/>
                    <a:pt x="121" y="83"/>
                    <a:pt x="121" y="83"/>
                  </a:cubicBezTo>
                  <a:cubicBezTo>
                    <a:pt x="121" y="83"/>
                    <a:pt x="121" y="83"/>
                    <a:pt x="121" y="83"/>
                  </a:cubicBezTo>
                  <a:cubicBezTo>
                    <a:pt x="121" y="84"/>
                    <a:pt x="120" y="84"/>
                    <a:pt x="120" y="85"/>
                  </a:cubicBezTo>
                  <a:cubicBezTo>
                    <a:pt x="120" y="85"/>
                    <a:pt x="119" y="85"/>
                    <a:pt x="118" y="85"/>
                  </a:cubicBezTo>
                  <a:cubicBezTo>
                    <a:pt x="118" y="85"/>
                    <a:pt x="117" y="84"/>
                    <a:pt x="116" y="84"/>
                  </a:cubicBezTo>
                  <a:close/>
                  <a:moveTo>
                    <a:pt x="167" y="152"/>
                  </a:moveTo>
                  <a:cubicBezTo>
                    <a:pt x="167" y="153"/>
                    <a:pt x="166" y="153"/>
                    <a:pt x="165" y="154"/>
                  </a:cubicBezTo>
                  <a:cubicBezTo>
                    <a:pt x="165" y="154"/>
                    <a:pt x="165" y="154"/>
                    <a:pt x="165" y="154"/>
                  </a:cubicBezTo>
                  <a:cubicBezTo>
                    <a:pt x="163" y="156"/>
                    <a:pt x="160" y="159"/>
                    <a:pt x="156" y="162"/>
                  </a:cubicBezTo>
                  <a:cubicBezTo>
                    <a:pt x="156" y="162"/>
                    <a:pt x="156" y="162"/>
                    <a:pt x="156" y="162"/>
                  </a:cubicBezTo>
                  <a:cubicBezTo>
                    <a:pt x="156" y="162"/>
                    <a:pt x="156" y="162"/>
                    <a:pt x="156" y="162"/>
                  </a:cubicBezTo>
                  <a:cubicBezTo>
                    <a:pt x="151" y="166"/>
                    <a:pt x="145" y="169"/>
                    <a:pt x="138" y="171"/>
                  </a:cubicBezTo>
                  <a:cubicBezTo>
                    <a:pt x="138" y="171"/>
                    <a:pt x="138" y="171"/>
                    <a:pt x="138" y="171"/>
                  </a:cubicBezTo>
                  <a:cubicBezTo>
                    <a:pt x="138" y="171"/>
                    <a:pt x="138" y="171"/>
                    <a:pt x="138" y="171"/>
                  </a:cubicBezTo>
                  <a:cubicBezTo>
                    <a:pt x="138" y="171"/>
                    <a:pt x="138" y="171"/>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6" y="170"/>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5" y="169"/>
                  </a:cubicBezTo>
                  <a:cubicBezTo>
                    <a:pt x="135" y="169"/>
                    <a:pt x="135" y="169"/>
                    <a:pt x="135" y="169"/>
                  </a:cubicBezTo>
                  <a:cubicBezTo>
                    <a:pt x="135" y="169"/>
                    <a:pt x="135" y="169"/>
                    <a:pt x="135" y="169"/>
                  </a:cubicBezTo>
                  <a:cubicBezTo>
                    <a:pt x="135" y="168"/>
                    <a:pt x="135" y="168"/>
                    <a:pt x="135" y="168"/>
                  </a:cubicBezTo>
                  <a:cubicBezTo>
                    <a:pt x="134" y="168"/>
                    <a:pt x="134" y="168"/>
                    <a:pt x="134" y="168"/>
                  </a:cubicBezTo>
                  <a:cubicBezTo>
                    <a:pt x="134" y="168"/>
                    <a:pt x="134" y="168"/>
                    <a:pt x="134" y="168"/>
                  </a:cubicBezTo>
                  <a:cubicBezTo>
                    <a:pt x="134" y="168"/>
                    <a:pt x="134" y="168"/>
                    <a:pt x="134" y="168"/>
                  </a:cubicBezTo>
                  <a:cubicBezTo>
                    <a:pt x="134" y="168"/>
                    <a:pt x="134" y="167"/>
                    <a:pt x="134" y="167"/>
                  </a:cubicBezTo>
                  <a:cubicBezTo>
                    <a:pt x="134" y="167"/>
                    <a:pt x="134" y="167"/>
                    <a:pt x="134" y="167"/>
                  </a:cubicBezTo>
                  <a:cubicBezTo>
                    <a:pt x="134" y="167"/>
                    <a:pt x="134" y="167"/>
                    <a:pt x="134" y="167"/>
                  </a:cubicBezTo>
                  <a:cubicBezTo>
                    <a:pt x="134" y="167"/>
                    <a:pt x="133" y="167"/>
                    <a:pt x="133" y="167"/>
                  </a:cubicBezTo>
                  <a:cubicBezTo>
                    <a:pt x="133" y="167"/>
                    <a:pt x="133" y="167"/>
                    <a:pt x="133" y="167"/>
                  </a:cubicBezTo>
                  <a:cubicBezTo>
                    <a:pt x="133" y="166"/>
                    <a:pt x="133" y="166"/>
                    <a:pt x="132" y="166"/>
                  </a:cubicBezTo>
                  <a:cubicBezTo>
                    <a:pt x="132" y="166"/>
                    <a:pt x="132" y="166"/>
                    <a:pt x="131" y="165"/>
                  </a:cubicBezTo>
                  <a:cubicBezTo>
                    <a:pt x="131" y="165"/>
                    <a:pt x="131" y="165"/>
                    <a:pt x="131" y="165"/>
                  </a:cubicBezTo>
                  <a:cubicBezTo>
                    <a:pt x="131" y="165"/>
                    <a:pt x="130" y="164"/>
                    <a:pt x="130" y="164"/>
                  </a:cubicBezTo>
                  <a:cubicBezTo>
                    <a:pt x="129" y="163"/>
                    <a:pt x="129" y="163"/>
                    <a:pt x="129" y="163"/>
                  </a:cubicBezTo>
                  <a:cubicBezTo>
                    <a:pt x="129" y="163"/>
                    <a:pt x="129" y="163"/>
                    <a:pt x="129" y="163"/>
                  </a:cubicBezTo>
                  <a:cubicBezTo>
                    <a:pt x="129" y="163"/>
                    <a:pt x="128" y="162"/>
                    <a:pt x="128" y="162"/>
                  </a:cubicBezTo>
                  <a:cubicBezTo>
                    <a:pt x="128" y="162"/>
                    <a:pt x="128" y="162"/>
                    <a:pt x="128" y="162"/>
                  </a:cubicBezTo>
                  <a:cubicBezTo>
                    <a:pt x="128" y="162"/>
                    <a:pt x="128" y="162"/>
                    <a:pt x="128" y="162"/>
                  </a:cubicBezTo>
                  <a:cubicBezTo>
                    <a:pt x="126" y="160"/>
                    <a:pt x="125" y="159"/>
                    <a:pt x="124" y="158"/>
                  </a:cubicBezTo>
                  <a:cubicBezTo>
                    <a:pt x="124" y="158"/>
                    <a:pt x="124" y="158"/>
                    <a:pt x="124" y="158"/>
                  </a:cubicBezTo>
                  <a:cubicBezTo>
                    <a:pt x="124" y="158"/>
                    <a:pt x="124" y="158"/>
                    <a:pt x="124" y="158"/>
                  </a:cubicBezTo>
                  <a:cubicBezTo>
                    <a:pt x="123" y="157"/>
                    <a:pt x="123" y="157"/>
                    <a:pt x="122" y="156"/>
                  </a:cubicBezTo>
                  <a:cubicBezTo>
                    <a:pt x="122" y="156"/>
                    <a:pt x="122" y="156"/>
                    <a:pt x="122" y="156"/>
                  </a:cubicBezTo>
                  <a:cubicBezTo>
                    <a:pt x="122" y="156"/>
                    <a:pt x="122" y="155"/>
                    <a:pt x="121" y="155"/>
                  </a:cubicBezTo>
                  <a:cubicBezTo>
                    <a:pt x="121" y="155"/>
                    <a:pt x="121" y="155"/>
                    <a:pt x="121" y="155"/>
                  </a:cubicBezTo>
                  <a:cubicBezTo>
                    <a:pt x="121" y="154"/>
                    <a:pt x="121" y="154"/>
                    <a:pt x="120" y="154"/>
                  </a:cubicBezTo>
                  <a:cubicBezTo>
                    <a:pt x="120" y="154"/>
                    <a:pt x="120" y="153"/>
                    <a:pt x="120" y="153"/>
                  </a:cubicBezTo>
                  <a:cubicBezTo>
                    <a:pt x="120" y="153"/>
                    <a:pt x="119" y="153"/>
                    <a:pt x="119" y="152"/>
                  </a:cubicBezTo>
                  <a:cubicBezTo>
                    <a:pt x="119" y="152"/>
                    <a:pt x="119" y="152"/>
                    <a:pt x="120" y="152"/>
                  </a:cubicBezTo>
                  <a:cubicBezTo>
                    <a:pt x="120" y="152"/>
                    <a:pt x="120" y="152"/>
                    <a:pt x="120" y="152"/>
                  </a:cubicBezTo>
                  <a:cubicBezTo>
                    <a:pt x="124" y="147"/>
                    <a:pt x="130" y="139"/>
                    <a:pt x="134" y="131"/>
                  </a:cubicBezTo>
                  <a:cubicBezTo>
                    <a:pt x="134" y="131"/>
                    <a:pt x="134" y="131"/>
                    <a:pt x="134" y="131"/>
                  </a:cubicBezTo>
                  <a:cubicBezTo>
                    <a:pt x="134" y="130"/>
                    <a:pt x="135" y="130"/>
                    <a:pt x="135" y="129"/>
                  </a:cubicBezTo>
                  <a:cubicBezTo>
                    <a:pt x="135" y="129"/>
                    <a:pt x="135" y="129"/>
                    <a:pt x="136" y="128"/>
                  </a:cubicBezTo>
                  <a:cubicBezTo>
                    <a:pt x="136" y="128"/>
                    <a:pt x="136" y="128"/>
                    <a:pt x="136" y="127"/>
                  </a:cubicBezTo>
                  <a:cubicBezTo>
                    <a:pt x="136" y="127"/>
                    <a:pt x="137" y="127"/>
                    <a:pt x="137" y="126"/>
                  </a:cubicBezTo>
                  <a:cubicBezTo>
                    <a:pt x="137" y="126"/>
                    <a:pt x="137" y="126"/>
                    <a:pt x="137" y="125"/>
                  </a:cubicBezTo>
                  <a:cubicBezTo>
                    <a:pt x="138" y="125"/>
                    <a:pt x="138" y="124"/>
                    <a:pt x="138" y="124"/>
                  </a:cubicBezTo>
                  <a:cubicBezTo>
                    <a:pt x="138" y="124"/>
                    <a:pt x="138" y="123"/>
                    <a:pt x="138" y="123"/>
                  </a:cubicBezTo>
                  <a:cubicBezTo>
                    <a:pt x="139" y="123"/>
                    <a:pt x="139" y="122"/>
                    <a:pt x="139" y="122"/>
                  </a:cubicBezTo>
                  <a:cubicBezTo>
                    <a:pt x="139" y="122"/>
                    <a:pt x="139" y="121"/>
                    <a:pt x="139" y="121"/>
                  </a:cubicBezTo>
                  <a:cubicBezTo>
                    <a:pt x="140" y="121"/>
                    <a:pt x="140" y="120"/>
                    <a:pt x="140" y="120"/>
                  </a:cubicBezTo>
                  <a:cubicBezTo>
                    <a:pt x="141" y="120"/>
                    <a:pt x="141" y="120"/>
                    <a:pt x="142" y="120"/>
                  </a:cubicBezTo>
                  <a:cubicBezTo>
                    <a:pt x="142" y="120"/>
                    <a:pt x="142" y="120"/>
                    <a:pt x="142" y="120"/>
                  </a:cubicBezTo>
                  <a:cubicBezTo>
                    <a:pt x="143" y="120"/>
                    <a:pt x="143" y="120"/>
                    <a:pt x="143" y="120"/>
                  </a:cubicBezTo>
                  <a:cubicBezTo>
                    <a:pt x="143" y="120"/>
                    <a:pt x="144" y="120"/>
                    <a:pt x="144" y="120"/>
                  </a:cubicBezTo>
                  <a:cubicBezTo>
                    <a:pt x="144" y="120"/>
                    <a:pt x="144" y="120"/>
                    <a:pt x="144" y="120"/>
                  </a:cubicBezTo>
                  <a:cubicBezTo>
                    <a:pt x="145" y="120"/>
                    <a:pt x="145" y="120"/>
                    <a:pt x="146" y="120"/>
                  </a:cubicBezTo>
                  <a:cubicBezTo>
                    <a:pt x="146" y="120"/>
                    <a:pt x="146" y="120"/>
                    <a:pt x="146" y="120"/>
                  </a:cubicBezTo>
                  <a:cubicBezTo>
                    <a:pt x="147" y="120"/>
                    <a:pt x="147" y="120"/>
                    <a:pt x="148" y="120"/>
                  </a:cubicBezTo>
                  <a:cubicBezTo>
                    <a:pt x="148" y="120"/>
                    <a:pt x="148" y="120"/>
                    <a:pt x="148" y="120"/>
                  </a:cubicBezTo>
                  <a:cubicBezTo>
                    <a:pt x="148" y="120"/>
                    <a:pt x="148" y="120"/>
                    <a:pt x="149" y="120"/>
                  </a:cubicBezTo>
                  <a:cubicBezTo>
                    <a:pt x="152" y="120"/>
                    <a:pt x="155" y="120"/>
                    <a:pt x="158" y="120"/>
                  </a:cubicBezTo>
                  <a:cubicBezTo>
                    <a:pt x="160" y="120"/>
                    <a:pt x="162" y="120"/>
                    <a:pt x="163" y="120"/>
                  </a:cubicBezTo>
                  <a:cubicBezTo>
                    <a:pt x="164" y="120"/>
                    <a:pt x="166" y="120"/>
                    <a:pt x="166" y="120"/>
                  </a:cubicBezTo>
                  <a:cubicBezTo>
                    <a:pt x="167" y="120"/>
                    <a:pt x="167" y="120"/>
                    <a:pt x="167" y="120"/>
                  </a:cubicBezTo>
                  <a:cubicBezTo>
                    <a:pt x="168" y="120"/>
                    <a:pt x="169" y="120"/>
                    <a:pt x="170" y="120"/>
                  </a:cubicBezTo>
                  <a:cubicBezTo>
                    <a:pt x="170" y="120"/>
                    <a:pt x="170" y="120"/>
                    <a:pt x="170" y="120"/>
                  </a:cubicBezTo>
                  <a:cubicBezTo>
                    <a:pt x="170" y="120"/>
                    <a:pt x="171" y="120"/>
                    <a:pt x="171" y="120"/>
                  </a:cubicBezTo>
                  <a:cubicBezTo>
                    <a:pt x="171" y="122"/>
                    <a:pt x="172" y="124"/>
                    <a:pt x="172" y="126"/>
                  </a:cubicBezTo>
                  <a:cubicBezTo>
                    <a:pt x="172" y="126"/>
                    <a:pt x="172" y="126"/>
                    <a:pt x="172" y="126"/>
                  </a:cubicBezTo>
                  <a:cubicBezTo>
                    <a:pt x="172" y="127"/>
                    <a:pt x="172" y="127"/>
                    <a:pt x="172" y="128"/>
                  </a:cubicBezTo>
                  <a:cubicBezTo>
                    <a:pt x="172" y="128"/>
                    <a:pt x="172" y="128"/>
                    <a:pt x="172" y="128"/>
                  </a:cubicBezTo>
                  <a:cubicBezTo>
                    <a:pt x="172" y="128"/>
                    <a:pt x="172" y="129"/>
                    <a:pt x="172" y="129"/>
                  </a:cubicBezTo>
                  <a:cubicBezTo>
                    <a:pt x="172" y="129"/>
                    <a:pt x="172" y="130"/>
                    <a:pt x="172" y="130"/>
                  </a:cubicBezTo>
                  <a:cubicBezTo>
                    <a:pt x="172" y="130"/>
                    <a:pt x="172" y="131"/>
                    <a:pt x="172" y="131"/>
                  </a:cubicBezTo>
                  <a:cubicBezTo>
                    <a:pt x="172" y="131"/>
                    <a:pt x="172" y="131"/>
                    <a:pt x="172" y="132"/>
                  </a:cubicBezTo>
                  <a:cubicBezTo>
                    <a:pt x="172" y="132"/>
                    <a:pt x="172" y="132"/>
                    <a:pt x="172" y="133"/>
                  </a:cubicBezTo>
                  <a:cubicBezTo>
                    <a:pt x="172" y="133"/>
                    <a:pt x="172" y="133"/>
                    <a:pt x="172" y="133"/>
                  </a:cubicBezTo>
                  <a:cubicBezTo>
                    <a:pt x="172" y="134"/>
                    <a:pt x="172" y="134"/>
                    <a:pt x="172" y="135"/>
                  </a:cubicBezTo>
                  <a:cubicBezTo>
                    <a:pt x="172" y="135"/>
                    <a:pt x="172" y="135"/>
                    <a:pt x="172" y="135"/>
                  </a:cubicBezTo>
                  <a:cubicBezTo>
                    <a:pt x="172" y="136"/>
                    <a:pt x="172" y="137"/>
                    <a:pt x="172" y="138"/>
                  </a:cubicBezTo>
                  <a:cubicBezTo>
                    <a:pt x="172" y="138"/>
                    <a:pt x="172" y="138"/>
                    <a:pt x="172" y="138"/>
                  </a:cubicBezTo>
                  <a:cubicBezTo>
                    <a:pt x="172" y="138"/>
                    <a:pt x="172" y="139"/>
                    <a:pt x="172" y="139"/>
                  </a:cubicBezTo>
                  <a:cubicBezTo>
                    <a:pt x="172" y="139"/>
                    <a:pt x="172" y="139"/>
                    <a:pt x="172" y="140"/>
                  </a:cubicBezTo>
                  <a:cubicBezTo>
                    <a:pt x="172" y="140"/>
                    <a:pt x="172" y="140"/>
                    <a:pt x="172" y="141"/>
                  </a:cubicBezTo>
                  <a:cubicBezTo>
                    <a:pt x="172" y="141"/>
                    <a:pt x="172" y="141"/>
                    <a:pt x="172" y="141"/>
                  </a:cubicBezTo>
                  <a:cubicBezTo>
                    <a:pt x="172" y="142"/>
                    <a:pt x="172" y="142"/>
                    <a:pt x="172" y="142"/>
                  </a:cubicBezTo>
                  <a:cubicBezTo>
                    <a:pt x="172" y="142"/>
                    <a:pt x="172" y="143"/>
                    <a:pt x="171" y="143"/>
                  </a:cubicBezTo>
                  <a:cubicBezTo>
                    <a:pt x="171" y="143"/>
                    <a:pt x="171" y="143"/>
                    <a:pt x="171" y="144"/>
                  </a:cubicBezTo>
                  <a:cubicBezTo>
                    <a:pt x="171" y="144"/>
                    <a:pt x="171" y="144"/>
                    <a:pt x="171" y="144"/>
                  </a:cubicBezTo>
                  <a:cubicBezTo>
                    <a:pt x="171" y="145"/>
                    <a:pt x="171" y="145"/>
                    <a:pt x="171" y="145"/>
                  </a:cubicBezTo>
                  <a:cubicBezTo>
                    <a:pt x="171" y="145"/>
                    <a:pt x="171" y="145"/>
                    <a:pt x="171" y="146"/>
                  </a:cubicBezTo>
                  <a:cubicBezTo>
                    <a:pt x="171" y="146"/>
                    <a:pt x="171" y="146"/>
                    <a:pt x="171" y="146"/>
                  </a:cubicBezTo>
                  <a:cubicBezTo>
                    <a:pt x="171" y="146"/>
                    <a:pt x="171" y="146"/>
                    <a:pt x="171" y="146"/>
                  </a:cubicBezTo>
                  <a:cubicBezTo>
                    <a:pt x="171" y="146"/>
                    <a:pt x="171" y="146"/>
                    <a:pt x="171" y="146"/>
                  </a:cubicBezTo>
                  <a:cubicBezTo>
                    <a:pt x="171" y="146"/>
                    <a:pt x="171" y="146"/>
                    <a:pt x="171" y="146"/>
                  </a:cubicBezTo>
                  <a:cubicBezTo>
                    <a:pt x="171" y="146"/>
                    <a:pt x="171" y="146"/>
                    <a:pt x="171" y="147"/>
                  </a:cubicBezTo>
                  <a:cubicBezTo>
                    <a:pt x="171" y="147"/>
                    <a:pt x="171" y="147"/>
                    <a:pt x="171" y="148"/>
                  </a:cubicBezTo>
                  <a:cubicBezTo>
                    <a:pt x="171" y="148"/>
                    <a:pt x="170" y="148"/>
                    <a:pt x="170" y="149"/>
                  </a:cubicBezTo>
                  <a:cubicBezTo>
                    <a:pt x="170" y="149"/>
                    <a:pt x="170" y="149"/>
                    <a:pt x="170" y="149"/>
                  </a:cubicBezTo>
                  <a:cubicBezTo>
                    <a:pt x="169" y="149"/>
                    <a:pt x="169" y="150"/>
                    <a:pt x="169" y="150"/>
                  </a:cubicBezTo>
                  <a:cubicBezTo>
                    <a:pt x="169" y="150"/>
                    <a:pt x="169" y="150"/>
                    <a:pt x="169" y="150"/>
                  </a:cubicBezTo>
                  <a:cubicBezTo>
                    <a:pt x="168" y="151"/>
                    <a:pt x="168" y="151"/>
                    <a:pt x="167" y="152"/>
                  </a:cubicBezTo>
                  <a:cubicBezTo>
                    <a:pt x="167" y="152"/>
                    <a:pt x="167" y="152"/>
                    <a:pt x="167" y="152"/>
                  </a:cubicBezTo>
                  <a:close/>
                </a:path>
              </a:pathLst>
            </a:custGeom>
            <a:solidFill>
              <a:schemeClr val="bg1">
                <a:lumMod val="50000"/>
              </a:schemeClr>
            </a:solidFill>
            <a:ln>
              <a:noFill/>
            </a:ln>
            <a:extLst/>
          </p:spPr>
          <p:txBody>
            <a:bodyPr vert="horz" wrap="square" lIns="91440" tIns="45720" rIns="91440" bIns="45720" numCol="1" anchor="t" anchorCtr="0" compatLnSpc="1">
              <a:prstTxWarp prst="textNoShape">
                <a:avLst/>
              </a:prstTxWarp>
            </a:bodyPr>
            <a:lstStyle/>
            <a:p>
              <a:endParaRPr lang="en-US" dirty="0"/>
            </a:p>
          </p:txBody>
        </p:sp>
        <p:sp>
          <p:nvSpPr>
            <p:cNvPr id="96" name="METRO ICON - chess">
              <a:extLst>
                <a:ext uri="{FF2B5EF4-FFF2-40B4-BE49-F238E27FC236}">
                  <a16:creationId xmlns:a16="http://schemas.microsoft.com/office/drawing/2014/main" id="{3FB235DB-90B2-4683-98DA-416B5B4B87BC}"/>
                </a:ext>
              </a:extLst>
            </p:cNvPr>
            <p:cNvSpPr>
              <a:spLocks noChangeAspect="1" noEditPoints="1"/>
            </p:cNvSpPr>
            <p:nvPr/>
          </p:nvSpPr>
          <p:spPr bwMode="gray">
            <a:xfrm>
              <a:off x="5642063" y="425511"/>
              <a:ext cx="285808" cy="395832"/>
            </a:xfrm>
            <a:custGeom>
              <a:avLst/>
              <a:gdLst>
                <a:gd name="T0" fmla="*/ 80 w 302"/>
                <a:gd name="T1" fmla="*/ 0 h 420"/>
                <a:gd name="T2" fmla="*/ 93 w 302"/>
                <a:gd name="T3" fmla="*/ 44 h 420"/>
                <a:gd name="T4" fmla="*/ 12 w 302"/>
                <a:gd name="T5" fmla="*/ 166 h 420"/>
                <a:gd name="T6" fmla="*/ 46 w 302"/>
                <a:gd name="T7" fmla="*/ 227 h 420"/>
                <a:gd name="T8" fmla="*/ 136 w 302"/>
                <a:gd name="T9" fmla="*/ 176 h 420"/>
                <a:gd name="T10" fmla="*/ 28 w 302"/>
                <a:gd name="T11" fmla="*/ 334 h 420"/>
                <a:gd name="T12" fmla="*/ 237 w 302"/>
                <a:gd name="T13" fmla="*/ 334 h 420"/>
                <a:gd name="T14" fmla="*/ 277 w 302"/>
                <a:gd name="T15" fmla="*/ 136 h 420"/>
                <a:gd name="T16" fmla="*/ 80 w 302"/>
                <a:gd name="T17" fmla="*/ 0 h 420"/>
                <a:gd name="T18" fmla="*/ 12 w 302"/>
                <a:gd name="T19" fmla="*/ 356 h 420"/>
                <a:gd name="T20" fmla="*/ 12 w 302"/>
                <a:gd name="T21" fmla="*/ 420 h 420"/>
                <a:gd name="T22" fmla="*/ 254 w 302"/>
                <a:gd name="T23" fmla="*/ 420 h 420"/>
                <a:gd name="T24" fmla="*/ 254 w 302"/>
                <a:gd name="T25" fmla="*/ 356 h 420"/>
                <a:gd name="T26" fmla="*/ 12 w 302"/>
                <a:gd name="T27" fmla="*/ 356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2" h="420">
                  <a:moveTo>
                    <a:pt x="80" y="0"/>
                  </a:moveTo>
                  <a:cubicBezTo>
                    <a:pt x="93" y="44"/>
                    <a:pt x="93" y="44"/>
                    <a:pt x="93" y="44"/>
                  </a:cubicBezTo>
                  <a:cubicBezTo>
                    <a:pt x="65" y="86"/>
                    <a:pt x="40" y="123"/>
                    <a:pt x="12" y="166"/>
                  </a:cubicBezTo>
                  <a:cubicBezTo>
                    <a:pt x="0" y="183"/>
                    <a:pt x="29" y="229"/>
                    <a:pt x="46" y="227"/>
                  </a:cubicBezTo>
                  <a:cubicBezTo>
                    <a:pt x="74" y="212"/>
                    <a:pt x="106" y="196"/>
                    <a:pt x="136" y="176"/>
                  </a:cubicBezTo>
                  <a:cubicBezTo>
                    <a:pt x="149" y="243"/>
                    <a:pt x="42" y="257"/>
                    <a:pt x="28" y="334"/>
                  </a:cubicBezTo>
                  <a:cubicBezTo>
                    <a:pt x="237" y="334"/>
                    <a:pt x="237" y="334"/>
                    <a:pt x="237" y="334"/>
                  </a:cubicBezTo>
                  <a:cubicBezTo>
                    <a:pt x="228" y="270"/>
                    <a:pt x="302" y="237"/>
                    <a:pt x="277" y="136"/>
                  </a:cubicBezTo>
                  <a:cubicBezTo>
                    <a:pt x="249" y="23"/>
                    <a:pt x="161" y="11"/>
                    <a:pt x="80" y="0"/>
                  </a:cubicBezTo>
                  <a:close/>
                  <a:moveTo>
                    <a:pt x="12" y="356"/>
                  </a:moveTo>
                  <a:cubicBezTo>
                    <a:pt x="12" y="420"/>
                    <a:pt x="12" y="420"/>
                    <a:pt x="12" y="420"/>
                  </a:cubicBezTo>
                  <a:cubicBezTo>
                    <a:pt x="254" y="420"/>
                    <a:pt x="254" y="420"/>
                    <a:pt x="254" y="420"/>
                  </a:cubicBezTo>
                  <a:cubicBezTo>
                    <a:pt x="254" y="356"/>
                    <a:pt x="254" y="356"/>
                    <a:pt x="254" y="356"/>
                  </a:cubicBezTo>
                  <a:lnTo>
                    <a:pt x="12" y="356"/>
                  </a:lnTo>
                  <a:close/>
                </a:path>
              </a:pathLst>
            </a:custGeom>
            <a:solidFill>
              <a:schemeClr val="bg1">
                <a:lumMod val="50000"/>
              </a:schemeClr>
            </a:solidFill>
            <a:ln>
              <a:noFill/>
            </a:ln>
            <a:extLst/>
          </p:spPr>
          <p:txBody>
            <a:bodyPr vert="horz" wrap="none" lIns="91440" tIns="45720" rIns="91440" bIns="45720" numCol="1" anchor="t" anchorCtr="0" compatLnSpc="1">
              <a:prstTxWarp prst="textNoShape">
                <a:avLst/>
              </a:prstTxWarp>
            </a:bodyPr>
            <a:lstStyle/>
            <a:p>
              <a:endParaRPr lang="en-US" dirty="0"/>
            </a:p>
          </p:txBody>
        </p:sp>
        <p:grpSp>
          <p:nvGrpSpPr>
            <p:cNvPr id="97" name="Group 340">
              <a:extLst>
                <a:ext uri="{FF2B5EF4-FFF2-40B4-BE49-F238E27FC236}">
                  <a16:creationId xmlns:a16="http://schemas.microsoft.com/office/drawing/2014/main" id="{7B061537-EDE8-4C37-90DF-054373F0CBDC}"/>
                </a:ext>
              </a:extLst>
            </p:cNvPr>
            <p:cNvGrpSpPr/>
            <p:nvPr/>
          </p:nvGrpSpPr>
          <p:grpSpPr>
            <a:xfrm>
              <a:off x="6125205" y="198617"/>
              <a:ext cx="341974" cy="465943"/>
              <a:chOff x="9688349" y="5189114"/>
              <a:chExt cx="323263" cy="440450"/>
            </a:xfrm>
          </p:grpSpPr>
          <p:sp>
            <p:nvSpPr>
              <p:cNvPr id="102" name="Freeform 12">
                <a:extLst>
                  <a:ext uri="{FF2B5EF4-FFF2-40B4-BE49-F238E27FC236}">
                    <a16:creationId xmlns:a16="http://schemas.microsoft.com/office/drawing/2014/main" id="{A657CC5A-51CF-41DB-B2AC-FE2D4ADDB073}"/>
                  </a:ext>
                </a:extLst>
              </p:cNvPr>
              <p:cNvSpPr>
                <a:spLocks noEditPoints="1"/>
              </p:cNvSpPr>
              <p:nvPr/>
            </p:nvSpPr>
            <p:spPr bwMode="gray">
              <a:xfrm>
                <a:off x="9688349" y="5189114"/>
                <a:ext cx="323263" cy="440450"/>
              </a:xfrm>
              <a:custGeom>
                <a:avLst/>
                <a:gdLst>
                  <a:gd name="T0" fmla="*/ 371 w 717"/>
                  <a:gd name="T1" fmla="*/ 963 h 979"/>
                  <a:gd name="T2" fmla="*/ 470 w 717"/>
                  <a:gd name="T3" fmla="*/ 868 h 979"/>
                  <a:gd name="T4" fmla="*/ 468 w 717"/>
                  <a:gd name="T5" fmla="*/ 862 h 979"/>
                  <a:gd name="T6" fmla="*/ 365 w 717"/>
                  <a:gd name="T7" fmla="*/ 898 h 979"/>
                  <a:gd name="T8" fmla="*/ 218 w 717"/>
                  <a:gd name="T9" fmla="*/ 942 h 979"/>
                  <a:gd name="T10" fmla="*/ 116 w 717"/>
                  <a:gd name="T11" fmla="*/ 975 h 979"/>
                  <a:gd name="T12" fmla="*/ 55 w 717"/>
                  <a:gd name="T13" fmla="*/ 972 h 979"/>
                  <a:gd name="T14" fmla="*/ 5 w 717"/>
                  <a:gd name="T15" fmla="*/ 918 h 979"/>
                  <a:gd name="T16" fmla="*/ 32 w 717"/>
                  <a:gd name="T17" fmla="*/ 854 h 979"/>
                  <a:gd name="T18" fmla="*/ 124 w 717"/>
                  <a:gd name="T19" fmla="*/ 808 h 979"/>
                  <a:gd name="T20" fmla="*/ 204 w 717"/>
                  <a:gd name="T21" fmla="*/ 781 h 979"/>
                  <a:gd name="T22" fmla="*/ 253 w 717"/>
                  <a:gd name="T23" fmla="*/ 721 h 979"/>
                  <a:gd name="T24" fmla="*/ 250 w 717"/>
                  <a:gd name="T25" fmla="*/ 578 h 979"/>
                  <a:gd name="T26" fmla="*/ 166 w 717"/>
                  <a:gd name="T27" fmla="*/ 402 h 979"/>
                  <a:gd name="T28" fmla="*/ 132 w 717"/>
                  <a:gd name="T29" fmla="*/ 343 h 979"/>
                  <a:gd name="T30" fmla="*/ 142 w 717"/>
                  <a:gd name="T31" fmla="*/ 270 h 979"/>
                  <a:gd name="T32" fmla="*/ 203 w 717"/>
                  <a:gd name="T33" fmla="*/ 211 h 979"/>
                  <a:gd name="T34" fmla="*/ 297 w 717"/>
                  <a:gd name="T35" fmla="*/ 147 h 979"/>
                  <a:gd name="T36" fmla="*/ 321 w 717"/>
                  <a:gd name="T37" fmla="*/ 116 h 979"/>
                  <a:gd name="T38" fmla="*/ 347 w 717"/>
                  <a:gd name="T39" fmla="*/ 18 h 979"/>
                  <a:gd name="T40" fmla="*/ 359 w 717"/>
                  <a:gd name="T41" fmla="*/ 0 h 979"/>
                  <a:gd name="T42" fmla="*/ 372 w 717"/>
                  <a:gd name="T43" fmla="*/ 19 h 979"/>
                  <a:gd name="T44" fmla="*/ 396 w 717"/>
                  <a:gd name="T45" fmla="*/ 111 h 979"/>
                  <a:gd name="T46" fmla="*/ 426 w 717"/>
                  <a:gd name="T47" fmla="*/ 148 h 979"/>
                  <a:gd name="T48" fmla="*/ 546 w 717"/>
                  <a:gd name="T49" fmla="*/ 239 h 979"/>
                  <a:gd name="T50" fmla="*/ 570 w 717"/>
                  <a:gd name="T51" fmla="*/ 377 h 979"/>
                  <a:gd name="T52" fmla="*/ 480 w 717"/>
                  <a:gd name="T53" fmla="*/ 554 h 979"/>
                  <a:gd name="T54" fmla="*/ 466 w 717"/>
                  <a:gd name="T55" fmla="*/ 721 h 979"/>
                  <a:gd name="T56" fmla="*/ 521 w 717"/>
                  <a:gd name="T57" fmla="*/ 784 h 979"/>
                  <a:gd name="T58" fmla="*/ 641 w 717"/>
                  <a:gd name="T59" fmla="*/ 820 h 979"/>
                  <a:gd name="T60" fmla="*/ 676 w 717"/>
                  <a:gd name="T61" fmla="*/ 837 h 979"/>
                  <a:gd name="T62" fmla="*/ 714 w 717"/>
                  <a:gd name="T63" fmla="*/ 898 h 979"/>
                  <a:gd name="T64" fmla="*/ 665 w 717"/>
                  <a:gd name="T65" fmla="*/ 963 h 979"/>
                  <a:gd name="T66" fmla="*/ 572 w 717"/>
                  <a:gd name="T67" fmla="*/ 976 h 979"/>
                  <a:gd name="T68" fmla="*/ 371 w 717"/>
                  <a:gd name="T69" fmla="*/ 963 h 979"/>
                  <a:gd name="T70" fmla="*/ 537 w 717"/>
                  <a:gd name="T71" fmla="*/ 304 h 979"/>
                  <a:gd name="T72" fmla="*/ 516 w 717"/>
                  <a:gd name="T73" fmla="*/ 261 h 979"/>
                  <a:gd name="T74" fmla="*/ 367 w 717"/>
                  <a:gd name="T75" fmla="*/ 152 h 979"/>
                  <a:gd name="T76" fmla="*/ 352 w 717"/>
                  <a:gd name="T77" fmla="*/ 152 h 979"/>
                  <a:gd name="T78" fmla="*/ 196 w 717"/>
                  <a:gd name="T79" fmla="*/ 269 h 979"/>
                  <a:gd name="T80" fmla="*/ 186 w 717"/>
                  <a:gd name="T81" fmla="*/ 339 h 979"/>
                  <a:gd name="T82" fmla="*/ 317 w 717"/>
                  <a:gd name="T83" fmla="*/ 478 h 979"/>
                  <a:gd name="T84" fmla="*/ 401 w 717"/>
                  <a:gd name="T85" fmla="*/ 478 h 979"/>
                  <a:gd name="T86" fmla="*/ 531 w 717"/>
                  <a:gd name="T87" fmla="*/ 342 h 979"/>
                  <a:gd name="T88" fmla="*/ 537 w 717"/>
                  <a:gd name="T89" fmla="*/ 30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717" h="979">
                    <a:moveTo>
                      <a:pt x="371" y="963"/>
                    </a:moveTo>
                    <a:cubicBezTo>
                      <a:pt x="391" y="916"/>
                      <a:pt x="430" y="884"/>
                      <a:pt x="470" y="868"/>
                    </a:cubicBezTo>
                    <a:cubicBezTo>
                      <a:pt x="469" y="866"/>
                      <a:pt x="469" y="864"/>
                      <a:pt x="468" y="862"/>
                    </a:cubicBezTo>
                    <a:cubicBezTo>
                      <a:pt x="434" y="868"/>
                      <a:pt x="398" y="886"/>
                      <a:pt x="365" y="898"/>
                    </a:cubicBezTo>
                    <a:cubicBezTo>
                      <a:pt x="315" y="915"/>
                      <a:pt x="267" y="923"/>
                      <a:pt x="218" y="942"/>
                    </a:cubicBezTo>
                    <a:cubicBezTo>
                      <a:pt x="185" y="955"/>
                      <a:pt x="151" y="967"/>
                      <a:pt x="116" y="975"/>
                    </a:cubicBezTo>
                    <a:cubicBezTo>
                      <a:pt x="97" y="979"/>
                      <a:pt x="75" y="976"/>
                      <a:pt x="55" y="972"/>
                    </a:cubicBezTo>
                    <a:cubicBezTo>
                      <a:pt x="27" y="967"/>
                      <a:pt x="11" y="947"/>
                      <a:pt x="5" y="918"/>
                    </a:cubicBezTo>
                    <a:cubicBezTo>
                      <a:pt x="0" y="891"/>
                      <a:pt x="9" y="868"/>
                      <a:pt x="32" y="854"/>
                    </a:cubicBezTo>
                    <a:cubicBezTo>
                      <a:pt x="61" y="836"/>
                      <a:pt x="93" y="822"/>
                      <a:pt x="124" y="808"/>
                    </a:cubicBezTo>
                    <a:cubicBezTo>
                      <a:pt x="150" y="797"/>
                      <a:pt x="177" y="790"/>
                      <a:pt x="204" y="781"/>
                    </a:cubicBezTo>
                    <a:cubicBezTo>
                      <a:pt x="234" y="770"/>
                      <a:pt x="243" y="750"/>
                      <a:pt x="253" y="721"/>
                    </a:cubicBezTo>
                    <a:cubicBezTo>
                      <a:pt x="269" y="673"/>
                      <a:pt x="275" y="624"/>
                      <a:pt x="250" y="578"/>
                    </a:cubicBezTo>
                    <a:cubicBezTo>
                      <a:pt x="217" y="518"/>
                      <a:pt x="200" y="461"/>
                      <a:pt x="166" y="402"/>
                    </a:cubicBezTo>
                    <a:cubicBezTo>
                      <a:pt x="154" y="383"/>
                      <a:pt x="143" y="363"/>
                      <a:pt x="132" y="343"/>
                    </a:cubicBezTo>
                    <a:cubicBezTo>
                      <a:pt x="116" y="316"/>
                      <a:pt x="120" y="291"/>
                      <a:pt x="142" y="270"/>
                    </a:cubicBezTo>
                    <a:cubicBezTo>
                      <a:pt x="164" y="249"/>
                      <a:pt x="179" y="229"/>
                      <a:pt x="203" y="211"/>
                    </a:cubicBezTo>
                    <a:cubicBezTo>
                      <a:pt x="233" y="189"/>
                      <a:pt x="266" y="169"/>
                      <a:pt x="297" y="147"/>
                    </a:cubicBezTo>
                    <a:cubicBezTo>
                      <a:pt x="307" y="139"/>
                      <a:pt x="317" y="128"/>
                      <a:pt x="321" y="116"/>
                    </a:cubicBezTo>
                    <a:cubicBezTo>
                      <a:pt x="331" y="85"/>
                      <a:pt x="338" y="49"/>
                      <a:pt x="347" y="18"/>
                    </a:cubicBezTo>
                    <a:cubicBezTo>
                      <a:pt x="349" y="12"/>
                      <a:pt x="355" y="6"/>
                      <a:pt x="359" y="0"/>
                    </a:cubicBezTo>
                    <a:cubicBezTo>
                      <a:pt x="363" y="6"/>
                      <a:pt x="369" y="12"/>
                      <a:pt x="372" y="19"/>
                    </a:cubicBezTo>
                    <a:cubicBezTo>
                      <a:pt x="380" y="48"/>
                      <a:pt x="386" y="82"/>
                      <a:pt x="396" y="111"/>
                    </a:cubicBezTo>
                    <a:cubicBezTo>
                      <a:pt x="402" y="125"/>
                      <a:pt x="413" y="139"/>
                      <a:pt x="426" y="148"/>
                    </a:cubicBezTo>
                    <a:cubicBezTo>
                      <a:pt x="468" y="180"/>
                      <a:pt x="505" y="207"/>
                      <a:pt x="546" y="239"/>
                    </a:cubicBezTo>
                    <a:cubicBezTo>
                      <a:pt x="610" y="290"/>
                      <a:pt x="613" y="308"/>
                      <a:pt x="570" y="377"/>
                    </a:cubicBezTo>
                    <a:cubicBezTo>
                      <a:pt x="534" y="437"/>
                      <a:pt x="516" y="495"/>
                      <a:pt x="480" y="554"/>
                    </a:cubicBezTo>
                    <a:cubicBezTo>
                      <a:pt x="448" y="607"/>
                      <a:pt x="445" y="664"/>
                      <a:pt x="466" y="721"/>
                    </a:cubicBezTo>
                    <a:cubicBezTo>
                      <a:pt x="478" y="753"/>
                      <a:pt x="488" y="774"/>
                      <a:pt x="521" y="784"/>
                    </a:cubicBezTo>
                    <a:cubicBezTo>
                      <a:pt x="561" y="795"/>
                      <a:pt x="601" y="807"/>
                      <a:pt x="641" y="820"/>
                    </a:cubicBezTo>
                    <a:cubicBezTo>
                      <a:pt x="653" y="824"/>
                      <a:pt x="665" y="830"/>
                      <a:pt x="676" y="837"/>
                    </a:cubicBezTo>
                    <a:cubicBezTo>
                      <a:pt x="699" y="851"/>
                      <a:pt x="717" y="869"/>
                      <a:pt x="714" y="898"/>
                    </a:cubicBezTo>
                    <a:cubicBezTo>
                      <a:pt x="712" y="930"/>
                      <a:pt x="696" y="955"/>
                      <a:pt x="665" y="963"/>
                    </a:cubicBezTo>
                    <a:cubicBezTo>
                      <a:pt x="635" y="972"/>
                      <a:pt x="603" y="978"/>
                      <a:pt x="572" y="976"/>
                    </a:cubicBezTo>
                    <a:cubicBezTo>
                      <a:pt x="507" y="970"/>
                      <a:pt x="442" y="973"/>
                      <a:pt x="371" y="963"/>
                    </a:cubicBezTo>
                    <a:close/>
                    <a:moveTo>
                      <a:pt x="537" y="304"/>
                    </a:moveTo>
                    <a:cubicBezTo>
                      <a:pt x="528" y="291"/>
                      <a:pt x="530" y="272"/>
                      <a:pt x="516" y="261"/>
                    </a:cubicBezTo>
                    <a:cubicBezTo>
                      <a:pt x="468" y="223"/>
                      <a:pt x="417" y="188"/>
                      <a:pt x="367" y="152"/>
                    </a:cubicBezTo>
                    <a:cubicBezTo>
                      <a:pt x="364" y="150"/>
                      <a:pt x="356" y="150"/>
                      <a:pt x="352" y="152"/>
                    </a:cubicBezTo>
                    <a:cubicBezTo>
                      <a:pt x="296" y="186"/>
                      <a:pt x="241" y="221"/>
                      <a:pt x="196" y="269"/>
                    </a:cubicBezTo>
                    <a:cubicBezTo>
                      <a:pt x="176" y="290"/>
                      <a:pt x="172" y="313"/>
                      <a:pt x="186" y="339"/>
                    </a:cubicBezTo>
                    <a:cubicBezTo>
                      <a:pt x="217" y="397"/>
                      <a:pt x="260" y="444"/>
                      <a:pt x="317" y="478"/>
                    </a:cubicBezTo>
                    <a:cubicBezTo>
                      <a:pt x="345" y="495"/>
                      <a:pt x="373" y="495"/>
                      <a:pt x="401" y="478"/>
                    </a:cubicBezTo>
                    <a:cubicBezTo>
                      <a:pt x="455" y="443"/>
                      <a:pt x="499" y="399"/>
                      <a:pt x="531" y="342"/>
                    </a:cubicBezTo>
                    <a:cubicBezTo>
                      <a:pt x="536" y="332"/>
                      <a:pt x="531" y="321"/>
                      <a:pt x="537" y="304"/>
                    </a:cubicBezTo>
                    <a:close/>
                  </a:path>
                </a:pathLst>
              </a:custGeom>
              <a:solidFill>
                <a:schemeClr val="bg1">
                  <a:lumMod val="50000"/>
                </a:schemeClr>
              </a:solidFill>
              <a:ln>
                <a:noFill/>
              </a:ln>
            </p:spPr>
            <p:txBody>
              <a:bodyPr vert="horz" wrap="square" lIns="91440" tIns="45720" rIns="91440" bIns="45720" numCol="1" anchor="t" anchorCtr="0" compatLnSpc="1">
                <a:prstTxWarp prst="textNoShape">
                  <a:avLst/>
                </a:prstTxWarp>
              </a:bodyPr>
              <a:lstStyle/>
              <a:p>
                <a:endParaRPr lang="de-DE" dirty="0"/>
              </a:p>
            </p:txBody>
          </p:sp>
          <p:sp>
            <p:nvSpPr>
              <p:cNvPr id="103" name="Freeform 13">
                <a:extLst>
                  <a:ext uri="{FF2B5EF4-FFF2-40B4-BE49-F238E27FC236}">
                    <a16:creationId xmlns:a16="http://schemas.microsoft.com/office/drawing/2014/main" id="{D4915CD4-E8D7-4EF9-BEE0-B3098655E082}"/>
                  </a:ext>
                </a:extLst>
              </p:cNvPr>
              <p:cNvSpPr>
                <a:spLocks/>
              </p:cNvSpPr>
              <p:nvPr/>
            </p:nvSpPr>
            <p:spPr bwMode="gray">
              <a:xfrm>
                <a:off x="9813704" y="5299274"/>
                <a:ext cx="76162" cy="96675"/>
              </a:xfrm>
              <a:custGeom>
                <a:avLst/>
                <a:gdLst>
                  <a:gd name="T0" fmla="*/ 82 w 169"/>
                  <a:gd name="T1" fmla="*/ 0 h 215"/>
                  <a:gd name="T2" fmla="*/ 162 w 169"/>
                  <a:gd name="T3" fmla="*/ 91 h 215"/>
                  <a:gd name="T4" fmla="*/ 117 w 169"/>
                  <a:gd name="T5" fmla="*/ 189 h 215"/>
                  <a:gd name="T6" fmla="*/ 46 w 169"/>
                  <a:gd name="T7" fmla="*/ 189 h 215"/>
                  <a:gd name="T8" fmla="*/ 0 w 169"/>
                  <a:gd name="T9" fmla="*/ 69 h 215"/>
                  <a:gd name="T10" fmla="*/ 82 w 169"/>
                  <a:gd name="T11" fmla="*/ 0 h 215"/>
                </a:gdLst>
                <a:ahLst/>
                <a:cxnLst>
                  <a:cxn ang="0">
                    <a:pos x="T0" y="T1"/>
                  </a:cxn>
                  <a:cxn ang="0">
                    <a:pos x="T2" y="T3"/>
                  </a:cxn>
                  <a:cxn ang="0">
                    <a:pos x="T4" y="T5"/>
                  </a:cxn>
                  <a:cxn ang="0">
                    <a:pos x="T6" y="T7"/>
                  </a:cxn>
                  <a:cxn ang="0">
                    <a:pos x="T8" y="T9"/>
                  </a:cxn>
                  <a:cxn ang="0">
                    <a:pos x="T10" y="T11"/>
                  </a:cxn>
                </a:cxnLst>
                <a:rect l="0" t="0" r="r" b="b"/>
                <a:pathLst>
                  <a:path w="169" h="215">
                    <a:moveTo>
                      <a:pt x="82" y="0"/>
                    </a:moveTo>
                    <a:cubicBezTo>
                      <a:pt x="141" y="0"/>
                      <a:pt x="169" y="33"/>
                      <a:pt x="162" y="91"/>
                    </a:cubicBezTo>
                    <a:cubicBezTo>
                      <a:pt x="157" y="128"/>
                      <a:pt x="143" y="161"/>
                      <a:pt x="117" y="189"/>
                    </a:cubicBezTo>
                    <a:cubicBezTo>
                      <a:pt x="93" y="214"/>
                      <a:pt x="70" y="215"/>
                      <a:pt x="46" y="189"/>
                    </a:cubicBezTo>
                    <a:cubicBezTo>
                      <a:pt x="15" y="156"/>
                      <a:pt x="0" y="115"/>
                      <a:pt x="0" y="69"/>
                    </a:cubicBezTo>
                    <a:cubicBezTo>
                      <a:pt x="0" y="24"/>
                      <a:pt x="31" y="0"/>
                      <a:pt x="82" y="0"/>
                    </a:cubicBezTo>
                    <a:close/>
                  </a:path>
                </a:pathLst>
              </a:custGeom>
              <a:solidFill>
                <a:schemeClr val="bg1">
                  <a:lumMod val="50000"/>
                </a:schemeClr>
              </a:solidFill>
              <a:ln>
                <a:noFill/>
              </a:ln>
            </p:spPr>
            <p:txBody>
              <a:bodyPr vert="horz" wrap="square" lIns="91440" tIns="45720" rIns="91440" bIns="45720" numCol="1" anchor="t" anchorCtr="0" compatLnSpc="1">
                <a:prstTxWarp prst="textNoShape">
                  <a:avLst/>
                </a:prstTxWarp>
              </a:bodyPr>
              <a:lstStyle/>
              <a:p>
                <a:endParaRPr lang="de-DE" dirty="0"/>
              </a:p>
            </p:txBody>
          </p:sp>
        </p:grpSp>
        <p:grpSp>
          <p:nvGrpSpPr>
            <p:cNvPr id="98" name="Group 5">
              <a:extLst>
                <a:ext uri="{FF2B5EF4-FFF2-40B4-BE49-F238E27FC236}">
                  <a16:creationId xmlns:a16="http://schemas.microsoft.com/office/drawing/2014/main" id="{8FBC1643-C50B-4F59-BB50-B88C4D6098B7}"/>
                </a:ext>
              </a:extLst>
            </p:cNvPr>
            <p:cNvGrpSpPr>
              <a:grpSpLocks noChangeAspect="1"/>
            </p:cNvGrpSpPr>
            <p:nvPr/>
          </p:nvGrpSpPr>
          <p:grpSpPr bwMode="auto">
            <a:xfrm flipH="1">
              <a:off x="6579506" y="144486"/>
              <a:ext cx="584218" cy="312757"/>
              <a:chOff x="2455" y="1414"/>
              <a:chExt cx="2787" cy="1492"/>
            </a:xfrm>
            <a:solidFill>
              <a:srgbClr val="7F7F7F"/>
            </a:solidFill>
          </p:grpSpPr>
          <p:sp>
            <p:nvSpPr>
              <p:cNvPr id="99" name="Freeform 6">
                <a:extLst>
                  <a:ext uri="{FF2B5EF4-FFF2-40B4-BE49-F238E27FC236}">
                    <a16:creationId xmlns:a16="http://schemas.microsoft.com/office/drawing/2014/main" id="{F566E153-B913-4433-B3C8-5AA30CAC7456}"/>
                  </a:ext>
                </a:extLst>
              </p:cNvPr>
              <p:cNvSpPr>
                <a:spLocks noEditPoints="1"/>
              </p:cNvSpPr>
              <p:nvPr/>
            </p:nvSpPr>
            <p:spPr bwMode="auto">
              <a:xfrm>
                <a:off x="2455" y="1463"/>
                <a:ext cx="2787" cy="1443"/>
              </a:xfrm>
              <a:custGeom>
                <a:avLst/>
                <a:gdLst>
                  <a:gd name="T0" fmla="*/ 1164 w 1177"/>
                  <a:gd name="T1" fmla="*/ 308 h 608"/>
                  <a:gd name="T2" fmla="*/ 1093 w 1177"/>
                  <a:gd name="T3" fmla="*/ 148 h 608"/>
                  <a:gd name="T4" fmla="*/ 1025 w 1177"/>
                  <a:gd name="T5" fmla="*/ 216 h 608"/>
                  <a:gd name="T6" fmla="*/ 1057 w 1177"/>
                  <a:gd name="T7" fmla="*/ 287 h 608"/>
                  <a:gd name="T8" fmla="*/ 975 w 1177"/>
                  <a:gd name="T9" fmla="*/ 289 h 608"/>
                  <a:gd name="T10" fmla="*/ 949 w 1177"/>
                  <a:gd name="T11" fmla="*/ 227 h 608"/>
                  <a:gd name="T12" fmla="*/ 945 w 1177"/>
                  <a:gd name="T13" fmla="*/ 225 h 608"/>
                  <a:gd name="T14" fmla="*/ 894 w 1177"/>
                  <a:gd name="T15" fmla="*/ 202 h 608"/>
                  <a:gd name="T16" fmla="*/ 831 w 1177"/>
                  <a:gd name="T17" fmla="*/ 220 h 608"/>
                  <a:gd name="T18" fmla="*/ 802 w 1177"/>
                  <a:gd name="T19" fmla="*/ 95 h 608"/>
                  <a:gd name="T20" fmla="*/ 837 w 1177"/>
                  <a:gd name="T21" fmla="*/ 98 h 608"/>
                  <a:gd name="T22" fmla="*/ 837 w 1177"/>
                  <a:gd name="T23" fmla="*/ 93 h 608"/>
                  <a:gd name="T24" fmla="*/ 866 w 1177"/>
                  <a:gd name="T25" fmla="*/ 9 h 608"/>
                  <a:gd name="T26" fmla="*/ 745 w 1177"/>
                  <a:gd name="T27" fmla="*/ 2 h 608"/>
                  <a:gd name="T28" fmla="*/ 702 w 1177"/>
                  <a:gd name="T29" fmla="*/ 59 h 608"/>
                  <a:gd name="T30" fmla="*/ 753 w 1177"/>
                  <a:gd name="T31" fmla="*/ 283 h 608"/>
                  <a:gd name="T32" fmla="*/ 611 w 1177"/>
                  <a:gd name="T33" fmla="*/ 401 h 608"/>
                  <a:gd name="T34" fmla="*/ 487 w 1177"/>
                  <a:gd name="T35" fmla="*/ 301 h 608"/>
                  <a:gd name="T36" fmla="*/ 415 w 1177"/>
                  <a:gd name="T37" fmla="*/ 291 h 608"/>
                  <a:gd name="T38" fmla="*/ 179 w 1177"/>
                  <a:gd name="T39" fmla="*/ 459 h 608"/>
                  <a:gd name="T40" fmla="*/ 157 w 1177"/>
                  <a:gd name="T41" fmla="*/ 484 h 608"/>
                  <a:gd name="T42" fmla="*/ 131 w 1177"/>
                  <a:gd name="T43" fmla="*/ 483 h 608"/>
                  <a:gd name="T44" fmla="*/ 61 w 1177"/>
                  <a:gd name="T45" fmla="*/ 483 h 608"/>
                  <a:gd name="T46" fmla="*/ 1 w 1177"/>
                  <a:gd name="T47" fmla="*/ 543 h 608"/>
                  <a:gd name="T48" fmla="*/ 61 w 1177"/>
                  <a:gd name="T49" fmla="*/ 603 h 608"/>
                  <a:gd name="T50" fmla="*/ 551 w 1177"/>
                  <a:gd name="T51" fmla="*/ 607 h 608"/>
                  <a:gd name="T52" fmla="*/ 593 w 1177"/>
                  <a:gd name="T53" fmla="*/ 607 h 608"/>
                  <a:gd name="T54" fmla="*/ 621 w 1177"/>
                  <a:gd name="T55" fmla="*/ 607 h 608"/>
                  <a:gd name="T56" fmla="*/ 621 w 1177"/>
                  <a:gd name="T57" fmla="*/ 607 h 608"/>
                  <a:gd name="T58" fmla="*/ 661 w 1177"/>
                  <a:gd name="T59" fmla="*/ 591 h 608"/>
                  <a:gd name="T60" fmla="*/ 673 w 1177"/>
                  <a:gd name="T61" fmla="*/ 583 h 608"/>
                  <a:gd name="T62" fmla="*/ 914 w 1177"/>
                  <a:gd name="T63" fmla="*/ 383 h 608"/>
                  <a:gd name="T64" fmla="*/ 918 w 1177"/>
                  <a:gd name="T65" fmla="*/ 380 h 608"/>
                  <a:gd name="T66" fmla="*/ 1125 w 1177"/>
                  <a:gd name="T67" fmla="*/ 376 h 608"/>
                  <a:gd name="T68" fmla="*/ 1164 w 1177"/>
                  <a:gd name="T69" fmla="*/ 308 h 608"/>
                  <a:gd name="T70" fmla="*/ 524 w 1177"/>
                  <a:gd name="T71" fmla="*/ 486 h 608"/>
                  <a:gd name="T72" fmla="*/ 349 w 1177"/>
                  <a:gd name="T73" fmla="*/ 485 h 608"/>
                  <a:gd name="T74" fmla="*/ 443 w 1177"/>
                  <a:gd name="T75" fmla="*/ 418 h 608"/>
                  <a:gd name="T76" fmla="*/ 525 w 1177"/>
                  <a:gd name="T77" fmla="*/ 485 h 608"/>
                  <a:gd name="T78" fmla="*/ 524 w 1177"/>
                  <a:gd name="T79" fmla="*/ 486 h 6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177" h="608">
                    <a:moveTo>
                      <a:pt x="1164" y="308"/>
                    </a:moveTo>
                    <a:cubicBezTo>
                      <a:pt x="1140" y="255"/>
                      <a:pt x="1117" y="202"/>
                      <a:pt x="1093" y="148"/>
                    </a:cubicBezTo>
                    <a:cubicBezTo>
                      <a:pt x="1080" y="178"/>
                      <a:pt x="1055" y="202"/>
                      <a:pt x="1025" y="216"/>
                    </a:cubicBezTo>
                    <a:cubicBezTo>
                      <a:pt x="1036" y="239"/>
                      <a:pt x="1046" y="263"/>
                      <a:pt x="1057" y="287"/>
                    </a:cubicBezTo>
                    <a:cubicBezTo>
                      <a:pt x="1029" y="288"/>
                      <a:pt x="1002" y="288"/>
                      <a:pt x="975" y="289"/>
                    </a:cubicBezTo>
                    <a:cubicBezTo>
                      <a:pt x="974" y="265"/>
                      <a:pt x="965" y="242"/>
                      <a:pt x="949" y="227"/>
                    </a:cubicBezTo>
                    <a:cubicBezTo>
                      <a:pt x="948" y="226"/>
                      <a:pt x="946" y="225"/>
                      <a:pt x="945" y="225"/>
                    </a:cubicBezTo>
                    <a:cubicBezTo>
                      <a:pt x="926" y="221"/>
                      <a:pt x="909" y="213"/>
                      <a:pt x="894" y="202"/>
                    </a:cubicBezTo>
                    <a:cubicBezTo>
                      <a:pt x="872" y="201"/>
                      <a:pt x="851" y="207"/>
                      <a:pt x="831" y="220"/>
                    </a:cubicBezTo>
                    <a:cubicBezTo>
                      <a:pt x="822" y="179"/>
                      <a:pt x="812" y="137"/>
                      <a:pt x="802" y="95"/>
                    </a:cubicBezTo>
                    <a:cubicBezTo>
                      <a:pt x="814" y="96"/>
                      <a:pt x="826" y="97"/>
                      <a:pt x="837" y="98"/>
                    </a:cubicBezTo>
                    <a:cubicBezTo>
                      <a:pt x="837" y="96"/>
                      <a:pt x="837" y="95"/>
                      <a:pt x="837" y="93"/>
                    </a:cubicBezTo>
                    <a:cubicBezTo>
                      <a:pt x="837" y="61"/>
                      <a:pt x="848" y="32"/>
                      <a:pt x="866" y="9"/>
                    </a:cubicBezTo>
                    <a:cubicBezTo>
                      <a:pt x="826" y="7"/>
                      <a:pt x="785" y="4"/>
                      <a:pt x="745" y="2"/>
                    </a:cubicBezTo>
                    <a:cubicBezTo>
                      <a:pt x="715" y="0"/>
                      <a:pt x="695" y="32"/>
                      <a:pt x="702" y="59"/>
                    </a:cubicBezTo>
                    <a:cubicBezTo>
                      <a:pt x="719" y="134"/>
                      <a:pt x="736" y="209"/>
                      <a:pt x="753" y="283"/>
                    </a:cubicBezTo>
                    <a:cubicBezTo>
                      <a:pt x="706" y="323"/>
                      <a:pt x="659" y="362"/>
                      <a:pt x="611" y="401"/>
                    </a:cubicBezTo>
                    <a:cubicBezTo>
                      <a:pt x="570" y="367"/>
                      <a:pt x="529" y="334"/>
                      <a:pt x="487" y="301"/>
                    </a:cubicBezTo>
                    <a:cubicBezTo>
                      <a:pt x="468" y="285"/>
                      <a:pt x="438" y="275"/>
                      <a:pt x="415" y="291"/>
                    </a:cubicBezTo>
                    <a:cubicBezTo>
                      <a:pt x="336" y="347"/>
                      <a:pt x="257" y="403"/>
                      <a:pt x="179" y="459"/>
                    </a:cubicBezTo>
                    <a:cubicBezTo>
                      <a:pt x="169" y="466"/>
                      <a:pt x="162" y="474"/>
                      <a:pt x="157" y="484"/>
                    </a:cubicBezTo>
                    <a:cubicBezTo>
                      <a:pt x="148" y="484"/>
                      <a:pt x="139" y="484"/>
                      <a:pt x="131" y="483"/>
                    </a:cubicBezTo>
                    <a:cubicBezTo>
                      <a:pt x="107" y="483"/>
                      <a:pt x="84" y="483"/>
                      <a:pt x="61" y="483"/>
                    </a:cubicBezTo>
                    <a:cubicBezTo>
                      <a:pt x="30" y="483"/>
                      <a:pt x="0" y="511"/>
                      <a:pt x="1" y="543"/>
                    </a:cubicBezTo>
                    <a:cubicBezTo>
                      <a:pt x="2" y="576"/>
                      <a:pt x="27" y="603"/>
                      <a:pt x="61" y="603"/>
                    </a:cubicBezTo>
                    <a:cubicBezTo>
                      <a:pt x="224" y="604"/>
                      <a:pt x="388" y="605"/>
                      <a:pt x="551" y="607"/>
                    </a:cubicBezTo>
                    <a:cubicBezTo>
                      <a:pt x="565" y="607"/>
                      <a:pt x="579" y="607"/>
                      <a:pt x="593" y="607"/>
                    </a:cubicBezTo>
                    <a:cubicBezTo>
                      <a:pt x="602" y="608"/>
                      <a:pt x="611" y="608"/>
                      <a:pt x="621" y="607"/>
                    </a:cubicBezTo>
                    <a:cubicBezTo>
                      <a:pt x="621" y="607"/>
                      <a:pt x="621" y="607"/>
                      <a:pt x="621" y="607"/>
                    </a:cubicBezTo>
                    <a:cubicBezTo>
                      <a:pt x="636" y="607"/>
                      <a:pt x="650" y="601"/>
                      <a:pt x="661" y="591"/>
                    </a:cubicBezTo>
                    <a:cubicBezTo>
                      <a:pt x="665" y="589"/>
                      <a:pt x="669" y="586"/>
                      <a:pt x="673" y="583"/>
                    </a:cubicBezTo>
                    <a:cubicBezTo>
                      <a:pt x="753" y="516"/>
                      <a:pt x="833" y="450"/>
                      <a:pt x="914" y="383"/>
                    </a:cubicBezTo>
                    <a:cubicBezTo>
                      <a:pt x="915" y="382"/>
                      <a:pt x="917" y="381"/>
                      <a:pt x="918" y="380"/>
                    </a:cubicBezTo>
                    <a:cubicBezTo>
                      <a:pt x="987" y="378"/>
                      <a:pt x="1056" y="377"/>
                      <a:pt x="1125" y="376"/>
                    </a:cubicBezTo>
                    <a:cubicBezTo>
                      <a:pt x="1162" y="375"/>
                      <a:pt x="1177" y="339"/>
                      <a:pt x="1164" y="308"/>
                    </a:cubicBezTo>
                    <a:close/>
                    <a:moveTo>
                      <a:pt x="524" y="486"/>
                    </a:moveTo>
                    <a:cubicBezTo>
                      <a:pt x="466" y="486"/>
                      <a:pt x="407" y="485"/>
                      <a:pt x="349" y="485"/>
                    </a:cubicBezTo>
                    <a:cubicBezTo>
                      <a:pt x="380" y="463"/>
                      <a:pt x="411" y="440"/>
                      <a:pt x="443" y="418"/>
                    </a:cubicBezTo>
                    <a:cubicBezTo>
                      <a:pt x="470" y="440"/>
                      <a:pt x="498" y="462"/>
                      <a:pt x="525" y="485"/>
                    </a:cubicBezTo>
                    <a:cubicBezTo>
                      <a:pt x="525" y="485"/>
                      <a:pt x="525" y="486"/>
                      <a:pt x="524" y="4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00" name="Freeform 7">
                <a:extLst>
                  <a:ext uri="{FF2B5EF4-FFF2-40B4-BE49-F238E27FC236}">
                    <a16:creationId xmlns:a16="http://schemas.microsoft.com/office/drawing/2014/main" id="{E14706A7-813D-4905-B186-73151B2071D4}"/>
                  </a:ext>
                </a:extLst>
              </p:cNvPr>
              <p:cNvSpPr>
                <a:spLocks/>
              </p:cNvSpPr>
              <p:nvPr/>
            </p:nvSpPr>
            <p:spPr bwMode="auto">
              <a:xfrm>
                <a:off x="4572" y="1943"/>
                <a:ext cx="120" cy="54"/>
              </a:xfrm>
              <a:custGeom>
                <a:avLst/>
                <a:gdLst>
                  <a:gd name="T0" fmla="*/ 51 w 51"/>
                  <a:gd name="T1" fmla="*/ 23 h 23"/>
                  <a:gd name="T2" fmla="*/ 0 w 51"/>
                  <a:gd name="T3" fmla="*/ 0 h 23"/>
                  <a:gd name="T4" fmla="*/ 51 w 51"/>
                  <a:gd name="T5" fmla="*/ 23 h 23"/>
                </a:gdLst>
                <a:ahLst/>
                <a:cxnLst>
                  <a:cxn ang="0">
                    <a:pos x="T0" y="T1"/>
                  </a:cxn>
                  <a:cxn ang="0">
                    <a:pos x="T2" y="T3"/>
                  </a:cxn>
                  <a:cxn ang="0">
                    <a:pos x="T4" y="T5"/>
                  </a:cxn>
                </a:cxnLst>
                <a:rect l="0" t="0" r="r" b="b"/>
                <a:pathLst>
                  <a:path w="51" h="23">
                    <a:moveTo>
                      <a:pt x="51" y="23"/>
                    </a:moveTo>
                    <a:cubicBezTo>
                      <a:pt x="35" y="9"/>
                      <a:pt x="18" y="2"/>
                      <a:pt x="0" y="0"/>
                    </a:cubicBezTo>
                    <a:cubicBezTo>
                      <a:pt x="15" y="11"/>
                      <a:pt x="32" y="19"/>
                      <a:pt x="51"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01" name="Oval 8">
                <a:extLst>
                  <a:ext uri="{FF2B5EF4-FFF2-40B4-BE49-F238E27FC236}">
                    <a16:creationId xmlns:a16="http://schemas.microsoft.com/office/drawing/2014/main" id="{706420F3-DB7A-41C2-8223-2907D1EE8C4E}"/>
                  </a:ext>
                </a:extLst>
              </p:cNvPr>
              <p:cNvSpPr>
                <a:spLocks noChangeArrowheads="1"/>
              </p:cNvSpPr>
              <p:nvPr/>
            </p:nvSpPr>
            <p:spPr bwMode="auto">
              <a:xfrm>
                <a:off x="4484" y="1414"/>
                <a:ext cx="540" cy="54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grpSp>
      <p:sp>
        <p:nvSpPr>
          <p:cNvPr id="108" name="Textfeld 107">
            <a:extLst>
              <a:ext uri="{FF2B5EF4-FFF2-40B4-BE49-F238E27FC236}">
                <a16:creationId xmlns:a16="http://schemas.microsoft.com/office/drawing/2014/main" id="{E1E40E4B-2809-4198-8BB7-760A0A0BF8AE}"/>
              </a:ext>
            </a:extLst>
          </p:cNvPr>
          <p:cNvSpPr txBox="1"/>
          <p:nvPr/>
        </p:nvSpPr>
        <p:spPr>
          <a:xfrm>
            <a:off x="7501612" y="3207313"/>
            <a:ext cx="433132" cy="215444"/>
          </a:xfrm>
          <a:prstGeom prst="rect">
            <a:avLst/>
          </a:prstGeom>
          <a:noFill/>
        </p:spPr>
        <p:txBody>
          <a:bodyPr wrap="none" rtlCol="0">
            <a:spAutoFit/>
          </a:bodyPr>
          <a:lstStyle/>
          <a:p>
            <a:r>
              <a:rPr lang="en-US" sz="800" dirty="0">
                <a:solidFill>
                  <a:schemeClr val="tx2"/>
                </a:solidFill>
              </a:rPr>
              <a:t>207%</a:t>
            </a:r>
          </a:p>
        </p:txBody>
      </p:sp>
      <p:cxnSp>
        <p:nvCxnSpPr>
          <p:cNvPr id="109" name="Gerader Verbinder 108">
            <a:extLst>
              <a:ext uri="{FF2B5EF4-FFF2-40B4-BE49-F238E27FC236}">
                <a16:creationId xmlns:a16="http://schemas.microsoft.com/office/drawing/2014/main" id="{91EE3019-390F-48A9-9FDC-AF47F4C1F5F1}"/>
              </a:ext>
            </a:extLst>
          </p:cNvPr>
          <p:cNvCxnSpPr/>
          <p:nvPr/>
        </p:nvCxnSpPr>
        <p:spPr>
          <a:xfrm flipH="1">
            <a:off x="7142689" y="3116406"/>
            <a:ext cx="108000" cy="324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0" name="Gerader Verbinder 109">
            <a:extLst>
              <a:ext uri="{FF2B5EF4-FFF2-40B4-BE49-F238E27FC236}">
                <a16:creationId xmlns:a16="http://schemas.microsoft.com/office/drawing/2014/main" id="{045C93C0-B748-4B3C-B98C-3AB13EC0B3A0}"/>
              </a:ext>
            </a:extLst>
          </p:cNvPr>
          <p:cNvCxnSpPr/>
          <p:nvPr/>
        </p:nvCxnSpPr>
        <p:spPr>
          <a:xfrm flipH="1">
            <a:off x="7064339" y="3116406"/>
            <a:ext cx="108000" cy="324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111" name="Rechteck 110">
            <a:extLst>
              <a:ext uri="{FF2B5EF4-FFF2-40B4-BE49-F238E27FC236}">
                <a16:creationId xmlns:a16="http://schemas.microsoft.com/office/drawing/2014/main" id="{76399616-3091-475C-A867-C42FBC1410CB}"/>
              </a:ext>
            </a:extLst>
          </p:cNvPr>
          <p:cNvSpPr/>
          <p:nvPr/>
        </p:nvSpPr>
        <p:spPr>
          <a:xfrm>
            <a:off x="9527967" y="3019920"/>
            <a:ext cx="893193" cy="246221"/>
          </a:xfrm>
          <a:prstGeom prst="rect">
            <a:avLst/>
          </a:prstGeom>
        </p:spPr>
        <p:txBody>
          <a:bodyPr wrap="none">
            <a:spAutoFit/>
          </a:bodyPr>
          <a:lstStyle/>
          <a:p>
            <a:r>
              <a:rPr lang="de-DE" sz="1000" dirty="0">
                <a:solidFill>
                  <a:schemeClr val="tx2"/>
                </a:solidFill>
                <a:latin typeface="Roboto Light" panose="02000000000000000000" pitchFamily="2" charset="0"/>
                <a:ea typeface="Roboto Light" panose="02000000000000000000" pitchFamily="2" charset="0"/>
                <a:cs typeface="Roboto Light" panose="02000000000000000000" pitchFamily="2" charset="0"/>
              </a:rPr>
              <a:t>in </a:t>
            </a:r>
            <a:r>
              <a:rPr lang="de-DE" sz="1000" dirty="0" err="1">
                <a:solidFill>
                  <a:schemeClr val="tx2"/>
                </a:solidFill>
                <a:latin typeface="Roboto Light" panose="02000000000000000000" pitchFamily="2" charset="0"/>
                <a:ea typeface="Roboto Light" panose="02000000000000000000" pitchFamily="2" charset="0"/>
                <a:cs typeface="Roboto Light" panose="02000000000000000000" pitchFamily="2" charset="0"/>
              </a:rPr>
              <a:t>bill</a:t>
            </a:r>
            <a:r>
              <a:rPr lang="de-DE" sz="1000" dirty="0">
                <a:solidFill>
                  <a:schemeClr val="tx2"/>
                </a:solidFill>
                <a:latin typeface="Roboto Light" panose="02000000000000000000" pitchFamily="2" charset="0"/>
                <a:ea typeface="Roboto Light" panose="02000000000000000000" pitchFamily="2" charset="0"/>
                <a:cs typeface="Roboto Light" panose="02000000000000000000" pitchFamily="2" charset="0"/>
              </a:rPr>
              <a:t>. €/</a:t>
            </a:r>
            <a:r>
              <a:rPr lang="de-DE" sz="1000" dirty="0" err="1">
                <a:solidFill>
                  <a:schemeClr val="tx2"/>
                </a:solidFill>
                <a:latin typeface="Roboto Light" panose="02000000000000000000" pitchFamily="2" charset="0"/>
                <a:ea typeface="Roboto Light" panose="02000000000000000000" pitchFamily="2" charset="0"/>
                <a:cs typeface="Roboto Light" panose="02000000000000000000" pitchFamily="2" charset="0"/>
              </a:rPr>
              <a:t>year</a:t>
            </a:r>
            <a:endParaRPr lang="de-DE" sz="1000" dirty="0">
              <a:solidFill>
                <a:schemeClr val="tx2"/>
              </a:solidFill>
              <a:latin typeface="Roboto Light" panose="02000000000000000000" pitchFamily="2" charset="0"/>
              <a:ea typeface="Roboto Light" panose="02000000000000000000" pitchFamily="2" charset="0"/>
              <a:cs typeface="Roboto Light" panose="02000000000000000000" pitchFamily="2" charset="0"/>
            </a:endParaRPr>
          </a:p>
        </p:txBody>
      </p:sp>
    </p:spTree>
    <p:extLst>
      <p:ext uri="{BB962C8B-B14F-4D97-AF65-F5344CB8AC3E}">
        <p14:creationId xmlns:p14="http://schemas.microsoft.com/office/powerpoint/2010/main" val="2277408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80"/>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3"/>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5"/>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86"/>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1"/>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92"/>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9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2"/>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66"/>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68"/>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74"/>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78"/>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81"/>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84"/>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87"/>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08"/>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109"/>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110"/>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63"/>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67"/>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69"/>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70"/>
                                        </p:tgtEl>
                                        <p:attrNameLst>
                                          <p:attrName>style.visibility</p:attrName>
                                        </p:attrNameLst>
                                      </p:cBhvr>
                                      <p:to>
                                        <p:strVal val="visible"/>
                                      </p:to>
                                    </p:set>
                                  </p:childTnLst>
                                </p:cTn>
                              </p:par>
                              <p:par>
                                <p:cTn id="57" presetID="1" presetClass="entr" presetSubtype="0" fill="hold" nodeType="withEffect">
                                  <p:stCondLst>
                                    <p:cond delay="0"/>
                                  </p:stCondLst>
                                  <p:childTnLst>
                                    <p:set>
                                      <p:cBhvr>
                                        <p:cTn id="58" dur="1" fill="hold">
                                          <p:stCondLst>
                                            <p:cond delay="0"/>
                                          </p:stCondLst>
                                        </p:cTn>
                                        <p:tgtEl>
                                          <p:spTgt spid="79"/>
                                        </p:tgtEl>
                                        <p:attrNameLst>
                                          <p:attrName>style.visibility</p:attrName>
                                        </p:attrNameLst>
                                      </p:cBhvr>
                                      <p:to>
                                        <p:strVal val="visible"/>
                                      </p:to>
                                    </p:set>
                                  </p:childTnLst>
                                </p:cTn>
                              </p:par>
                              <p:par>
                                <p:cTn id="59" presetID="1" presetClass="entr" presetSubtype="0" fill="hold" nodeType="withEffect">
                                  <p:stCondLst>
                                    <p:cond delay="0"/>
                                  </p:stCondLst>
                                  <p:childTnLst>
                                    <p:set>
                                      <p:cBhvr>
                                        <p:cTn id="60" dur="1" fill="hold">
                                          <p:stCondLst>
                                            <p:cond delay="0"/>
                                          </p:stCondLst>
                                        </p:cTn>
                                        <p:tgtEl>
                                          <p:spTgt spid="82"/>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88"/>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89"/>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90"/>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1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P spid="66" grpId="0"/>
      <p:bldP spid="67" grpId="0"/>
      <p:bldGraphic spid="68" grpId="0">
        <p:bldAsOne/>
      </p:bldGraphic>
      <p:bldGraphic spid="69" grpId="0">
        <p:bldAsOne/>
      </p:bldGraphic>
      <p:bldP spid="86" grpId="0"/>
      <p:bldP spid="87" grpId="0"/>
      <p:bldP spid="88" grpId="0"/>
      <p:bldP spid="89" grpId="0"/>
      <p:bldP spid="90" grpId="0"/>
      <p:bldGraphic spid="91" grpId="0">
        <p:bldAsOne/>
      </p:bldGraphic>
      <p:bldP spid="92" grpId="0"/>
      <p:bldP spid="108" grpId="0"/>
      <p:bldP spid="11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 name="Diagramm 38">
            <a:extLst>
              <a:ext uri="{FF2B5EF4-FFF2-40B4-BE49-F238E27FC236}">
                <a16:creationId xmlns:a16="http://schemas.microsoft.com/office/drawing/2014/main" id="{DEC7B436-56AC-4FD8-92F4-2DF3E805C60D}"/>
              </a:ext>
            </a:extLst>
          </p:cNvPr>
          <p:cNvGraphicFramePr/>
          <p:nvPr>
            <p:extLst>
              <p:ext uri="{D42A27DB-BD31-4B8C-83A1-F6EECF244321}">
                <p14:modId xmlns:p14="http://schemas.microsoft.com/office/powerpoint/2010/main" val="1872505997"/>
              </p:ext>
            </p:extLst>
          </p:nvPr>
        </p:nvGraphicFramePr>
        <p:xfrm>
          <a:off x="10069273" y="3463833"/>
          <a:ext cx="1961810" cy="1916740"/>
        </p:xfrm>
        <a:graphic>
          <a:graphicData uri="http://schemas.openxmlformats.org/drawingml/2006/chart">
            <c:chart xmlns:c="http://schemas.openxmlformats.org/drawingml/2006/chart" xmlns:r="http://schemas.openxmlformats.org/officeDocument/2006/relationships" r:id="rId3"/>
          </a:graphicData>
        </a:graphic>
      </p:graphicFrame>
      <p:sp>
        <p:nvSpPr>
          <p:cNvPr id="8" name="Rechteck 7"/>
          <p:cNvSpPr/>
          <p:nvPr/>
        </p:nvSpPr>
        <p:spPr>
          <a:xfrm>
            <a:off x="420248" y="704389"/>
            <a:ext cx="8393003" cy="519438"/>
          </a:xfrm>
          <a:prstGeom prst="rect">
            <a:avLst/>
          </a:prstGeom>
        </p:spPr>
        <p:txBody>
          <a:bodyPr wrap="none">
            <a:spAutoFit/>
          </a:bodyPr>
          <a:lstStyle/>
          <a:p>
            <a:pPr>
              <a:lnSpc>
                <a:spcPct val="107000"/>
              </a:lnSpc>
              <a:spcAft>
                <a:spcPts val="800"/>
              </a:spcAft>
            </a:pPr>
            <a:r>
              <a:rPr lang="de-DE" sz="2800" cap="all" spc="160" dirty="0">
                <a:solidFill>
                  <a:srgbClr val="3B3B3D"/>
                </a:solidFill>
                <a:latin typeface="Segoe UI" panose="020B0502040204020203" pitchFamily="34" charset="0"/>
                <a:ea typeface="Segoe UI" panose="020B0502040204020203" pitchFamily="34" charset="0"/>
                <a:cs typeface="Segoe UI" panose="020B0502040204020203" pitchFamily="34" charset="0"/>
              </a:rPr>
              <a:t>Sponsoring, Advertising &amp; Media Rights</a:t>
            </a:r>
          </a:p>
        </p:txBody>
      </p:sp>
      <p:cxnSp>
        <p:nvCxnSpPr>
          <p:cNvPr id="18" name="Gerader Verbinder 17">
            <a:extLst>
              <a:ext uri="{FF2B5EF4-FFF2-40B4-BE49-F238E27FC236}">
                <a16:creationId xmlns:a16="http://schemas.microsoft.com/office/drawing/2014/main" id="{74520C99-17C6-4A3E-A978-E59A88AFCDB1}"/>
              </a:ext>
            </a:extLst>
          </p:cNvPr>
          <p:cNvCxnSpPr/>
          <p:nvPr/>
        </p:nvCxnSpPr>
        <p:spPr>
          <a:xfrm>
            <a:off x="4479847" y="2650849"/>
            <a:ext cx="3232308" cy="0"/>
          </a:xfrm>
          <a:prstGeom prst="line">
            <a:avLst/>
          </a:prstGeom>
        </p:spPr>
        <p:style>
          <a:lnRef idx="1">
            <a:schemeClr val="dk1"/>
          </a:lnRef>
          <a:fillRef idx="0">
            <a:schemeClr val="dk1"/>
          </a:fillRef>
          <a:effectRef idx="0">
            <a:schemeClr val="dk1"/>
          </a:effectRef>
          <a:fontRef idx="minor">
            <a:schemeClr val="tx1"/>
          </a:fontRef>
        </p:style>
      </p:cxnSp>
      <p:cxnSp>
        <p:nvCxnSpPr>
          <p:cNvPr id="19" name="Gerader Verbinder 18">
            <a:extLst>
              <a:ext uri="{FF2B5EF4-FFF2-40B4-BE49-F238E27FC236}">
                <a16:creationId xmlns:a16="http://schemas.microsoft.com/office/drawing/2014/main" id="{4BECBB4A-CDC3-4AC2-B0C5-4769F0EBBD7B}"/>
              </a:ext>
            </a:extLst>
          </p:cNvPr>
          <p:cNvCxnSpPr/>
          <p:nvPr/>
        </p:nvCxnSpPr>
        <p:spPr>
          <a:xfrm>
            <a:off x="8443755" y="2650849"/>
            <a:ext cx="3232308" cy="0"/>
          </a:xfrm>
          <a:prstGeom prst="line">
            <a:avLst/>
          </a:prstGeom>
        </p:spPr>
        <p:style>
          <a:lnRef idx="1">
            <a:schemeClr val="dk1"/>
          </a:lnRef>
          <a:fillRef idx="0">
            <a:schemeClr val="dk1"/>
          </a:fillRef>
          <a:effectRef idx="0">
            <a:schemeClr val="dk1"/>
          </a:effectRef>
          <a:fontRef idx="minor">
            <a:schemeClr val="tx1"/>
          </a:fontRef>
        </p:style>
      </p:cxnSp>
      <p:cxnSp>
        <p:nvCxnSpPr>
          <p:cNvPr id="20" name="Gerader Verbinder 19">
            <a:extLst>
              <a:ext uri="{FF2B5EF4-FFF2-40B4-BE49-F238E27FC236}">
                <a16:creationId xmlns:a16="http://schemas.microsoft.com/office/drawing/2014/main" id="{2875D871-FB71-4C2E-ACCA-10D867B0B03D}"/>
              </a:ext>
            </a:extLst>
          </p:cNvPr>
          <p:cNvCxnSpPr/>
          <p:nvPr/>
        </p:nvCxnSpPr>
        <p:spPr>
          <a:xfrm>
            <a:off x="524176" y="2650849"/>
            <a:ext cx="3232308" cy="0"/>
          </a:xfrm>
          <a:prstGeom prst="line">
            <a:avLst/>
          </a:prstGeom>
        </p:spPr>
        <p:style>
          <a:lnRef idx="1">
            <a:schemeClr val="dk1"/>
          </a:lnRef>
          <a:fillRef idx="0">
            <a:schemeClr val="dk1"/>
          </a:fillRef>
          <a:effectRef idx="0">
            <a:schemeClr val="dk1"/>
          </a:effectRef>
          <a:fontRef idx="minor">
            <a:schemeClr val="tx1"/>
          </a:fontRef>
        </p:style>
      </p:cxnSp>
      <p:sp>
        <p:nvSpPr>
          <p:cNvPr id="21" name="Rechteck 20">
            <a:extLst>
              <a:ext uri="{FF2B5EF4-FFF2-40B4-BE49-F238E27FC236}">
                <a16:creationId xmlns:a16="http://schemas.microsoft.com/office/drawing/2014/main" id="{4F1ABBF6-52F4-4E03-B2B9-780A02F6A5B9}"/>
              </a:ext>
            </a:extLst>
          </p:cNvPr>
          <p:cNvSpPr/>
          <p:nvPr/>
        </p:nvSpPr>
        <p:spPr>
          <a:xfrm>
            <a:off x="515937" y="2189184"/>
            <a:ext cx="3547991" cy="461665"/>
          </a:xfrm>
          <a:prstGeom prst="rect">
            <a:avLst/>
          </a:prstGeom>
        </p:spPr>
        <p:txBody>
          <a:bodyPr wrap="square" lIns="0">
            <a:spAutoFit/>
          </a:bodyPr>
          <a:lstStyle/>
          <a:p>
            <a:endParaRPr lang="en-US" sz="800" dirty="0">
              <a:latin typeface="Segoe UI" panose="020B0502040204020203" pitchFamily="34" charset="0"/>
              <a:ea typeface="Segoe UI" panose="020B0502040204020203" pitchFamily="34" charset="0"/>
              <a:cs typeface="Segoe UI" panose="020B0502040204020203" pitchFamily="34" charset="0"/>
            </a:endParaRPr>
          </a:p>
          <a:p>
            <a:r>
              <a:rPr lang="en-US" sz="800" dirty="0">
                <a:latin typeface="Segoe UI" panose="020B0502040204020203" pitchFamily="34" charset="0"/>
                <a:ea typeface="Segoe UI" panose="020B0502040204020203" pitchFamily="34" charset="0"/>
                <a:cs typeface="Segoe UI" panose="020B0502040204020203" pitchFamily="34" charset="0"/>
              </a:rPr>
              <a:t>The focus of sports sponsoring is on grassroot sports, </a:t>
            </a:r>
          </a:p>
          <a:p>
            <a:r>
              <a:rPr lang="en-US" sz="800" dirty="0">
                <a:latin typeface="Segoe UI" panose="020B0502040204020203" pitchFamily="34" charset="0"/>
                <a:ea typeface="Segoe UI" panose="020B0502040204020203" pitchFamily="34" charset="0"/>
                <a:cs typeface="Segoe UI" panose="020B0502040204020203" pitchFamily="34" charset="0"/>
              </a:rPr>
              <a:t>is, however, increasingly shifting towards top-class sport.</a:t>
            </a:r>
            <a:endParaRPr lang="de-DE" sz="800" dirty="0">
              <a:latin typeface="Segoe UI" panose="020B0502040204020203" pitchFamily="34" charset="0"/>
              <a:ea typeface="Segoe UI" panose="020B0502040204020203" pitchFamily="34" charset="0"/>
              <a:cs typeface="Segoe UI" panose="020B0502040204020203" pitchFamily="34" charset="0"/>
            </a:endParaRPr>
          </a:p>
        </p:txBody>
      </p:sp>
      <p:sp>
        <p:nvSpPr>
          <p:cNvPr id="22" name="Rechteck 21">
            <a:extLst>
              <a:ext uri="{FF2B5EF4-FFF2-40B4-BE49-F238E27FC236}">
                <a16:creationId xmlns:a16="http://schemas.microsoft.com/office/drawing/2014/main" id="{F14DC8C7-65E2-4EA0-8129-7814DA1A2094}"/>
              </a:ext>
            </a:extLst>
          </p:cNvPr>
          <p:cNvSpPr/>
          <p:nvPr/>
        </p:nvSpPr>
        <p:spPr>
          <a:xfrm>
            <a:off x="4479847" y="2189184"/>
            <a:ext cx="3232308" cy="461665"/>
          </a:xfrm>
          <a:prstGeom prst="rect">
            <a:avLst/>
          </a:prstGeom>
        </p:spPr>
        <p:txBody>
          <a:bodyPr wrap="square" lIns="0">
            <a:spAutoFit/>
          </a:bodyPr>
          <a:lstStyle/>
          <a:p>
            <a:r>
              <a:rPr lang="en-US" sz="800" dirty="0">
                <a:latin typeface="Segoe UI" panose="020B0502040204020203" pitchFamily="34" charset="0"/>
                <a:ea typeface="Segoe UI" panose="020B0502040204020203" pitchFamily="34" charset="0"/>
                <a:cs typeface="Segoe UI" panose="020B0502040204020203" pitchFamily="34" charset="0"/>
              </a:rPr>
              <a:t>Expenses in top sponsoring and for media rights were able to increase by more than 20 percentage points between 2010 and 2014. The popular sport sponsoring could not keep up with this increase.</a:t>
            </a:r>
          </a:p>
        </p:txBody>
      </p:sp>
      <p:sp>
        <p:nvSpPr>
          <p:cNvPr id="23" name="Rechteck 22">
            <a:extLst>
              <a:ext uri="{FF2B5EF4-FFF2-40B4-BE49-F238E27FC236}">
                <a16:creationId xmlns:a16="http://schemas.microsoft.com/office/drawing/2014/main" id="{7B1A4385-45F6-46FF-BB32-278F9ADDD1E9}"/>
              </a:ext>
            </a:extLst>
          </p:cNvPr>
          <p:cNvSpPr/>
          <p:nvPr/>
        </p:nvSpPr>
        <p:spPr>
          <a:xfrm>
            <a:off x="8443755" y="2189184"/>
            <a:ext cx="3130549" cy="461665"/>
          </a:xfrm>
          <a:prstGeom prst="rect">
            <a:avLst/>
          </a:prstGeom>
        </p:spPr>
        <p:txBody>
          <a:bodyPr wrap="square" lIns="0">
            <a:spAutoFit/>
          </a:bodyPr>
          <a:lstStyle/>
          <a:p>
            <a:endParaRPr lang="en-US" sz="800" dirty="0">
              <a:latin typeface="Segoe UI" panose="020B0502040204020203" pitchFamily="34" charset="0"/>
              <a:ea typeface="Segoe UI" panose="020B0502040204020203" pitchFamily="34" charset="0"/>
              <a:cs typeface="Segoe UI" panose="020B0502040204020203" pitchFamily="34" charset="0"/>
            </a:endParaRPr>
          </a:p>
          <a:p>
            <a:endParaRPr lang="en-US" sz="800" dirty="0">
              <a:latin typeface="Segoe UI" panose="020B0502040204020203" pitchFamily="34" charset="0"/>
              <a:ea typeface="Segoe UI" panose="020B0502040204020203" pitchFamily="34" charset="0"/>
              <a:cs typeface="Segoe UI" panose="020B0502040204020203" pitchFamily="34" charset="0"/>
            </a:endParaRPr>
          </a:p>
          <a:p>
            <a:r>
              <a:rPr lang="en-US" sz="800" dirty="0">
                <a:latin typeface="Segoe UI" panose="020B0502040204020203" pitchFamily="34" charset="0"/>
                <a:ea typeface="Segoe UI" panose="020B0502040204020203" pitchFamily="34" charset="0"/>
                <a:cs typeface="Segoe UI" panose="020B0502040204020203" pitchFamily="34" charset="0"/>
              </a:rPr>
              <a:t>Soccer is the main recipient of expenditure.</a:t>
            </a:r>
            <a:endParaRPr lang="de-DE" sz="800" dirty="0">
              <a:latin typeface="Segoe UI" panose="020B0502040204020203" pitchFamily="34" charset="0"/>
              <a:ea typeface="Segoe UI" panose="020B0502040204020203" pitchFamily="34" charset="0"/>
              <a:cs typeface="Segoe UI" panose="020B0502040204020203" pitchFamily="34" charset="0"/>
            </a:endParaRPr>
          </a:p>
        </p:txBody>
      </p:sp>
      <p:graphicFrame>
        <p:nvGraphicFramePr>
          <p:cNvPr id="9" name="Diagramm 8">
            <a:extLst>
              <a:ext uri="{FF2B5EF4-FFF2-40B4-BE49-F238E27FC236}">
                <a16:creationId xmlns:a16="http://schemas.microsoft.com/office/drawing/2014/main" id="{E55A4E69-6F0F-4AC8-A848-4D50B8E510BA}"/>
              </a:ext>
            </a:extLst>
          </p:cNvPr>
          <p:cNvGraphicFramePr/>
          <p:nvPr>
            <p:extLst>
              <p:ext uri="{D42A27DB-BD31-4B8C-83A1-F6EECF244321}">
                <p14:modId xmlns:p14="http://schemas.microsoft.com/office/powerpoint/2010/main" val="3122949685"/>
              </p:ext>
            </p:extLst>
          </p:nvPr>
        </p:nvGraphicFramePr>
        <p:xfrm>
          <a:off x="238389" y="3182852"/>
          <a:ext cx="3803882" cy="24707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5" name="Diagramm 14">
            <a:extLst>
              <a:ext uri="{FF2B5EF4-FFF2-40B4-BE49-F238E27FC236}">
                <a16:creationId xmlns:a16="http://schemas.microsoft.com/office/drawing/2014/main" id="{903CCEB3-E15D-45E2-B19D-3C492075C03F}"/>
              </a:ext>
            </a:extLst>
          </p:cNvPr>
          <p:cNvGraphicFramePr/>
          <p:nvPr>
            <p:extLst>
              <p:ext uri="{D42A27DB-BD31-4B8C-83A1-F6EECF244321}">
                <p14:modId xmlns:p14="http://schemas.microsoft.com/office/powerpoint/2010/main" val="4178404400"/>
              </p:ext>
            </p:extLst>
          </p:nvPr>
        </p:nvGraphicFramePr>
        <p:xfrm>
          <a:off x="8388149" y="3463833"/>
          <a:ext cx="1961810" cy="1916740"/>
        </p:xfrm>
        <a:graphic>
          <a:graphicData uri="http://schemas.openxmlformats.org/drawingml/2006/chart">
            <c:chart xmlns:c="http://schemas.openxmlformats.org/drawingml/2006/chart" xmlns:r="http://schemas.openxmlformats.org/officeDocument/2006/relationships" r:id="rId5"/>
          </a:graphicData>
        </a:graphic>
      </p:graphicFrame>
      <p:sp>
        <p:nvSpPr>
          <p:cNvPr id="16" name="Textfeld 15">
            <a:extLst>
              <a:ext uri="{FF2B5EF4-FFF2-40B4-BE49-F238E27FC236}">
                <a16:creationId xmlns:a16="http://schemas.microsoft.com/office/drawing/2014/main" id="{7B9A8EF0-8FD4-419E-9552-A6BB5A66C107}"/>
              </a:ext>
            </a:extLst>
          </p:cNvPr>
          <p:cNvSpPr txBox="1"/>
          <p:nvPr/>
        </p:nvSpPr>
        <p:spPr>
          <a:xfrm>
            <a:off x="9088368" y="4422203"/>
            <a:ext cx="561372" cy="276999"/>
          </a:xfrm>
          <a:prstGeom prst="rect">
            <a:avLst/>
          </a:prstGeom>
          <a:noFill/>
        </p:spPr>
        <p:txBody>
          <a:bodyPr wrap="none" rtlCol="0">
            <a:spAutoFit/>
          </a:bodyPr>
          <a:lstStyle/>
          <a:p>
            <a:r>
              <a:rPr lang="en-US" sz="1200" dirty="0">
                <a:solidFill>
                  <a:schemeClr val="tx2"/>
                </a:solidFill>
                <a:latin typeface="Segoe UI" panose="020B0502040204020203" pitchFamily="34" charset="0"/>
                <a:ea typeface="Segoe UI" panose="020B0502040204020203" pitchFamily="34" charset="0"/>
                <a:cs typeface="Segoe UI" panose="020B0502040204020203" pitchFamily="34" charset="0"/>
              </a:rPr>
              <a:t>2.303</a:t>
            </a:r>
          </a:p>
        </p:txBody>
      </p:sp>
      <p:sp>
        <p:nvSpPr>
          <p:cNvPr id="66" name="Rechteck 65">
            <a:extLst>
              <a:ext uri="{FF2B5EF4-FFF2-40B4-BE49-F238E27FC236}">
                <a16:creationId xmlns:a16="http://schemas.microsoft.com/office/drawing/2014/main" id="{9CD0A372-15E8-4950-8E20-BFD3B0E35F9C}"/>
              </a:ext>
            </a:extLst>
          </p:cNvPr>
          <p:cNvSpPr/>
          <p:nvPr/>
        </p:nvSpPr>
        <p:spPr>
          <a:xfrm>
            <a:off x="446881" y="3243689"/>
            <a:ext cx="946093" cy="246221"/>
          </a:xfrm>
          <a:prstGeom prst="rect">
            <a:avLst/>
          </a:prstGeom>
        </p:spPr>
        <p:txBody>
          <a:bodyPr wrap="none">
            <a:spAutoFit/>
          </a:bodyPr>
          <a:lstStyle/>
          <a:p>
            <a:r>
              <a:rPr lang="de-DE" sz="1000" dirty="0">
                <a:solidFill>
                  <a:schemeClr val="tx2"/>
                </a:solidFill>
                <a:latin typeface="Segoe UI" panose="020B0502040204020203" pitchFamily="34" charset="0"/>
                <a:ea typeface="Segoe UI" panose="020B0502040204020203" pitchFamily="34" charset="0"/>
                <a:cs typeface="Segoe UI" panose="020B0502040204020203" pitchFamily="34" charset="0"/>
              </a:rPr>
              <a:t>in mill. €/</a:t>
            </a:r>
            <a:r>
              <a:rPr lang="de-DE" sz="1000" dirty="0" err="1">
                <a:solidFill>
                  <a:schemeClr val="tx2"/>
                </a:solidFill>
                <a:latin typeface="Segoe UI" panose="020B0502040204020203" pitchFamily="34" charset="0"/>
                <a:ea typeface="Segoe UI" panose="020B0502040204020203" pitchFamily="34" charset="0"/>
                <a:cs typeface="Segoe UI" panose="020B0502040204020203" pitchFamily="34" charset="0"/>
              </a:rPr>
              <a:t>year</a:t>
            </a:r>
            <a:endParaRPr lang="de-DE" sz="1000" dirty="0">
              <a:solidFill>
                <a:schemeClr val="tx2"/>
              </a:solidFill>
              <a:latin typeface="Segoe UI" panose="020B0502040204020203" pitchFamily="34" charset="0"/>
              <a:ea typeface="Segoe UI" panose="020B0502040204020203" pitchFamily="34" charset="0"/>
              <a:cs typeface="Segoe UI" panose="020B0502040204020203" pitchFamily="34" charset="0"/>
            </a:endParaRPr>
          </a:p>
        </p:txBody>
      </p:sp>
      <p:graphicFrame>
        <p:nvGraphicFramePr>
          <p:cNvPr id="17" name="Tabelle 16">
            <a:extLst>
              <a:ext uri="{FF2B5EF4-FFF2-40B4-BE49-F238E27FC236}">
                <a16:creationId xmlns:a16="http://schemas.microsoft.com/office/drawing/2014/main" id="{7566CD1D-F2C4-4316-AA07-D85EEA2E45BE}"/>
              </a:ext>
            </a:extLst>
          </p:cNvPr>
          <p:cNvGraphicFramePr>
            <a:graphicFrameLocks noGrp="1"/>
          </p:cNvGraphicFramePr>
          <p:nvPr>
            <p:extLst>
              <p:ext uri="{D42A27DB-BD31-4B8C-83A1-F6EECF244321}">
                <p14:modId xmlns:p14="http://schemas.microsoft.com/office/powerpoint/2010/main" val="1073193222"/>
              </p:ext>
            </p:extLst>
          </p:nvPr>
        </p:nvGraphicFramePr>
        <p:xfrm>
          <a:off x="9259529" y="5261146"/>
          <a:ext cx="2957806" cy="370840"/>
        </p:xfrm>
        <a:graphic>
          <a:graphicData uri="http://schemas.openxmlformats.org/drawingml/2006/table">
            <a:tbl>
              <a:tblPr firstRow="1" bandRow="1">
                <a:tableStyleId>{5C22544A-7EE6-4342-B048-85BDC9FD1C3A}</a:tableStyleId>
              </a:tblPr>
              <a:tblGrid>
                <a:gridCol w="1010917">
                  <a:extLst>
                    <a:ext uri="{9D8B030D-6E8A-4147-A177-3AD203B41FA5}">
                      <a16:colId xmlns:a16="http://schemas.microsoft.com/office/drawing/2014/main" val="2039430363"/>
                    </a:ext>
                  </a:extLst>
                </a:gridCol>
                <a:gridCol w="1946889">
                  <a:extLst>
                    <a:ext uri="{9D8B030D-6E8A-4147-A177-3AD203B41FA5}">
                      <a16:colId xmlns:a16="http://schemas.microsoft.com/office/drawing/2014/main" val="2321846493"/>
                    </a:ext>
                  </a:extLst>
                </a:gridCol>
              </a:tblGrid>
              <a:tr h="370840">
                <a:tc>
                  <a:txBody>
                    <a:bodyPr/>
                    <a:lstStyle/>
                    <a:p>
                      <a:r>
                        <a:rPr lang="en-US" sz="1000" b="0" dirty="0">
                          <a:solidFill>
                            <a:schemeClr val="tx2"/>
                          </a:solidFill>
                          <a:latin typeface="Roboto Light" panose="02000000000000000000" pitchFamily="2" charset="0"/>
                          <a:ea typeface="Roboto Light" panose="02000000000000000000" pitchFamily="2" charset="0"/>
                          <a:cs typeface="Roboto Light" panose="02000000000000000000" pitchFamily="2" charset="0"/>
                        </a:rPr>
                        <a:t>Soccer</a:t>
                      </a:r>
                    </a:p>
                  </a:txBody>
                  <a:tcPr anchor="ctr">
                    <a:noFill/>
                  </a:tcPr>
                </a:tc>
                <a:tc>
                  <a:txBody>
                    <a:bodyPr/>
                    <a:lstStyle/>
                    <a:p>
                      <a:r>
                        <a:rPr lang="en-US" sz="1000" b="0" dirty="0">
                          <a:solidFill>
                            <a:schemeClr val="tx2"/>
                          </a:solidFill>
                          <a:latin typeface="Roboto Light" panose="02000000000000000000" pitchFamily="2" charset="0"/>
                          <a:ea typeface="Roboto Light" panose="02000000000000000000" pitchFamily="2" charset="0"/>
                          <a:cs typeface="Roboto Light" panose="02000000000000000000" pitchFamily="2" charset="0"/>
                        </a:rPr>
                        <a:t>Other Sports</a:t>
                      </a:r>
                    </a:p>
                  </a:txBody>
                  <a:tcPr anchor="ctr">
                    <a:noFill/>
                  </a:tcPr>
                </a:tc>
                <a:extLst>
                  <a:ext uri="{0D108BD9-81ED-4DB2-BD59-A6C34878D82A}">
                    <a16:rowId xmlns:a16="http://schemas.microsoft.com/office/drawing/2014/main" val="1029924151"/>
                  </a:ext>
                </a:extLst>
              </a:tr>
            </a:tbl>
          </a:graphicData>
        </a:graphic>
      </p:graphicFrame>
      <p:sp>
        <p:nvSpPr>
          <p:cNvPr id="40" name="Textfeld 39">
            <a:extLst>
              <a:ext uri="{FF2B5EF4-FFF2-40B4-BE49-F238E27FC236}">
                <a16:creationId xmlns:a16="http://schemas.microsoft.com/office/drawing/2014/main" id="{07B20F99-26CD-46A9-ABEB-D7D41B998E21}"/>
              </a:ext>
            </a:extLst>
          </p:cNvPr>
          <p:cNvSpPr txBox="1"/>
          <p:nvPr/>
        </p:nvSpPr>
        <p:spPr>
          <a:xfrm>
            <a:off x="10768249" y="4422203"/>
            <a:ext cx="561372" cy="276999"/>
          </a:xfrm>
          <a:prstGeom prst="rect">
            <a:avLst/>
          </a:prstGeom>
          <a:noFill/>
        </p:spPr>
        <p:txBody>
          <a:bodyPr wrap="none" rtlCol="0">
            <a:spAutoFit/>
          </a:bodyPr>
          <a:lstStyle/>
          <a:p>
            <a:r>
              <a:rPr lang="en-US" sz="1200" dirty="0">
                <a:solidFill>
                  <a:schemeClr val="tx2"/>
                </a:solidFill>
                <a:latin typeface="Segoe UI" panose="020B0502040204020203" pitchFamily="34" charset="0"/>
                <a:ea typeface="Segoe UI" panose="020B0502040204020203" pitchFamily="34" charset="0"/>
                <a:cs typeface="Segoe UI" panose="020B0502040204020203" pitchFamily="34" charset="0"/>
              </a:rPr>
              <a:t>1.101</a:t>
            </a:r>
          </a:p>
        </p:txBody>
      </p:sp>
      <p:sp>
        <p:nvSpPr>
          <p:cNvPr id="24" name="Rechteck 23">
            <a:extLst>
              <a:ext uri="{FF2B5EF4-FFF2-40B4-BE49-F238E27FC236}">
                <a16:creationId xmlns:a16="http://schemas.microsoft.com/office/drawing/2014/main" id="{C1A44C7A-257A-4712-9BC6-2B72ACBE4F27}"/>
              </a:ext>
            </a:extLst>
          </p:cNvPr>
          <p:cNvSpPr/>
          <p:nvPr/>
        </p:nvSpPr>
        <p:spPr>
          <a:xfrm>
            <a:off x="9224081" y="5411712"/>
            <a:ext cx="72000" cy="72000"/>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Segoe UI" panose="020B0502040204020203" pitchFamily="34" charset="0"/>
              <a:ea typeface="Segoe UI" panose="020B0502040204020203" pitchFamily="34" charset="0"/>
              <a:cs typeface="Segoe UI" panose="020B0502040204020203" pitchFamily="34" charset="0"/>
            </a:endParaRPr>
          </a:p>
        </p:txBody>
      </p:sp>
      <p:sp>
        <p:nvSpPr>
          <p:cNvPr id="42" name="Rechteck 41">
            <a:extLst>
              <a:ext uri="{FF2B5EF4-FFF2-40B4-BE49-F238E27FC236}">
                <a16:creationId xmlns:a16="http://schemas.microsoft.com/office/drawing/2014/main" id="{290C4F14-8558-493E-9D77-0572B6C3E1D9}"/>
              </a:ext>
            </a:extLst>
          </p:cNvPr>
          <p:cNvSpPr/>
          <p:nvPr/>
        </p:nvSpPr>
        <p:spPr>
          <a:xfrm>
            <a:off x="10248988" y="5411712"/>
            <a:ext cx="72000" cy="72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Segoe UI" panose="020B0502040204020203" pitchFamily="34" charset="0"/>
              <a:ea typeface="Segoe UI" panose="020B0502040204020203" pitchFamily="34" charset="0"/>
              <a:cs typeface="Segoe UI" panose="020B0502040204020203" pitchFamily="34" charset="0"/>
            </a:endParaRPr>
          </a:p>
        </p:txBody>
      </p:sp>
      <p:sp>
        <p:nvSpPr>
          <p:cNvPr id="43" name="Rechteck 42">
            <a:extLst>
              <a:ext uri="{FF2B5EF4-FFF2-40B4-BE49-F238E27FC236}">
                <a16:creationId xmlns:a16="http://schemas.microsoft.com/office/drawing/2014/main" id="{84A7BC9F-C01C-48F4-9426-B95E1C9D38B4}"/>
              </a:ext>
            </a:extLst>
          </p:cNvPr>
          <p:cNvSpPr/>
          <p:nvPr/>
        </p:nvSpPr>
        <p:spPr>
          <a:xfrm>
            <a:off x="8406931" y="3243689"/>
            <a:ext cx="946093" cy="246221"/>
          </a:xfrm>
          <a:prstGeom prst="rect">
            <a:avLst/>
          </a:prstGeom>
        </p:spPr>
        <p:txBody>
          <a:bodyPr wrap="none">
            <a:spAutoFit/>
          </a:bodyPr>
          <a:lstStyle/>
          <a:p>
            <a:r>
              <a:rPr lang="de-DE" sz="1000" dirty="0">
                <a:solidFill>
                  <a:schemeClr val="tx2"/>
                </a:solidFill>
                <a:latin typeface="Segoe UI" panose="020B0502040204020203" pitchFamily="34" charset="0"/>
                <a:ea typeface="Segoe UI" panose="020B0502040204020203" pitchFamily="34" charset="0"/>
                <a:cs typeface="Segoe UI" panose="020B0502040204020203" pitchFamily="34" charset="0"/>
              </a:rPr>
              <a:t>in mill. €/</a:t>
            </a:r>
            <a:r>
              <a:rPr lang="de-DE" sz="1000" dirty="0" err="1">
                <a:solidFill>
                  <a:schemeClr val="tx2"/>
                </a:solidFill>
                <a:latin typeface="Segoe UI" panose="020B0502040204020203" pitchFamily="34" charset="0"/>
                <a:ea typeface="Segoe UI" panose="020B0502040204020203" pitchFamily="34" charset="0"/>
                <a:cs typeface="Segoe UI" panose="020B0502040204020203" pitchFamily="34" charset="0"/>
              </a:rPr>
              <a:t>year</a:t>
            </a:r>
            <a:endParaRPr lang="de-DE" sz="1000" dirty="0">
              <a:solidFill>
                <a:schemeClr val="tx2"/>
              </a:solidFill>
              <a:latin typeface="Segoe UI" panose="020B0502040204020203" pitchFamily="34" charset="0"/>
              <a:ea typeface="Segoe UI" panose="020B0502040204020203" pitchFamily="34" charset="0"/>
              <a:cs typeface="Segoe UI" panose="020B0502040204020203" pitchFamily="34" charset="0"/>
            </a:endParaRPr>
          </a:p>
        </p:txBody>
      </p:sp>
      <p:graphicFrame>
        <p:nvGraphicFramePr>
          <p:cNvPr id="27" name="Diagramm 26">
            <a:extLst>
              <a:ext uri="{FF2B5EF4-FFF2-40B4-BE49-F238E27FC236}">
                <a16:creationId xmlns:a16="http://schemas.microsoft.com/office/drawing/2014/main" id="{EFF740F9-D8F8-43E4-BA41-FAA3D5151298}"/>
              </a:ext>
            </a:extLst>
          </p:cNvPr>
          <p:cNvGraphicFramePr/>
          <p:nvPr>
            <p:extLst>
              <p:ext uri="{D42A27DB-BD31-4B8C-83A1-F6EECF244321}">
                <p14:modId xmlns:p14="http://schemas.microsoft.com/office/powerpoint/2010/main" val="1867581240"/>
              </p:ext>
            </p:extLst>
          </p:nvPr>
        </p:nvGraphicFramePr>
        <p:xfrm>
          <a:off x="4330760" y="3229959"/>
          <a:ext cx="3519830" cy="2423686"/>
        </p:xfrm>
        <a:graphic>
          <a:graphicData uri="http://schemas.openxmlformats.org/drawingml/2006/chart">
            <c:chart xmlns:c="http://schemas.openxmlformats.org/drawingml/2006/chart" xmlns:r="http://schemas.openxmlformats.org/officeDocument/2006/relationships" r:id="rId6"/>
          </a:graphicData>
        </a:graphic>
      </p:graphicFrame>
      <p:sp>
        <p:nvSpPr>
          <p:cNvPr id="47" name="Freeform 3147">
            <a:extLst>
              <a:ext uri="{FF2B5EF4-FFF2-40B4-BE49-F238E27FC236}">
                <a16:creationId xmlns:a16="http://schemas.microsoft.com/office/drawing/2014/main" id="{447B1B5F-8A60-40F7-ABB4-57913634B862}"/>
              </a:ext>
            </a:extLst>
          </p:cNvPr>
          <p:cNvSpPr>
            <a:spLocks noChangeAspect="1" noEditPoints="1"/>
          </p:cNvSpPr>
          <p:nvPr/>
        </p:nvSpPr>
        <p:spPr bwMode="gray">
          <a:xfrm>
            <a:off x="3493158" y="2291996"/>
            <a:ext cx="288000" cy="294317"/>
          </a:xfrm>
          <a:custGeom>
            <a:avLst/>
            <a:gdLst>
              <a:gd name="T0" fmla="*/ 147 w 193"/>
              <a:gd name="T1" fmla="*/ 55 h 197"/>
              <a:gd name="T2" fmla="*/ 132 w 193"/>
              <a:gd name="T3" fmla="*/ 7 h 197"/>
              <a:gd name="T4" fmla="*/ 86 w 193"/>
              <a:gd name="T5" fmla="*/ 50 h 197"/>
              <a:gd name="T6" fmla="*/ 40 w 193"/>
              <a:gd name="T7" fmla="*/ 54 h 197"/>
              <a:gd name="T8" fmla="*/ 41 w 193"/>
              <a:gd name="T9" fmla="*/ 76 h 197"/>
              <a:gd name="T10" fmla="*/ 24 w 193"/>
              <a:gd name="T11" fmla="*/ 101 h 197"/>
              <a:gd name="T12" fmla="*/ 24 w 193"/>
              <a:gd name="T13" fmla="*/ 161 h 197"/>
              <a:gd name="T14" fmla="*/ 61 w 193"/>
              <a:gd name="T15" fmla="*/ 177 h 197"/>
              <a:gd name="T16" fmla="*/ 90 w 193"/>
              <a:gd name="T17" fmla="*/ 197 h 197"/>
              <a:gd name="T18" fmla="*/ 108 w 193"/>
              <a:gd name="T19" fmla="*/ 190 h 197"/>
              <a:gd name="T20" fmla="*/ 139 w 193"/>
              <a:gd name="T21" fmla="*/ 197 h 197"/>
              <a:gd name="T22" fmla="*/ 169 w 193"/>
              <a:gd name="T23" fmla="*/ 173 h 197"/>
              <a:gd name="T24" fmla="*/ 193 w 193"/>
              <a:gd name="T25" fmla="*/ 119 h 197"/>
              <a:gd name="T26" fmla="*/ 6 w 193"/>
              <a:gd name="T27" fmla="*/ 131 h 197"/>
              <a:gd name="T28" fmla="*/ 18 w 193"/>
              <a:gd name="T29" fmla="*/ 131 h 197"/>
              <a:gd name="T30" fmla="*/ 32 w 193"/>
              <a:gd name="T31" fmla="*/ 145 h 197"/>
              <a:gd name="T32" fmla="*/ 32 w 193"/>
              <a:gd name="T33" fmla="*/ 123 h 197"/>
              <a:gd name="T34" fmla="*/ 32 w 193"/>
              <a:gd name="T35" fmla="*/ 145 h 197"/>
              <a:gd name="T36" fmla="*/ 100 w 193"/>
              <a:gd name="T37" fmla="*/ 30 h 197"/>
              <a:gd name="T38" fmla="*/ 100 w 193"/>
              <a:gd name="T39" fmla="*/ 30 h 197"/>
              <a:gd name="T40" fmla="*/ 103 w 193"/>
              <a:gd name="T41" fmla="*/ 30 h 197"/>
              <a:gd name="T42" fmla="*/ 101 w 193"/>
              <a:gd name="T43" fmla="*/ 28 h 197"/>
              <a:gd name="T44" fmla="*/ 103 w 193"/>
              <a:gd name="T45" fmla="*/ 24 h 197"/>
              <a:gd name="T46" fmla="*/ 113 w 193"/>
              <a:gd name="T47" fmla="*/ 20 h 197"/>
              <a:gd name="T48" fmla="*/ 135 w 193"/>
              <a:gd name="T49" fmla="*/ 27 h 197"/>
              <a:gd name="T50" fmla="*/ 125 w 193"/>
              <a:gd name="T51" fmla="*/ 28 h 197"/>
              <a:gd name="T52" fmla="*/ 114 w 193"/>
              <a:gd name="T53" fmla="*/ 30 h 197"/>
              <a:gd name="T54" fmla="*/ 128 w 193"/>
              <a:gd name="T55" fmla="*/ 39 h 197"/>
              <a:gd name="T56" fmla="*/ 112 w 193"/>
              <a:gd name="T57" fmla="*/ 33 h 197"/>
              <a:gd name="T58" fmla="*/ 110 w 193"/>
              <a:gd name="T59" fmla="*/ 35 h 197"/>
              <a:gd name="T60" fmla="*/ 123 w 193"/>
              <a:gd name="T61" fmla="*/ 42 h 197"/>
              <a:gd name="T62" fmla="*/ 124 w 193"/>
              <a:gd name="T63" fmla="*/ 45 h 197"/>
              <a:gd name="T64" fmla="*/ 109 w 193"/>
              <a:gd name="T65" fmla="*/ 39 h 197"/>
              <a:gd name="T66" fmla="*/ 114 w 193"/>
              <a:gd name="T67" fmla="*/ 50 h 197"/>
              <a:gd name="T68" fmla="*/ 119 w 193"/>
              <a:gd name="T69" fmla="*/ 58 h 197"/>
              <a:gd name="T70" fmla="*/ 100 w 193"/>
              <a:gd name="T71" fmla="*/ 44 h 197"/>
              <a:gd name="T72" fmla="*/ 98 w 193"/>
              <a:gd name="T73" fmla="*/ 34 h 197"/>
              <a:gd name="T74" fmla="*/ 157 w 193"/>
              <a:gd name="T75" fmla="*/ 92 h 197"/>
              <a:gd name="T76" fmla="*/ 108 w 193"/>
              <a:gd name="T77" fmla="*/ 76 h 197"/>
              <a:gd name="T78" fmla="*/ 60 w 193"/>
              <a:gd name="T79" fmla="*/ 92 h 197"/>
              <a:gd name="T80" fmla="*/ 72 w 193"/>
              <a:gd name="T81" fmla="*/ 72 h 197"/>
              <a:gd name="T82" fmla="*/ 104 w 193"/>
              <a:gd name="T83" fmla="*/ 69 h 197"/>
              <a:gd name="T84" fmla="*/ 145 w 193"/>
              <a:gd name="T85" fmla="*/ 72 h 197"/>
              <a:gd name="T86" fmla="*/ 157 w 193"/>
              <a:gd name="T87" fmla="*/ 9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93" h="197">
                <a:moveTo>
                  <a:pt x="193" y="119"/>
                </a:moveTo>
                <a:cubicBezTo>
                  <a:pt x="193" y="91"/>
                  <a:pt x="174" y="67"/>
                  <a:pt x="147" y="55"/>
                </a:cubicBezTo>
                <a:cubicBezTo>
                  <a:pt x="148" y="54"/>
                  <a:pt x="148" y="53"/>
                  <a:pt x="149" y="52"/>
                </a:cubicBezTo>
                <a:cubicBezTo>
                  <a:pt x="156" y="35"/>
                  <a:pt x="149" y="15"/>
                  <a:pt x="132" y="7"/>
                </a:cubicBezTo>
                <a:cubicBezTo>
                  <a:pt x="115" y="0"/>
                  <a:pt x="95" y="7"/>
                  <a:pt x="87" y="24"/>
                </a:cubicBezTo>
                <a:cubicBezTo>
                  <a:pt x="83" y="32"/>
                  <a:pt x="83" y="42"/>
                  <a:pt x="86" y="50"/>
                </a:cubicBezTo>
                <a:cubicBezTo>
                  <a:pt x="77" y="52"/>
                  <a:pt x="67" y="56"/>
                  <a:pt x="59" y="61"/>
                </a:cubicBezTo>
                <a:cubicBezTo>
                  <a:pt x="54" y="53"/>
                  <a:pt x="45" y="50"/>
                  <a:pt x="40" y="54"/>
                </a:cubicBezTo>
                <a:cubicBezTo>
                  <a:pt x="35" y="58"/>
                  <a:pt x="35" y="67"/>
                  <a:pt x="40" y="76"/>
                </a:cubicBezTo>
                <a:cubicBezTo>
                  <a:pt x="40" y="76"/>
                  <a:pt x="41" y="76"/>
                  <a:pt x="41" y="76"/>
                </a:cubicBezTo>
                <a:cubicBezTo>
                  <a:pt x="34" y="83"/>
                  <a:pt x="30" y="92"/>
                  <a:pt x="27" y="101"/>
                </a:cubicBezTo>
                <a:cubicBezTo>
                  <a:pt x="24" y="101"/>
                  <a:pt x="24" y="101"/>
                  <a:pt x="24" y="101"/>
                </a:cubicBezTo>
                <a:cubicBezTo>
                  <a:pt x="11" y="101"/>
                  <a:pt x="0" y="114"/>
                  <a:pt x="0" y="131"/>
                </a:cubicBezTo>
                <a:cubicBezTo>
                  <a:pt x="0" y="147"/>
                  <a:pt x="11" y="161"/>
                  <a:pt x="24" y="161"/>
                </a:cubicBezTo>
                <a:cubicBezTo>
                  <a:pt x="40" y="161"/>
                  <a:pt x="40" y="161"/>
                  <a:pt x="40" y="161"/>
                </a:cubicBezTo>
                <a:cubicBezTo>
                  <a:pt x="46" y="167"/>
                  <a:pt x="53" y="173"/>
                  <a:pt x="61" y="177"/>
                </a:cubicBezTo>
                <a:cubicBezTo>
                  <a:pt x="62" y="188"/>
                  <a:pt x="69" y="197"/>
                  <a:pt x="78" y="197"/>
                </a:cubicBezTo>
                <a:cubicBezTo>
                  <a:pt x="90" y="197"/>
                  <a:pt x="90" y="197"/>
                  <a:pt x="90" y="197"/>
                </a:cubicBezTo>
                <a:cubicBezTo>
                  <a:pt x="95" y="197"/>
                  <a:pt x="100" y="194"/>
                  <a:pt x="103" y="190"/>
                </a:cubicBezTo>
                <a:cubicBezTo>
                  <a:pt x="105" y="190"/>
                  <a:pt x="107" y="190"/>
                  <a:pt x="108" y="190"/>
                </a:cubicBezTo>
                <a:cubicBezTo>
                  <a:pt x="114" y="190"/>
                  <a:pt x="120" y="189"/>
                  <a:pt x="125" y="189"/>
                </a:cubicBezTo>
                <a:cubicBezTo>
                  <a:pt x="128" y="194"/>
                  <a:pt x="133" y="197"/>
                  <a:pt x="139" y="197"/>
                </a:cubicBezTo>
                <a:cubicBezTo>
                  <a:pt x="151" y="197"/>
                  <a:pt x="151" y="197"/>
                  <a:pt x="151" y="197"/>
                </a:cubicBezTo>
                <a:cubicBezTo>
                  <a:pt x="161" y="197"/>
                  <a:pt x="169" y="186"/>
                  <a:pt x="169" y="173"/>
                </a:cubicBezTo>
                <a:cubicBezTo>
                  <a:pt x="169" y="171"/>
                  <a:pt x="169" y="170"/>
                  <a:pt x="168" y="169"/>
                </a:cubicBezTo>
                <a:cubicBezTo>
                  <a:pt x="183" y="156"/>
                  <a:pt x="193" y="138"/>
                  <a:pt x="193" y="119"/>
                </a:cubicBezTo>
                <a:close/>
                <a:moveTo>
                  <a:pt x="12" y="142"/>
                </a:moveTo>
                <a:cubicBezTo>
                  <a:pt x="9" y="142"/>
                  <a:pt x="6" y="137"/>
                  <a:pt x="6" y="131"/>
                </a:cubicBezTo>
                <a:cubicBezTo>
                  <a:pt x="6" y="125"/>
                  <a:pt x="9" y="120"/>
                  <a:pt x="12" y="120"/>
                </a:cubicBezTo>
                <a:cubicBezTo>
                  <a:pt x="15" y="120"/>
                  <a:pt x="18" y="125"/>
                  <a:pt x="18" y="131"/>
                </a:cubicBezTo>
                <a:cubicBezTo>
                  <a:pt x="18" y="137"/>
                  <a:pt x="15" y="142"/>
                  <a:pt x="12" y="142"/>
                </a:cubicBezTo>
                <a:close/>
                <a:moveTo>
                  <a:pt x="32" y="145"/>
                </a:moveTo>
                <a:cubicBezTo>
                  <a:pt x="29" y="145"/>
                  <a:pt x="26" y="140"/>
                  <a:pt x="26" y="134"/>
                </a:cubicBezTo>
                <a:cubicBezTo>
                  <a:pt x="26" y="128"/>
                  <a:pt x="29" y="123"/>
                  <a:pt x="32" y="123"/>
                </a:cubicBezTo>
                <a:cubicBezTo>
                  <a:pt x="35" y="123"/>
                  <a:pt x="38" y="128"/>
                  <a:pt x="38" y="134"/>
                </a:cubicBezTo>
                <a:cubicBezTo>
                  <a:pt x="38" y="140"/>
                  <a:pt x="35" y="145"/>
                  <a:pt x="32" y="145"/>
                </a:cubicBezTo>
                <a:close/>
                <a:moveTo>
                  <a:pt x="97" y="31"/>
                </a:moveTo>
                <a:cubicBezTo>
                  <a:pt x="98" y="30"/>
                  <a:pt x="99" y="30"/>
                  <a:pt x="100" y="30"/>
                </a:cubicBezTo>
                <a:cubicBezTo>
                  <a:pt x="100" y="30"/>
                  <a:pt x="100" y="30"/>
                  <a:pt x="100" y="30"/>
                </a:cubicBezTo>
                <a:cubicBezTo>
                  <a:pt x="100" y="30"/>
                  <a:pt x="100" y="30"/>
                  <a:pt x="100" y="30"/>
                </a:cubicBezTo>
                <a:cubicBezTo>
                  <a:pt x="102" y="31"/>
                  <a:pt x="102" y="31"/>
                  <a:pt x="102" y="31"/>
                </a:cubicBezTo>
                <a:cubicBezTo>
                  <a:pt x="102" y="31"/>
                  <a:pt x="103" y="31"/>
                  <a:pt x="103" y="30"/>
                </a:cubicBezTo>
                <a:cubicBezTo>
                  <a:pt x="103" y="30"/>
                  <a:pt x="103" y="29"/>
                  <a:pt x="104" y="29"/>
                </a:cubicBezTo>
                <a:cubicBezTo>
                  <a:pt x="101" y="28"/>
                  <a:pt x="101" y="28"/>
                  <a:pt x="101" y="28"/>
                </a:cubicBezTo>
                <a:cubicBezTo>
                  <a:pt x="100" y="27"/>
                  <a:pt x="100" y="26"/>
                  <a:pt x="100" y="25"/>
                </a:cubicBezTo>
                <a:cubicBezTo>
                  <a:pt x="101" y="24"/>
                  <a:pt x="102" y="24"/>
                  <a:pt x="103" y="24"/>
                </a:cubicBezTo>
                <a:cubicBezTo>
                  <a:pt x="106" y="26"/>
                  <a:pt x="106" y="26"/>
                  <a:pt x="106" y="26"/>
                </a:cubicBezTo>
                <a:cubicBezTo>
                  <a:pt x="108" y="23"/>
                  <a:pt x="111" y="21"/>
                  <a:pt x="113" y="20"/>
                </a:cubicBezTo>
                <a:cubicBezTo>
                  <a:pt x="118" y="18"/>
                  <a:pt x="123" y="19"/>
                  <a:pt x="128" y="21"/>
                </a:cubicBezTo>
                <a:cubicBezTo>
                  <a:pt x="131" y="23"/>
                  <a:pt x="134" y="25"/>
                  <a:pt x="135" y="27"/>
                </a:cubicBezTo>
                <a:cubicBezTo>
                  <a:pt x="130" y="32"/>
                  <a:pt x="130" y="32"/>
                  <a:pt x="130" y="32"/>
                </a:cubicBezTo>
                <a:cubicBezTo>
                  <a:pt x="129" y="31"/>
                  <a:pt x="128" y="29"/>
                  <a:pt x="125" y="28"/>
                </a:cubicBezTo>
                <a:cubicBezTo>
                  <a:pt x="123" y="26"/>
                  <a:pt x="120" y="26"/>
                  <a:pt x="118" y="27"/>
                </a:cubicBezTo>
                <a:cubicBezTo>
                  <a:pt x="116" y="28"/>
                  <a:pt x="115" y="29"/>
                  <a:pt x="114" y="30"/>
                </a:cubicBezTo>
                <a:cubicBezTo>
                  <a:pt x="127" y="36"/>
                  <a:pt x="127" y="36"/>
                  <a:pt x="127" y="36"/>
                </a:cubicBezTo>
                <a:cubicBezTo>
                  <a:pt x="128" y="37"/>
                  <a:pt x="128" y="38"/>
                  <a:pt x="128" y="39"/>
                </a:cubicBezTo>
                <a:cubicBezTo>
                  <a:pt x="127" y="40"/>
                  <a:pt x="126" y="40"/>
                  <a:pt x="125" y="40"/>
                </a:cubicBezTo>
                <a:cubicBezTo>
                  <a:pt x="112" y="33"/>
                  <a:pt x="112" y="33"/>
                  <a:pt x="112" y="33"/>
                </a:cubicBezTo>
                <a:cubicBezTo>
                  <a:pt x="111" y="33"/>
                  <a:pt x="111" y="34"/>
                  <a:pt x="111" y="35"/>
                </a:cubicBezTo>
                <a:cubicBezTo>
                  <a:pt x="110" y="35"/>
                  <a:pt x="110" y="35"/>
                  <a:pt x="110" y="35"/>
                </a:cubicBezTo>
                <a:cubicBezTo>
                  <a:pt x="123" y="42"/>
                  <a:pt x="123" y="42"/>
                  <a:pt x="123" y="42"/>
                </a:cubicBezTo>
                <a:cubicBezTo>
                  <a:pt x="123" y="42"/>
                  <a:pt x="123" y="42"/>
                  <a:pt x="123" y="42"/>
                </a:cubicBezTo>
                <a:cubicBezTo>
                  <a:pt x="123" y="42"/>
                  <a:pt x="123" y="42"/>
                  <a:pt x="123" y="42"/>
                </a:cubicBezTo>
                <a:cubicBezTo>
                  <a:pt x="124" y="43"/>
                  <a:pt x="125" y="44"/>
                  <a:pt x="124" y="45"/>
                </a:cubicBezTo>
                <a:cubicBezTo>
                  <a:pt x="124" y="46"/>
                  <a:pt x="122" y="46"/>
                  <a:pt x="121" y="46"/>
                </a:cubicBezTo>
                <a:cubicBezTo>
                  <a:pt x="109" y="39"/>
                  <a:pt x="109" y="39"/>
                  <a:pt x="109" y="39"/>
                </a:cubicBezTo>
                <a:cubicBezTo>
                  <a:pt x="109" y="41"/>
                  <a:pt x="109" y="43"/>
                  <a:pt x="109" y="44"/>
                </a:cubicBezTo>
                <a:cubicBezTo>
                  <a:pt x="110" y="47"/>
                  <a:pt x="112" y="49"/>
                  <a:pt x="114" y="50"/>
                </a:cubicBezTo>
                <a:cubicBezTo>
                  <a:pt x="117" y="51"/>
                  <a:pt x="119" y="52"/>
                  <a:pt x="121" y="52"/>
                </a:cubicBezTo>
                <a:cubicBezTo>
                  <a:pt x="119" y="58"/>
                  <a:pt x="119" y="58"/>
                  <a:pt x="119" y="58"/>
                </a:cubicBezTo>
                <a:cubicBezTo>
                  <a:pt x="117" y="58"/>
                  <a:pt x="113" y="58"/>
                  <a:pt x="110" y="56"/>
                </a:cubicBezTo>
                <a:cubicBezTo>
                  <a:pt x="105" y="53"/>
                  <a:pt x="101" y="49"/>
                  <a:pt x="100" y="44"/>
                </a:cubicBezTo>
                <a:cubicBezTo>
                  <a:pt x="100" y="41"/>
                  <a:pt x="100" y="38"/>
                  <a:pt x="101" y="35"/>
                </a:cubicBezTo>
                <a:cubicBezTo>
                  <a:pt x="98" y="34"/>
                  <a:pt x="98" y="34"/>
                  <a:pt x="98" y="34"/>
                </a:cubicBezTo>
                <a:cubicBezTo>
                  <a:pt x="97" y="33"/>
                  <a:pt x="97" y="32"/>
                  <a:pt x="97" y="31"/>
                </a:cubicBezTo>
                <a:close/>
                <a:moveTo>
                  <a:pt x="157" y="92"/>
                </a:moveTo>
                <a:cubicBezTo>
                  <a:pt x="153" y="89"/>
                  <a:pt x="149" y="87"/>
                  <a:pt x="145" y="85"/>
                </a:cubicBezTo>
                <a:cubicBezTo>
                  <a:pt x="134" y="79"/>
                  <a:pt x="122" y="76"/>
                  <a:pt x="108" y="76"/>
                </a:cubicBezTo>
                <a:cubicBezTo>
                  <a:pt x="95" y="76"/>
                  <a:pt x="83" y="79"/>
                  <a:pt x="72" y="85"/>
                </a:cubicBezTo>
                <a:cubicBezTo>
                  <a:pt x="68" y="87"/>
                  <a:pt x="64" y="89"/>
                  <a:pt x="60" y="92"/>
                </a:cubicBezTo>
                <a:cubicBezTo>
                  <a:pt x="60" y="79"/>
                  <a:pt x="60" y="79"/>
                  <a:pt x="60" y="79"/>
                </a:cubicBezTo>
                <a:cubicBezTo>
                  <a:pt x="64" y="77"/>
                  <a:pt x="68" y="74"/>
                  <a:pt x="72" y="72"/>
                </a:cubicBezTo>
                <a:cubicBezTo>
                  <a:pt x="80" y="69"/>
                  <a:pt x="89" y="66"/>
                  <a:pt x="98" y="65"/>
                </a:cubicBezTo>
                <a:cubicBezTo>
                  <a:pt x="100" y="66"/>
                  <a:pt x="102" y="68"/>
                  <a:pt x="104" y="69"/>
                </a:cubicBezTo>
                <a:cubicBezTo>
                  <a:pt x="114" y="73"/>
                  <a:pt x="125" y="72"/>
                  <a:pt x="134" y="68"/>
                </a:cubicBezTo>
                <a:cubicBezTo>
                  <a:pt x="137" y="69"/>
                  <a:pt x="141" y="70"/>
                  <a:pt x="145" y="72"/>
                </a:cubicBezTo>
                <a:cubicBezTo>
                  <a:pt x="149" y="74"/>
                  <a:pt x="153" y="77"/>
                  <a:pt x="157" y="79"/>
                </a:cubicBezTo>
                <a:lnTo>
                  <a:pt x="157" y="92"/>
                </a:lnTo>
                <a:close/>
              </a:path>
            </a:pathLst>
          </a:custGeom>
          <a:solidFill>
            <a:schemeClr val="bg2">
              <a:lumMod val="75000"/>
            </a:schemeClr>
          </a:solidFill>
          <a:ln>
            <a:noFill/>
          </a:ln>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grpSp>
        <p:nvGrpSpPr>
          <p:cNvPr id="48" name="Gruppieren 1">
            <a:extLst>
              <a:ext uri="{FF2B5EF4-FFF2-40B4-BE49-F238E27FC236}">
                <a16:creationId xmlns:a16="http://schemas.microsoft.com/office/drawing/2014/main" id="{65A8CBBA-49C2-4FB5-AA37-97FE1DA043E3}"/>
              </a:ext>
            </a:extLst>
          </p:cNvPr>
          <p:cNvGrpSpPr/>
          <p:nvPr/>
        </p:nvGrpSpPr>
        <p:grpSpPr bwMode="gray">
          <a:xfrm>
            <a:off x="11306749" y="2291996"/>
            <a:ext cx="288000" cy="288000"/>
            <a:chOff x="7095413" y="2051941"/>
            <a:chExt cx="507112" cy="476858"/>
          </a:xfrm>
          <a:solidFill>
            <a:schemeClr val="bg2">
              <a:lumMod val="75000"/>
            </a:schemeClr>
          </a:solidFill>
        </p:grpSpPr>
        <p:sp>
          <p:nvSpPr>
            <p:cNvPr id="49" name="Freeform 2923">
              <a:extLst>
                <a:ext uri="{FF2B5EF4-FFF2-40B4-BE49-F238E27FC236}">
                  <a16:creationId xmlns:a16="http://schemas.microsoft.com/office/drawing/2014/main" id="{3B917545-DE8F-49B0-BD59-90B06A242E1A}"/>
                </a:ext>
              </a:extLst>
            </p:cNvPr>
            <p:cNvSpPr>
              <a:spLocks noEditPoints="1"/>
            </p:cNvSpPr>
            <p:nvPr/>
          </p:nvSpPr>
          <p:spPr bwMode="gray">
            <a:xfrm>
              <a:off x="7095413" y="2116771"/>
              <a:ext cx="157032" cy="412028"/>
            </a:xfrm>
            <a:custGeom>
              <a:avLst/>
              <a:gdLst>
                <a:gd name="T0" fmla="*/ 37 w 46"/>
                <a:gd name="T1" fmla="*/ 0 h 121"/>
                <a:gd name="T2" fmla="*/ 9 w 46"/>
                <a:gd name="T3" fmla="*/ 0 h 121"/>
                <a:gd name="T4" fmla="*/ 0 w 46"/>
                <a:gd name="T5" fmla="*/ 9 h 121"/>
                <a:gd name="T6" fmla="*/ 0 w 46"/>
                <a:gd name="T7" fmla="*/ 112 h 121"/>
                <a:gd name="T8" fmla="*/ 9 w 46"/>
                <a:gd name="T9" fmla="*/ 121 h 121"/>
                <a:gd name="T10" fmla="*/ 37 w 46"/>
                <a:gd name="T11" fmla="*/ 121 h 121"/>
                <a:gd name="T12" fmla="*/ 46 w 46"/>
                <a:gd name="T13" fmla="*/ 112 h 121"/>
                <a:gd name="T14" fmla="*/ 46 w 46"/>
                <a:gd name="T15" fmla="*/ 9 h 121"/>
                <a:gd name="T16" fmla="*/ 37 w 46"/>
                <a:gd name="T17" fmla="*/ 0 h 121"/>
                <a:gd name="T18" fmla="*/ 14 w 46"/>
                <a:gd name="T19" fmla="*/ 93 h 121"/>
                <a:gd name="T20" fmla="*/ 9 w 46"/>
                <a:gd name="T21" fmla="*/ 88 h 121"/>
                <a:gd name="T22" fmla="*/ 14 w 46"/>
                <a:gd name="T23" fmla="*/ 84 h 121"/>
                <a:gd name="T24" fmla="*/ 19 w 46"/>
                <a:gd name="T25" fmla="*/ 88 h 121"/>
                <a:gd name="T26" fmla="*/ 14 w 46"/>
                <a:gd name="T27" fmla="*/ 93 h 121"/>
                <a:gd name="T28" fmla="*/ 37 w 46"/>
                <a:gd name="T29" fmla="*/ 37 h 121"/>
                <a:gd name="T30" fmla="*/ 9 w 46"/>
                <a:gd name="T31" fmla="*/ 37 h 121"/>
                <a:gd name="T32" fmla="*/ 9 w 46"/>
                <a:gd name="T33" fmla="*/ 28 h 121"/>
                <a:gd name="T34" fmla="*/ 37 w 46"/>
                <a:gd name="T35" fmla="*/ 28 h 121"/>
                <a:gd name="T36" fmla="*/ 37 w 46"/>
                <a:gd name="T37" fmla="*/ 37 h 121"/>
                <a:gd name="T38" fmla="*/ 37 w 46"/>
                <a:gd name="T39" fmla="*/ 19 h 121"/>
                <a:gd name="T40" fmla="*/ 9 w 46"/>
                <a:gd name="T41" fmla="*/ 19 h 121"/>
                <a:gd name="T42" fmla="*/ 9 w 46"/>
                <a:gd name="T43" fmla="*/ 9 h 121"/>
                <a:gd name="T44" fmla="*/ 37 w 46"/>
                <a:gd name="T45" fmla="*/ 9 h 121"/>
                <a:gd name="T46" fmla="*/ 37 w 46"/>
                <a:gd name="T47"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6" h="121">
                  <a:moveTo>
                    <a:pt x="37" y="0"/>
                  </a:moveTo>
                  <a:cubicBezTo>
                    <a:pt x="9" y="0"/>
                    <a:pt x="9" y="0"/>
                    <a:pt x="9" y="0"/>
                  </a:cubicBezTo>
                  <a:cubicBezTo>
                    <a:pt x="4" y="0"/>
                    <a:pt x="0" y="4"/>
                    <a:pt x="0" y="9"/>
                  </a:cubicBezTo>
                  <a:cubicBezTo>
                    <a:pt x="0" y="112"/>
                    <a:pt x="0" y="112"/>
                    <a:pt x="0" y="112"/>
                  </a:cubicBezTo>
                  <a:cubicBezTo>
                    <a:pt x="0" y="117"/>
                    <a:pt x="4" y="121"/>
                    <a:pt x="9" y="121"/>
                  </a:cubicBezTo>
                  <a:cubicBezTo>
                    <a:pt x="37" y="121"/>
                    <a:pt x="37" y="121"/>
                    <a:pt x="37" y="121"/>
                  </a:cubicBezTo>
                  <a:cubicBezTo>
                    <a:pt x="42" y="121"/>
                    <a:pt x="46" y="117"/>
                    <a:pt x="46" y="112"/>
                  </a:cubicBezTo>
                  <a:cubicBezTo>
                    <a:pt x="46" y="9"/>
                    <a:pt x="46" y="9"/>
                    <a:pt x="46" y="9"/>
                  </a:cubicBezTo>
                  <a:cubicBezTo>
                    <a:pt x="46" y="4"/>
                    <a:pt x="42" y="0"/>
                    <a:pt x="37" y="0"/>
                  </a:cubicBezTo>
                  <a:close/>
                  <a:moveTo>
                    <a:pt x="14" y="93"/>
                  </a:moveTo>
                  <a:cubicBezTo>
                    <a:pt x="11" y="93"/>
                    <a:pt x="9" y="91"/>
                    <a:pt x="9" y="88"/>
                  </a:cubicBezTo>
                  <a:cubicBezTo>
                    <a:pt x="9" y="86"/>
                    <a:pt x="11" y="84"/>
                    <a:pt x="14" y="84"/>
                  </a:cubicBezTo>
                  <a:cubicBezTo>
                    <a:pt x="16" y="84"/>
                    <a:pt x="19" y="86"/>
                    <a:pt x="19" y="88"/>
                  </a:cubicBezTo>
                  <a:cubicBezTo>
                    <a:pt x="19" y="91"/>
                    <a:pt x="16" y="93"/>
                    <a:pt x="14" y="93"/>
                  </a:cubicBezTo>
                  <a:close/>
                  <a:moveTo>
                    <a:pt x="37" y="37"/>
                  </a:moveTo>
                  <a:cubicBezTo>
                    <a:pt x="9" y="37"/>
                    <a:pt x="9" y="37"/>
                    <a:pt x="9" y="37"/>
                  </a:cubicBezTo>
                  <a:cubicBezTo>
                    <a:pt x="9" y="28"/>
                    <a:pt x="9" y="28"/>
                    <a:pt x="9" y="28"/>
                  </a:cubicBezTo>
                  <a:cubicBezTo>
                    <a:pt x="37" y="28"/>
                    <a:pt x="37" y="28"/>
                    <a:pt x="37" y="28"/>
                  </a:cubicBezTo>
                  <a:lnTo>
                    <a:pt x="37" y="37"/>
                  </a:lnTo>
                  <a:close/>
                  <a:moveTo>
                    <a:pt x="37" y="19"/>
                  </a:moveTo>
                  <a:cubicBezTo>
                    <a:pt x="9" y="19"/>
                    <a:pt x="9" y="19"/>
                    <a:pt x="9" y="19"/>
                  </a:cubicBezTo>
                  <a:cubicBezTo>
                    <a:pt x="9" y="9"/>
                    <a:pt x="9" y="9"/>
                    <a:pt x="9" y="9"/>
                  </a:cubicBezTo>
                  <a:cubicBezTo>
                    <a:pt x="37" y="9"/>
                    <a:pt x="37" y="9"/>
                    <a:pt x="37" y="9"/>
                  </a:cubicBezTo>
                  <a:lnTo>
                    <a:pt x="37"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50" name="Freeform 2924">
              <a:extLst>
                <a:ext uri="{FF2B5EF4-FFF2-40B4-BE49-F238E27FC236}">
                  <a16:creationId xmlns:a16="http://schemas.microsoft.com/office/drawing/2014/main" id="{2CB02A94-0C7D-445E-8033-E98936E2363A}"/>
                </a:ext>
              </a:extLst>
            </p:cNvPr>
            <p:cNvSpPr>
              <a:spLocks/>
            </p:cNvSpPr>
            <p:nvPr/>
          </p:nvSpPr>
          <p:spPr bwMode="gray">
            <a:xfrm>
              <a:off x="7299986" y="2432275"/>
              <a:ext cx="158472" cy="64830"/>
            </a:xfrm>
            <a:custGeom>
              <a:avLst/>
              <a:gdLst>
                <a:gd name="T0" fmla="*/ 38 w 47"/>
                <a:gd name="T1" fmla="*/ 9 h 19"/>
                <a:gd name="T2" fmla="*/ 38 w 47"/>
                <a:gd name="T3" fmla="*/ 0 h 19"/>
                <a:gd name="T4" fmla="*/ 10 w 47"/>
                <a:gd name="T5" fmla="*/ 0 h 19"/>
                <a:gd name="T6" fmla="*/ 10 w 47"/>
                <a:gd name="T7" fmla="*/ 9 h 19"/>
                <a:gd name="T8" fmla="*/ 0 w 47"/>
                <a:gd name="T9" fmla="*/ 19 h 19"/>
                <a:gd name="T10" fmla="*/ 47 w 47"/>
                <a:gd name="T11" fmla="*/ 19 h 19"/>
                <a:gd name="T12" fmla="*/ 38 w 47"/>
                <a:gd name="T13" fmla="*/ 9 h 19"/>
              </a:gdLst>
              <a:ahLst/>
              <a:cxnLst>
                <a:cxn ang="0">
                  <a:pos x="T0" y="T1"/>
                </a:cxn>
                <a:cxn ang="0">
                  <a:pos x="T2" y="T3"/>
                </a:cxn>
                <a:cxn ang="0">
                  <a:pos x="T4" y="T5"/>
                </a:cxn>
                <a:cxn ang="0">
                  <a:pos x="T6" y="T7"/>
                </a:cxn>
                <a:cxn ang="0">
                  <a:pos x="T8" y="T9"/>
                </a:cxn>
                <a:cxn ang="0">
                  <a:pos x="T10" y="T11"/>
                </a:cxn>
                <a:cxn ang="0">
                  <a:pos x="T12" y="T13"/>
                </a:cxn>
              </a:cxnLst>
              <a:rect l="0" t="0" r="r" b="b"/>
              <a:pathLst>
                <a:path w="47" h="19">
                  <a:moveTo>
                    <a:pt x="38" y="9"/>
                  </a:moveTo>
                  <a:cubicBezTo>
                    <a:pt x="38" y="0"/>
                    <a:pt x="38" y="0"/>
                    <a:pt x="38" y="0"/>
                  </a:cubicBezTo>
                  <a:cubicBezTo>
                    <a:pt x="10" y="0"/>
                    <a:pt x="10" y="0"/>
                    <a:pt x="10" y="0"/>
                  </a:cubicBezTo>
                  <a:cubicBezTo>
                    <a:pt x="10" y="9"/>
                    <a:pt x="10" y="9"/>
                    <a:pt x="10" y="9"/>
                  </a:cubicBezTo>
                  <a:cubicBezTo>
                    <a:pt x="5" y="9"/>
                    <a:pt x="0" y="14"/>
                    <a:pt x="0" y="19"/>
                  </a:cubicBezTo>
                  <a:cubicBezTo>
                    <a:pt x="47" y="19"/>
                    <a:pt x="47" y="19"/>
                    <a:pt x="47" y="19"/>
                  </a:cubicBezTo>
                  <a:cubicBezTo>
                    <a:pt x="47" y="14"/>
                    <a:pt x="43" y="9"/>
                    <a:pt x="38"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51" name="Freeform 2925">
              <a:extLst>
                <a:ext uri="{FF2B5EF4-FFF2-40B4-BE49-F238E27FC236}">
                  <a16:creationId xmlns:a16="http://schemas.microsoft.com/office/drawing/2014/main" id="{B3C384E6-4BF1-4595-BCE3-CEFEF00DD902}"/>
                </a:ext>
              </a:extLst>
            </p:cNvPr>
            <p:cNvSpPr>
              <a:spLocks noEditPoints="1"/>
            </p:cNvSpPr>
            <p:nvPr/>
          </p:nvSpPr>
          <p:spPr bwMode="gray">
            <a:xfrm>
              <a:off x="7160243" y="2051941"/>
              <a:ext cx="442282" cy="350080"/>
            </a:xfrm>
            <a:custGeom>
              <a:avLst/>
              <a:gdLst>
                <a:gd name="T0" fmla="*/ 121 w 130"/>
                <a:gd name="T1" fmla="*/ 0 h 103"/>
                <a:gd name="T2" fmla="*/ 9 w 130"/>
                <a:gd name="T3" fmla="*/ 0 h 103"/>
                <a:gd name="T4" fmla="*/ 0 w 130"/>
                <a:gd name="T5" fmla="*/ 10 h 103"/>
                <a:gd name="T6" fmla="*/ 9 w 130"/>
                <a:gd name="T7" fmla="*/ 10 h 103"/>
                <a:gd name="T8" fmla="*/ 37 w 130"/>
                <a:gd name="T9" fmla="*/ 10 h 103"/>
                <a:gd name="T10" fmla="*/ 121 w 130"/>
                <a:gd name="T11" fmla="*/ 10 h 103"/>
                <a:gd name="T12" fmla="*/ 121 w 130"/>
                <a:gd name="T13" fmla="*/ 84 h 103"/>
                <a:gd name="T14" fmla="*/ 37 w 130"/>
                <a:gd name="T15" fmla="*/ 84 h 103"/>
                <a:gd name="T16" fmla="*/ 37 w 130"/>
                <a:gd name="T17" fmla="*/ 103 h 103"/>
                <a:gd name="T18" fmla="*/ 121 w 130"/>
                <a:gd name="T19" fmla="*/ 103 h 103"/>
                <a:gd name="T20" fmla="*/ 130 w 130"/>
                <a:gd name="T21" fmla="*/ 93 h 103"/>
                <a:gd name="T22" fmla="*/ 130 w 130"/>
                <a:gd name="T23" fmla="*/ 10 h 103"/>
                <a:gd name="T24" fmla="*/ 121 w 130"/>
                <a:gd name="T25" fmla="*/ 0 h 103"/>
                <a:gd name="T26" fmla="*/ 65 w 130"/>
                <a:gd name="T27" fmla="*/ 98 h 103"/>
                <a:gd name="T28" fmla="*/ 60 w 130"/>
                <a:gd name="T29" fmla="*/ 93 h 103"/>
                <a:gd name="T30" fmla="*/ 65 w 130"/>
                <a:gd name="T31" fmla="*/ 89 h 103"/>
                <a:gd name="T32" fmla="*/ 69 w 130"/>
                <a:gd name="T33" fmla="*/ 93 h 103"/>
                <a:gd name="T34" fmla="*/ 65 w 130"/>
                <a:gd name="T35" fmla="*/ 98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0" h="103">
                  <a:moveTo>
                    <a:pt x="121" y="0"/>
                  </a:moveTo>
                  <a:cubicBezTo>
                    <a:pt x="9" y="0"/>
                    <a:pt x="9" y="0"/>
                    <a:pt x="9" y="0"/>
                  </a:cubicBezTo>
                  <a:cubicBezTo>
                    <a:pt x="4" y="0"/>
                    <a:pt x="0" y="5"/>
                    <a:pt x="0" y="10"/>
                  </a:cubicBezTo>
                  <a:cubicBezTo>
                    <a:pt x="9" y="10"/>
                    <a:pt x="9" y="10"/>
                    <a:pt x="9" y="10"/>
                  </a:cubicBezTo>
                  <a:cubicBezTo>
                    <a:pt x="37" y="10"/>
                    <a:pt x="37" y="10"/>
                    <a:pt x="37" y="10"/>
                  </a:cubicBezTo>
                  <a:cubicBezTo>
                    <a:pt x="121" y="10"/>
                    <a:pt x="121" y="10"/>
                    <a:pt x="121" y="10"/>
                  </a:cubicBezTo>
                  <a:cubicBezTo>
                    <a:pt x="121" y="84"/>
                    <a:pt x="121" y="84"/>
                    <a:pt x="121" y="84"/>
                  </a:cubicBezTo>
                  <a:cubicBezTo>
                    <a:pt x="37" y="84"/>
                    <a:pt x="37" y="84"/>
                    <a:pt x="37" y="84"/>
                  </a:cubicBezTo>
                  <a:cubicBezTo>
                    <a:pt x="37" y="103"/>
                    <a:pt x="37" y="103"/>
                    <a:pt x="37" y="103"/>
                  </a:cubicBezTo>
                  <a:cubicBezTo>
                    <a:pt x="121" y="103"/>
                    <a:pt x="121" y="103"/>
                    <a:pt x="121" y="103"/>
                  </a:cubicBezTo>
                  <a:cubicBezTo>
                    <a:pt x="126" y="103"/>
                    <a:pt x="130" y="99"/>
                    <a:pt x="130" y="93"/>
                  </a:cubicBezTo>
                  <a:cubicBezTo>
                    <a:pt x="130" y="10"/>
                    <a:pt x="130" y="10"/>
                    <a:pt x="130" y="10"/>
                  </a:cubicBezTo>
                  <a:cubicBezTo>
                    <a:pt x="130" y="5"/>
                    <a:pt x="126" y="0"/>
                    <a:pt x="121" y="0"/>
                  </a:cubicBezTo>
                  <a:close/>
                  <a:moveTo>
                    <a:pt x="65" y="98"/>
                  </a:moveTo>
                  <a:cubicBezTo>
                    <a:pt x="62" y="98"/>
                    <a:pt x="60" y="96"/>
                    <a:pt x="60" y="93"/>
                  </a:cubicBezTo>
                  <a:cubicBezTo>
                    <a:pt x="60" y="91"/>
                    <a:pt x="62" y="89"/>
                    <a:pt x="65" y="89"/>
                  </a:cubicBezTo>
                  <a:cubicBezTo>
                    <a:pt x="67" y="89"/>
                    <a:pt x="69" y="91"/>
                    <a:pt x="69" y="93"/>
                  </a:cubicBezTo>
                  <a:cubicBezTo>
                    <a:pt x="69" y="96"/>
                    <a:pt x="67" y="98"/>
                    <a:pt x="65" y="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grpSp>
      <p:sp>
        <p:nvSpPr>
          <p:cNvPr id="26" name="Freeform 27">
            <a:extLst>
              <a:ext uri="{FF2B5EF4-FFF2-40B4-BE49-F238E27FC236}">
                <a16:creationId xmlns:a16="http://schemas.microsoft.com/office/drawing/2014/main" id="{B7734EE6-1953-42E3-ABC1-70B0768BDEF8}"/>
              </a:ext>
            </a:extLst>
          </p:cNvPr>
          <p:cNvSpPr>
            <a:spLocks noChangeAspect="1" noEditPoints="1"/>
          </p:cNvSpPr>
          <p:nvPr/>
        </p:nvSpPr>
        <p:spPr bwMode="gray">
          <a:xfrm flipH="1">
            <a:off x="9364161" y="5019373"/>
            <a:ext cx="90000" cy="90000"/>
          </a:xfrm>
          <a:custGeom>
            <a:avLst/>
            <a:gdLst>
              <a:gd name="T0" fmla="*/ 191 w 193"/>
              <a:gd name="T1" fmla="*/ 79 h 193"/>
              <a:gd name="T2" fmla="*/ 189 w 193"/>
              <a:gd name="T3" fmla="*/ 80 h 193"/>
              <a:gd name="T4" fmla="*/ 188 w 193"/>
              <a:gd name="T5" fmla="*/ 81 h 193"/>
              <a:gd name="T6" fmla="*/ 185 w 193"/>
              <a:gd name="T7" fmla="*/ 82 h 193"/>
              <a:gd name="T8" fmla="*/ 179 w 193"/>
              <a:gd name="T9" fmla="*/ 73 h 193"/>
              <a:gd name="T10" fmla="*/ 175 w 193"/>
              <a:gd name="T11" fmla="*/ 65 h 193"/>
              <a:gd name="T12" fmla="*/ 165 w 193"/>
              <a:gd name="T13" fmla="*/ 51 h 193"/>
              <a:gd name="T14" fmla="*/ 164 w 193"/>
              <a:gd name="T15" fmla="*/ 37 h 193"/>
              <a:gd name="T16" fmla="*/ 170 w 193"/>
              <a:gd name="T17" fmla="*/ 35 h 193"/>
              <a:gd name="T18" fmla="*/ 127 w 193"/>
              <a:gd name="T19" fmla="*/ 5 h 193"/>
              <a:gd name="T20" fmla="*/ 31 w 193"/>
              <a:gd name="T21" fmla="*/ 30 h 193"/>
              <a:gd name="T22" fmla="*/ 34 w 193"/>
              <a:gd name="T23" fmla="*/ 29 h 193"/>
              <a:gd name="T24" fmla="*/ 33 w 193"/>
              <a:gd name="T25" fmla="*/ 37 h 193"/>
              <a:gd name="T26" fmla="*/ 33 w 193"/>
              <a:gd name="T27" fmla="*/ 47 h 193"/>
              <a:gd name="T28" fmla="*/ 25 w 193"/>
              <a:gd name="T29" fmla="*/ 58 h 193"/>
              <a:gd name="T30" fmla="*/ 20 w 193"/>
              <a:gd name="T31" fmla="*/ 65 h 193"/>
              <a:gd name="T32" fmla="*/ 14 w 193"/>
              <a:gd name="T33" fmla="*/ 83 h 193"/>
              <a:gd name="T34" fmla="*/ 12 w 193"/>
              <a:gd name="T35" fmla="*/ 83 h 193"/>
              <a:gd name="T36" fmla="*/ 7 w 193"/>
              <a:gd name="T37" fmla="*/ 82 h 193"/>
              <a:gd name="T38" fmla="*/ 4 w 193"/>
              <a:gd name="T39" fmla="*/ 81 h 193"/>
              <a:gd name="T40" fmla="*/ 67 w 193"/>
              <a:gd name="T41" fmla="*/ 188 h 193"/>
              <a:gd name="T42" fmla="*/ 76 w 193"/>
              <a:gd name="T43" fmla="*/ 154 h 193"/>
              <a:gd name="T44" fmla="*/ 73 w 193"/>
              <a:gd name="T45" fmla="*/ 158 h 193"/>
              <a:gd name="T46" fmla="*/ 67 w 193"/>
              <a:gd name="T47" fmla="*/ 163 h 193"/>
              <a:gd name="T48" fmla="*/ 63 w 193"/>
              <a:gd name="T49" fmla="*/ 166 h 193"/>
              <a:gd name="T50" fmla="*/ 61 w 193"/>
              <a:gd name="T51" fmla="*/ 168 h 193"/>
              <a:gd name="T52" fmla="*/ 26 w 193"/>
              <a:gd name="T53" fmla="*/ 145 h 193"/>
              <a:gd name="T54" fmla="*/ 25 w 193"/>
              <a:gd name="T55" fmla="*/ 141 h 193"/>
              <a:gd name="T56" fmla="*/ 24 w 193"/>
              <a:gd name="T57" fmla="*/ 123 h 193"/>
              <a:gd name="T58" fmla="*/ 26 w 193"/>
              <a:gd name="T59" fmla="*/ 117 h 193"/>
              <a:gd name="T60" fmla="*/ 36 w 193"/>
              <a:gd name="T61" fmla="*/ 118 h 193"/>
              <a:gd name="T62" fmla="*/ 50 w 193"/>
              <a:gd name="T63" fmla="*/ 119 h 193"/>
              <a:gd name="T64" fmla="*/ 60 w 193"/>
              <a:gd name="T65" fmla="*/ 122 h 193"/>
              <a:gd name="T66" fmla="*/ 72 w 193"/>
              <a:gd name="T67" fmla="*/ 142 h 193"/>
              <a:gd name="T68" fmla="*/ 112 w 193"/>
              <a:gd name="T69" fmla="*/ 84 h 193"/>
              <a:gd name="T70" fmla="*/ 103 w 193"/>
              <a:gd name="T71" fmla="*/ 84 h 193"/>
              <a:gd name="T72" fmla="*/ 87 w 193"/>
              <a:gd name="T73" fmla="*/ 84 h 193"/>
              <a:gd name="T74" fmla="*/ 98 w 193"/>
              <a:gd name="T75" fmla="*/ 30 h 193"/>
              <a:gd name="T76" fmla="*/ 102 w 193"/>
              <a:gd name="T77" fmla="*/ 31 h 193"/>
              <a:gd name="T78" fmla="*/ 121 w 193"/>
              <a:gd name="T79" fmla="*/ 42 h 193"/>
              <a:gd name="T80" fmla="*/ 130 w 193"/>
              <a:gd name="T81" fmla="*/ 55 h 193"/>
              <a:gd name="T82" fmla="*/ 127 w 193"/>
              <a:gd name="T83" fmla="*/ 65 h 193"/>
              <a:gd name="T84" fmla="*/ 124 w 193"/>
              <a:gd name="T85" fmla="*/ 74 h 193"/>
              <a:gd name="T86" fmla="*/ 122 w 193"/>
              <a:gd name="T87" fmla="*/ 81 h 193"/>
              <a:gd name="T88" fmla="*/ 167 w 193"/>
              <a:gd name="T89" fmla="*/ 152 h 193"/>
              <a:gd name="T90" fmla="*/ 137 w 193"/>
              <a:gd name="T91" fmla="*/ 170 h 193"/>
              <a:gd name="T92" fmla="*/ 136 w 193"/>
              <a:gd name="T93" fmla="*/ 169 h 193"/>
              <a:gd name="T94" fmla="*/ 134 w 193"/>
              <a:gd name="T95" fmla="*/ 167 h 193"/>
              <a:gd name="T96" fmla="*/ 129 w 193"/>
              <a:gd name="T97" fmla="*/ 163 h 193"/>
              <a:gd name="T98" fmla="*/ 122 w 193"/>
              <a:gd name="T99" fmla="*/ 156 h 193"/>
              <a:gd name="T100" fmla="*/ 134 w 193"/>
              <a:gd name="T101" fmla="*/ 131 h 193"/>
              <a:gd name="T102" fmla="*/ 139 w 193"/>
              <a:gd name="T103" fmla="*/ 121 h 193"/>
              <a:gd name="T104" fmla="*/ 148 w 193"/>
              <a:gd name="T105" fmla="*/ 120 h 193"/>
              <a:gd name="T106" fmla="*/ 171 w 193"/>
              <a:gd name="T107" fmla="*/ 120 h 193"/>
              <a:gd name="T108" fmla="*/ 172 w 193"/>
              <a:gd name="T109" fmla="*/ 133 h 193"/>
              <a:gd name="T110" fmla="*/ 172 w 193"/>
              <a:gd name="T111" fmla="*/ 141 h 193"/>
              <a:gd name="T112" fmla="*/ 171 w 193"/>
              <a:gd name="T113" fmla="*/ 146 h 193"/>
              <a:gd name="T114" fmla="*/ 167 w 193"/>
              <a:gd name="T115" fmla="*/ 15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3" h="193">
                <a:moveTo>
                  <a:pt x="177" y="149"/>
                </a:moveTo>
                <a:cubicBezTo>
                  <a:pt x="178" y="148"/>
                  <a:pt x="178" y="147"/>
                  <a:pt x="178" y="147"/>
                </a:cubicBezTo>
                <a:cubicBezTo>
                  <a:pt x="178" y="147"/>
                  <a:pt x="179" y="146"/>
                  <a:pt x="180" y="145"/>
                </a:cubicBezTo>
                <a:cubicBezTo>
                  <a:pt x="187" y="131"/>
                  <a:pt x="193" y="117"/>
                  <a:pt x="193" y="96"/>
                </a:cubicBezTo>
                <a:cubicBezTo>
                  <a:pt x="193" y="95"/>
                  <a:pt x="192" y="94"/>
                  <a:pt x="192" y="94"/>
                </a:cubicBezTo>
                <a:cubicBezTo>
                  <a:pt x="192" y="93"/>
                  <a:pt x="193" y="93"/>
                  <a:pt x="193" y="92"/>
                </a:cubicBezTo>
                <a:cubicBezTo>
                  <a:pt x="192" y="87"/>
                  <a:pt x="192" y="83"/>
                  <a:pt x="191" y="79"/>
                </a:cubicBezTo>
                <a:cubicBezTo>
                  <a:pt x="191" y="79"/>
                  <a:pt x="191" y="79"/>
                  <a:pt x="191" y="79"/>
                </a:cubicBezTo>
                <a:cubicBezTo>
                  <a:pt x="191" y="79"/>
                  <a:pt x="191" y="79"/>
                  <a:pt x="191" y="79"/>
                </a:cubicBezTo>
                <a:cubicBezTo>
                  <a:pt x="191" y="79"/>
                  <a:pt x="191" y="79"/>
                  <a:pt x="190" y="79"/>
                </a:cubicBezTo>
                <a:cubicBezTo>
                  <a:pt x="190" y="79"/>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89" y="80"/>
                  <a:pt x="189" y="80"/>
                  <a:pt x="189" y="80"/>
                </a:cubicBezTo>
                <a:cubicBezTo>
                  <a:pt x="189" y="80"/>
                  <a:pt x="189" y="80"/>
                  <a:pt x="189" y="80"/>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8" y="81"/>
                  <a:pt x="188" y="81"/>
                  <a:pt x="188" y="81"/>
                </a:cubicBezTo>
                <a:cubicBezTo>
                  <a:pt x="188" y="81"/>
                  <a:pt x="188" y="81"/>
                  <a:pt x="188" y="81"/>
                </a:cubicBezTo>
                <a:cubicBezTo>
                  <a:pt x="188" y="82"/>
                  <a:pt x="188" y="82"/>
                  <a:pt x="187" y="82"/>
                </a:cubicBezTo>
                <a:cubicBezTo>
                  <a:pt x="187" y="82"/>
                  <a:pt x="187" y="82"/>
                  <a:pt x="187" y="82"/>
                </a:cubicBezTo>
                <a:cubicBezTo>
                  <a:pt x="187" y="82"/>
                  <a:pt x="187" y="82"/>
                  <a:pt x="187" y="82"/>
                </a:cubicBezTo>
                <a:cubicBezTo>
                  <a:pt x="186" y="82"/>
                  <a:pt x="186" y="82"/>
                  <a:pt x="186" y="82"/>
                </a:cubicBezTo>
                <a:cubicBezTo>
                  <a:pt x="186" y="82"/>
                  <a:pt x="186" y="82"/>
                  <a:pt x="186" y="82"/>
                </a:cubicBezTo>
                <a:cubicBezTo>
                  <a:pt x="186" y="82"/>
                  <a:pt x="186" y="82"/>
                  <a:pt x="186" y="82"/>
                </a:cubicBezTo>
                <a:cubicBezTo>
                  <a:pt x="186" y="82"/>
                  <a:pt x="185" y="82"/>
                  <a:pt x="185" y="82"/>
                </a:cubicBezTo>
                <a:cubicBezTo>
                  <a:pt x="185" y="82"/>
                  <a:pt x="185" y="82"/>
                  <a:pt x="185" y="82"/>
                </a:cubicBezTo>
                <a:cubicBezTo>
                  <a:pt x="185" y="82"/>
                  <a:pt x="184" y="82"/>
                  <a:pt x="183" y="83"/>
                </a:cubicBezTo>
                <a:cubicBezTo>
                  <a:pt x="183" y="82"/>
                  <a:pt x="183" y="81"/>
                  <a:pt x="183" y="81"/>
                </a:cubicBezTo>
                <a:cubicBezTo>
                  <a:pt x="183" y="80"/>
                  <a:pt x="182" y="80"/>
                  <a:pt x="182" y="79"/>
                </a:cubicBezTo>
                <a:cubicBezTo>
                  <a:pt x="182" y="79"/>
                  <a:pt x="182" y="79"/>
                  <a:pt x="182" y="78"/>
                </a:cubicBezTo>
                <a:cubicBezTo>
                  <a:pt x="182" y="78"/>
                  <a:pt x="181" y="77"/>
                  <a:pt x="181" y="77"/>
                </a:cubicBezTo>
                <a:cubicBezTo>
                  <a:pt x="181" y="77"/>
                  <a:pt x="181" y="76"/>
                  <a:pt x="181" y="76"/>
                </a:cubicBezTo>
                <a:cubicBezTo>
                  <a:pt x="181" y="76"/>
                  <a:pt x="180" y="75"/>
                  <a:pt x="180" y="74"/>
                </a:cubicBezTo>
                <a:cubicBezTo>
                  <a:pt x="180" y="74"/>
                  <a:pt x="180" y="74"/>
                  <a:pt x="179" y="73"/>
                </a:cubicBezTo>
                <a:cubicBezTo>
                  <a:pt x="179" y="73"/>
                  <a:pt x="179" y="73"/>
                  <a:pt x="179" y="73"/>
                </a:cubicBezTo>
                <a:cubicBezTo>
                  <a:pt x="179" y="73"/>
                  <a:pt x="179" y="72"/>
                  <a:pt x="179" y="72"/>
                </a:cubicBezTo>
                <a:cubicBezTo>
                  <a:pt x="179" y="72"/>
                  <a:pt x="179" y="72"/>
                  <a:pt x="179" y="72"/>
                </a:cubicBezTo>
                <a:cubicBezTo>
                  <a:pt x="179" y="72"/>
                  <a:pt x="178" y="71"/>
                  <a:pt x="178" y="71"/>
                </a:cubicBezTo>
                <a:cubicBezTo>
                  <a:pt x="178" y="70"/>
                  <a:pt x="178" y="70"/>
                  <a:pt x="178" y="70"/>
                </a:cubicBezTo>
                <a:cubicBezTo>
                  <a:pt x="178" y="70"/>
                  <a:pt x="178" y="70"/>
                  <a:pt x="178" y="70"/>
                </a:cubicBezTo>
                <a:cubicBezTo>
                  <a:pt x="177" y="69"/>
                  <a:pt x="177" y="68"/>
                  <a:pt x="176" y="68"/>
                </a:cubicBezTo>
                <a:cubicBezTo>
                  <a:pt x="176" y="67"/>
                  <a:pt x="176" y="67"/>
                  <a:pt x="176" y="67"/>
                </a:cubicBezTo>
                <a:cubicBezTo>
                  <a:pt x="176" y="66"/>
                  <a:pt x="175" y="66"/>
                  <a:pt x="175" y="65"/>
                </a:cubicBezTo>
                <a:cubicBezTo>
                  <a:pt x="175" y="65"/>
                  <a:pt x="175" y="65"/>
                  <a:pt x="175" y="65"/>
                </a:cubicBezTo>
                <a:cubicBezTo>
                  <a:pt x="174" y="64"/>
                  <a:pt x="173" y="63"/>
                  <a:pt x="173" y="62"/>
                </a:cubicBezTo>
                <a:cubicBezTo>
                  <a:pt x="173" y="62"/>
                  <a:pt x="173" y="62"/>
                  <a:pt x="173" y="62"/>
                </a:cubicBezTo>
                <a:cubicBezTo>
                  <a:pt x="173" y="62"/>
                  <a:pt x="173" y="62"/>
                  <a:pt x="173" y="62"/>
                </a:cubicBezTo>
                <a:cubicBezTo>
                  <a:pt x="172" y="61"/>
                  <a:pt x="172" y="61"/>
                  <a:pt x="172" y="60"/>
                </a:cubicBezTo>
                <a:cubicBezTo>
                  <a:pt x="171" y="60"/>
                  <a:pt x="171" y="60"/>
                  <a:pt x="171" y="60"/>
                </a:cubicBezTo>
                <a:cubicBezTo>
                  <a:pt x="171" y="59"/>
                  <a:pt x="171" y="59"/>
                  <a:pt x="170" y="58"/>
                </a:cubicBezTo>
                <a:cubicBezTo>
                  <a:pt x="169" y="56"/>
                  <a:pt x="167" y="54"/>
                  <a:pt x="166" y="53"/>
                </a:cubicBezTo>
                <a:cubicBezTo>
                  <a:pt x="166" y="53"/>
                  <a:pt x="166" y="53"/>
                  <a:pt x="166" y="53"/>
                </a:cubicBezTo>
                <a:cubicBezTo>
                  <a:pt x="165" y="52"/>
                  <a:pt x="165" y="52"/>
                  <a:pt x="165" y="51"/>
                </a:cubicBezTo>
                <a:cubicBezTo>
                  <a:pt x="164" y="51"/>
                  <a:pt x="164" y="51"/>
                  <a:pt x="164" y="51"/>
                </a:cubicBezTo>
                <a:cubicBezTo>
                  <a:pt x="164" y="51"/>
                  <a:pt x="164" y="51"/>
                  <a:pt x="164" y="51"/>
                </a:cubicBezTo>
                <a:cubicBezTo>
                  <a:pt x="163" y="50"/>
                  <a:pt x="163" y="50"/>
                  <a:pt x="163" y="50"/>
                </a:cubicBezTo>
                <a:cubicBezTo>
                  <a:pt x="163" y="49"/>
                  <a:pt x="163" y="49"/>
                  <a:pt x="164" y="48"/>
                </a:cubicBezTo>
                <a:cubicBezTo>
                  <a:pt x="164" y="47"/>
                  <a:pt x="164" y="46"/>
                  <a:pt x="164" y="44"/>
                </a:cubicBezTo>
                <a:cubicBezTo>
                  <a:pt x="164" y="43"/>
                  <a:pt x="164" y="43"/>
                  <a:pt x="164" y="42"/>
                </a:cubicBezTo>
                <a:cubicBezTo>
                  <a:pt x="164" y="41"/>
                  <a:pt x="164" y="40"/>
                  <a:pt x="164" y="39"/>
                </a:cubicBezTo>
                <a:cubicBezTo>
                  <a:pt x="164" y="39"/>
                  <a:pt x="164" y="39"/>
                  <a:pt x="164" y="39"/>
                </a:cubicBezTo>
                <a:cubicBezTo>
                  <a:pt x="164" y="38"/>
                  <a:pt x="164" y="37"/>
                  <a:pt x="164" y="37"/>
                </a:cubicBezTo>
                <a:cubicBezTo>
                  <a:pt x="164" y="36"/>
                  <a:pt x="164" y="36"/>
                  <a:pt x="164" y="36"/>
                </a:cubicBezTo>
                <a:cubicBezTo>
                  <a:pt x="164" y="35"/>
                  <a:pt x="164" y="34"/>
                  <a:pt x="164" y="34"/>
                </a:cubicBezTo>
                <a:cubicBezTo>
                  <a:pt x="164" y="34"/>
                  <a:pt x="164" y="33"/>
                  <a:pt x="164" y="33"/>
                </a:cubicBezTo>
                <a:cubicBezTo>
                  <a:pt x="164" y="33"/>
                  <a:pt x="164" y="33"/>
                  <a:pt x="164" y="33"/>
                </a:cubicBezTo>
                <a:cubicBezTo>
                  <a:pt x="163" y="32"/>
                  <a:pt x="163" y="31"/>
                  <a:pt x="163" y="31"/>
                </a:cubicBezTo>
                <a:cubicBezTo>
                  <a:pt x="165" y="31"/>
                  <a:pt x="167" y="33"/>
                  <a:pt x="169" y="34"/>
                </a:cubicBezTo>
                <a:cubicBezTo>
                  <a:pt x="169" y="34"/>
                  <a:pt x="169" y="34"/>
                  <a:pt x="169" y="34"/>
                </a:cubicBezTo>
                <a:cubicBezTo>
                  <a:pt x="169" y="35"/>
                  <a:pt x="169" y="35"/>
                  <a:pt x="170" y="35"/>
                </a:cubicBezTo>
                <a:cubicBezTo>
                  <a:pt x="170" y="35"/>
                  <a:pt x="170" y="35"/>
                  <a:pt x="170" y="35"/>
                </a:cubicBezTo>
                <a:cubicBezTo>
                  <a:pt x="170" y="35"/>
                  <a:pt x="170" y="35"/>
                  <a:pt x="170" y="35"/>
                </a:cubicBezTo>
                <a:cubicBezTo>
                  <a:pt x="170" y="35"/>
                  <a:pt x="170" y="35"/>
                  <a:pt x="170" y="35"/>
                </a:cubicBezTo>
                <a:cubicBezTo>
                  <a:pt x="170" y="35"/>
                  <a:pt x="170" y="36"/>
                  <a:pt x="170" y="36"/>
                </a:cubicBezTo>
                <a:cubicBezTo>
                  <a:pt x="171" y="36"/>
                  <a:pt x="171" y="36"/>
                  <a:pt x="171" y="36"/>
                </a:cubicBezTo>
                <a:cubicBezTo>
                  <a:pt x="171" y="36"/>
                  <a:pt x="171" y="36"/>
                  <a:pt x="171" y="36"/>
                </a:cubicBezTo>
                <a:cubicBezTo>
                  <a:pt x="171" y="35"/>
                  <a:pt x="171" y="35"/>
                  <a:pt x="171" y="34"/>
                </a:cubicBezTo>
                <a:cubicBezTo>
                  <a:pt x="160" y="21"/>
                  <a:pt x="145" y="12"/>
                  <a:pt x="129" y="6"/>
                </a:cubicBezTo>
                <a:cubicBezTo>
                  <a:pt x="128" y="5"/>
                  <a:pt x="128" y="6"/>
                  <a:pt x="127" y="6"/>
                </a:cubicBezTo>
                <a:cubicBezTo>
                  <a:pt x="128" y="5"/>
                  <a:pt x="127" y="5"/>
                  <a:pt x="127" y="5"/>
                </a:cubicBezTo>
                <a:cubicBezTo>
                  <a:pt x="117" y="2"/>
                  <a:pt x="107" y="0"/>
                  <a:pt x="96" y="0"/>
                </a:cubicBezTo>
                <a:cubicBezTo>
                  <a:pt x="85" y="0"/>
                  <a:pt x="75" y="1"/>
                  <a:pt x="66" y="5"/>
                </a:cubicBezTo>
                <a:cubicBezTo>
                  <a:pt x="65" y="6"/>
                  <a:pt x="65" y="6"/>
                  <a:pt x="65" y="6"/>
                </a:cubicBezTo>
                <a:cubicBezTo>
                  <a:pt x="65" y="6"/>
                  <a:pt x="62" y="6"/>
                  <a:pt x="60" y="7"/>
                </a:cubicBezTo>
                <a:cubicBezTo>
                  <a:pt x="45" y="13"/>
                  <a:pt x="31" y="24"/>
                  <a:pt x="21" y="37"/>
                </a:cubicBezTo>
                <a:cubicBezTo>
                  <a:pt x="20" y="37"/>
                  <a:pt x="20" y="38"/>
                  <a:pt x="20" y="38"/>
                </a:cubicBezTo>
                <a:cubicBezTo>
                  <a:pt x="22" y="37"/>
                  <a:pt x="26" y="33"/>
                  <a:pt x="30" y="31"/>
                </a:cubicBezTo>
                <a:cubicBezTo>
                  <a:pt x="30" y="31"/>
                  <a:pt x="30" y="31"/>
                  <a:pt x="30" y="31"/>
                </a:cubicBezTo>
                <a:cubicBezTo>
                  <a:pt x="31" y="30"/>
                  <a:pt x="31" y="30"/>
                  <a:pt x="31" y="30"/>
                </a:cubicBezTo>
                <a:cubicBezTo>
                  <a:pt x="31" y="30"/>
                  <a:pt x="31" y="30"/>
                  <a:pt x="32" y="30"/>
                </a:cubicBezTo>
                <a:cubicBezTo>
                  <a:pt x="32" y="30"/>
                  <a:pt x="32" y="30"/>
                  <a:pt x="32" y="29"/>
                </a:cubicBezTo>
                <a:cubicBezTo>
                  <a:pt x="32" y="29"/>
                  <a:pt x="33" y="29"/>
                  <a:pt x="33" y="29"/>
                </a:cubicBezTo>
                <a:cubicBezTo>
                  <a:pt x="33" y="29"/>
                  <a:pt x="33" y="29"/>
                  <a:pt x="33" y="29"/>
                </a:cubicBezTo>
                <a:cubicBezTo>
                  <a:pt x="33" y="29"/>
                  <a:pt x="33" y="29"/>
                  <a:pt x="34" y="29"/>
                </a:cubicBezTo>
                <a:cubicBezTo>
                  <a:pt x="34" y="29"/>
                  <a:pt x="34" y="29"/>
                  <a:pt x="34" y="29"/>
                </a:cubicBezTo>
                <a:cubicBezTo>
                  <a:pt x="34" y="29"/>
                  <a:pt x="34" y="29"/>
                  <a:pt x="34" y="29"/>
                </a:cubicBezTo>
                <a:cubicBezTo>
                  <a:pt x="34" y="29"/>
                  <a:pt x="34" y="29"/>
                  <a:pt x="34" y="28"/>
                </a:cubicBezTo>
                <a:cubicBezTo>
                  <a:pt x="34" y="29"/>
                  <a:pt x="34" y="29"/>
                  <a:pt x="34" y="29"/>
                </a:cubicBezTo>
                <a:cubicBezTo>
                  <a:pt x="34" y="29"/>
                  <a:pt x="34" y="29"/>
                  <a:pt x="34" y="29"/>
                </a:cubicBezTo>
                <a:cubicBezTo>
                  <a:pt x="34" y="30"/>
                  <a:pt x="34" y="30"/>
                  <a:pt x="34" y="30"/>
                </a:cubicBezTo>
                <a:cubicBezTo>
                  <a:pt x="34" y="30"/>
                  <a:pt x="34" y="30"/>
                  <a:pt x="34" y="31"/>
                </a:cubicBezTo>
                <a:cubicBezTo>
                  <a:pt x="34" y="31"/>
                  <a:pt x="34" y="32"/>
                  <a:pt x="34" y="33"/>
                </a:cubicBezTo>
                <a:cubicBezTo>
                  <a:pt x="34" y="33"/>
                  <a:pt x="34" y="33"/>
                  <a:pt x="34" y="33"/>
                </a:cubicBezTo>
                <a:cubicBezTo>
                  <a:pt x="34" y="33"/>
                  <a:pt x="34" y="34"/>
                  <a:pt x="33" y="35"/>
                </a:cubicBezTo>
                <a:cubicBezTo>
                  <a:pt x="33" y="35"/>
                  <a:pt x="33" y="35"/>
                  <a:pt x="33" y="35"/>
                </a:cubicBezTo>
                <a:cubicBezTo>
                  <a:pt x="33" y="35"/>
                  <a:pt x="33" y="36"/>
                  <a:pt x="33" y="36"/>
                </a:cubicBezTo>
                <a:cubicBezTo>
                  <a:pt x="33" y="37"/>
                  <a:pt x="33" y="37"/>
                  <a:pt x="33" y="37"/>
                </a:cubicBezTo>
                <a:cubicBezTo>
                  <a:pt x="33" y="37"/>
                  <a:pt x="33" y="38"/>
                  <a:pt x="33" y="38"/>
                </a:cubicBezTo>
                <a:cubicBezTo>
                  <a:pt x="33" y="39"/>
                  <a:pt x="33" y="39"/>
                  <a:pt x="33" y="39"/>
                </a:cubicBezTo>
                <a:cubicBezTo>
                  <a:pt x="33" y="39"/>
                  <a:pt x="33" y="39"/>
                  <a:pt x="33" y="40"/>
                </a:cubicBezTo>
                <a:cubicBezTo>
                  <a:pt x="33" y="40"/>
                  <a:pt x="33" y="41"/>
                  <a:pt x="33" y="42"/>
                </a:cubicBezTo>
                <a:cubicBezTo>
                  <a:pt x="33" y="42"/>
                  <a:pt x="33" y="42"/>
                  <a:pt x="33" y="42"/>
                </a:cubicBezTo>
                <a:cubicBezTo>
                  <a:pt x="33" y="43"/>
                  <a:pt x="33" y="43"/>
                  <a:pt x="33" y="44"/>
                </a:cubicBezTo>
                <a:cubicBezTo>
                  <a:pt x="33" y="45"/>
                  <a:pt x="33" y="45"/>
                  <a:pt x="33" y="46"/>
                </a:cubicBezTo>
                <a:cubicBezTo>
                  <a:pt x="33" y="46"/>
                  <a:pt x="33" y="46"/>
                  <a:pt x="33" y="47"/>
                </a:cubicBezTo>
                <a:cubicBezTo>
                  <a:pt x="33" y="47"/>
                  <a:pt x="33" y="47"/>
                  <a:pt x="33" y="47"/>
                </a:cubicBezTo>
                <a:cubicBezTo>
                  <a:pt x="34" y="48"/>
                  <a:pt x="34" y="49"/>
                  <a:pt x="34" y="49"/>
                </a:cubicBezTo>
                <a:cubicBezTo>
                  <a:pt x="33" y="50"/>
                  <a:pt x="32" y="51"/>
                  <a:pt x="31" y="51"/>
                </a:cubicBezTo>
                <a:cubicBezTo>
                  <a:pt x="31" y="51"/>
                  <a:pt x="31" y="52"/>
                  <a:pt x="31" y="52"/>
                </a:cubicBezTo>
                <a:cubicBezTo>
                  <a:pt x="30" y="52"/>
                  <a:pt x="30" y="52"/>
                  <a:pt x="30" y="53"/>
                </a:cubicBezTo>
                <a:cubicBezTo>
                  <a:pt x="29" y="53"/>
                  <a:pt x="29" y="53"/>
                  <a:pt x="29" y="54"/>
                </a:cubicBezTo>
                <a:cubicBezTo>
                  <a:pt x="28" y="54"/>
                  <a:pt x="28" y="54"/>
                  <a:pt x="28" y="55"/>
                </a:cubicBezTo>
                <a:cubicBezTo>
                  <a:pt x="28" y="55"/>
                  <a:pt x="27" y="55"/>
                  <a:pt x="27" y="55"/>
                </a:cubicBezTo>
                <a:cubicBezTo>
                  <a:pt x="27" y="56"/>
                  <a:pt x="26" y="56"/>
                  <a:pt x="26" y="56"/>
                </a:cubicBezTo>
                <a:cubicBezTo>
                  <a:pt x="26" y="57"/>
                  <a:pt x="25" y="57"/>
                  <a:pt x="25" y="58"/>
                </a:cubicBezTo>
                <a:cubicBezTo>
                  <a:pt x="25" y="58"/>
                  <a:pt x="24" y="59"/>
                  <a:pt x="24" y="59"/>
                </a:cubicBezTo>
                <a:cubicBezTo>
                  <a:pt x="24" y="59"/>
                  <a:pt x="24" y="59"/>
                  <a:pt x="24" y="59"/>
                </a:cubicBezTo>
                <a:cubicBezTo>
                  <a:pt x="24" y="59"/>
                  <a:pt x="23" y="60"/>
                  <a:pt x="23" y="60"/>
                </a:cubicBezTo>
                <a:cubicBezTo>
                  <a:pt x="23" y="60"/>
                  <a:pt x="22" y="61"/>
                  <a:pt x="22" y="62"/>
                </a:cubicBezTo>
                <a:cubicBezTo>
                  <a:pt x="22" y="62"/>
                  <a:pt x="22" y="62"/>
                  <a:pt x="22" y="62"/>
                </a:cubicBezTo>
                <a:cubicBezTo>
                  <a:pt x="22" y="62"/>
                  <a:pt x="21" y="63"/>
                  <a:pt x="21" y="63"/>
                </a:cubicBezTo>
                <a:cubicBezTo>
                  <a:pt x="21" y="63"/>
                  <a:pt x="21" y="64"/>
                  <a:pt x="20" y="64"/>
                </a:cubicBezTo>
                <a:cubicBezTo>
                  <a:pt x="20" y="64"/>
                  <a:pt x="20" y="64"/>
                  <a:pt x="20" y="64"/>
                </a:cubicBezTo>
                <a:cubicBezTo>
                  <a:pt x="20" y="65"/>
                  <a:pt x="20" y="65"/>
                  <a:pt x="20" y="65"/>
                </a:cubicBezTo>
                <a:cubicBezTo>
                  <a:pt x="19" y="66"/>
                  <a:pt x="19" y="66"/>
                  <a:pt x="19" y="67"/>
                </a:cubicBezTo>
                <a:cubicBezTo>
                  <a:pt x="19" y="67"/>
                  <a:pt x="19" y="67"/>
                  <a:pt x="19" y="67"/>
                </a:cubicBezTo>
                <a:cubicBezTo>
                  <a:pt x="18" y="68"/>
                  <a:pt x="18" y="69"/>
                  <a:pt x="18" y="70"/>
                </a:cubicBezTo>
                <a:cubicBezTo>
                  <a:pt x="17" y="71"/>
                  <a:pt x="17" y="72"/>
                  <a:pt x="16" y="73"/>
                </a:cubicBezTo>
                <a:cubicBezTo>
                  <a:pt x="16" y="73"/>
                  <a:pt x="16" y="73"/>
                  <a:pt x="16" y="73"/>
                </a:cubicBezTo>
                <a:cubicBezTo>
                  <a:pt x="16" y="74"/>
                  <a:pt x="16" y="75"/>
                  <a:pt x="16" y="75"/>
                </a:cubicBezTo>
                <a:cubicBezTo>
                  <a:pt x="16" y="75"/>
                  <a:pt x="16" y="75"/>
                  <a:pt x="16" y="75"/>
                </a:cubicBezTo>
                <a:cubicBezTo>
                  <a:pt x="15" y="77"/>
                  <a:pt x="15" y="79"/>
                  <a:pt x="14" y="80"/>
                </a:cubicBezTo>
                <a:cubicBezTo>
                  <a:pt x="14" y="81"/>
                  <a:pt x="14" y="82"/>
                  <a:pt x="14" y="83"/>
                </a:cubicBezTo>
                <a:cubicBezTo>
                  <a:pt x="14" y="83"/>
                  <a:pt x="14" y="83"/>
                  <a:pt x="14" y="83"/>
                </a:cubicBezTo>
                <a:cubicBezTo>
                  <a:pt x="14" y="83"/>
                  <a:pt x="14" y="83"/>
                  <a:pt x="14"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2" y="83"/>
                </a:cubicBezTo>
                <a:cubicBezTo>
                  <a:pt x="12" y="83"/>
                  <a:pt x="12" y="83"/>
                  <a:pt x="12" y="83"/>
                </a:cubicBezTo>
                <a:cubicBezTo>
                  <a:pt x="12" y="83"/>
                  <a:pt x="12" y="83"/>
                  <a:pt x="12" y="83"/>
                </a:cubicBezTo>
                <a:cubicBezTo>
                  <a:pt x="12" y="83"/>
                  <a:pt x="12" y="83"/>
                  <a:pt x="12" y="83"/>
                </a:cubicBezTo>
                <a:cubicBezTo>
                  <a:pt x="11" y="83"/>
                  <a:pt x="11" y="83"/>
                  <a:pt x="11" y="83"/>
                </a:cubicBezTo>
                <a:cubicBezTo>
                  <a:pt x="11" y="83"/>
                  <a:pt x="11" y="83"/>
                  <a:pt x="11" y="83"/>
                </a:cubicBezTo>
                <a:cubicBezTo>
                  <a:pt x="10" y="82"/>
                  <a:pt x="10" y="82"/>
                  <a:pt x="10" y="82"/>
                </a:cubicBezTo>
                <a:cubicBezTo>
                  <a:pt x="10" y="82"/>
                  <a:pt x="10" y="82"/>
                  <a:pt x="10" y="82"/>
                </a:cubicBezTo>
                <a:cubicBezTo>
                  <a:pt x="10" y="82"/>
                  <a:pt x="10" y="82"/>
                  <a:pt x="9" y="82"/>
                </a:cubicBezTo>
                <a:cubicBezTo>
                  <a:pt x="9" y="82"/>
                  <a:pt x="9" y="82"/>
                  <a:pt x="9" y="82"/>
                </a:cubicBezTo>
                <a:cubicBezTo>
                  <a:pt x="8" y="82"/>
                  <a:pt x="8" y="82"/>
                  <a:pt x="7" y="82"/>
                </a:cubicBezTo>
                <a:cubicBezTo>
                  <a:pt x="7" y="82"/>
                  <a:pt x="7" y="82"/>
                  <a:pt x="7" y="82"/>
                </a:cubicBezTo>
                <a:cubicBezTo>
                  <a:pt x="6" y="82"/>
                  <a:pt x="6" y="82"/>
                  <a:pt x="6" y="82"/>
                </a:cubicBezTo>
                <a:cubicBezTo>
                  <a:pt x="6" y="82"/>
                  <a:pt x="5" y="82"/>
                  <a:pt x="5" y="82"/>
                </a:cubicBezTo>
                <a:cubicBezTo>
                  <a:pt x="5" y="82"/>
                  <a:pt x="5" y="82"/>
                  <a:pt x="5" y="82"/>
                </a:cubicBezTo>
                <a:cubicBezTo>
                  <a:pt x="5" y="82"/>
                  <a:pt x="5" y="81"/>
                  <a:pt x="5" y="81"/>
                </a:cubicBezTo>
                <a:cubicBezTo>
                  <a:pt x="5" y="81"/>
                  <a:pt x="4" y="81"/>
                  <a:pt x="4" y="81"/>
                </a:cubicBezTo>
                <a:cubicBezTo>
                  <a:pt x="4" y="81"/>
                  <a:pt x="4" y="81"/>
                  <a:pt x="4" y="81"/>
                </a:cubicBezTo>
                <a:cubicBezTo>
                  <a:pt x="4" y="81"/>
                  <a:pt x="4" y="81"/>
                  <a:pt x="4" y="81"/>
                </a:cubicBezTo>
                <a:cubicBezTo>
                  <a:pt x="4" y="81"/>
                  <a:pt x="4" y="81"/>
                  <a:pt x="4" y="81"/>
                </a:cubicBezTo>
                <a:cubicBezTo>
                  <a:pt x="3" y="81"/>
                  <a:pt x="3" y="81"/>
                  <a:pt x="3" y="81"/>
                </a:cubicBezTo>
                <a:cubicBezTo>
                  <a:pt x="3" y="81"/>
                  <a:pt x="3" y="81"/>
                  <a:pt x="3" y="81"/>
                </a:cubicBezTo>
                <a:cubicBezTo>
                  <a:pt x="3" y="81"/>
                  <a:pt x="3" y="81"/>
                  <a:pt x="3" y="81"/>
                </a:cubicBezTo>
                <a:cubicBezTo>
                  <a:pt x="2" y="81"/>
                  <a:pt x="2" y="81"/>
                  <a:pt x="2" y="81"/>
                </a:cubicBezTo>
                <a:cubicBezTo>
                  <a:pt x="1" y="86"/>
                  <a:pt x="0" y="91"/>
                  <a:pt x="0" y="96"/>
                </a:cubicBezTo>
                <a:cubicBezTo>
                  <a:pt x="0" y="113"/>
                  <a:pt x="5" y="129"/>
                  <a:pt x="12" y="143"/>
                </a:cubicBezTo>
                <a:cubicBezTo>
                  <a:pt x="13" y="145"/>
                  <a:pt x="16" y="148"/>
                  <a:pt x="17" y="148"/>
                </a:cubicBezTo>
                <a:cubicBezTo>
                  <a:pt x="16" y="149"/>
                  <a:pt x="16" y="149"/>
                  <a:pt x="17" y="150"/>
                </a:cubicBezTo>
                <a:cubicBezTo>
                  <a:pt x="28" y="168"/>
                  <a:pt x="46" y="181"/>
                  <a:pt x="67" y="188"/>
                </a:cubicBezTo>
                <a:cubicBezTo>
                  <a:pt x="69" y="189"/>
                  <a:pt x="71" y="188"/>
                  <a:pt x="73" y="188"/>
                </a:cubicBezTo>
                <a:cubicBezTo>
                  <a:pt x="73" y="189"/>
                  <a:pt x="76" y="190"/>
                  <a:pt x="78" y="191"/>
                </a:cubicBezTo>
                <a:cubicBezTo>
                  <a:pt x="84" y="192"/>
                  <a:pt x="90" y="193"/>
                  <a:pt x="96" y="193"/>
                </a:cubicBezTo>
                <a:cubicBezTo>
                  <a:pt x="103" y="193"/>
                  <a:pt x="110" y="192"/>
                  <a:pt x="116" y="190"/>
                </a:cubicBezTo>
                <a:cubicBezTo>
                  <a:pt x="118" y="190"/>
                  <a:pt x="121" y="189"/>
                  <a:pt x="122" y="188"/>
                </a:cubicBezTo>
                <a:cubicBezTo>
                  <a:pt x="122" y="188"/>
                  <a:pt x="123" y="188"/>
                  <a:pt x="124" y="188"/>
                </a:cubicBezTo>
                <a:cubicBezTo>
                  <a:pt x="148" y="181"/>
                  <a:pt x="166" y="167"/>
                  <a:pt x="177" y="149"/>
                </a:cubicBezTo>
                <a:close/>
                <a:moveTo>
                  <a:pt x="77" y="153"/>
                </a:moveTo>
                <a:cubicBezTo>
                  <a:pt x="77" y="153"/>
                  <a:pt x="77" y="153"/>
                  <a:pt x="76" y="154"/>
                </a:cubicBezTo>
                <a:cubicBezTo>
                  <a:pt x="76" y="154"/>
                  <a:pt x="76" y="154"/>
                  <a:pt x="76" y="154"/>
                </a:cubicBezTo>
                <a:cubicBezTo>
                  <a:pt x="76" y="154"/>
                  <a:pt x="76" y="155"/>
                  <a:pt x="75" y="155"/>
                </a:cubicBezTo>
                <a:cubicBezTo>
                  <a:pt x="75" y="155"/>
                  <a:pt x="75" y="155"/>
                  <a:pt x="75" y="155"/>
                </a:cubicBezTo>
                <a:cubicBezTo>
                  <a:pt x="75" y="155"/>
                  <a:pt x="75" y="156"/>
                  <a:pt x="74" y="156"/>
                </a:cubicBezTo>
                <a:cubicBezTo>
                  <a:pt x="74" y="156"/>
                  <a:pt x="74" y="156"/>
                  <a:pt x="74" y="156"/>
                </a:cubicBezTo>
                <a:cubicBezTo>
                  <a:pt x="74" y="156"/>
                  <a:pt x="74" y="156"/>
                  <a:pt x="74" y="156"/>
                </a:cubicBezTo>
                <a:cubicBezTo>
                  <a:pt x="74" y="156"/>
                  <a:pt x="74" y="156"/>
                  <a:pt x="74" y="156"/>
                </a:cubicBezTo>
                <a:cubicBezTo>
                  <a:pt x="74" y="157"/>
                  <a:pt x="74" y="157"/>
                  <a:pt x="74" y="157"/>
                </a:cubicBezTo>
                <a:cubicBezTo>
                  <a:pt x="73" y="157"/>
                  <a:pt x="73" y="158"/>
                  <a:pt x="73" y="158"/>
                </a:cubicBezTo>
                <a:cubicBezTo>
                  <a:pt x="73" y="158"/>
                  <a:pt x="73" y="158"/>
                  <a:pt x="73" y="158"/>
                </a:cubicBezTo>
                <a:cubicBezTo>
                  <a:pt x="72" y="158"/>
                  <a:pt x="72" y="159"/>
                  <a:pt x="71" y="159"/>
                </a:cubicBezTo>
                <a:cubicBezTo>
                  <a:pt x="71" y="159"/>
                  <a:pt x="71" y="159"/>
                  <a:pt x="71" y="159"/>
                </a:cubicBezTo>
                <a:cubicBezTo>
                  <a:pt x="71" y="160"/>
                  <a:pt x="70" y="160"/>
                  <a:pt x="70" y="161"/>
                </a:cubicBezTo>
                <a:cubicBezTo>
                  <a:pt x="70" y="161"/>
                  <a:pt x="69" y="161"/>
                  <a:pt x="69" y="161"/>
                </a:cubicBezTo>
                <a:cubicBezTo>
                  <a:pt x="69" y="162"/>
                  <a:pt x="69" y="162"/>
                  <a:pt x="69" y="162"/>
                </a:cubicBezTo>
                <a:cubicBezTo>
                  <a:pt x="68" y="162"/>
                  <a:pt x="68" y="163"/>
                  <a:pt x="67" y="163"/>
                </a:cubicBezTo>
                <a:cubicBezTo>
                  <a:pt x="67" y="163"/>
                  <a:pt x="67" y="163"/>
                  <a:pt x="67" y="163"/>
                </a:cubicBezTo>
                <a:cubicBezTo>
                  <a:pt x="67" y="163"/>
                  <a:pt x="67" y="163"/>
                  <a:pt x="67" y="163"/>
                </a:cubicBezTo>
                <a:cubicBezTo>
                  <a:pt x="67" y="163"/>
                  <a:pt x="67" y="164"/>
                  <a:pt x="66" y="164"/>
                </a:cubicBezTo>
                <a:cubicBezTo>
                  <a:pt x="66" y="164"/>
                  <a:pt x="66" y="164"/>
                  <a:pt x="66" y="164"/>
                </a:cubicBezTo>
                <a:cubicBezTo>
                  <a:pt x="66" y="164"/>
                  <a:pt x="66" y="165"/>
                  <a:pt x="65" y="165"/>
                </a:cubicBezTo>
                <a:cubicBezTo>
                  <a:pt x="65" y="165"/>
                  <a:pt x="65" y="165"/>
                  <a:pt x="65" y="165"/>
                </a:cubicBezTo>
                <a:cubicBezTo>
                  <a:pt x="65" y="165"/>
                  <a:pt x="65" y="165"/>
                  <a:pt x="65" y="165"/>
                </a:cubicBezTo>
                <a:cubicBezTo>
                  <a:pt x="65" y="165"/>
                  <a:pt x="65" y="165"/>
                  <a:pt x="65" y="165"/>
                </a:cubicBezTo>
                <a:cubicBezTo>
                  <a:pt x="64" y="166"/>
                  <a:pt x="64" y="166"/>
                  <a:pt x="64" y="166"/>
                </a:cubicBezTo>
                <a:cubicBezTo>
                  <a:pt x="63" y="166"/>
                  <a:pt x="63" y="166"/>
                  <a:pt x="63" y="166"/>
                </a:cubicBezTo>
                <a:cubicBezTo>
                  <a:pt x="63" y="166"/>
                  <a:pt x="63" y="166"/>
                  <a:pt x="63" y="166"/>
                </a:cubicBezTo>
                <a:cubicBezTo>
                  <a:pt x="63" y="167"/>
                  <a:pt x="63" y="167"/>
                  <a:pt x="63" y="167"/>
                </a:cubicBezTo>
                <a:cubicBezTo>
                  <a:pt x="63" y="167"/>
                  <a:pt x="63" y="167"/>
                  <a:pt x="62" y="167"/>
                </a:cubicBezTo>
                <a:cubicBezTo>
                  <a:pt x="62" y="167"/>
                  <a:pt x="62" y="167"/>
                  <a:pt x="62" y="167"/>
                </a:cubicBezTo>
                <a:cubicBezTo>
                  <a:pt x="62" y="168"/>
                  <a:pt x="62" y="168"/>
                  <a:pt x="62" y="168"/>
                </a:cubicBezTo>
                <a:cubicBezTo>
                  <a:pt x="62" y="168"/>
                  <a:pt x="62" y="168"/>
                  <a:pt x="62" y="168"/>
                </a:cubicBezTo>
                <a:cubicBezTo>
                  <a:pt x="62" y="168"/>
                  <a:pt x="61" y="168"/>
                  <a:pt x="61" y="168"/>
                </a:cubicBezTo>
                <a:cubicBezTo>
                  <a:pt x="61" y="168"/>
                  <a:pt x="61" y="168"/>
                  <a:pt x="61" y="168"/>
                </a:cubicBezTo>
                <a:cubicBezTo>
                  <a:pt x="61" y="168"/>
                  <a:pt x="61" y="168"/>
                  <a:pt x="61" y="168"/>
                </a:cubicBezTo>
                <a:cubicBezTo>
                  <a:pt x="61" y="168"/>
                  <a:pt x="61" y="168"/>
                  <a:pt x="61" y="168"/>
                </a:cubicBezTo>
                <a:cubicBezTo>
                  <a:pt x="61" y="169"/>
                  <a:pt x="60" y="169"/>
                  <a:pt x="60" y="169"/>
                </a:cubicBezTo>
                <a:cubicBezTo>
                  <a:pt x="60" y="169"/>
                  <a:pt x="60" y="169"/>
                  <a:pt x="60" y="169"/>
                </a:cubicBezTo>
                <a:cubicBezTo>
                  <a:pt x="60" y="169"/>
                  <a:pt x="60" y="169"/>
                  <a:pt x="59" y="169"/>
                </a:cubicBezTo>
                <a:cubicBezTo>
                  <a:pt x="59" y="170"/>
                  <a:pt x="59" y="170"/>
                  <a:pt x="59" y="170"/>
                </a:cubicBezTo>
                <a:cubicBezTo>
                  <a:pt x="59" y="170"/>
                  <a:pt x="58" y="170"/>
                  <a:pt x="58" y="170"/>
                </a:cubicBezTo>
                <a:cubicBezTo>
                  <a:pt x="50" y="167"/>
                  <a:pt x="30" y="155"/>
                  <a:pt x="27" y="149"/>
                </a:cubicBezTo>
                <a:cubicBezTo>
                  <a:pt x="26" y="148"/>
                  <a:pt x="26" y="147"/>
                  <a:pt x="26" y="146"/>
                </a:cubicBezTo>
                <a:cubicBezTo>
                  <a:pt x="26" y="146"/>
                  <a:pt x="26" y="146"/>
                  <a:pt x="26" y="146"/>
                </a:cubicBezTo>
                <a:cubicBezTo>
                  <a:pt x="26" y="146"/>
                  <a:pt x="26" y="146"/>
                  <a:pt x="26" y="145"/>
                </a:cubicBezTo>
                <a:cubicBezTo>
                  <a:pt x="26" y="145"/>
                  <a:pt x="26" y="145"/>
                  <a:pt x="26" y="145"/>
                </a:cubicBezTo>
                <a:cubicBezTo>
                  <a:pt x="26" y="145"/>
                  <a:pt x="26" y="145"/>
                  <a:pt x="26" y="145"/>
                </a:cubicBezTo>
                <a:cubicBezTo>
                  <a:pt x="26" y="145"/>
                  <a:pt x="26" y="145"/>
                  <a:pt x="26" y="145"/>
                </a:cubicBezTo>
                <a:cubicBezTo>
                  <a:pt x="26" y="144"/>
                  <a:pt x="26" y="144"/>
                  <a:pt x="26" y="144"/>
                </a:cubicBezTo>
                <a:cubicBezTo>
                  <a:pt x="26" y="144"/>
                  <a:pt x="26" y="144"/>
                  <a:pt x="26" y="144"/>
                </a:cubicBezTo>
                <a:cubicBezTo>
                  <a:pt x="26" y="143"/>
                  <a:pt x="26" y="143"/>
                  <a:pt x="26" y="143"/>
                </a:cubicBezTo>
                <a:cubicBezTo>
                  <a:pt x="26" y="143"/>
                  <a:pt x="25" y="143"/>
                  <a:pt x="25" y="143"/>
                </a:cubicBezTo>
                <a:cubicBezTo>
                  <a:pt x="25" y="142"/>
                  <a:pt x="25" y="142"/>
                  <a:pt x="25" y="142"/>
                </a:cubicBezTo>
                <a:cubicBezTo>
                  <a:pt x="25" y="142"/>
                  <a:pt x="25" y="141"/>
                  <a:pt x="25" y="141"/>
                </a:cubicBezTo>
                <a:cubicBezTo>
                  <a:pt x="25" y="141"/>
                  <a:pt x="25" y="141"/>
                  <a:pt x="25" y="140"/>
                </a:cubicBezTo>
                <a:cubicBezTo>
                  <a:pt x="25" y="140"/>
                  <a:pt x="25" y="140"/>
                  <a:pt x="25" y="140"/>
                </a:cubicBezTo>
                <a:cubicBezTo>
                  <a:pt x="25" y="139"/>
                  <a:pt x="25" y="138"/>
                  <a:pt x="25" y="137"/>
                </a:cubicBezTo>
                <a:cubicBezTo>
                  <a:pt x="25" y="137"/>
                  <a:pt x="25" y="137"/>
                  <a:pt x="25" y="137"/>
                </a:cubicBezTo>
                <a:cubicBezTo>
                  <a:pt x="24" y="134"/>
                  <a:pt x="24" y="130"/>
                  <a:pt x="24" y="127"/>
                </a:cubicBezTo>
                <a:cubicBezTo>
                  <a:pt x="24" y="127"/>
                  <a:pt x="24" y="127"/>
                  <a:pt x="24" y="127"/>
                </a:cubicBezTo>
                <a:cubicBezTo>
                  <a:pt x="24" y="126"/>
                  <a:pt x="24" y="126"/>
                  <a:pt x="24" y="125"/>
                </a:cubicBezTo>
                <a:cubicBezTo>
                  <a:pt x="24" y="125"/>
                  <a:pt x="24" y="125"/>
                  <a:pt x="24" y="125"/>
                </a:cubicBezTo>
                <a:cubicBezTo>
                  <a:pt x="24" y="124"/>
                  <a:pt x="24" y="124"/>
                  <a:pt x="24" y="123"/>
                </a:cubicBezTo>
                <a:cubicBezTo>
                  <a:pt x="24" y="123"/>
                  <a:pt x="24" y="123"/>
                  <a:pt x="24" y="123"/>
                </a:cubicBezTo>
                <a:cubicBezTo>
                  <a:pt x="24" y="122"/>
                  <a:pt x="24" y="122"/>
                  <a:pt x="24" y="121"/>
                </a:cubicBezTo>
                <a:cubicBezTo>
                  <a:pt x="24" y="121"/>
                  <a:pt x="24" y="121"/>
                  <a:pt x="24" y="121"/>
                </a:cubicBezTo>
                <a:cubicBezTo>
                  <a:pt x="24" y="121"/>
                  <a:pt x="24" y="120"/>
                  <a:pt x="24" y="120"/>
                </a:cubicBezTo>
                <a:cubicBezTo>
                  <a:pt x="24" y="120"/>
                  <a:pt x="24" y="120"/>
                  <a:pt x="24" y="119"/>
                </a:cubicBezTo>
                <a:cubicBezTo>
                  <a:pt x="24" y="119"/>
                  <a:pt x="24" y="119"/>
                  <a:pt x="24" y="118"/>
                </a:cubicBezTo>
                <a:cubicBezTo>
                  <a:pt x="24" y="118"/>
                  <a:pt x="24" y="118"/>
                  <a:pt x="24" y="118"/>
                </a:cubicBezTo>
                <a:cubicBezTo>
                  <a:pt x="25" y="118"/>
                  <a:pt x="25" y="117"/>
                  <a:pt x="25" y="117"/>
                </a:cubicBezTo>
                <a:cubicBezTo>
                  <a:pt x="25" y="117"/>
                  <a:pt x="26" y="117"/>
                  <a:pt x="26" y="117"/>
                </a:cubicBezTo>
                <a:cubicBezTo>
                  <a:pt x="26" y="117"/>
                  <a:pt x="27" y="117"/>
                  <a:pt x="27" y="117"/>
                </a:cubicBezTo>
                <a:cubicBezTo>
                  <a:pt x="27" y="117"/>
                  <a:pt x="27" y="117"/>
                  <a:pt x="28" y="117"/>
                </a:cubicBezTo>
                <a:cubicBezTo>
                  <a:pt x="28" y="118"/>
                  <a:pt x="28" y="118"/>
                  <a:pt x="29" y="118"/>
                </a:cubicBezTo>
                <a:cubicBezTo>
                  <a:pt x="29" y="118"/>
                  <a:pt x="29" y="118"/>
                  <a:pt x="29" y="118"/>
                </a:cubicBezTo>
                <a:cubicBezTo>
                  <a:pt x="30" y="118"/>
                  <a:pt x="30" y="118"/>
                  <a:pt x="31" y="118"/>
                </a:cubicBezTo>
                <a:cubicBezTo>
                  <a:pt x="31" y="118"/>
                  <a:pt x="31" y="118"/>
                  <a:pt x="31" y="118"/>
                </a:cubicBezTo>
                <a:cubicBezTo>
                  <a:pt x="32" y="118"/>
                  <a:pt x="32" y="118"/>
                  <a:pt x="33" y="118"/>
                </a:cubicBezTo>
                <a:cubicBezTo>
                  <a:pt x="33" y="118"/>
                  <a:pt x="33" y="118"/>
                  <a:pt x="33" y="118"/>
                </a:cubicBezTo>
                <a:cubicBezTo>
                  <a:pt x="34" y="118"/>
                  <a:pt x="35" y="118"/>
                  <a:pt x="36" y="118"/>
                </a:cubicBezTo>
                <a:cubicBezTo>
                  <a:pt x="36" y="118"/>
                  <a:pt x="36" y="118"/>
                  <a:pt x="36" y="118"/>
                </a:cubicBezTo>
                <a:cubicBezTo>
                  <a:pt x="37" y="118"/>
                  <a:pt x="38" y="119"/>
                  <a:pt x="39" y="119"/>
                </a:cubicBezTo>
                <a:cubicBezTo>
                  <a:pt x="39" y="119"/>
                  <a:pt x="39" y="119"/>
                  <a:pt x="39" y="119"/>
                </a:cubicBezTo>
                <a:cubicBezTo>
                  <a:pt x="40" y="119"/>
                  <a:pt x="41" y="119"/>
                  <a:pt x="42" y="119"/>
                </a:cubicBezTo>
                <a:cubicBezTo>
                  <a:pt x="43" y="119"/>
                  <a:pt x="43" y="119"/>
                  <a:pt x="43" y="119"/>
                </a:cubicBezTo>
                <a:cubicBezTo>
                  <a:pt x="44" y="119"/>
                  <a:pt x="45" y="119"/>
                  <a:pt x="46" y="119"/>
                </a:cubicBezTo>
                <a:cubicBezTo>
                  <a:pt x="46" y="119"/>
                  <a:pt x="46" y="119"/>
                  <a:pt x="47" y="119"/>
                </a:cubicBezTo>
                <a:cubicBezTo>
                  <a:pt x="47" y="119"/>
                  <a:pt x="48" y="119"/>
                  <a:pt x="49" y="119"/>
                </a:cubicBezTo>
                <a:cubicBezTo>
                  <a:pt x="49" y="119"/>
                  <a:pt x="49" y="119"/>
                  <a:pt x="50" y="119"/>
                </a:cubicBezTo>
                <a:cubicBezTo>
                  <a:pt x="50" y="119"/>
                  <a:pt x="50" y="119"/>
                  <a:pt x="50" y="119"/>
                </a:cubicBezTo>
                <a:cubicBezTo>
                  <a:pt x="51" y="119"/>
                  <a:pt x="52" y="119"/>
                  <a:pt x="53" y="119"/>
                </a:cubicBezTo>
                <a:cubicBezTo>
                  <a:pt x="53" y="119"/>
                  <a:pt x="53" y="119"/>
                  <a:pt x="53" y="119"/>
                </a:cubicBezTo>
                <a:cubicBezTo>
                  <a:pt x="53" y="119"/>
                  <a:pt x="53" y="119"/>
                  <a:pt x="53" y="119"/>
                </a:cubicBezTo>
                <a:cubicBezTo>
                  <a:pt x="54" y="119"/>
                  <a:pt x="55" y="119"/>
                  <a:pt x="55" y="119"/>
                </a:cubicBezTo>
                <a:cubicBezTo>
                  <a:pt x="56" y="119"/>
                  <a:pt x="56" y="119"/>
                  <a:pt x="56" y="119"/>
                </a:cubicBezTo>
                <a:cubicBezTo>
                  <a:pt x="57" y="119"/>
                  <a:pt x="58" y="119"/>
                  <a:pt x="59" y="119"/>
                </a:cubicBezTo>
                <a:cubicBezTo>
                  <a:pt x="59" y="120"/>
                  <a:pt x="60" y="121"/>
                  <a:pt x="60" y="122"/>
                </a:cubicBezTo>
                <a:cubicBezTo>
                  <a:pt x="60" y="122"/>
                  <a:pt x="60" y="122"/>
                  <a:pt x="60" y="122"/>
                </a:cubicBezTo>
                <a:cubicBezTo>
                  <a:pt x="61" y="123"/>
                  <a:pt x="61" y="124"/>
                  <a:pt x="61" y="124"/>
                </a:cubicBezTo>
                <a:cubicBezTo>
                  <a:pt x="62" y="125"/>
                  <a:pt x="62" y="125"/>
                  <a:pt x="62" y="126"/>
                </a:cubicBezTo>
                <a:cubicBezTo>
                  <a:pt x="62" y="126"/>
                  <a:pt x="62" y="127"/>
                  <a:pt x="63" y="127"/>
                </a:cubicBezTo>
                <a:cubicBezTo>
                  <a:pt x="63" y="128"/>
                  <a:pt x="64" y="129"/>
                  <a:pt x="64" y="130"/>
                </a:cubicBezTo>
                <a:cubicBezTo>
                  <a:pt x="64" y="130"/>
                  <a:pt x="64" y="130"/>
                  <a:pt x="65" y="130"/>
                </a:cubicBezTo>
                <a:cubicBezTo>
                  <a:pt x="65" y="132"/>
                  <a:pt x="66" y="133"/>
                  <a:pt x="67" y="134"/>
                </a:cubicBezTo>
                <a:cubicBezTo>
                  <a:pt x="67" y="134"/>
                  <a:pt x="67" y="134"/>
                  <a:pt x="67" y="134"/>
                </a:cubicBezTo>
                <a:cubicBezTo>
                  <a:pt x="68" y="137"/>
                  <a:pt x="70" y="140"/>
                  <a:pt x="72" y="142"/>
                </a:cubicBezTo>
                <a:cubicBezTo>
                  <a:pt x="72" y="142"/>
                  <a:pt x="72" y="142"/>
                  <a:pt x="72" y="142"/>
                </a:cubicBezTo>
                <a:cubicBezTo>
                  <a:pt x="72" y="143"/>
                  <a:pt x="73" y="144"/>
                  <a:pt x="73" y="144"/>
                </a:cubicBezTo>
                <a:cubicBezTo>
                  <a:pt x="73" y="145"/>
                  <a:pt x="73" y="145"/>
                  <a:pt x="74" y="145"/>
                </a:cubicBezTo>
                <a:cubicBezTo>
                  <a:pt x="74" y="145"/>
                  <a:pt x="74" y="146"/>
                  <a:pt x="74" y="146"/>
                </a:cubicBezTo>
                <a:cubicBezTo>
                  <a:pt x="76" y="148"/>
                  <a:pt x="77" y="150"/>
                  <a:pt x="78" y="152"/>
                </a:cubicBezTo>
                <a:cubicBezTo>
                  <a:pt x="78" y="152"/>
                  <a:pt x="77" y="152"/>
                  <a:pt x="77" y="153"/>
                </a:cubicBezTo>
                <a:close/>
                <a:moveTo>
                  <a:pt x="116" y="84"/>
                </a:moveTo>
                <a:cubicBezTo>
                  <a:pt x="116" y="84"/>
                  <a:pt x="115" y="84"/>
                  <a:pt x="115" y="84"/>
                </a:cubicBezTo>
                <a:cubicBezTo>
                  <a:pt x="114" y="84"/>
                  <a:pt x="114" y="84"/>
                  <a:pt x="114" y="84"/>
                </a:cubicBezTo>
                <a:cubicBezTo>
                  <a:pt x="113" y="84"/>
                  <a:pt x="113" y="84"/>
                  <a:pt x="112" y="84"/>
                </a:cubicBezTo>
                <a:cubicBezTo>
                  <a:pt x="112" y="84"/>
                  <a:pt x="112" y="84"/>
                  <a:pt x="112" y="84"/>
                </a:cubicBezTo>
                <a:cubicBezTo>
                  <a:pt x="111" y="84"/>
                  <a:pt x="111" y="84"/>
                  <a:pt x="110" y="84"/>
                </a:cubicBezTo>
                <a:cubicBezTo>
                  <a:pt x="110" y="84"/>
                  <a:pt x="110" y="84"/>
                  <a:pt x="110" y="84"/>
                </a:cubicBezTo>
                <a:cubicBezTo>
                  <a:pt x="109" y="84"/>
                  <a:pt x="109" y="84"/>
                  <a:pt x="109" y="84"/>
                </a:cubicBezTo>
                <a:cubicBezTo>
                  <a:pt x="109" y="84"/>
                  <a:pt x="108" y="84"/>
                  <a:pt x="108" y="84"/>
                </a:cubicBezTo>
                <a:cubicBezTo>
                  <a:pt x="107" y="84"/>
                  <a:pt x="107" y="84"/>
                  <a:pt x="107" y="84"/>
                </a:cubicBezTo>
                <a:cubicBezTo>
                  <a:pt x="107" y="84"/>
                  <a:pt x="107" y="84"/>
                  <a:pt x="107" y="84"/>
                </a:cubicBezTo>
                <a:cubicBezTo>
                  <a:pt x="106" y="84"/>
                  <a:pt x="105" y="84"/>
                  <a:pt x="104" y="84"/>
                </a:cubicBezTo>
                <a:cubicBezTo>
                  <a:pt x="103" y="84"/>
                  <a:pt x="103" y="84"/>
                  <a:pt x="103" y="84"/>
                </a:cubicBezTo>
                <a:cubicBezTo>
                  <a:pt x="102" y="84"/>
                  <a:pt x="101" y="84"/>
                  <a:pt x="100" y="84"/>
                </a:cubicBezTo>
                <a:cubicBezTo>
                  <a:pt x="100" y="84"/>
                  <a:pt x="100" y="84"/>
                  <a:pt x="100" y="84"/>
                </a:cubicBezTo>
                <a:cubicBezTo>
                  <a:pt x="99" y="84"/>
                  <a:pt x="99" y="84"/>
                  <a:pt x="99" y="84"/>
                </a:cubicBezTo>
                <a:cubicBezTo>
                  <a:pt x="99" y="84"/>
                  <a:pt x="98" y="84"/>
                  <a:pt x="97" y="84"/>
                </a:cubicBezTo>
                <a:cubicBezTo>
                  <a:pt x="95" y="84"/>
                  <a:pt x="95" y="84"/>
                  <a:pt x="95" y="84"/>
                </a:cubicBezTo>
                <a:cubicBezTo>
                  <a:pt x="95" y="84"/>
                  <a:pt x="94" y="84"/>
                  <a:pt x="94" y="84"/>
                </a:cubicBezTo>
                <a:cubicBezTo>
                  <a:pt x="93" y="84"/>
                  <a:pt x="92" y="84"/>
                  <a:pt x="91" y="84"/>
                </a:cubicBezTo>
                <a:cubicBezTo>
                  <a:pt x="91" y="84"/>
                  <a:pt x="90" y="84"/>
                  <a:pt x="90" y="84"/>
                </a:cubicBezTo>
                <a:cubicBezTo>
                  <a:pt x="89" y="84"/>
                  <a:pt x="88" y="84"/>
                  <a:pt x="87" y="84"/>
                </a:cubicBezTo>
                <a:cubicBezTo>
                  <a:pt x="87" y="84"/>
                  <a:pt x="86" y="84"/>
                  <a:pt x="86" y="84"/>
                </a:cubicBezTo>
                <a:cubicBezTo>
                  <a:pt x="85" y="84"/>
                  <a:pt x="84" y="84"/>
                  <a:pt x="83" y="84"/>
                </a:cubicBezTo>
                <a:cubicBezTo>
                  <a:pt x="83" y="84"/>
                  <a:pt x="83" y="84"/>
                  <a:pt x="82" y="84"/>
                </a:cubicBezTo>
                <a:cubicBezTo>
                  <a:pt x="82" y="84"/>
                  <a:pt x="82" y="84"/>
                  <a:pt x="82" y="84"/>
                </a:cubicBezTo>
                <a:cubicBezTo>
                  <a:pt x="82" y="84"/>
                  <a:pt x="82" y="84"/>
                  <a:pt x="82" y="84"/>
                </a:cubicBezTo>
                <a:cubicBezTo>
                  <a:pt x="81" y="84"/>
                  <a:pt x="81" y="84"/>
                  <a:pt x="80" y="84"/>
                </a:cubicBezTo>
                <a:cubicBezTo>
                  <a:pt x="80" y="84"/>
                  <a:pt x="79" y="84"/>
                  <a:pt x="79" y="84"/>
                </a:cubicBezTo>
                <a:cubicBezTo>
                  <a:pt x="74" y="78"/>
                  <a:pt x="67" y="60"/>
                  <a:pt x="66" y="50"/>
                </a:cubicBezTo>
                <a:cubicBezTo>
                  <a:pt x="74" y="42"/>
                  <a:pt x="89" y="32"/>
                  <a:pt x="98" y="30"/>
                </a:cubicBezTo>
                <a:cubicBezTo>
                  <a:pt x="99" y="30"/>
                  <a:pt x="99" y="30"/>
                  <a:pt x="100" y="30"/>
                </a:cubicBezTo>
                <a:cubicBezTo>
                  <a:pt x="100" y="30"/>
                  <a:pt x="100" y="30"/>
                  <a:pt x="100" y="30"/>
                </a:cubicBezTo>
                <a:cubicBezTo>
                  <a:pt x="100" y="30"/>
                  <a:pt x="100" y="30"/>
                  <a:pt x="100" y="30"/>
                </a:cubicBezTo>
                <a:cubicBezTo>
                  <a:pt x="100" y="30"/>
                  <a:pt x="100" y="30"/>
                  <a:pt x="100" y="30"/>
                </a:cubicBezTo>
                <a:cubicBezTo>
                  <a:pt x="100" y="30"/>
                  <a:pt x="101" y="30"/>
                  <a:pt x="101" y="30"/>
                </a:cubicBezTo>
                <a:cubicBezTo>
                  <a:pt x="101" y="30"/>
                  <a:pt x="101" y="31"/>
                  <a:pt x="101" y="31"/>
                </a:cubicBezTo>
                <a:cubicBezTo>
                  <a:pt x="101" y="31"/>
                  <a:pt x="101" y="31"/>
                  <a:pt x="102" y="31"/>
                </a:cubicBezTo>
                <a:cubicBezTo>
                  <a:pt x="102" y="31"/>
                  <a:pt x="102" y="31"/>
                  <a:pt x="102" y="31"/>
                </a:cubicBezTo>
                <a:cubicBezTo>
                  <a:pt x="102" y="31"/>
                  <a:pt x="102" y="31"/>
                  <a:pt x="102" y="31"/>
                </a:cubicBezTo>
                <a:cubicBezTo>
                  <a:pt x="103" y="31"/>
                  <a:pt x="103" y="31"/>
                  <a:pt x="103" y="31"/>
                </a:cubicBezTo>
                <a:cubicBezTo>
                  <a:pt x="103" y="31"/>
                  <a:pt x="103" y="31"/>
                  <a:pt x="103" y="31"/>
                </a:cubicBezTo>
                <a:cubicBezTo>
                  <a:pt x="106" y="33"/>
                  <a:pt x="109" y="34"/>
                  <a:pt x="111" y="36"/>
                </a:cubicBezTo>
                <a:cubicBezTo>
                  <a:pt x="112" y="36"/>
                  <a:pt x="112" y="36"/>
                  <a:pt x="112" y="36"/>
                </a:cubicBezTo>
                <a:cubicBezTo>
                  <a:pt x="113" y="37"/>
                  <a:pt x="114" y="37"/>
                  <a:pt x="115" y="38"/>
                </a:cubicBezTo>
                <a:cubicBezTo>
                  <a:pt x="115" y="38"/>
                  <a:pt x="115" y="38"/>
                  <a:pt x="115" y="38"/>
                </a:cubicBezTo>
                <a:cubicBezTo>
                  <a:pt x="116" y="39"/>
                  <a:pt x="117" y="39"/>
                  <a:pt x="118" y="40"/>
                </a:cubicBezTo>
                <a:cubicBezTo>
                  <a:pt x="118" y="40"/>
                  <a:pt x="118" y="40"/>
                  <a:pt x="118" y="40"/>
                </a:cubicBezTo>
                <a:cubicBezTo>
                  <a:pt x="119" y="41"/>
                  <a:pt x="120" y="42"/>
                  <a:pt x="121" y="42"/>
                </a:cubicBezTo>
                <a:cubicBezTo>
                  <a:pt x="122" y="43"/>
                  <a:pt x="122" y="43"/>
                  <a:pt x="122" y="43"/>
                </a:cubicBezTo>
                <a:cubicBezTo>
                  <a:pt x="123" y="44"/>
                  <a:pt x="124" y="44"/>
                  <a:pt x="125" y="45"/>
                </a:cubicBezTo>
                <a:cubicBezTo>
                  <a:pt x="125" y="45"/>
                  <a:pt x="125" y="45"/>
                  <a:pt x="125" y="45"/>
                </a:cubicBezTo>
                <a:cubicBezTo>
                  <a:pt x="126" y="46"/>
                  <a:pt x="127" y="47"/>
                  <a:pt x="128" y="48"/>
                </a:cubicBezTo>
                <a:cubicBezTo>
                  <a:pt x="128" y="48"/>
                  <a:pt x="128" y="48"/>
                  <a:pt x="129" y="48"/>
                </a:cubicBezTo>
                <a:cubicBezTo>
                  <a:pt x="129" y="49"/>
                  <a:pt x="130" y="50"/>
                  <a:pt x="131" y="51"/>
                </a:cubicBezTo>
                <a:cubicBezTo>
                  <a:pt x="131" y="51"/>
                  <a:pt x="131" y="52"/>
                  <a:pt x="131" y="52"/>
                </a:cubicBezTo>
                <a:cubicBezTo>
                  <a:pt x="131" y="53"/>
                  <a:pt x="131" y="53"/>
                  <a:pt x="131" y="53"/>
                </a:cubicBezTo>
                <a:cubicBezTo>
                  <a:pt x="131" y="54"/>
                  <a:pt x="130" y="54"/>
                  <a:pt x="130" y="55"/>
                </a:cubicBezTo>
                <a:cubicBezTo>
                  <a:pt x="130" y="55"/>
                  <a:pt x="130" y="55"/>
                  <a:pt x="130" y="55"/>
                </a:cubicBezTo>
                <a:cubicBezTo>
                  <a:pt x="130" y="56"/>
                  <a:pt x="130" y="56"/>
                  <a:pt x="130" y="57"/>
                </a:cubicBezTo>
                <a:cubicBezTo>
                  <a:pt x="130" y="57"/>
                  <a:pt x="130" y="57"/>
                  <a:pt x="130" y="57"/>
                </a:cubicBezTo>
                <a:cubicBezTo>
                  <a:pt x="129" y="58"/>
                  <a:pt x="129" y="59"/>
                  <a:pt x="129" y="59"/>
                </a:cubicBezTo>
                <a:cubicBezTo>
                  <a:pt x="129" y="60"/>
                  <a:pt x="129" y="60"/>
                  <a:pt x="129" y="60"/>
                </a:cubicBezTo>
                <a:cubicBezTo>
                  <a:pt x="129" y="60"/>
                  <a:pt x="128" y="61"/>
                  <a:pt x="128" y="62"/>
                </a:cubicBezTo>
                <a:cubicBezTo>
                  <a:pt x="128" y="62"/>
                  <a:pt x="128" y="62"/>
                  <a:pt x="128" y="62"/>
                </a:cubicBezTo>
                <a:cubicBezTo>
                  <a:pt x="128" y="63"/>
                  <a:pt x="128" y="64"/>
                  <a:pt x="127" y="65"/>
                </a:cubicBezTo>
                <a:cubicBezTo>
                  <a:pt x="127" y="65"/>
                  <a:pt x="127" y="65"/>
                  <a:pt x="127" y="65"/>
                </a:cubicBezTo>
                <a:cubicBezTo>
                  <a:pt x="127" y="67"/>
                  <a:pt x="126" y="69"/>
                  <a:pt x="126" y="70"/>
                </a:cubicBezTo>
                <a:cubicBezTo>
                  <a:pt x="126" y="71"/>
                  <a:pt x="126" y="71"/>
                  <a:pt x="125" y="71"/>
                </a:cubicBezTo>
                <a:cubicBezTo>
                  <a:pt x="125" y="71"/>
                  <a:pt x="125" y="71"/>
                  <a:pt x="125" y="71"/>
                </a:cubicBezTo>
                <a:cubicBezTo>
                  <a:pt x="125" y="71"/>
                  <a:pt x="125" y="72"/>
                  <a:pt x="125" y="72"/>
                </a:cubicBezTo>
                <a:cubicBezTo>
                  <a:pt x="125" y="72"/>
                  <a:pt x="125" y="72"/>
                  <a:pt x="125" y="72"/>
                </a:cubicBezTo>
                <a:cubicBezTo>
                  <a:pt x="125" y="72"/>
                  <a:pt x="125" y="73"/>
                  <a:pt x="125" y="73"/>
                </a:cubicBezTo>
                <a:cubicBezTo>
                  <a:pt x="125" y="73"/>
                  <a:pt x="125" y="73"/>
                  <a:pt x="125" y="73"/>
                </a:cubicBezTo>
                <a:cubicBezTo>
                  <a:pt x="125" y="74"/>
                  <a:pt x="125" y="74"/>
                  <a:pt x="124" y="74"/>
                </a:cubicBezTo>
                <a:cubicBezTo>
                  <a:pt x="124" y="74"/>
                  <a:pt x="124" y="74"/>
                  <a:pt x="124" y="74"/>
                </a:cubicBezTo>
                <a:cubicBezTo>
                  <a:pt x="124" y="75"/>
                  <a:pt x="124" y="75"/>
                  <a:pt x="124" y="75"/>
                </a:cubicBezTo>
                <a:cubicBezTo>
                  <a:pt x="124" y="75"/>
                  <a:pt x="124" y="75"/>
                  <a:pt x="124" y="75"/>
                </a:cubicBezTo>
                <a:cubicBezTo>
                  <a:pt x="124" y="76"/>
                  <a:pt x="124" y="76"/>
                  <a:pt x="124" y="76"/>
                </a:cubicBezTo>
                <a:cubicBezTo>
                  <a:pt x="124" y="76"/>
                  <a:pt x="124" y="76"/>
                  <a:pt x="124" y="76"/>
                </a:cubicBezTo>
                <a:cubicBezTo>
                  <a:pt x="124" y="77"/>
                  <a:pt x="123" y="77"/>
                  <a:pt x="123" y="78"/>
                </a:cubicBezTo>
                <a:cubicBezTo>
                  <a:pt x="123" y="78"/>
                  <a:pt x="123" y="78"/>
                  <a:pt x="123" y="78"/>
                </a:cubicBezTo>
                <a:cubicBezTo>
                  <a:pt x="123" y="78"/>
                  <a:pt x="123" y="79"/>
                  <a:pt x="122" y="80"/>
                </a:cubicBezTo>
                <a:cubicBezTo>
                  <a:pt x="122" y="80"/>
                  <a:pt x="122" y="80"/>
                  <a:pt x="122" y="80"/>
                </a:cubicBezTo>
                <a:cubicBezTo>
                  <a:pt x="122" y="81"/>
                  <a:pt x="122" y="81"/>
                  <a:pt x="122" y="81"/>
                </a:cubicBezTo>
                <a:cubicBezTo>
                  <a:pt x="122" y="81"/>
                  <a:pt x="122" y="81"/>
                  <a:pt x="122" y="81"/>
                </a:cubicBezTo>
                <a:cubicBezTo>
                  <a:pt x="122" y="82"/>
                  <a:pt x="122" y="82"/>
                  <a:pt x="121" y="82"/>
                </a:cubicBezTo>
                <a:cubicBezTo>
                  <a:pt x="121" y="82"/>
                  <a:pt x="121" y="82"/>
                  <a:pt x="121" y="82"/>
                </a:cubicBezTo>
                <a:cubicBezTo>
                  <a:pt x="121" y="82"/>
                  <a:pt x="121" y="83"/>
                  <a:pt x="121" y="83"/>
                </a:cubicBezTo>
                <a:cubicBezTo>
                  <a:pt x="121" y="83"/>
                  <a:pt x="121" y="83"/>
                  <a:pt x="121" y="83"/>
                </a:cubicBezTo>
                <a:cubicBezTo>
                  <a:pt x="121" y="84"/>
                  <a:pt x="120" y="84"/>
                  <a:pt x="120" y="85"/>
                </a:cubicBezTo>
                <a:cubicBezTo>
                  <a:pt x="120" y="85"/>
                  <a:pt x="119" y="85"/>
                  <a:pt x="118" y="85"/>
                </a:cubicBezTo>
                <a:cubicBezTo>
                  <a:pt x="118" y="85"/>
                  <a:pt x="117" y="84"/>
                  <a:pt x="116" y="84"/>
                </a:cubicBezTo>
                <a:close/>
                <a:moveTo>
                  <a:pt x="167" y="152"/>
                </a:moveTo>
                <a:cubicBezTo>
                  <a:pt x="167" y="153"/>
                  <a:pt x="166" y="153"/>
                  <a:pt x="165" y="154"/>
                </a:cubicBezTo>
                <a:cubicBezTo>
                  <a:pt x="165" y="154"/>
                  <a:pt x="165" y="154"/>
                  <a:pt x="165" y="154"/>
                </a:cubicBezTo>
                <a:cubicBezTo>
                  <a:pt x="163" y="156"/>
                  <a:pt x="160" y="159"/>
                  <a:pt x="156" y="162"/>
                </a:cubicBezTo>
                <a:cubicBezTo>
                  <a:pt x="156" y="162"/>
                  <a:pt x="156" y="162"/>
                  <a:pt x="156" y="162"/>
                </a:cubicBezTo>
                <a:cubicBezTo>
                  <a:pt x="156" y="162"/>
                  <a:pt x="156" y="162"/>
                  <a:pt x="156" y="162"/>
                </a:cubicBezTo>
                <a:cubicBezTo>
                  <a:pt x="151" y="166"/>
                  <a:pt x="145" y="169"/>
                  <a:pt x="138" y="171"/>
                </a:cubicBezTo>
                <a:cubicBezTo>
                  <a:pt x="138" y="171"/>
                  <a:pt x="138" y="171"/>
                  <a:pt x="138" y="171"/>
                </a:cubicBezTo>
                <a:cubicBezTo>
                  <a:pt x="138" y="171"/>
                  <a:pt x="138" y="171"/>
                  <a:pt x="138" y="171"/>
                </a:cubicBezTo>
                <a:cubicBezTo>
                  <a:pt x="138" y="171"/>
                  <a:pt x="138" y="171"/>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6" y="170"/>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5" y="169"/>
                </a:cubicBezTo>
                <a:cubicBezTo>
                  <a:pt x="135" y="169"/>
                  <a:pt x="135" y="169"/>
                  <a:pt x="135" y="169"/>
                </a:cubicBezTo>
                <a:cubicBezTo>
                  <a:pt x="135" y="169"/>
                  <a:pt x="135" y="169"/>
                  <a:pt x="135" y="169"/>
                </a:cubicBezTo>
                <a:cubicBezTo>
                  <a:pt x="135" y="168"/>
                  <a:pt x="135" y="168"/>
                  <a:pt x="135" y="168"/>
                </a:cubicBezTo>
                <a:cubicBezTo>
                  <a:pt x="134" y="168"/>
                  <a:pt x="134" y="168"/>
                  <a:pt x="134" y="168"/>
                </a:cubicBezTo>
                <a:cubicBezTo>
                  <a:pt x="134" y="168"/>
                  <a:pt x="134" y="168"/>
                  <a:pt x="134" y="168"/>
                </a:cubicBezTo>
                <a:cubicBezTo>
                  <a:pt x="134" y="168"/>
                  <a:pt x="134" y="168"/>
                  <a:pt x="134" y="168"/>
                </a:cubicBezTo>
                <a:cubicBezTo>
                  <a:pt x="134" y="168"/>
                  <a:pt x="134" y="167"/>
                  <a:pt x="134" y="167"/>
                </a:cubicBezTo>
                <a:cubicBezTo>
                  <a:pt x="134" y="167"/>
                  <a:pt x="134" y="167"/>
                  <a:pt x="134" y="167"/>
                </a:cubicBezTo>
                <a:cubicBezTo>
                  <a:pt x="134" y="167"/>
                  <a:pt x="134" y="167"/>
                  <a:pt x="134" y="167"/>
                </a:cubicBezTo>
                <a:cubicBezTo>
                  <a:pt x="134" y="167"/>
                  <a:pt x="133" y="167"/>
                  <a:pt x="133" y="167"/>
                </a:cubicBezTo>
                <a:cubicBezTo>
                  <a:pt x="133" y="167"/>
                  <a:pt x="133" y="167"/>
                  <a:pt x="133" y="167"/>
                </a:cubicBezTo>
                <a:cubicBezTo>
                  <a:pt x="133" y="166"/>
                  <a:pt x="133" y="166"/>
                  <a:pt x="132" y="166"/>
                </a:cubicBezTo>
                <a:cubicBezTo>
                  <a:pt x="132" y="166"/>
                  <a:pt x="132" y="166"/>
                  <a:pt x="131" y="165"/>
                </a:cubicBezTo>
                <a:cubicBezTo>
                  <a:pt x="131" y="165"/>
                  <a:pt x="131" y="165"/>
                  <a:pt x="131" y="165"/>
                </a:cubicBezTo>
                <a:cubicBezTo>
                  <a:pt x="131" y="165"/>
                  <a:pt x="130" y="164"/>
                  <a:pt x="130" y="164"/>
                </a:cubicBezTo>
                <a:cubicBezTo>
                  <a:pt x="129" y="163"/>
                  <a:pt x="129" y="163"/>
                  <a:pt x="129" y="163"/>
                </a:cubicBezTo>
                <a:cubicBezTo>
                  <a:pt x="129" y="163"/>
                  <a:pt x="129" y="163"/>
                  <a:pt x="129" y="163"/>
                </a:cubicBezTo>
                <a:cubicBezTo>
                  <a:pt x="129" y="163"/>
                  <a:pt x="128" y="162"/>
                  <a:pt x="128" y="162"/>
                </a:cubicBezTo>
                <a:cubicBezTo>
                  <a:pt x="128" y="162"/>
                  <a:pt x="128" y="162"/>
                  <a:pt x="128" y="162"/>
                </a:cubicBezTo>
                <a:cubicBezTo>
                  <a:pt x="128" y="162"/>
                  <a:pt x="128" y="162"/>
                  <a:pt x="128" y="162"/>
                </a:cubicBezTo>
                <a:cubicBezTo>
                  <a:pt x="126" y="160"/>
                  <a:pt x="125" y="159"/>
                  <a:pt x="124" y="158"/>
                </a:cubicBezTo>
                <a:cubicBezTo>
                  <a:pt x="124" y="158"/>
                  <a:pt x="124" y="158"/>
                  <a:pt x="124" y="158"/>
                </a:cubicBezTo>
                <a:cubicBezTo>
                  <a:pt x="124" y="158"/>
                  <a:pt x="124" y="158"/>
                  <a:pt x="124" y="158"/>
                </a:cubicBezTo>
                <a:cubicBezTo>
                  <a:pt x="123" y="157"/>
                  <a:pt x="123" y="157"/>
                  <a:pt x="122" y="156"/>
                </a:cubicBezTo>
                <a:cubicBezTo>
                  <a:pt x="122" y="156"/>
                  <a:pt x="122" y="156"/>
                  <a:pt x="122" y="156"/>
                </a:cubicBezTo>
                <a:cubicBezTo>
                  <a:pt x="122" y="156"/>
                  <a:pt x="122" y="155"/>
                  <a:pt x="121" y="155"/>
                </a:cubicBezTo>
                <a:cubicBezTo>
                  <a:pt x="121" y="155"/>
                  <a:pt x="121" y="155"/>
                  <a:pt x="121" y="155"/>
                </a:cubicBezTo>
                <a:cubicBezTo>
                  <a:pt x="121" y="154"/>
                  <a:pt x="121" y="154"/>
                  <a:pt x="120" y="154"/>
                </a:cubicBezTo>
                <a:cubicBezTo>
                  <a:pt x="120" y="154"/>
                  <a:pt x="120" y="153"/>
                  <a:pt x="120" y="153"/>
                </a:cubicBezTo>
                <a:cubicBezTo>
                  <a:pt x="120" y="153"/>
                  <a:pt x="119" y="153"/>
                  <a:pt x="119" y="152"/>
                </a:cubicBezTo>
                <a:cubicBezTo>
                  <a:pt x="119" y="152"/>
                  <a:pt x="119" y="152"/>
                  <a:pt x="120" y="152"/>
                </a:cubicBezTo>
                <a:cubicBezTo>
                  <a:pt x="120" y="152"/>
                  <a:pt x="120" y="152"/>
                  <a:pt x="120" y="152"/>
                </a:cubicBezTo>
                <a:cubicBezTo>
                  <a:pt x="124" y="147"/>
                  <a:pt x="130" y="139"/>
                  <a:pt x="134" y="131"/>
                </a:cubicBezTo>
                <a:cubicBezTo>
                  <a:pt x="134" y="131"/>
                  <a:pt x="134" y="131"/>
                  <a:pt x="134" y="131"/>
                </a:cubicBezTo>
                <a:cubicBezTo>
                  <a:pt x="134" y="130"/>
                  <a:pt x="135" y="130"/>
                  <a:pt x="135" y="129"/>
                </a:cubicBezTo>
                <a:cubicBezTo>
                  <a:pt x="135" y="129"/>
                  <a:pt x="135" y="129"/>
                  <a:pt x="136" y="128"/>
                </a:cubicBezTo>
                <a:cubicBezTo>
                  <a:pt x="136" y="128"/>
                  <a:pt x="136" y="128"/>
                  <a:pt x="136" y="127"/>
                </a:cubicBezTo>
                <a:cubicBezTo>
                  <a:pt x="136" y="127"/>
                  <a:pt x="137" y="127"/>
                  <a:pt x="137" y="126"/>
                </a:cubicBezTo>
                <a:cubicBezTo>
                  <a:pt x="137" y="126"/>
                  <a:pt x="137" y="126"/>
                  <a:pt x="137" y="125"/>
                </a:cubicBezTo>
                <a:cubicBezTo>
                  <a:pt x="138" y="125"/>
                  <a:pt x="138" y="124"/>
                  <a:pt x="138" y="124"/>
                </a:cubicBezTo>
                <a:cubicBezTo>
                  <a:pt x="138" y="124"/>
                  <a:pt x="138" y="123"/>
                  <a:pt x="138" y="123"/>
                </a:cubicBezTo>
                <a:cubicBezTo>
                  <a:pt x="139" y="123"/>
                  <a:pt x="139" y="122"/>
                  <a:pt x="139" y="122"/>
                </a:cubicBezTo>
                <a:cubicBezTo>
                  <a:pt x="139" y="122"/>
                  <a:pt x="139" y="121"/>
                  <a:pt x="139" y="121"/>
                </a:cubicBezTo>
                <a:cubicBezTo>
                  <a:pt x="140" y="121"/>
                  <a:pt x="140" y="120"/>
                  <a:pt x="140" y="120"/>
                </a:cubicBezTo>
                <a:cubicBezTo>
                  <a:pt x="141" y="120"/>
                  <a:pt x="141" y="120"/>
                  <a:pt x="142" y="120"/>
                </a:cubicBezTo>
                <a:cubicBezTo>
                  <a:pt x="142" y="120"/>
                  <a:pt x="142" y="120"/>
                  <a:pt x="142" y="120"/>
                </a:cubicBezTo>
                <a:cubicBezTo>
                  <a:pt x="143" y="120"/>
                  <a:pt x="143" y="120"/>
                  <a:pt x="143" y="120"/>
                </a:cubicBezTo>
                <a:cubicBezTo>
                  <a:pt x="143" y="120"/>
                  <a:pt x="144" y="120"/>
                  <a:pt x="144" y="120"/>
                </a:cubicBezTo>
                <a:cubicBezTo>
                  <a:pt x="144" y="120"/>
                  <a:pt x="144" y="120"/>
                  <a:pt x="144" y="120"/>
                </a:cubicBezTo>
                <a:cubicBezTo>
                  <a:pt x="145" y="120"/>
                  <a:pt x="145" y="120"/>
                  <a:pt x="146" y="120"/>
                </a:cubicBezTo>
                <a:cubicBezTo>
                  <a:pt x="146" y="120"/>
                  <a:pt x="146" y="120"/>
                  <a:pt x="146" y="120"/>
                </a:cubicBezTo>
                <a:cubicBezTo>
                  <a:pt x="147" y="120"/>
                  <a:pt x="147" y="120"/>
                  <a:pt x="148" y="120"/>
                </a:cubicBezTo>
                <a:cubicBezTo>
                  <a:pt x="148" y="120"/>
                  <a:pt x="148" y="120"/>
                  <a:pt x="148" y="120"/>
                </a:cubicBezTo>
                <a:cubicBezTo>
                  <a:pt x="148" y="120"/>
                  <a:pt x="148" y="120"/>
                  <a:pt x="149" y="120"/>
                </a:cubicBezTo>
                <a:cubicBezTo>
                  <a:pt x="152" y="120"/>
                  <a:pt x="155" y="120"/>
                  <a:pt x="158" y="120"/>
                </a:cubicBezTo>
                <a:cubicBezTo>
                  <a:pt x="160" y="120"/>
                  <a:pt x="162" y="120"/>
                  <a:pt x="163" y="120"/>
                </a:cubicBezTo>
                <a:cubicBezTo>
                  <a:pt x="164" y="120"/>
                  <a:pt x="166" y="120"/>
                  <a:pt x="166" y="120"/>
                </a:cubicBezTo>
                <a:cubicBezTo>
                  <a:pt x="167" y="120"/>
                  <a:pt x="167" y="120"/>
                  <a:pt x="167" y="120"/>
                </a:cubicBezTo>
                <a:cubicBezTo>
                  <a:pt x="168" y="120"/>
                  <a:pt x="169" y="120"/>
                  <a:pt x="170" y="120"/>
                </a:cubicBezTo>
                <a:cubicBezTo>
                  <a:pt x="170" y="120"/>
                  <a:pt x="170" y="120"/>
                  <a:pt x="170" y="120"/>
                </a:cubicBezTo>
                <a:cubicBezTo>
                  <a:pt x="170" y="120"/>
                  <a:pt x="171" y="120"/>
                  <a:pt x="171" y="120"/>
                </a:cubicBezTo>
                <a:cubicBezTo>
                  <a:pt x="171" y="122"/>
                  <a:pt x="172" y="124"/>
                  <a:pt x="172" y="126"/>
                </a:cubicBezTo>
                <a:cubicBezTo>
                  <a:pt x="172" y="126"/>
                  <a:pt x="172" y="126"/>
                  <a:pt x="172" y="126"/>
                </a:cubicBezTo>
                <a:cubicBezTo>
                  <a:pt x="172" y="127"/>
                  <a:pt x="172" y="127"/>
                  <a:pt x="172" y="128"/>
                </a:cubicBezTo>
                <a:cubicBezTo>
                  <a:pt x="172" y="128"/>
                  <a:pt x="172" y="128"/>
                  <a:pt x="172" y="128"/>
                </a:cubicBezTo>
                <a:cubicBezTo>
                  <a:pt x="172" y="128"/>
                  <a:pt x="172" y="129"/>
                  <a:pt x="172" y="129"/>
                </a:cubicBezTo>
                <a:cubicBezTo>
                  <a:pt x="172" y="129"/>
                  <a:pt x="172" y="130"/>
                  <a:pt x="172" y="130"/>
                </a:cubicBezTo>
                <a:cubicBezTo>
                  <a:pt x="172" y="130"/>
                  <a:pt x="172" y="131"/>
                  <a:pt x="172" y="131"/>
                </a:cubicBezTo>
                <a:cubicBezTo>
                  <a:pt x="172" y="131"/>
                  <a:pt x="172" y="131"/>
                  <a:pt x="172" y="132"/>
                </a:cubicBezTo>
                <a:cubicBezTo>
                  <a:pt x="172" y="132"/>
                  <a:pt x="172" y="132"/>
                  <a:pt x="172" y="133"/>
                </a:cubicBezTo>
                <a:cubicBezTo>
                  <a:pt x="172" y="133"/>
                  <a:pt x="172" y="133"/>
                  <a:pt x="172" y="133"/>
                </a:cubicBezTo>
                <a:cubicBezTo>
                  <a:pt x="172" y="134"/>
                  <a:pt x="172" y="134"/>
                  <a:pt x="172" y="135"/>
                </a:cubicBezTo>
                <a:cubicBezTo>
                  <a:pt x="172" y="135"/>
                  <a:pt x="172" y="135"/>
                  <a:pt x="172" y="135"/>
                </a:cubicBezTo>
                <a:cubicBezTo>
                  <a:pt x="172" y="136"/>
                  <a:pt x="172" y="137"/>
                  <a:pt x="172" y="138"/>
                </a:cubicBezTo>
                <a:cubicBezTo>
                  <a:pt x="172" y="138"/>
                  <a:pt x="172" y="138"/>
                  <a:pt x="172" y="138"/>
                </a:cubicBezTo>
                <a:cubicBezTo>
                  <a:pt x="172" y="138"/>
                  <a:pt x="172" y="139"/>
                  <a:pt x="172" y="139"/>
                </a:cubicBezTo>
                <a:cubicBezTo>
                  <a:pt x="172" y="139"/>
                  <a:pt x="172" y="139"/>
                  <a:pt x="172" y="140"/>
                </a:cubicBezTo>
                <a:cubicBezTo>
                  <a:pt x="172" y="140"/>
                  <a:pt x="172" y="140"/>
                  <a:pt x="172" y="141"/>
                </a:cubicBezTo>
                <a:cubicBezTo>
                  <a:pt x="172" y="141"/>
                  <a:pt x="172" y="141"/>
                  <a:pt x="172" y="141"/>
                </a:cubicBezTo>
                <a:cubicBezTo>
                  <a:pt x="172" y="142"/>
                  <a:pt x="172" y="142"/>
                  <a:pt x="172" y="142"/>
                </a:cubicBezTo>
                <a:cubicBezTo>
                  <a:pt x="172" y="142"/>
                  <a:pt x="172" y="143"/>
                  <a:pt x="171" y="143"/>
                </a:cubicBezTo>
                <a:cubicBezTo>
                  <a:pt x="171" y="143"/>
                  <a:pt x="171" y="143"/>
                  <a:pt x="171" y="144"/>
                </a:cubicBezTo>
                <a:cubicBezTo>
                  <a:pt x="171" y="144"/>
                  <a:pt x="171" y="144"/>
                  <a:pt x="171" y="144"/>
                </a:cubicBezTo>
                <a:cubicBezTo>
                  <a:pt x="171" y="145"/>
                  <a:pt x="171" y="145"/>
                  <a:pt x="171" y="145"/>
                </a:cubicBezTo>
                <a:cubicBezTo>
                  <a:pt x="171" y="145"/>
                  <a:pt x="171" y="145"/>
                  <a:pt x="171" y="146"/>
                </a:cubicBezTo>
                <a:cubicBezTo>
                  <a:pt x="171" y="146"/>
                  <a:pt x="171" y="146"/>
                  <a:pt x="171" y="146"/>
                </a:cubicBezTo>
                <a:cubicBezTo>
                  <a:pt x="171" y="146"/>
                  <a:pt x="171" y="146"/>
                  <a:pt x="171" y="146"/>
                </a:cubicBezTo>
                <a:cubicBezTo>
                  <a:pt x="171" y="146"/>
                  <a:pt x="171" y="146"/>
                  <a:pt x="171" y="146"/>
                </a:cubicBezTo>
                <a:cubicBezTo>
                  <a:pt x="171" y="146"/>
                  <a:pt x="171" y="146"/>
                  <a:pt x="171" y="146"/>
                </a:cubicBezTo>
                <a:cubicBezTo>
                  <a:pt x="171" y="146"/>
                  <a:pt x="171" y="146"/>
                  <a:pt x="171" y="147"/>
                </a:cubicBezTo>
                <a:cubicBezTo>
                  <a:pt x="171" y="147"/>
                  <a:pt x="171" y="147"/>
                  <a:pt x="171" y="148"/>
                </a:cubicBezTo>
                <a:cubicBezTo>
                  <a:pt x="171" y="148"/>
                  <a:pt x="170" y="148"/>
                  <a:pt x="170" y="149"/>
                </a:cubicBezTo>
                <a:cubicBezTo>
                  <a:pt x="170" y="149"/>
                  <a:pt x="170" y="149"/>
                  <a:pt x="170" y="149"/>
                </a:cubicBezTo>
                <a:cubicBezTo>
                  <a:pt x="169" y="149"/>
                  <a:pt x="169" y="150"/>
                  <a:pt x="169" y="150"/>
                </a:cubicBezTo>
                <a:cubicBezTo>
                  <a:pt x="169" y="150"/>
                  <a:pt x="169" y="150"/>
                  <a:pt x="169" y="150"/>
                </a:cubicBezTo>
                <a:cubicBezTo>
                  <a:pt x="168" y="151"/>
                  <a:pt x="168" y="151"/>
                  <a:pt x="167" y="152"/>
                </a:cubicBezTo>
                <a:cubicBezTo>
                  <a:pt x="167" y="152"/>
                  <a:pt x="167" y="152"/>
                  <a:pt x="167" y="152"/>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29" name="Freeform 27">
            <a:extLst>
              <a:ext uri="{FF2B5EF4-FFF2-40B4-BE49-F238E27FC236}">
                <a16:creationId xmlns:a16="http://schemas.microsoft.com/office/drawing/2014/main" id="{DE7275AF-B701-4CF8-94AC-02AD6F6F77DA}"/>
              </a:ext>
            </a:extLst>
          </p:cNvPr>
          <p:cNvSpPr>
            <a:spLocks noChangeAspect="1" noEditPoints="1"/>
          </p:cNvSpPr>
          <p:nvPr/>
        </p:nvSpPr>
        <p:spPr bwMode="gray">
          <a:xfrm flipH="1">
            <a:off x="9222039" y="5016074"/>
            <a:ext cx="90000" cy="90000"/>
          </a:xfrm>
          <a:custGeom>
            <a:avLst/>
            <a:gdLst>
              <a:gd name="T0" fmla="*/ 191 w 193"/>
              <a:gd name="T1" fmla="*/ 79 h 193"/>
              <a:gd name="T2" fmla="*/ 189 w 193"/>
              <a:gd name="T3" fmla="*/ 80 h 193"/>
              <a:gd name="T4" fmla="*/ 188 w 193"/>
              <a:gd name="T5" fmla="*/ 81 h 193"/>
              <a:gd name="T6" fmla="*/ 185 w 193"/>
              <a:gd name="T7" fmla="*/ 82 h 193"/>
              <a:gd name="T8" fmla="*/ 179 w 193"/>
              <a:gd name="T9" fmla="*/ 73 h 193"/>
              <a:gd name="T10" fmla="*/ 175 w 193"/>
              <a:gd name="T11" fmla="*/ 65 h 193"/>
              <a:gd name="T12" fmla="*/ 165 w 193"/>
              <a:gd name="T13" fmla="*/ 51 h 193"/>
              <a:gd name="T14" fmla="*/ 164 w 193"/>
              <a:gd name="T15" fmla="*/ 37 h 193"/>
              <a:gd name="T16" fmla="*/ 170 w 193"/>
              <a:gd name="T17" fmla="*/ 35 h 193"/>
              <a:gd name="T18" fmla="*/ 127 w 193"/>
              <a:gd name="T19" fmla="*/ 5 h 193"/>
              <a:gd name="T20" fmla="*/ 31 w 193"/>
              <a:gd name="T21" fmla="*/ 30 h 193"/>
              <a:gd name="T22" fmla="*/ 34 w 193"/>
              <a:gd name="T23" fmla="*/ 29 h 193"/>
              <a:gd name="T24" fmla="*/ 33 w 193"/>
              <a:gd name="T25" fmla="*/ 37 h 193"/>
              <a:gd name="T26" fmla="*/ 33 w 193"/>
              <a:gd name="T27" fmla="*/ 47 h 193"/>
              <a:gd name="T28" fmla="*/ 25 w 193"/>
              <a:gd name="T29" fmla="*/ 58 h 193"/>
              <a:gd name="T30" fmla="*/ 20 w 193"/>
              <a:gd name="T31" fmla="*/ 65 h 193"/>
              <a:gd name="T32" fmla="*/ 14 w 193"/>
              <a:gd name="T33" fmla="*/ 83 h 193"/>
              <a:gd name="T34" fmla="*/ 12 w 193"/>
              <a:gd name="T35" fmla="*/ 83 h 193"/>
              <a:gd name="T36" fmla="*/ 7 w 193"/>
              <a:gd name="T37" fmla="*/ 82 h 193"/>
              <a:gd name="T38" fmla="*/ 4 w 193"/>
              <a:gd name="T39" fmla="*/ 81 h 193"/>
              <a:gd name="T40" fmla="*/ 67 w 193"/>
              <a:gd name="T41" fmla="*/ 188 h 193"/>
              <a:gd name="T42" fmla="*/ 76 w 193"/>
              <a:gd name="T43" fmla="*/ 154 h 193"/>
              <a:gd name="T44" fmla="*/ 73 w 193"/>
              <a:gd name="T45" fmla="*/ 158 h 193"/>
              <a:gd name="T46" fmla="*/ 67 w 193"/>
              <a:gd name="T47" fmla="*/ 163 h 193"/>
              <a:gd name="T48" fmla="*/ 63 w 193"/>
              <a:gd name="T49" fmla="*/ 166 h 193"/>
              <a:gd name="T50" fmla="*/ 61 w 193"/>
              <a:gd name="T51" fmla="*/ 168 h 193"/>
              <a:gd name="T52" fmla="*/ 26 w 193"/>
              <a:gd name="T53" fmla="*/ 145 h 193"/>
              <a:gd name="T54" fmla="*/ 25 w 193"/>
              <a:gd name="T55" fmla="*/ 141 h 193"/>
              <a:gd name="T56" fmla="*/ 24 w 193"/>
              <a:gd name="T57" fmla="*/ 123 h 193"/>
              <a:gd name="T58" fmla="*/ 26 w 193"/>
              <a:gd name="T59" fmla="*/ 117 h 193"/>
              <a:gd name="T60" fmla="*/ 36 w 193"/>
              <a:gd name="T61" fmla="*/ 118 h 193"/>
              <a:gd name="T62" fmla="*/ 50 w 193"/>
              <a:gd name="T63" fmla="*/ 119 h 193"/>
              <a:gd name="T64" fmla="*/ 60 w 193"/>
              <a:gd name="T65" fmla="*/ 122 h 193"/>
              <a:gd name="T66" fmla="*/ 72 w 193"/>
              <a:gd name="T67" fmla="*/ 142 h 193"/>
              <a:gd name="T68" fmla="*/ 112 w 193"/>
              <a:gd name="T69" fmla="*/ 84 h 193"/>
              <a:gd name="T70" fmla="*/ 103 w 193"/>
              <a:gd name="T71" fmla="*/ 84 h 193"/>
              <a:gd name="T72" fmla="*/ 87 w 193"/>
              <a:gd name="T73" fmla="*/ 84 h 193"/>
              <a:gd name="T74" fmla="*/ 98 w 193"/>
              <a:gd name="T75" fmla="*/ 30 h 193"/>
              <a:gd name="T76" fmla="*/ 102 w 193"/>
              <a:gd name="T77" fmla="*/ 31 h 193"/>
              <a:gd name="T78" fmla="*/ 121 w 193"/>
              <a:gd name="T79" fmla="*/ 42 h 193"/>
              <a:gd name="T80" fmla="*/ 130 w 193"/>
              <a:gd name="T81" fmla="*/ 55 h 193"/>
              <a:gd name="T82" fmla="*/ 127 w 193"/>
              <a:gd name="T83" fmla="*/ 65 h 193"/>
              <a:gd name="T84" fmla="*/ 124 w 193"/>
              <a:gd name="T85" fmla="*/ 74 h 193"/>
              <a:gd name="T86" fmla="*/ 122 w 193"/>
              <a:gd name="T87" fmla="*/ 81 h 193"/>
              <a:gd name="T88" fmla="*/ 167 w 193"/>
              <a:gd name="T89" fmla="*/ 152 h 193"/>
              <a:gd name="T90" fmla="*/ 137 w 193"/>
              <a:gd name="T91" fmla="*/ 170 h 193"/>
              <a:gd name="T92" fmla="*/ 136 w 193"/>
              <a:gd name="T93" fmla="*/ 169 h 193"/>
              <a:gd name="T94" fmla="*/ 134 w 193"/>
              <a:gd name="T95" fmla="*/ 167 h 193"/>
              <a:gd name="T96" fmla="*/ 129 w 193"/>
              <a:gd name="T97" fmla="*/ 163 h 193"/>
              <a:gd name="T98" fmla="*/ 122 w 193"/>
              <a:gd name="T99" fmla="*/ 156 h 193"/>
              <a:gd name="T100" fmla="*/ 134 w 193"/>
              <a:gd name="T101" fmla="*/ 131 h 193"/>
              <a:gd name="T102" fmla="*/ 139 w 193"/>
              <a:gd name="T103" fmla="*/ 121 h 193"/>
              <a:gd name="T104" fmla="*/ 148 w 193"/>
              <a:gd name="T105" fmla="*/ 120 h 193"/>
              <a:gd name="T106" fmla="*/ 171 w 193"/>
              <a:gd name="T107" fmla="*/ 120 h 193"/>
              <a:gd name="T108" fmla="*/ 172 w 193"/>
              <a:gd name="T109" fmla="*/ 133 h 193"/>
              <a:gd name="T110" fmla="*/ 172 w 193"/>
              <a:gd name="T111" fmla="*/ 141 h 193"/>
              <a:gd name="T112" fmla="*/ 171 w 193"/>
              <a:gd name="T113" fmla="*/ 146 h 193"/>
              <a:gd name="T114" fmla="*/ 167 w 193"/>
              <a:gd name="T115" fmla="*/ 15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3" h="193">
                <a:moveTo>
                  <a:pt x="177" y="149"/>
                </a:moveTo>
                <a:cubicBezTo>
                  <a:pt x="178" y="148"/>
                  <a:pt x="178" y="147"/>
                  <a:pt x="178" y="147"/>
                </a:cubicBezTo>
                <a:cubicBezTo>
                  <a:pt x="178" y="147"/>
                  <a:pt x="179" y="146"/>
                  <a:pt x="180" y="145"/>
                </a:cubicBezTo>
                <a:cubicBezTo>
                  <a:pt x="187" y="131"/>
                  <a:pt x="193" y="117"/>
                  <a:pt x="193" y="96"/>
                </a:cubicBezTo>
                <a:cubicBezTo>
                  <a:pt x="193" y="95"/>
                  <a:pt x="192" y="94"/>
                  <a:pt x="192" y="94"/>
                </a:cubicBezTo>
                <a:cubicBezTo>
                  <a:pt x="192" y="93"/>
                  <a:pt x="193" y="93"/>
                  <a:pt x="193" y="92"/>
                </a:cubicBezTo>
                <a:cubicBezTo>
                  <a:pt x="192" y="87"/>
                  <a:pt x="192" y="83"/>
                  <a:pt x="191" y="79"/>
                </a:cubicBezTo>
                <a:cubicBezTo>
                  <a:pt x="191" y="79"/>
                  <a:pt x="191" y="79"/>
                  <a:pt x="191" y="79"/>
                </a:cubicBezTo>
                <a:cubicBezTo>
                  <a:pt x="191" y="79"/>
                  <a:pt x="191" y="79"/>
                  <a:pt x="191" y="79"/>
                </a:cubicBezTo>
                <a:cubicBezTo>
                  <a:pt x="191" y="79"/>
                  <a:pt x="191" y="79"/>
                  <a:pt x="190" y="79"/>
                </a:cubicBezTo>
                <a:cubicBezTo>
                  <a:pt x="190" y="79"/>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89" y="80"/>
                  <a:pt x="189" y="80"/>
                  <a:pt x="189" y="80"/>
                </a:cubicBezTo>
                <a:cubicBezTo>
                  <a:pt x="189" y="80"/>
                  <a:pt x="189" y="80"/>
                  <a:pt x="189" y="80"/>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8" y="81"/>
                  <a:pt x="188" y="81"/>
                  <a:pt x="188" y="81"/>
                </a:cubicBezTo>
                <a:cubicBezTo>
                  <a:pt x="188" y="81"/>
                  <a:pt x="188" y="81"/>
                  <a:pt x="188" y="81"/>
                </a:cubicBezTo>
                <a:cubicBezTo>
                  <a:pt x="188" y="82"/>
                  <a:pt x="188" y="82"/>
                  <a:pt x="187" y="82"/>
                </a:cubicBezTo>
                <a:cubicBezTo>
                  <a:pt x="187" y="82"/>
                  <a:pt x="187" y="82"/>
                  <a:pt x="187" y="82"/>
                </a:cubicBezTo>
                <a:cubicBezTo>
                  <a:pt x="187" y="82"/>
                  <a:pt x="187" y="82"/>
                  <a:pt x="187" y="82"/>
                </a:cubicBezTo>
                <a:cubicBezTo>
                  <a:pt x="186" y="82"/>
                  <a:pt x="186" y="82"/>
                  <a:pt x="186" y="82"/>
                </a:cubicBezTo>
                <a:cubicBezTo>
                  <a:pt x="186" y="82"/>
                  <a:pt x="186" y="82"/>
                  <a:pt x="186" y="82"/>
                </a:cubicBezTo>
                <a:cubicBezTo>
                  <a:pt x="186" y="82"/>
                  <a:pt x="186" y="82"/>
                  <a:pt x="186" y="82"/>
                </a:cubicBezTo>
                <a:cubicBezTo>
                  <a:pt x="186" y="82"/>
                  <a:pt x="185" y="82"/>
                  <a:pt x="185" y="82"/>
                </a:cubicBezTo>
                <a:cubicBezTo>
                  <a:pt x="185" y="82"/>
                  <a:pt x="185" y="82"/>
                  <a:pt x="185" y="82"/>
                </a:cubicBezTo>
                <a:cubicBezTo>
                  <a:pt x="185" y="82"/>
                  <a:pt x="184" y="82"/>
                  <a:pt x="183" y="83"/>
                </a:cubicBezTo>
                <a:cubicBezTo>
                  <a:pt x="183" y="82"/>
                  <a:pt x="183" y="81"/>
                  <a:pt x="183" y="81"/>
                </a:cubicBezTo>
                <a:cubicBezTo>
                  <a:pt x="183" y="80"/>
                  <a:pt x="182" y="80"/>
                  <a:pt x="182" y="79"/>
                </a:cubicBezTo>
                <a:cubicBezTo>
                  <a:pt x="182" y="79"/>
                  <a:pt x="182" y="79"/>
                  <a:pt x="182" y="78"/>
                </a:cubicBezTo>
                <a:cubicBezTo>
                  <a:pt x="182" y="78"/>
                  <a:pt x="181" y="77"/>
                  <a:pt x="181" y="77"/>
                </a:cubicBezTo>
                <a:cubicBezTo>
                  <a:pt x="181" y="77"/>
                  <a:pt x="181" y="76"/>
                  <a:pt x="181" y="76"/>
                </a:cubicBezTo>
                <a:cubicBezTo>
                  <a:pt x="181" y="76"/>
                  <a:pt x="180" y="75"/>
                  <a:pt x="180" y="74"/>
                </a:cubicBezTo>
                <a:cubicBezTo>
                  <a:pt x="180" y="74"/>
                  <a:pt x="180" y="74"/>
                  <a:pt x="179" y="73"/>
                </a:cubicBezTo>
                <a:cubicBezTo>
                  <a:pt x="179" y="73"/>
                  <a:pt x="179" y="73"/>
                  <a:pt x="179" y="73"/>
                </a:cubicBezTo>
                <a:cubicBezTo>
                  <a:pt x="179" y="73"/>
                  <a:pt x="179" y="72"/>
                  <a:pt x="179" y="72"/>
                </a:cubicBezTo>
                <a:cubicBezTo>
                  <a:pt x="179" y="72"/>
                  <a:pt x="179" y="72"/>
                  <a:pt x="179" y="72"/>
                </a:cubicBezTo>
                <a:cubicBezTo>
                  <a:pt x="179" y="72"/>
                  <a:pt x="178" y="71"/>
                  <a:pt x="178" y="71"/>
                </a:cubicBezTo>
                <a:cubicBezTo>
                  <a:pt x="178" y="70"/>
                  <a:pt x="178" y="70"/>
                  <a:pt x="178" y="70"/>
                </a:cubicBezTo>
                <a:cubicBezTo>
                  <a:pt x="178" y="70"/>
                  <a:pt x="178" y="70"/>
                  <a:pt x="178" y="70"/>
                </a:cubicBezTo>
                <a:cubicBezTo>
                  <a:pt x="177" y="69"/>
                  <a:pt x="177" y="68"/>
                  <a:pt x="176" y="68"/>
                </a:cubicBezTo>
                <a:cubicBezTo>
                  <a:pt x="176" y="67"/>
                  <a:pt x="176" y="67"/>
                  <a:pt x="176" y="67"/>
                </a:cubicBezTo>
                <a:cubicBezTo>
                  <a:pt x="176" y="66"/>
                  <a:pt x="175" y="66"/>
                  <a:pt x="175" y="65"/>
                </a:cubicBezTo>
                <a:cubicBezTo>
                  <a:pt x="175" y="65"/>
                  <a:pt x="175" y="65"/>
                  <a:pt x="175" y="65"/>
                </a:cubicBezTo>
                <a:cubicBezTo>
                  <a:pt x="174" y="64"/>
                  <a:pt x="173" y="63"/>
                  <a:pt x="173" y="62"/>
                </a:cubicBezTo>
                <a:cubicBezTo>
                  <a:pt x="173" y="62"/>
                  <a:pt x="173" y="62"/>
                  <a:pt x="173" y="62"/>
                </a:cubicBezTo>
                <a:cubicBezTo>
                  <a:pt x="173" y="62"/>
                  <a:pt x="173" y="62"/>
                  <a:pt x="173" y="62"/>
                </a:cubicBezTo>
                <a:cubicBezTo>
                  <a:pt x="172" y="61"/>
                  <a:pt x="172" y="61"/>
                  <a:pt x="172" y="60"/>
                </a:cubicBezTo>
                <a:cubicBezTo>
                  <a:pt x="171" y="60"/>
                  <a:pt x="171" y="60"/>
                  <a:pt x="171" y="60"/>
                </a:cubicBezTo>
                <a:cubicBezTo>
                  <a:pt x="171" y="59"/>
                  <a:pt x="171" y="59"/>
                  <a:pt x="170" y="58"/>
                </a:cubicBezTo>
                <a:cubicBezTo>
                  <a:pt x="169" y="56"/>
                  <a:pt x="167" y="54"/>
                  <a:pt x="166" y="53"/>
                </a:cubicBezTo>
                <a:cubicBezTo>
                  <a:pt x="166" y="53"/>
                  <a:pt x="166" y="53"/>
                  <a:pt x="166" y="53"/>
                </a:cubicBezTo>
                <a:cubicBezTo>
                  <a:pt x="165" y="52"/>
                  <a:pt x="165" y="52"/>
                  <a:pt x="165" y="51"/>
                </a:cubicBezTo>
                <a:cubicBezTo>
                  <a:pt x="164" y="51"/>
                  <a:pt x="164" y="51"/>
                  <a:pt x="164" y="51"/>
                </a:cubicBezTo>
                <a:cubicBezTo>
                  <a:pt x="164" y="51"/>
                  <a:pt x="164" y="51"/>
                  <a:pt x="164" y="51"/>
                </a:cubicBezTo>
                <a:cubicBezTo>
                  <a:pt x="163" y="50"/>
                  <a:pt x="163" y="50"/>
                  <a:pt x="163" y="50"/>
                </a:cubicBezTo>
                <a:cubicBezTo>
                  <a:pt x="163" y="49"/>
                  <a:pt x="163" y="49"/>
                  <a:pt x="164" y="48"/>
                </a:cubicBezTo>
                <a:cubicBezTo>
                  <a:pt x="164" y="47"/>
                  <a:pt x="164" y="46"/>
                  <a:pt x="164" y="44"/>
                </a:cubicBezTo>
                <a:cubicBezTo>
                  <a:pt x="164" y="43"/>
                  <a:pt x="164" y="43"/>
                  <a:pt x="164" y="42"/>
                </a:cubicBezTo>
                <a:cubicBezTo>
                  <a:pt x="164" y="41"/>
                  <a:pt x="164" y="40"/>
                  <a:pt x="164" y="39"/>
                </a:cubicBezTo>
                <a:cubicBezTo>
                  <a:pt x="164" y="39"/>
                  <a:pt x="164" y="39"/>
                  <a:pt x="164" y="39"/>
                </a:cubicBezTo>
                <a:cubicBezTo>
                  <a:pt x="164" y="38"/>
                  <a:pt x="164" y="37"/>
                  <a:pt x="164" y="37"/>
                </a:cubicBezTo>
                <a:cubicBezTo>
                  <a:pt x="164" y="36"/>
                  <a:pt x="164" y="36"/>
                  <a:pt x="164" y="36"/>
                </a:cubicBezTo>
                <a:cubicBezTo>
                  <a:pt x="164" y="35"/>
                  <a:pt x="164" y="34"/>
                  <a:pt x="164" y="34"/>
                </a:cubicBezTo>
                <a:cubicBezTo>
                  <a:pt x="164" y="34"/>
                  <a:pt x="164" y="33"/>
                  <a:pt x="164" y="33"/>
                </a:cubicBezTo>
                <a:cubicBezTo>
                  <a:pt x="164" y="33"/>
                  <a:pt x="164" y="33"/>
                  <a:pt x="164" y="33"/>
                </a:cubicBezTo>
                <a:cubicBezTo>
                  <a:pt x="163" y="32"/>
                  <a:pt x="163" y="31"/>
                  <a:pt x="163" y="31"/>
                </a:cubicBezTo>
                <a:cubicBezTo>
                  <a:pt x="165" y="31"/>
                  <a:pt x="167" y="33"/>
                  <a:pt x="169" y="34"/>
                </a:cubicBezTo>
                <a:cubicBezTo>
                  <a:pt x="169" y="34"/>
                  <a:pt x="169" y="34"/>
                  <a:pt x="169" y="34"/>
                </a:cubicBezTo>
                <a:cubicBezTo>
                  <a:pt x="169" y="35"/>
                  <a:pt x="169" y="35"/>
                  <a:pt x="170" y="35"/>
                </a:cubicBezTo>
                <a:cubicBezTo>
                  <a:pt x="170" y="35"/>
                  <a:pt x="170" y="35"/>
                  <a:pt x="170" y="35"/>
                </a:cubicBezTo>
                <a:cubicBezTo>
                  <a:pt x="170" y="35"/>
                  <a:pt x="170" y="35"/>
                  <a:pt x="170" y="35"/>
                </a:cubicBezTo>
                <a:cubicBezTo>
                  <a:pt x="170" y="35"/>
                  <a:pt x="170" y="35"/>
                  <a:pt x="170" y="35"/>
                </a:cubicBezTo>
                <a:cubicBezTo>
                  <a:pt x="170" y="35"/>
                  <a:pt x="170" y="36"/>
                  <a:pt x="170" y="36"/>
                </a:cubicBezTo>
                <a:cubicBezTo>
                  <a:pt x="171" y="36"/>
                  <a:pt x="171" y="36"/>
                  <a:pt x="171" y="36"/>
                </a:cubicBezTo>
                <a:cubicBezTo>
                  <a:pt x="171" y="36"/>
                  <a:pt x="171" y="36"/>
                  <a:pt x="171" y="36"/>
                </a:cubicBezTo>
                <a:cubicBezTo>
                  <a:pt x="171" y="35"/>
                  <a:pt x="171" y="35"/>
                  <a:pt x="171" y="34"/>
                </a:cubicBezTo>
                <a:cubicBezTo>
                  <a:pt x="160" y="21"/>
                  <a:pt x="145" y="12"/>
                  <a:pt x="129" y="6"/>
                </a:cubicBezTo>
                <a:cubicBezTo>
                  <a:pt x="128" y="5"/>
                  <a:pt x="128" y="6"/>
                  <a:pt x="127" y="6"/>
                </a:cubicBezTo>
                <a:cubicBezTo>
                  <a:pt x="128" y="5"/>
                  <a:pt x="127" y="5"/>
                  <a:pt x="127" y="5"/>
                </a:cubicBezTo>
                <a:cubicBezTo>
                  <a:pt x="117" y="2"/>
                  <a:pt x="107" y="0"/>
                  <a:pt x="96" y="0"/>
                </a:cubicBezTo>
                <a:cubicBezTo>
                  <a:pt x="85" y="0"/>
                  <a:pt x="75" y="1"/>
                  <a:pt x="66" y="5"/>
                </a:cubicBezTo>
                <a:cubicBezTo>
                  <a:pt x="65" y="6"/>
                  <a:pt x="65" y="6"/>
                  <a:pt x="65" y="6"/>
                </a:cubicBezTo>
                <a:cubicBezTo>
                  <a:pt x="65" y="6"/>
                  <a:pt x="62" y="6"/>
                  <a:pt x="60" y="7"/>
                </a:cubicBezTo>
                <a:cubicBezTo>
                  <a:pt x="45" y="13"/>
                  <a:pt x="31" y="24"/>
                  <a:pt x="21" y="37"/>
                </a:cubicBezTo>
                <a:cubicBezTo>
                  <a:pt x="20" y="37"/>
                  <a:pt x="20" y="38"/>
                  <a:pt x="20" y="38"/>
                </a:cubicBezTo>
                <a:cubicBezTo>
                  <a:pt x="22" y="37"/>
                  <a:pt x="26" y="33"/>
                  <a:pt x="30" y="31"/>
                </a:cubicBezTo>
                <a:cubicBezTo>
                  <a:pt x="30" y="31"/>
                  <a:pt x="30" y="31"/>
                  <a:pt x="30" y="31"/>
                </a:cubicBezTo>
                <a:cubicBezTo>
                  <a:pt x="31" y="30"/>
                  <a:pt x="31" y="30"/>
                  <a:pt x="31" y="30"/>
                </a:cubicBezTo>
                <a:cubicBezTo>
                  <a:pt x="31" y="30"/>
                  <a:pt x="31" y="30"/>
                  <a:pt x="32" y="30"/>
                </a:cubicBezTo>
                <a:cubicBezTo>
                  <a:pt x="32" y="30"/>
                  <a:pt x="32" y="30"/>
                  <a:pt x="32" y="29"/>
                </a:cubicBezTo>
                <a:cubicBezTo>
                  <a:pt x="32" y="29"/>
                  <a:pt x="33" y="29"/>
                  <a:pt x="33" y="29"/>
                </a:cubicBezTo>
                <a:cubicBezTo>
                  <a:pt x="33" y="29"/>
                  <a:pt x="33" y="29"/>
                  <a:pt x="33" y="29"/>
                </a:cubicBezTo>
                <a:cubicBezTo>
                  <a:pt x="33" y="29"/>
                  <a:pt x="33" y="29"/>
                  <a:pt x="34" y="29"/>
                </a:cubicBezTo>
                <a:cubicBezTo>
                  <a:pt x="34" y="29"/>
                  <a:pt x="34" y="29"/>
                  <a:pt x="34" y="29"/>
                </a:cubicBezTo>
                <a:cubicBezTo>
                  <a:pt x="34" y="29"/>
                  <a:pt x="34" y="29"/>
                  <a:pt x="34" y="29"/>
                </a:cubicBezTo>
                <a:cubicBezTo>
                  <a:pt x="34" y="29"/>
                  <a:pt x="34" y="29"/>
                  <a:pt x="34" y="28"/>
                </a:cubicBezTo>
                <a:cubicBezTo>
                  <a:pt x="34" y="29"/>
                  <a:pt x="34" y="29"/>
                  <a:pt x="34" y="29"/>
                </a:cubicBezTo>
                <a:cubicBezTo>
                  <a:pt x="34" y="29"/>
                  <a:pt x="34" y="29"/>
                  <a:pt x="34" y="29"/>
                </a:cubicBezTo>
                <a:cubicBezTo>
                  <a:pt x="34" y="30"/>
                  <a:pt x="34" y="30"/>
                  <a:pt x="34" y="30"/>
                </a:cubicBezTo>
                <a:cubicBezTo>
                  <a:pt x="34" y="30"/>
                  <a:pt x="34" y="30"/>
                  <a:pt x="34" y="31"/>
                </a:cubicBezTo>
                <a:cubicBezTo>
                  <a:pt x="34" y="31"/>
                  <a:pt x="34" y="32"/>
                  <a:pt x="34" y="33"/>
                </a:cubicBezTo>
                <a:cubicBezTo>
                  <a:pt x="34" y="33"/>
                  <a:pt x="34" y="33"/>
                  <a:pt x="34" y="33"/>
                </a:cubicBezTo>
                <a:cubicBezTo>
                  <a:pt x="34" y="33"/>
                  <a:pt x="34" y="34"/>
                  <a:pt x="33" y="35"/>
                </a:cubicBezTo>
                <a:cubicBezTo>
                  <a:pt x="33" y="35"/>
                  <a:pt x="33" y="35"/>
                  <a:pt x="33" y="35"/>
                </a:cubicBezTo>
                <a:cubicBezTo>
                  <a:pt x="33" y="35"/>
                  <a:pt x="33" y="36"/>
                  <a:pt x="33" y="36"/>
                </a:cubicBezTo>
                <a:cubicBezTo>
                  <a:pt x="33" y="37"/>
                  <a:pt x="33" y="37"/>
                  <a:pt x="33" y="37"/>
                </a:cubicBezTo>
                <a:cubicBezTo>
                  <a:pt x="33" y="37"/>
                  <a:pt x="33" y="38"/>
                  <a:pt x="33" y="38"/>
                </a:cubicBezTo>
                <a:cubicBezTo>
                  <a:pt x="33" y="39"/>
                  <a:pt x="33" y="39"/>
                  <a:pt x="33" y="39"/>
                </a:cubicBezTo>
                <a:cubicBezTo>
                  <a:pt x="33" y="39"/>
                  <a:pt x="33" y="39"/>
                  <a:pt x="33" y="40"/>
                </a:cubicBezTo>
                <a:cubicBezTo>
                  <a:pt x="33" y="40"/>
                  <a:pt x="33" y="41"/>
                  <a:pt x="33" y="42"/>
                </a:cubicBezTo>
                <a:cubicBezTo>
                  <a:pt x="33" y="42"/>
                  <a:pt x="33" y="42"/>
                  <a:pt x="33" y="42"/>
                </a:cubicBezTo>
                <a:cubicBezTo>
                  <a:pt x="33" y="43"/>
                  <a:pt x="33" y="43"/>
                  <a:pt x="33" y="44"/>
                </a:cubicBezTo>
                <a:cubicBezTo>
                  <a:pt x="33" y="45"/>
                  <a:pt x="33" y="45"/>
                  <a:pt x="33" y="46"/>
                </a:cubicBezTo>
                <a:cubicBezTo>
                  <a:pt x="33" y="46"/>
                  <a:pt x="33" y="46"/>
                  <a:pt x="33" y="47"/>
                </a:cubicBezTo>
                <a:cubicBezTo>
                  <a:pt x="33" y="47"/>
                  <a:pt x="33" y="47"/>
                  <a:pt x="33" y="47"/>
                </a:cubicBezTo>
                <a:cubicBezTo>
                  <a:pt x="34" y="48"/>
                  <a:pt x="34" y="49"/>
                  <a:pt x="34" y="49"/>
                </a:cubicBezTo>
                <a:cubicBezTo>
                  <a:pt x="33" y="50"/>
                  <a:pt x="32" y="51"/>
                  <a:pt x="31" y="51"/>
                </a:cubicBezTo>
                <a:cubicBezTo>
                  <a:pt x="31" y="51"/>
                  <a:pt x="31" y="52"/>
                  <a:pt x="31" y="52"/>
                </a:cubicBezTo>
                <a:cubicBezTo>
                  <a:pt x="30" y="52"/>
                  <a:pt x="30" y="52"/>
                  <a:pt x="30" y="53"/>
                </a:cubicBezTo>
                <a:cubicBezTo>
                  <a:pt x="29" y="53"/>
                  <a:pt x="29" y="53"/>
                  <a:pt x="29" y="54"/>
                </a:cubicBezTo>
                <a:cubicBezTo>
                  <a:pt x="28" y="54"/>
                  <a:pt x="28" y="54"/>
                  <a:pt x="28" y="55"/>
                </a:cubicBezTo>
                <a:cubicBezTo>
                  <a:pt x="28" y="55"/>
                  <a:pt x="27" y="55"/>
                  <a:pt x="27" y="55"/>
                </a:cubicBezTo>
                <a:cubicBezTo>
                  <a:pt x="27" y="56"/>
                  <a:pt x="26" y="56"/>
                  <a:pt x="26" y="56"/>
                </a:cubicBezTo>
                <a:cubicBezTo>
                  <a:pt x="26" y="57"/>
                  <a:pt x="25" y="57"/>
                  <a:pt x="25" y="58"/>
                </a:cubicBezTo>
                <a:cubicBezTo>
                  <a:pt x="25" y="58"/>
                  <a:pt x="24" y="59"/>
                  <a:pt x="24" y="59"/>
                </a:cubicBezTo>
                <a:cubicBezTo>
                  <a:pt x="24" y="59"/>
                  <a:pt x="24" y="59"/>
                  <a:pt x="24" y="59"/>
                </a:cubicBezTo>
                <a:cubicBezTo>
                  <a:pt x="24" y="59"/>
                  <a:pt x="23" y="60"/>
                  <a:pt x="23" y="60"/>
                </a:cubicBezTo>
                <a:cubicBezTo>
                  <a:pt x="23" y="60"/>
                  <a:pt x="22" y="61"/>
                  <a:pt x="22" y="62"/>
                </a:cubicBezTo>
                <a:cubicBezTo>
                  <a:pt x="22" y="62"/>
                  <a:pt x="22" y="62"/>
                  <a:pt x="22" y="62"/>
                </a:cubicBezTo>
                <a:cubicBezTo>
                  <a:pt x="22" y="62"/>
                  <a:pt x="21" y="63"/>
                  <a:pt x="21" y="63"/>
                </a:cubicBezTo>
                <a:cubicBezTo>
                  <a:pt x="21" y="63"/>
                  <a:pt x="21" y="64"/>
                  <a:pt x="20" y="64"/>
                </a:cubicBezTo>
                <a:cubicBezTo>
                  <a:pt x="20" y="64"/>
                  <a:pt x="20" y="64"/>
                  <a:pt x="20" y="64"/>
                </a:cubicBezTo>
                <a:cubicBezTo>
                  <a:pt x="20" y="65"/>
                  <a:pt x="20" y="65"/>
                  <a:pt x="20" y="65"/>
                </a:cubicBezTo>
                <a:cubicBezTo>
                  <a:pt x="19" y="66"/>
                  <a:pt x="19" y="66"/>
                  <a:pt x="19" y="67"/>
                </a:cubicBezTo>
                <a:cubicBezTo>
                  <a:pt x="19" y="67"/>
                  <a:pt x="19" y="67"/>
                  <a:pt x="19" y="67"/>
                </a:cubicBezTo>
                <a:cubicBezTo>
                  <a:pt x="18" y="68"/>
                  <a:pt x="18" y="69"/>
                  <a:pt x="18" y="70"/>
                </a:cubicBezTo>
                <a:cubicBezTo>
                  <a:pt x="17" y="71"/>
                  <a:pt x="17" y="72"/>
                  <a:pt x="16" y="73"/>
                </a:cubicBezTo>
                <a:cubicBezTo>
                  <a:pt x="16" y="73"/>
                  <a:pt x="16" y="73"/>
                  <a:pt x="16" y="73"/>
                </a:cubicBezTo>
                <a:cubicBezTo>
                  <a:pt x="16" y="74"/>
                  <a:pt x="16" y="75"/>
                  <a:pt x="16" y="75"/>
                </a:cubicBezTo>
                <a:cubicBezTo>
                  <a:pt x="16" y="75"/>
                  <a:pt x="16" y="75"/>
                  <a:pt x="16" y="75"/>
                </a:cubicBezTo>
                <a:cubicBezTo>
                  <a:pt x="15" y="77"/>
                  <a:pt x="15" y="79"/>
                  <a:pt x="14" y="80"/>
                </a:cubicBezTo>
                <a:cubicBezTo>
                  <a:pt x="14" y="81"/>
                  <a:pt x="14" y="82"/>
                  <a:pt x="14" y="83"/>
                </a:cubicBezTo>
                <a:cubicBezTo>
                  <a:pt x="14" y="83"/>
                  <a:pt x="14" y="83"/>
                  <a:pt x="14" y="83"/>
                </a:cubicBezTo>
                <a:cubicBezTo>
                  <a:pt x="14" y="83"/>
                  <a:pt x="14" y="83"/>
                  <a:pt x="14"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2" y="83"/>
                </a:cubicBezTo>
                <a:cubicBezTo>
                  <a:pt x="12" y="83"/>
                  <a:pt x="12" y="83"/>
                  <a:pt x="12" y="83"/>
                </a:cubicBezTo>
                <a:cubicBezTo>
                  <a:pt x="12" y="83"/>
                  <a:pt x="12" y="83"/>
                  <a:pt x="12" y="83"/>
                </a:cubicBezTo>
                <a:cubicBezTo>
                  <a:pt x="12" y="83"/>
                  <a:pt x="12" y="83"/>
                  <a:pt x="12" y="83"/>
                </a:cubicBezTo>
                <a:cubicBezTo>
                  <a:pt x="11" y="83"/>
                  <a:pt x="11" y="83"/>
                  <a:pt x="11" y="83"/>
                </a:cubicBezTo>
                <a:cubicBezTo>
                  <a:pt x="11" y="83"/>
                  <a:pt x="11" y="83"/>
                  <a:pt x="11" y="83"/>
                </a:cubicBezTo>
                <a:cubicBezTo>
                  <a:pt x="10" y="82"/>
                  <a:pt x="10" y="82"/>
                  <a:pt x="10" y="82"/>
                </a:cubicBezTo>
                <a:cubicBezTo>
                  <a:pt x="10" y="82"/>
                  <a:pt x="10" y="82"/>
                  <a:pt x="10" y="82"/>
                </a:cubicBezTo>
                <a:cubicBezTo>
                  <a:pt x="10" y="82"/>
                  <a:pt x="10" y="82"/>
                  <a:pt x="9" y="82"/>
                </a:cubicBezTo>
                <a:cubicBezTo>
                  <a:pt x="9" y="82"/>
                  <a:pt x="9" y="82"/>
                  <a:pt x="9" y="82"/>
                </a:cubicBezTo>
                <a:cubicBezTo>
                  <a:pt x="8" y="82"/>
                  <a:pt x="8" y="82"/>
                  <a:pt x="7" y="82"/>
                </a:cubicBezTo>
                <a:cubicBezTo>
                  <a:pt x="7" y="82"/>
                  <a:pt x="7" y="82"/>
                  <a:pt x="7" y="82"/>
                </a:cubicBezTo>
                <a:cubicBezTo>
                  <a:pt x="6" y="82"/>
                  <a:pt x="6" y="82"/>
                  <a:pt x="6" y="82"/>
                </a:cubicBezTo>
                <a:cubicBezTo>
                  <a:pt x="6" y="82"/>
                  <a:pt x="5" y="82"/>
                  <a:pt x="5" y="82"/>
                </a:cubicBezTo>
                <a:cubicBezTo>
                  <a:pt x="5" y="82"/>
                  <a:pt x="5" y="82"/>
                  <a:pt x="5" y="82"/>
                </a:cubicBezTo>
                <a:cubicBezTo>
                  <a:pt x="5" y="82"/>
                  <a:pt x="5" y="81"/>
                  <a:pt x="5" y="81"/>
                </a:cubicBezTo>
                <a:cubicBezTo>
                  <a:pt x="5" y="81"/>
                  <a:pt x="4" y="81"/>
                  <a:pt x="4" y="81"/>
                </a:cubicBezTo>
                <a:cubicBezTo>
                  <a:pt x="4" y="81"/>
                  <a:pt x="4" y="81"/>
                  <a:pt x="4" y="81"/>
                </a:cubicBezTo>
                <a:cubicBezTo>
                  <a:pt x="4" y="81"/>
                  <a:pt x="4" y="81"/>
                  <a:pt x="4" y="81"/>
                </a:cubicBezTo>
                <a:cubicBezTo>
                  <a:pt x="4" y="81"/>
                  <a:pt x="4" y="81"/>
                  <a:pt x="4" y="81"/>
                </a:cubicBezTo>
                <a:cubicBezTo>
                  <a:pt x="3" y="81"/>
                  <a:pt x="3" y="81"/>
                  <a:pt x="3" y="81"/>
                </a:cubicBezTo>
                <a:cubicBezTo>
                  <a:pt x="3" y="81"/>
                  <a:pt x="3" y="81"/>
                  <a:pt x="3" y="81"/>
                </a:cubicBezTo>
                <a:cubicBezTo>
                  <a:pt x="3" y="81"/>
                  <a:pt x="3" y="81"/>
                  <a:pt x="3" y="81"/>
                </a:cubicBezTo>
                <a:cubicBezTo>
                  <a:pt x="2" y="81"/>
                  <a:pt x="2" y="81"/>
                  <a:pt x="2" y="81"/>
                </a:cubicBezTo>
                <a:cubicBezTo>
                  <a:pt x="1" y="86"/>
                  <a:pt x="0" y="91"/>
                  <a:pt x="0" y="96"/>
                </a:cubicBezTo>
                <a:cubicBezTo>
                  <a:pt x="0" y="113"/>
                  <a:pt x="5" y="129"/>
                  <a:pt x="12" y="143"/>
                </a:cubicBezTo>
                <a:cubicBezTo>
                  <a:pt x="13" y="145"/>
                  <a:pt x="16" y="148"/>
                  <a:pt x="17" y="148"/>
                </a:cubicBezTo>
                <a:cubicBezTo>
                  <a:pt x="16" y="149"/>
                  <a:pt x="16" y="149"/>
                  <a:pt x="17" y="150"/>
                </a:cubicBezTo>
                <a:cubicBezTo>
                  <a:pt x="28" y="168"/>
                  <a:pt x="46" y="181"/>
                  <a:pt x="67" y="188"/>
                </a:cubicBezTo>
                <a:cubicBezTo>
                  <a:pt x="69" y="189"/>
                  <a:pt x="71" y="188"/>
                  <a:pt x="73" y="188"/>
                </a:cubicBezTo>
                <a:cubicBezTo>
                  <a:pt x="73" y="189"/>
                  <a:pt x="76" y="190"/>
                  <a:pt x="78" y="191"/>
                </a:cubicBezTo>
                <a:cubicBezTo>
                  <a:pt x="84" y="192"/>
                  <a:pt x="90" y="193"/>
                  <a:pt x="96" y="193"/>
                </a:cubicBezTo>
                <a:cubicBezTo>
                  <a:pt x="103" y="193"/>
                  <a:pt x="110" y="192"/>
                  <a:pt x="116" y="190"/>
                </a:cubicBezTo>
                <a:cubicBezTo>
                  <a:pt x="118" y="190"/>
                  <a:pt x="121" y="189"/>
                  <a:pt x="122" y="188"/>
                </a:cubicBezTo>
                <a:cubicBezTo>
                  <a:pt x="122" y="188"/>
                  <a:pt x="123" y="188"/>
                  <a:pt x="124" y="188"/>
                </a:cubicBezTo>
                <a:cubicBezTo>
                  <a:pt x="148" y="181"/>
                  <a:pt x="166" y="167"/>
                  <a:pt x="177" y="149"/>
                </a:cubicBezTo>
                <a:close/>
                <a:moveTo>
                  <a:pt x="77" y="153"/>
                </a:moveTo>
                <a:cubicBezTo>
                  <a:pt x="77" y="153"/>
                  <a:pt x="77" y="153"/>
                  <a:pt x="76" y="154"/>
                </a:cubicBezTo>
                <a:cubicBezTo>
                  <a:pt x="76" y="154"/>
                  <a:pt x="76" y="154"/>
                  <a:pt x="76" y="154"/>
                </a:cubicBezTo>
                <a:cubicBezTo>
                  <a:pt x="76" y="154"/>
                  <a:pt x="76" y="155"/>
                  <a:pt x="75" y="155"/>
                </a:cubicBezTo>
                <a:cubicBezTo>
                  <a:pt x="75" y="155"/>
                  <a:pt x="75" y="155"/>
                  <a:pt x="75" y="155"/>
                </a:cubicBezTo>
                <a:cubicBezTo>
                  <a:pt x="75" y="155"/>
                  <a:pt x="75" y="156"/>
                  <a:pt x="74" y="156"/>
                </a:cubicBezTo>
                <a:cubicBezTo>
                  <a:pt x="74" y="156"/>
                  <a:pt x="74" y="156"/>
                  <a:pt x="74" y="156"/>
                </a:cubicBezTo>
                <a:cubicBezTo>
                  <a:pt x="74" y="156"/>
                  <a:pt x="74" y="156"/>
                  <a:pt x="74" y="156"/>
                </a:cubicBezTo>
                <a:cubicBezTo>
                  <a:pt x="74" y="156"/>
                  <a:pt x="74" y="156"/>
                  <a:pt x="74" y="156"/>
                </a:cubicBezTo>
                <a:cubicBezTo>
                  <a:pt x="74" y="157"/>
                  <a:pt x="74" y="157"/>
                  <a:pt x="74" y="157"/>
                </a:cubicBezTo>
                <a:cubicBezTo>
                  <a:pt x="73" y="157"/>
                  <a:pt x="73" y="158"/>
                  <a:pt x="73" y="158"/>
                </a:cubicBezTo>
                <a:cubicBezTo>
                  <a:pt x="73" y="158"/>
                  <a:pt x="73" y="158"/>
                  <a:pt x="73" y="158"/>
                </a:cubicBezTo>
                <a:cubicBezTo>
                  <a:pt x="72" y="158"/>
                  <a:pt x="72" y="159"/>
                  <a:pt x="71" y="159"/>
                </a:cubicBezTo>
                <a:cubicBezTo>
                  <a:pt x="71" y="159"/>
                  <a:pt x="71" y="159"/>
                  <a:pt x="71" y="159"/>
                </a:cubicBezTo>
                <a:cubicBezTo>
                  <a:pt x="71" y="160"/>
                  <a:pt x="70" y="160"/>
                  <a:pt x="70" y="161"/>
                </a:cubicBezTo>
                <a:cubicBezTo>
                  <a:pt x="70" y="161"/>
                  <a:pt x="69" y="161"/>
                  <a:pt x="69" y="161"/>
                </a:cubicBezTo>
                <a:cubicBezTo>
                  <a:pt x="69" y="162"/>
                  <a:pt x="69" y="162"/>
                  <a:pt x="69" y="162"/>
                </a:cubicBezTo>
                <a:cubicBezTo>
                  <a:pt x="68" y="162"/>
                  <a:pt x="68" y="163"/>
                  <a:pt x="67" y="163"/>
                </a:cubicBezTo>
                <a:cubicBezTo>
                  <a:pt x="67" y="163"/>
                  <a:pt x="67" y="163"/>
                  <a:pt x="67" y="163"/>
                </a:cubicBezTo>
                <a:cubicBezTo>
                  <a:pt x="67" y="163"/>
                  <a:pt x="67" y="163"/>
                  <a:pt x="67" y="163"/>
                </a:cubicBezTo>
                <a:cubicBezTo>
                  <a:pt x="67" y="163"/>
                  <a:pt x="67" y="164"/>
                  <a:pt x="66" y="164"/>
                </a:cubicBezTo>
                <a:cubicBezTo>
                  <a:pt x="66" y="164"/>
                  <a:pt x="66" y="164"/>
                  <a:pt x="66" y="164"/>
                </a:cubicBezTo>
                <a:cubicBezTo>
                  <a:pt x="66" y="164"/>
                  <a:pt x="66" y="165"/>
                  <a:pt x="65" y="165"/>
                </a:cubicBezTo>
                <a:cubicBezTo>
                  <a:pt x="65" y="165"/>
                  <a:pt x="65" y="165"/>
                  <a:pt x="65" y="165"/>
                </a:cubicBezTo>
                <a:cubicBezTo>
                  <a:pt x="65" y="165"/>
                  <a:pt x="65" y="165"/>
                  <a:pt x="65" y="165"/>
                </a:cubicBezTo>
                <a:cubicBezTo>
                  <a:pt x="65" y="165"/>
                  <a:pt x="65" y="165"/>
                  <a:pt x="65" y="165"/>
                </a:cubicBezTo>
                <a:cubicBezTo>
                  <a:pt x="64" y="166"/>
                  <a:pt x="64" y="166"/>
                  <a:pt x="64" y="166"/>
                </a:cubicBezTo>
                <a:cubicBezTo>
                  <a:pt x="63" y="166"/>
                  <a:pt x="63" y="166"/>
                  <a:pt x="63" y="166"/>
                </a:cubicBezTo>
                <a:cubicBezTo>
                  <a:pt x="63" y="166"/>
                  <a:pt x="63" y="166"/>
                  <a:pt x="63" y="166"/>
                </a:cubicBezTo>
                <a:cubicBezTo>
                  <a:pt x="63" y="167"/>
                  <a:pt x="63" y="167"/>
                  <a:pt x="63" y="167"/>
                </a:cubicBezTo>
                <a:cubicBezTo>
                  <a:pt x="63" y="167"/>
                  <a:pt x="63" y="167"/>
                  <a:pt x="62" y="167"/>
                </a:cubicBezTo>
                <a:cubicBezTo>
                  <a:pt x="62" y="167"/>
                  <a:pt x="62" y="167"/>
                  <a:pt x="62" y="167"/>
                </a:cubicBezTo>
                <a:cubicBezTo>
                  <a:pt x="62" y="168"/>
                  <a:pt x="62" y="168"/>
                  <a:pt x="62" y="168"/>
                </a:cubicBezTo>
                <a:cubicBezTo>
                  <a:pt x="62" y="168"/>
                  <a:pt x="62" y="168"/>
                  <a:pt x="62" y="168"/>
                </a:cubicBezTo>
                <a:cubicBezTo>
                  <a:pt x="62" y="168"/>
                  <a:pt x="61" y="168"/>
                  <a:pt x="61" y="168"/>
                </a:cubicBezTo>
                <a:cubicBezTo>
                  <a:pt x="61" y="168"/>
                  <a:pt x="61" y="168"/>
                  <a:pt x="61" y="168"/>
                </a:cubicBezTo>
                <a:cubicBezTo>
                  <a:pt x="61" y="168"/>
                  <a:pt x="61" y="168"/>
                  <a:pt x="61" y="168"/>
                </a:cubicBezTo>
                <a:cubicBezTo>
                  <a:pt x="61" y="168"/>
                  <a:pt x="61" y="168"/>
                  <a:pt x="61" y="168"/>
                </a:cubicBezTo>
                <a:cubicBezTo>
                  <a:pt x="61" y="169"/>
                  <a:pt x="60" y="169"/>
                  <a:pt x="60" y="169"/>
                </a:cubicBezTo>
                <a:cubicBezTo>
                  <a:pt x="60" y="169"/>
                  <a:pt x="60" y="169"/>
                  <a:pt x="60" y="169"/>
                </a:cubicBezTo>
                <a:cubicBezTo>
                  <a:pt x="60" y="169"/>
                  <a:pt x="60" y="169"/>
                  <a:pt x="59" y="169"/>
                </a:cubicBezTo>
                <a:cubicBezTo>
                  <a:pt x="59" y="170"/>
                  <a:pt x="59" y="170"/>
                  <a:pt x="59" y="170"/>
                </a:cubicBezTo>
                <a:cubicBezTo>
                  <a:pt x="59" y="170"/>
                  <a:pt x="58" y="170"/>
                  <a:pt x="58" y="170"/>
                </a:cubicBezTo>
                <a:cubicBezTo>
                  <a:pt x="50" y="167"/>
                  <a:pt x="30" y="155"/>
                  <a:pt x="27" y="149"/>
                </a:cubicBezTo>
                <a:cubicBezTo>
                  <a:pt x="26" y="148"/>
                  <a:pt x="26" y="147"/>
                  <a:pt x="26" y="146"/>
                </a:cubicBezTo>
                <a:cubicBezTo>
                  <a:pt x="26" y="146"/>
                  <a:pt x="26" y="146"/>
                  <a:pt x="26" y="146"/>
                </a:cubicBezTo>
                <a:cubicBezTo>
                  <a:pt x="26" y="146"/>
                  <a:pt x="26" y="146"/>
                  <a:pt x="26" y="145"/>
                </a:cubicBezTo>
                <a:cubicBezTo>
                  <a:pt x="26" y="145"/>
                  <a:pt x="26" y="145"/>
                  <a:pt x="26" y="145"/>
                </a:cubicBezTo>
                <a:cubicBezTo>
                  <a:pt x="26" y="145"/>
                  <a:pt x="26" y="145"/>
                  <a:pt x="26" y="145"/>
                </a:cubicBezTo>
                <a:cubicBezTo>
                  <a:pt x="26" y="145"/>
                  <a:pt x="26" y="145"/>
                  <a:pt x="26" y="145"/>
                </a:cubicBezTo>
                <a:cubicBezTo>
                  <a:pt x="26" y="144"/>
                  <a:pt x="26" y="144"/>
                  <a:pt x="26" y="144"/>
                </a:cubicBezTo>
                <a:cubicBezTo>
                  <a:pt x="26" y="144"/>
                  <a:pt x="26" y="144"/>
                  <a:pt x="26" y="144"/>
                </a:cubicBezTo>
                <a:cubicBezTo>
                  <a:pt x="26" y="143"/>
                  <a:pt x="26" y="143"/>
                  <a:pt x="26" y="143"/>
                </a:cubicBezTo>
                <a:cubicBezTo>
                  <a:pt x="26" y="143"/>
                  <a:pt x="25" y="143"/>
                  <a:pt x="25" y="143"/>
                </a:cubicBezTo>
                <a:cubicBezTo>
                  <a:pt x="25" y="142"/>
                  <a:pt x="25" y="142"/>
                  <a:pt x="25" y="142"/>
                </a:cubicBezTo>
                <a:cubicBezTo>
                  <a:pt x="25" y="142"/>
                  <a:pt x="25" y="141"/>
                  <a:pt x="25" y="141"/>
                </a:cubicBezTo>
                <a:cubicBezTo>
                  <a:pt x="25" y="141"/>
                  <a:pt x="25" y="141"/>
                  <a:pt x="25" y="140"/>
                </a:cubicBezTo>
                <a:cubicBezTo>
                  <a:pt x="25" y="140"/>
                  <a:pt x="25" y="140"/>
                  <a:pt x="25" y="140"/>
                </a:cubicBezTo>
                <a:cubicBezTo>
                  <a:pt x="25" y="139"/>
                  <a:pt x="25" y="138"/>
                  <a:pt x="25" y="137"/>
                </a:cubicBezTo>
                <a:cubicBezTo>
                  <a:pt x="25" y="137"/>
                  <a:pt x="25" y="137"/>
                  <a:pt x="25" y="137"/>
                </a:cubicBezTo>
                <a:cubicBezTo>
                  <a:pt x="24" y="134"/>
                  <a:pt x="24" y="130"/>
                  <a:pt x="24" y="127"/>
                </a:cubicBezTo>
                <a:cubicBezTo>
                  <a:pt x="24" y="127"/>
                  <a:pt x="24" y="127"/>
                  <a:pt x="24" y="127"/>
                </a:cubicBezTo>
                <a:cubicBezTo>
                  <a:pt x="24" y="126"/>
                  <a:pt x="24" y="126"/>
                  <a:pt x="24" y="125"/>
                </a:cubicBezTo>
                <a:cubicBezTo>
                  <a:pt x="24" y="125"/>
                  <a:pt x="24" y="125"/>
                  <a:pt x="24" y="125"/>
                </a:cubicBezTo>
                <a:cubicBezTo>
                  <a:pt x="24" y="124"/>
                  <a:pt x="24" y="124"/>
                  <a:pt x="24" y="123"/>
                </a:cubicBezTo>
                <a:cubicBezTo>
                  <a:pt x="24" y="123"/>
                  <a:pt x="24" y="123"/>
                  <a:pt x="24" y="123"/>
                </a:cubicBezTo>
                <a:cubicBezTo>
                  <a:pt x="24" y="122"/>
                  <a:pt x="24" y="122"/>
                  <a:pt x="24" y="121"/>
                </a:cubicBezTo>
                <a:cubicBezTo>
                  <a:pt x="24" y="121"/>
                  <a:pt x="24" y="121"/>
                  <a:pt x="24" y="121"/>
                </a:cubicBezTo>
                <a:cubicBezTo>
                  <a:pt x="24" y="121"/>
                  <a:pt x="24" y="120"/>
                  <a:pt x="24" y="120"/>
                </a:cubicBezTo>
                <a:cubicBezTo>
                  <a:pt x="24" y="120"/>
                  <a:pt x="24" y="120"/>
                  <a:pt x="24" y="119"/>
                </a:cubicBezTo>
                <a:cubicBezTo>
                  <a:pt x="24" y="119"/>
                  <a:pt x="24" y="119"/>
                  <a:pt x="24" y="118"/>
                </a:cubicBezTo>
                <a:cubicBezTo>
                  <a:pt x="24" y="118"/>
                  <a:pt x="24" y="118"/>
                  <a:pt x="24" y="118"/>
                </a:cubicBezTo>
                <a:cubicBezTo>
                  <a:pt x="25" y="118"/>
                  <a:pt x="25" y="117"/>
                  <a:pt x="25" y="117"/>
                </a:cubicBezTo>
                <a:cubicBezTo>
                  <a:pt x="25" y="117"/>
                  <a:pt x="26" y="117"/>
                  <a:pt x="26" y="117"/>
                </a:cubicBezTo>
                <a:cubicBezTo>
                  <a:pt x="26" y="117"/>
                  <a:pt x="27" y="117"/>
                  <a:pt x="27" y="117"/>
                </a:cubicBezTo>
                <a:cubicBezTo>
                  <a:pt x="27" y="117"/>
                  <a:pt x="27" y="117"/>
                  <a:pt x="28" y="117"/>
                </a:cubicBezTo>
                <a:cubicBezTo>
                  <a:pt x="28" y="118"/>
                  <a:pt x="28" y="118"/>
                  <a:pt x="29" y="118"/>
                </a:cubicBezTo>
                <a:cubicBezTo>
                  <a:pt x="29" y="118"/>
                  <a:pt x="29" y="118"/>
                  <a:pt x="29" y="118"/>
                </a:cubicBezTo>
                <a:cubicBezTo>
                  <a:pt x="30" y="118"/>
                  <a:pt x="30" y="118"/>
                  <a:pt x="31" y="118"/>
                </a:cubicBezTo>
                <a:cubicBezTo>
                  <a:pt x="31" y="118"/>
                  <a:pt x="31" y="118"/>
                  <a:pt x="31" y="118"/>
                </a:cubicBezTo>
                <a:cubicBezTo>
                  <a:pt x="32" y="118"/>
                  <a:pt x="32" y="118"/>
                  <a:pt x="33" y="118"/>
                </a:cubicBezTo>
                <a:cubicBezTo>
                  <a:pt x="33" y="118"/>
                  <a:pt x="33" y="118"/>
                  <a:pt x="33" y="118"/>
                </a:cubicBezTo>
                <a:cubicBezTo>
                  <a:pt x="34" y="118"/>
                  <a:pt x="35" y="118"/>
                  <a:pt x="36" y="118"/>
                </a:cubicBezTo>
                <a:cubicBezTo>
                  <a:pt x="36" y="118"/>
                  <a:pt x="36" y="118"/>
                  <a:pt x="36" y="118"/>
                </a:cubicBezTo>
                <a:cubicBezTo>
                  <a:pt x="37" y="118"/>
                  <a:pt x="38" y="119"/>
                  <a:pt x="39" y="119"/>
                </a:cubicBezTo>
                <a:cubicBezTo>
                  <a:pt x="39" y="119"/>
                  <a:pt x="39" y="119"/>
                  <a:pt x="39" y="119"/>
                </a:cubicBezTo>
                <a:cubicBezTo>
                  <a:pt x="40" y="119"/>
                  <a:pt x="41" y="119"/>
                  <a:pt x="42" y="119"/>
                </a:cubicBezTo>
                <a:cubicBezTo>
                  <a:pt x="43" y="119"/>
                  <a:pt x="43" y="119"/>
                  <a:pt x="43" y="119"/>
                </a:cubicBezTo>
                <a:cubicBezTo>
                  <a:pt x="44" y="119"/>
                  <a:pt x="45" y="119"/>
                  <a:pt x="46" y="119"/>
                </a:cubicBezTo>
                <a:cubicBezTo>
                  <a:pt x="46" y="119"/>
                  <a:pt x="46" y="119"/>
                  <a:pt x="47" y="119"/>
                </a:cubicBezTo>
                <a:cubicBezTo>
                  <a:pt x="47" y="119"/>
                  <a:pt x="48" y="119"/>
                  <a:pt x="49" y="119"/>
                </a:cubicBezTo>
                <a:cubicBezTo>
                  <a:pt x="49" y="119"/>
                  <a:pt x="49" y="119"/>
                  <a:pt x="50" y="119"/>
                </a:cubicBezTo>
                <a:cubicBezTo>
                  <a:pt x="50" y="119"/>
                  <a:pt x="50" y="119"/>
                  <a:pt x="50" y="119"/>
                </a:cubicBezTo>
                <a:cubicBezTo>
                  <a:pt x="51" y="119"/>
                  <a:pt x="52" y="119"/>
                  <a:pt x="53" y="119"/>
                </a:cubicBezTo>
                <a:cubicBezTo>
                  <a:pt x="53" y="119"/>
                  <a:pt x="53" y="119"/>
                  <a:pt x="53" y="119"/>
                </a:cubicBezTo>
                <a:cubicBezTo>
                  <a:pt x="53" y="119"/>
                  <a:pt x="53" y="119"/>
                  <a:pt x="53" y="119"/>
                </a:cubicBezTo>
                <a:cubicBezTo>
                  <a:pt x="54" y="119"/>
                  <a:pt x="55" y="119"/>
                  <a:pt x="55" y="119"/>
                </a:cubicBezTo>
                <a:cubicBezTo>
                  <a:pt x="56" y="119"/>
                  <a:pt x="56" y="119"/>
                  <a:pt x="56" y="119"/>
                </a:cubicBezTo>
                <a:cubicBezTo>
                  <a:pt x="57" y="119"/>
                  <a:pt x="58" y="119"/>
                  <a:pt x="59" y="119"/>
                </a:cubicBezTo>
                <a:cubicBezTo>
                  <a:pt x="59" y="120"/>
                  <a:pt x="60" y="121"/>
                  <a:pt x="60" y="122"/>
                </a:cubicBezTo>
                <a:cubicBezTo>
                  <a:pt x="60" y="122"/>
                  <a:pt x="60" y="122"/>
                  <a:pt x="60" y="122"/>
                </a:cubicBezTo>
                <a:cubicBezTo>
                  <a:pt x="61" y="123"/>
                  <a:pt x="61" y="124"/>
                  <a:pt x="61" y="124"/>
                </a:cubicBezTo>
                <a:cubicBezTo>
                  <a:pt x="62" y="125"/>
                  <a:pt x="62" y="125"/>
                  <a:pt x="62" y="126"/>
                </a:cubicBezTo>
                <a:cubicBezTo>
                  <a:pt x="62" y="126"/>
                  <a:pt x="62" y="127"/>
                  <a:pt x="63" y="127"/>
                </a:cubicBezTo>
                <a:cubicBezTo>
                  <a:pt x="63" y="128"/>
                  <a:pt x="64" y="129"/>
                  <a:pt x="64" y="130"/>
                </a:cubicBezTo>
                <a:cubicBezTo>
                  <a:pt x="64" y="130"/>
                  <a:pt x="64" y="130"/>
                  <a:pt x="65" y="130"/>
                </a:cubicBezTo>
                <a:cubicBezTo>
                  <a:pt x="65" y="132"/>
                  <a:pt x="66" y="133"/>
                  <a:pt x="67" y="134"/>
                </a:cubicBezTo>
                <a:cubicBezTo>
                  <a:pt x="67" y="134"/>
                  <a:pt x="67" y="134"/>
                  <a:pt x="67" y="134"/>
                </a:cubicBezTo>
                <a:cubicBezTo>
                  <a:pt x="68" y="137"/>
                  <a:pt x="70" y="140"/>
                  <a:pt x="72" y="142"/>
                </a:cubicBezTo>
                <a:cubicBezTo>
                  <a:pt x="72" y="142"/>
                  <a:pt x="72" y="142"/>
                  <a:pt x="72" y="142"/>
                </a:cubicBezTo>
                <a:cubicBezTo>
                  <a:pt x="72" y="143"/>
                  <a:pt x="73" y="144"/>
                  <a:pt x="73" y="144"/>
                </a:cubicBezTo>
                <a:cubicBezTo>
                  <a:pt x="73" y="145"/>
                  <a:pt x="73" y="145"/>
                  <a:pt x="74" y="145"/>
                </a:cubicBezTo>
                <a:cubicBezTo>
                  <a:pt x="74" y="145"/>
                  <a:pt x="74" y="146"/>
                  <a:pt x="74" y="146"/>
                </a:cubicBezTo>
                <a:cubicBezTo>
                  <a:pt x="76" y="148"/>
                  <a:pt x="77" y="150"/>
                  <a:pt x="78" y="152"/>
                </a:cubicBezTo>
                <a:cubicBezTo>
                  <a:pt x="78" y="152"/>
                  <a:pt x="77" y="152"/>
                  <a:pt x="77" y="153"/>
                </a:cubicBezTo>
                <a:close/>
                <a:moveTo>
                  <a:pt x="116" y="84"/>
                </a:moveTo>
                <a:cubicBezTo>
                  <a:pt x="116" y="84"/>
                  <a:pt x="115" y="84"/>
                  <a:pt x="115" y="84"/>
                </a:cubicBezTo>
                <a:cubicBezTo>
                  <a:pt x="114" y="84"/>
                  <a:pt x="114" y="84"/>
                  <a:pt x="114" y="84"/>
                </a:cubicBezTo>
                <a:cubicBezTo>
                  <a:pt x="113" y="84"/>
                  <a:pt x="113" y="84"/>
                  <a:pt x="112" y="84"/>
                </a:cubicBezTo>
                <a:cubicBezTo>
                  <a:pt x="112" y="84"/>
                  <a:pt x="112" y="84"/>
                  <a:pt x="112" y="84"/>
                </a:cubicBezTo>
                <a:cubicBezTo>
                  <a:pt x="111" y="84"/>
                  <a:pt x="111" y="84"/>
                  <a:pt x="110" y="84"/>
                </a:cubicBezTo>
                <a:cubicBezTo>
                  <a:pt x="110" y="84"/>
                  <a:pt x="110" y="84"/>
                  <a:pt x="110" y="84"/>
                </a:cubicBezTo>
                <a:cubicBezTo>
                  <a:pt x="109" y="84"/>
                  <a:pt x="109" y="84"/>
                  <a:pt x="109" y="84"/>
                </a:cubicBezTo>
                <a:cubicBezTo>
                  <a:pt x="109" y="84"/>
                  <a:pt x="108" y="84"/>
                  <a:pt x="108" y="84"/>
                </a:cubicBezTo>
                <a:cubicBezTo>
                  <a:pt x="107" y="84"/>
                  <a:pt x="107" y="84"/>
                  <a:pt x="107" y="84"/>
                </a:cubicBezTo>
                <a:cubicBezTo>
                  <a:pt x="107" y="84"/>
                  <a:pt x="107" y="84"/>
                  <a:pt x="107" y="84"/>
                </a:cubicBezTo>
                <a:cubicBezTo>
                  <a:pt x="106" y="84"/>
                  <a:pt x="105" y="84"/>
                  <a:pt x="104" y="84"/>
                </a:cubicBezTo>
                <a:cubicBezTo>
                  <a:pt x="103" y="84"/>
                  <a:pt x="103" y="84"/>
                  <a:pt x="103" y="84"/>
                </a:cubicBezTo>
                <a:cubicBezTo>
                  <a:pt x="102" y="84"/>
                  <a:pt x="101" y="84"/>
                  <a:pt x="100" y="84"/>
                </a:cubicBezTo>
                <a:cubicBezTo>
                  <a:pt x="100" y="84"/>
                  <a:pt x="100" y="84"/>
                  <a:pt x="100" y="84"/>
                </a:cubicBezTo>
                <a:cubicBezTo>
                  <a:pt x="99" y="84"/>
                  <a:pt x="99" y="84"/>
                  <a:pt x="99" y="84"/>
                </a:cubicBezTo>
                <a:cubicBezTo>
                  <a:pt x="99" y="84"/>
                  <a:pt x="98" y="84"/>
                  <a:pt x="97" y="84"/>
                </a:cubicBezTo>
                <a:cubicBezTo>
                  <a:pt x="95" y="84"/>
                  <a:pt x="95" y="84"/>
                  <a:pt x="95" y="84"/>
                </a:cubicBezTo>
                <a:cubicBezTo>
                  <a:pt x="95" y="84"/>
                  <a:pt x="94" y="84"/>
                  <a:pt x="94" y="84"/>
                </a:cubicBezTo>
                <a:cubicBezTo>
                  <a:pt x="93" y="84"/>
                  <a:pt x="92" y="84"/>
                  <a:pt x="91" y="84"/>
                </a:cubicBezTo>
                <a:cubicBezTo>
                  <a:pt x="91" y="84"/>
                  <a:pt x="90" y="84"/>
                  <a:pt x="90" y="84"/>
                </a:cubicBezTo>
                <a:cubicBezTo>
                  <a:pt x="89" y="84"/>
                  <a:pt x="88" y="84"/>
                  <a:pt x="87" y="84"/>
                </a:cubicBezTo>
                <a:cubicBezTo>
                  <a:pt x="87" y="84"/>
                  <a:pt x="86" y="84"/>
                  <a:pt x="86" y="84"/>
                </a:cubicBezTo>
                <a:cubicBezTo>
                  <a:pt x="85" y="84"/>
                  <a:pt x="84" y="84"/>
                  <a:pt x="83" y="84"/>
                </a:cubicBezTo>
                <a:cubicBezTo>
                  <a:pt x="83" y="84"/>
                  <a:pt x="83" y="84"/>
                  <a:pt x="82" y="84"/>
                </a:cubicBezTo>
                <a:cubicBezTo>
                  <a:pt x="82" y="84"/>
                  <a:pt x="82" y="84"/>
                  <a:pt x="82" y="84"/>
                </a:cubicBezTo>
                <a:cubicBezTo>
                  <a:pt x="82" y="84"/>
                  <a:pt x="82" y="84"/>
                  <a:pt x="82" y="84"/>
                </a:cubicBezTo>
                <a:cubicBezTo>
                  <a:pt x="81" y="84"/>
                  <a:pt x="81" y="84"/>
                  <a:pt x="80" y="84"/>
                </a:cubicBezTo>
                <a:cubicBezTo>
                  <a:pt x="80" y="84"/>
                  <a:pt x="79" y="84"/>
                  <a:pt x="79" y="84"/>
                </a:cubicBezTo>
                <a:cubicBezTo>
                  <a:pt x="74" y="78"/>
                  <a:pt x="67" y="60"/>
                  <a:pt x="66" y="50"/>
                </a:cubicBezTo>
                <a:cubicBezTo>
                  <a:pt x="74" y="42"/>
                  <a:pt x="89" y="32"/>
                  <a:pt x="98" y="30"/>
                </a:cubicBezTo>
                <a:cubicBezTo>
                  <a:pt x="99" y="30"/>
                  <a:pt x="99" y="30"/>
                  <a:pt x="100" y="30"/>
                </a:cubicBezTo>
                <a:cubicBezTo>
                  <a:pt x="100" y="30"/>
                  <a:pt x="100" y="30"/>
                  <a:pt x="100" y="30"/>
                </a:cubicBezTo>
                <a:cubicBezTo>
                  <a:pt x="100" y="30"/>
                  <a:pt x="100" y="30"/>
                  <a:pt x="100" y="30"/>
                </a:cubicBezTo>
                <a:cubicBezTo>
                  <a:pt x="100" y="30"/>
                  <a:pt x="100" y="30"/>
                  <a:pt x="100" y="30"/>
                </a:cubicBezTo>
                <a:cubicBezTo>
                  <a:pt x="100" y="30"/>
                  <a:pt x="101" y="30"/>
                  <a:pt x="101" y="30"/>
                </a:cubicBezTo>
                <a:cubicBezTo>
                  <a:pt x="101" y="30"/>
                  <a:pt x="101" y="31"/>
                  <a:pt x="101" y="31"/>
                </a:cubicBezTo>
                <a:cubicBezTo>
                  <a:pt x="101" y="31"/>
                  <a:pt x="101" y="31"/>
                  <a:pt x="102" y="31"/>
                </a:cubicBezTo>
                <a:cubicBezTo>
                  <a:pt x="102" y="31"/>
                  <a:pt x="102" y="31"/>
                  <a:pt x="102" y="31"/>
                </a:cubicBezTo>
                <a:cubicBezTo>
                  <a:pt x="102" y="31"/>
                  <a:pt x="102" y="31"/>
                  <a:pt x="102" y="31"/>
                </a:cubicBezTo>
                <a:cubicBezTo>
                  <a:pt x="103" y="31"/>
                  <a:pt x="103" y="31"/>
                  <a:pt x="103" y="31"/>
                </a:cubicBezTo>
                <a:cubicBezTo>
                  <a:pt x="103" y="31"/>
                  <a:pt x="103" y="31"/>
                  <a:pt x="103" y="31"/>
                </a:cubicBezTo>
                <a:cubicBezTo>
                  <a:pt x="106" y="33"/>
                  <a:pt x="109" y="34"/>
                  <a:pt x="111" y="36"/>
                </a:cubicBezTo>
                <a:cubicBezTo>
                  <a:pt x="112" y="36"/>
                  <a:pt x="112" y="36"/>
                  <a:pt x="112" y="36"/>
                </a:cubicBezTo>
                <a:cubicBezTo>
                  <a:pt x="113" y="37"/>
                  <a:pt x="114" y="37"/>
                  <a:pt x="115" y="38"/>
                </a:cubicBezTo>
                <a:cubicBezTo>
                  <a:pt x="115" y="38"/>
                  <a:pt x="115" y="38"/>
                  <a:pt x="115" y="38"/>
                </a:cubicBezTo>
                <a:cubicBezTo>
                  <a:pt x="116" y="39"/>
                  <a:pt x="117" y="39"/>
                  <a:pt x="118" y="40"/>
                </a:cubicBezTo>
                <a:cubicBezTo>
                  <a:pt x="118" y="40"/>
                  <a:pt x="118" y="40"/>
                  <a:pt x="118" y="40"/>
                </a:cubicBezTo>
                <a:cubicBezTo>
                  <a:pt x="119" y="41"/>
                  <a:pt x="120" y="42"/>
                  <a:pt x="121" y="42"/>
                </a:cubicBezTo>
                <a:cubicBezTo>
                  <a:pt x="122" y="43"/>
                  <a:pt x="122" y="43"/>
                  <a:pt x="122" y="43"/>
                </a:cubicBezTo>
                <a:cubicBezTo>
                  <a:pt x="123" y="44"/>
                  <a:pt x="124" y="44"/>
                  <a:pt x="125" y="45"/>
                </a:cubicBezTo>
                <a:cubicBezTo>
                  <a:pt x="125" y="45"/>
                  <a:pt x="125" y="45"/>
                  <a:pt x="125" y="45"/>
                </a:cubicBezTo>
                <a:cubicBezTo>
                  <a:pt x="126" y="46"/>
                  <a:pt x="127" y="47"/>
                  <a:pt x="128" y="48"/>
                </a:cubicBezTo>
                <a:cubicBezTo>
                  <a:pt x="128" y="48"/>
                  <a:pt x="128" y="48"/>
                  <a:pt x="129" y="48"/>
                </a:cubicBezTo>
                <a:cubicBezTo>
                  <a:pt x="129" y="49"/>
                  <a:pt x="130" y="50"/>
                  <a:pt x="131" y="51"/>
                </a:cubicBezTo>
                <a:cubicBezTo>
                  <a:pt x="131" y="51"/>
                  <a:pt x="131" y="52"/>
                  <a:pt x="131" y="52"/>
                </a:cubicBezTo>
                <a:cubicBezTo>
                  <a:pt x="131" y="53"/>
                  <a:pt x="131" y="53"/>
                  <a:pt x="131" y="53"/>
                </a:cubicBezTo>
                <a:cubicBezTo>
                  <a:pt x="131" y="54"/>
                  <a:pt x="130" y="54"/>
                  <a:pt x="130" y="55"/>
                </a:cubicBezTo>
                <a:cubicBezTo>
                  <a:pt x="130" y="55"/>
                  <a:pt x="130" y="55"/>
                  <a:pt x="130" y="55"/>
                </a:cubicBezTo>
                <a:cubicBezTo>
                  <a:pt x="130" y="56"/>
                  <a:pt x="130" y="56"/>
                  <a:pt x="130" y="57"/>
                </a:cubicBezTo>
                <a:cubicBezTo>
                  <a:pt x="130" y="57"/>
                  <a:pt x="130" y="57"/>
                  <a:pt x="130" y="57"/>
                </a:cubicBezTo>
                <a:cubicBezTo>
                  <a:pt x="129" y="58"/>
                  <a:pt x="129" y="59"/>
                  <a:pt x="129" y="59"/>
                </a:cubicBezTo>
                <a:cubicBezTo>
                  <a:pt x="129" y="60"/>
                  <a:pt x="129" y="60"/>
                  <a:pt x="129" y="60"/>
                </a:cubicBezTo>
                <a:cubicBezTo>
                  <a:pt x="129" y="60"/>
                  <a:pt x="128" y="61"/>
                  <a:pt x="128" y="62"/>
                </a:cubicBezTo>
                <a:cubicBezTo>
                  <a:pt x="128" y="62"/>
                  <a:pt x="128" y="62"/>
                  <a:pt x="128" y="62"/>
                </a:cubicBezTo>
                <a:cubicBezTo>
                  <a:pt x="128" y="63"/>
                  <a:pt x="128" y="64"/>
                  <a:pt x="127" y="65"/>
                </a:cubicBezTo>
                <a:cubicBezTo>
                  <a:pt x="127" y="65"/>
                  <a:pt x="127" y="65"/>
                  <a:pt x="127" y="65"/>
                </a:cubicBezTo>
                <a:cubicBezTo>
                  <a:pt x="127" y="67"/>
                  <a:pt x="126" y="69"/>
                  <a:pt x="126" y="70"/>
                </a:cubicBezTo>
                <a:cubicBezTo>
                  <a:pt x="126" y="71"/>
                  <a:pt x="126" y="71"/>
                  <a:pt x="125" y="71"/>
                </a:cubicBezTo>
                <a:cubicBezTo>
                  <a:pt x="125" y="71"/>
                  <a:pt x="125" y="71"/>
                  <a:pt x="125" y="71"/>
                </a:cubicBezTo>
                <a:cubicBezTo>
                  <a:pt x="125" y="71"/>
                  <a:pt x="125" y="72"/>
                  <a:pt x="125" y="72"/>
                </a:cubicBezTo>
                <a:cubicBezTo>
                  <a:pt x="125" y="72"/>
                  <a:pt x="125" y="72"/>
                  <a:pt x="125" y="72"/>
                </a:cubicBezTo>
                <a:cubicBezTo>
                  <a:pt x="125" y="72"/>
                  <a:pt x="125" y="73"/>
                  <a:pt x="125" y="73"/>
                </a:cubicBezTo>
                <a:cubicBezTo>
                  <a:pt x="125" y="73"/>
                  <a:pt x="125" y="73"/>
                  <a:pt x="125" y="73"/>
                </a:cubicBezTo>
                <a:cubicBezTo>
                  <a:pt x="125" y="74"/>
                  <a:pt x="125" y="74"/>
                  <a:pt x="124" y="74"/>
                </a:cubicBezTo>
                <a:cubicBezTo>
                  <a:pt x="124" y="74"/>
                  <a:pt x="124" y="74"/>
                  <a:pt x="124" y="74"/>
                </a:cubicBezTo>
                <a:cubicBezTo>
                  <a:pt x="124" y="75"/>
                  <a:pt x="124" y="75"/>
                  <a:pt x="124" y="75"/>
                </a:cubicBezTo>
                <a:cubicBezTo>
                  <a:pt x="124" y="75"/>
                  <a:pt x="124" y="75"/>
                  <a:pt x="124" y="75"/>
                </a:cubicBezTo>
                <a:cubicBezTo>
                  <a:pt x="124" y="76"/>
                  <a:pt x="124" y="76"/>
                  <a:pt x="124" y="76"/>
                </a:cubicBezTo>
                <a:cubicBezTo>
                  <a:pt x="124" y="76"/>
                  <a:pt x="124" y="76"/>
                  <a:pt x="124" y="76"/>
                </a:cubicBezTo>
                <a:cubicBezTo>
                  <a:pt x="124" y="77"/>
                  <a:pt x="123" y="77"/>
                  <a:pt x="123" y="78"/>
                </a:cubicBezTo>
                <a:cubicBezTo>
                  <a:pt x="123" y="78"/>
                  <a:pt x="123" y="78"/>
                  <a:pt x="123" y="78"/>
                </a:cubicBezTo>
                <a:cubicBezTo>
                  <a:pt x="123" y="78"/>
                  <a:pt x="123" y="79"/>
                  <a:pt x="122" y="80"/>
                </a:cubicBezTo>
                <a:cubicBezTo>
                  <a:pt x="122" y="80"/>
                  <a:pt x="122" y="80"/>
                  <a:pt x="122" y="80"/>
                </a:cubicBezTo>
                <a:cubicBezTo>
                  <a:pt x="122" y="81"/>
                  <a:pt x="122" y="81"/>
                  <a:pt x="122" y="81"/>
                </a:cubicBezTo>
                <a:cubicBezTo>
                  <a:pt x="122" y="81"/>
                  <a:pt x="122" y="81"/>
                  <a:pt x="122" y="81"/>
                </a:cubicBezTo>
                <a:cubicBezTo>
                  <a:pt x="122" y="82"/>
                  <a:pt x="122" y="82"/>
                  <a:pt x="121" y="82"/>
                </a:cubicBezTo>
                <a:cubicBezTo>
                  <a:pt x="121" y="82"/>
                  <a:pt x="121" y="82"/>
                  <a:pt x="121" y="82"/>
                </a:cubicBezTo>
                <a:cubicBezTo>
                  <a:pt x="121" y="82"/>
                  <a:pt x="121" y="83"/>
                  <a:pt x="121" y="83"/>
                </a:cubicBezTo>
                <a:cubicBezTo>
                  <a:pt x="121" y="83"/>
                  <a:pt x="121" y="83"/>
                  <a:pt x="121" y="83"/>
                </a:cubicBezTo>
                <a:cubicBezTo>
                  <a:pt x="121" y="84"/>
                  <a:pt x="120" y="84"/>
                  <a:pt x="120" y="85"/>
                </a:cubicBezTo>
                <a:cubicBezTo>
                  <a:pt x="120" y="85"/>
                  <a:pt x="119" y="85"/>
                  <a:pt x="118" y="85"/>
                </a:cubicBezTo>
                <a:cubicBezTo>
                  <a:pt x="118" y="85"/>
                  <a:pt x="117" y="84"/>
                  <a:pt x="116" y="84"/>
                </a:cubicBezTo>
                <a:close/>
                <a:moveTo>
                  <a:pt x="167" y="152"/>
                </a:moveTo>
                <a:cubicBezTo>
                  <a:pt x="167" y="153"/>
                  <a:pt x="166" y="153"/>
                  <a:pt x="165" y="154"/>
                </a:cubicBezTo>
                <a:cubicBezTo>
                  <a:pt x="165" y="154"/>
                  <a:pt x="165" y="154"/>
                  <a:pt x="165" y="154"/>
                </a:cubicBezTo>
                <a:cubicBezTo>
                  <a:pt x="163" y="156"/>
                  <a:pt x="160" y="159"/>
                  <a:pt x="156" y="162"/>
                </a:cubicBezTo>
                <a:cubicBezTo>
                  <a:pt x="156" y="162"/>
                  <a:pt x="156" y="162"/>
                  <a:pt x="156" y="162"/>
                </a:cubicBezTo>
                <a:cubicBezTo>
                  <a:pt x="156" y="162"/>
                  <a:pt x="156" y="162"/>
                  <a:pt x="156" y="162"/>
                </a:cubicBezTo>
                <a:cubicBezTo>
                  <a:pt x="151" y="166"/>
                  <a:pt x="145" y="169"/>
                  <a:pt x="138" y="171"/>
                </a:cubicBezTo>
                <a:cubicBezTo>
                  <a:pt x="138" y="171"/>
                  <a:pt x="138" y="171"/>
                  <a:pt x="138" y="171"/>
                </a:cubicBezTo>
                <a:cubicBezTo>
                  <a:pt x="138" y="171"/>
                  <a:pt x="138" y="171"/>
                  <a:pt x="138" y="171"/>
                </a:cubicBezTo>
                <a:cubicBezTo>
                  <a:pt x="138" y="171"/>
                  <a:pt x="138" y="171"/>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6" y="170"/>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5" y="169"/>
                </a:cubicBezTo>
                <a:cubicBezTo>
                  <a:pt x="135" y="169"/>
                  <a:pt x="135" y="169"/>
                  <a:pt x="135" y="169"/>
                </a:cubicBezTo>
                <a:cubicBezTo>
                  <a:pt x="135" y="169"/>
                  <a:pt x="135" y="169"/>
                  <a:pt x="135" y="169"/>
                </a:cubicBezTo>
                <a:cubicBezTo>
                  <a:pt x="135" y="168"/>
                  <a:pt x="135" y="168"/>
                  <a:pt x="135" y="168"/>
                </a:cubicBezTo>
                <a:cubicBezTo>
                  <a:pt x="134" y="168"/>
                  <a:pt x="134" y="168"/>
                  <a:pt x="134" y="168"/>
                </a:cubicBezTo>
                <a:cubicBezTo>
                  <a:pt x="134" y="168"/>
                  <a:pt x="134" y="168"/>
                  <a:pt x="134" y="168"/>
                </a:cubicBezTo>
                <a:cubicBezTo>
                  <a:pt x="134" y="168"/>
                  <a:pt x="134" y="168"/>
                  <a:pt x="134" y="168"/>
                </a:cubicBezTo>
                <a:cubicBezTo>
                  <a:pt x="134" y="168"/>
                  <a:pt x="134" y="167"/>
                  <a:pt x="134" y="167"/>
                </a:cubicBezTo>
                <a:cubicBezTo>
                  <a:pt x="134" y="167"/>
                  <a:pt x="134" y="167"/>
                  <a:pt x="134" y="167"/>
                </a:cubicBezTo>
                <a:cubicBezTo>
                  <a:pt x="134" y="167"/>
                  <a:pt x="134" y="167"/>
                  <a:pt x="134" y="167"/>
                </a:cubicBezTo>
                <a:cubicBezTo>
                  <a:pt x="134" y="167"/>
                  <a:pt x="133" y="167"/>
                  <a:pt x="133" y="167"/>
                </a:cubicBezTo>
                <a:cubicBezTo>
                  <a:pt x="133" y="167"/>
                  <a:pt x="133" y="167"/>
                  <a:pt x="133" y="167"/>
                </a:cubicBezTo>
                <a:cubicBezTo>
                  <a:pt x="133" y="166"/>
                  <a:pt x="133" y="166"/>
                  <a:pt x="132" y="166"/>
                </a:cubicBezTo>
                <a:cubicBezTo>
                  <a:pt x="132" y="166"/>
                  <a:pt x="132" y="166"/>
                  <a:pt x="131" y="165"/>
                </a:cubicBezTo>
                <a:cubicBezTo>
                  <a:pt x="131" y="165"/>
                  <a:pt x="131" y="165"/>
                  <a:pt x="131" y="165"/>
                </a:cubicBezTo>
                <a:cubicBezTo>
                  <a:pt x="131" y="165"/>
                  <a:pt x="130" y="164"/>
                  <a:pt x="130" y="164"/>
                </a:cubicBezTo>
                <a:cubicBezTo>
                  <a:pt x="129" y="163"/>
                  <a:pt x="129" y="163"/>
                  <a:pt x="129" y="163"/>
                </a:cubicBezTo>
                <a:cubicBezTo>
                  <a:pt x="129" y="163"/>
                  <a:pt x="129" y="163"/>
                  <a:pt x="129" y="163"/>
                </a:cubicBezTo>
                <a:cubicBezTo>
                  <a:pt x="129" y="163"/>
                  <a:pt x="128" y="162"/>
                  <a:pt x="128" y="162"/>
                </a:cubicBezTo>
                <a:cubicBezTo>
                  <a:pt x="128" y="162"/>
                  <a:pt x="128" y="162"/>
                  <a:pt x="128" y="162"/>
                </a:cubicBezTo>
                <a:cubicBezTo>
                  <a:pt x="128" y="162"/>
                  <a:pt x="128" y="162"/>
                  <a:pt x="128" y="162"/>
                </a:cubicBezTo>
                <a:cubicBezTo>
                  <a:pt x="126" y="160"/>
                  <a:pt x="125" y="159"/>
                  <a:pt x="124" y="158"/>
                </a:cubicBezTo>
                <a:cubicBezTo>
                  <a:pt x="124" y="158"/>
                  <a:pt x="124" y="158"/>
                  <a:pt x="124" y="158"/>
                </a:cubicBezTo>
                <a:cubicBezTo>
                  <a:pt x="124" y="158"/>
                  <a:pt x="124" y="158"/>
                  <a:pt x="124" y="158"/>
                </a:cubicBezTo>
                <a:cubicBezTo>
                  <a:pt x="123" y="157"/>
                  <a:pt x="123" y="157"/>
                  <a:pt x="122" y="156"/>
                </a:cubicBezTo>
                <a:cubicBezTo>
                  <a:pt x="122" y="156"/>
                  <a:pt x="122" y="156"/>
                  <a:pt x="122" y="156"/>
                </a:cubicBezTo>
                <a:cubicBezTo>
                  <a:pt x="122" y="156"/>
                  <a:pt x="122" y="155"/>
                  <a:pt x="121" y="155"/>
                </a:cubicBezTo>
                <a:cubicBezTo>
                  <a:pt x="121" y="155"/>
                  <a:pt x="121" y="155"/>
                  <a:pt x="121" y="155"/>
                </a:cubicBezTo>
                <a:cubicBezTo>
                  <a:pt x="121" y="154"/>
                  <a:pt x="121" y="154"/>
                  <a:pt x="120" y="154"/>
                </a:cubicBezTo>
                <a:cubicBezTo>
                  <a:pt x="120" y="154"/>
                  <a:pt x="120" y="153"/>
                  <a:pt x="120" y="153"/>
                </a:cubicBezTo>
                <a:cubicBezTo>
                  <a:pt x="120" y="153"/>
                  <a:pt x="119" y="153"/>
                  <a:pt x="119" y="152"/>
                </a:cubicBezTo>
                <a:cubicBezTo>
                  <a:pt x="119" y="152"/>
                  <a:pt x="119" y="152"/>
                  <a:pt x="120" y="152"/>
                </a:cubicBezTo>
                <a:cubicBezTo>
                  <a:pt x="120" y="152"/>
                  <a:pt x="120" y="152"/>
                  <a:pt x="120" y="152"/>
                </a:cubicBezTo>
                <a:cubicBezTo>
                  <a:pt x="124" y="147"/>
                  <a:pt x="130" y="139"/>
                  <a:pt x="134" y="131"/>
                </a:cubicBezTo>
                <a:cubicBezTo>
                  <a:pt x="134" y="131"/>
                  <a:pt x="134" y="131"/>
                  <a:pt x="134" y="131"/>
                </a:cubicBezTo>
                <a:cubicBezTo>
                  <a:pt x="134" y="130"/>
                  <a:pt x="135" y="130"/>
                  <a:pt x="135" y="129"/>
                </a:cubicBezTo>
                <a:cubicBezTo>
                  <a:pt x="135" y="129"/>
                  <a:pt x="135" y="129"/>
                  <a:pt x="136" y="128"/>
                </a:cubicBezTo>
                <a:cubicBezTo>
                  <a:pt x="136" y="128"/>
                  <a:pt x="136" y="128"/>
                  <a:pt x="136" y="127"/>
                </a:cubicBezTo>
                <a:cubicBezTo>
                  <a:pt x="136" y="127"/>
                  <a:pt x="137" y="127"/>
                  <a:pt x="137" y="126"/>
                </a:cubicBezTo>
                <a:cubicBezTo>
                  <a:pt x="137" y="126"/>
                  <a:pt x="137" y="126"/>
                  <a:pt x="137" y="125"/>
                </a:cubicBezTo>
                <a:cubicBezTo>
                  <a:pt x="138" y="125"/>
                  <a:pt x="138" y="124"/>
                  <a:pt x="138" y="124"/>
                </a:cubicBezTo>
                <a:cubicBezTo>
                  <a:pt x="138" y="124"/>
                  <a:pt x="138" y="123"/>
                  <a:pt x="138" y="123"/>
                </a:cubicBezTo>
                <a:cubicBezTo>
                  <a:pt x="139" y="123"/>
                  <a:pt x="139" y="122"/>
                  <a:pt x="139" y="122"/>
                </a:cubicBezTo>
                <a:cubicBezTo>
                  <a:pt x="139" y="122"/>
                  <a:pt x="139" y="121"/>
                  <a:pt x="139" y="121"/>
                </a:cubicBezTo>
                <a:cubicBezTo>
                  <a:pt x="140" y="121"/>
                  <a:pt x="140" y="120"/>
                  <a:pt x="140" y="120"/>
                </a:cubicBezTo>
                <a:cubicBezTo>
                  <a:pt x="141" y="120"/>
                  <a:pt x="141" y="120"/>
                  <a:pt x="142" y="120"/>
                </a:cubicBezTo>
                <a:cubicBezTo>
                  <a:pt x="142" y="120"/>
                  <a:pt x="142" y="120"/>
                  <a:pt x="142" y="120"/>
                </a:cubicBezTo>
                <a:cubicBezTo>
                  <a:pt x="143" y="120"/>
                  <a:pt x="143" y="120"/>
                  <a:pt x="143" y="120"/>
                </a:cubicBezTo>
                <a:cubicBezTo>
                  <a:pt x="143" y="120"/>
                  <a:pt x="144" y="120"/>
                  <a:pt x="144" y="120"/>
                </a:cubicBezTo>
                <a:cubicBezTo>
                  <a:pt x="144" y="120"/>
                  <a:pt x="144" y="120"/>
                  <a:pt x="144" y="120"/>
                </a:cubicBezTo>
                <a:cubicBezTo>
                  <a:pt x="145" y="120"/>
                  <a:pt x="145" y="120"/>
                  <a:pt x="146" y="120"/>
                </a:cubicBezTo>
                <a:cubicBezTo>
                  <a:pt x="146" y="120"/>
                  <a:pt x="146" y="120"/>
                  <a:pt x="146" y="120"/>
                </a:cubicBezTo>
                <a:cubicBezTo>
                  <a:pt x="147" y="120"/>
                  <a:pt x="147" y="120"/>
                  <a:pt x="148" y="120"/>
                </a:cubicBezTo>
                <a:cubicBezTo>
                  <a:pt x="148" y="120"/>
                  <a:pt x="148" y="120"/>
                  <a:pt x="148" y="120"/>
                </a:cubicBezTo>
                <a:cubicBezTo>
                  <a:pt x="148" y="120"/>
                  <a:pt x="148" y="120"/>
                  <a:pt x="149" y="120"/>
                </a:cubicBezTo>
                <a:cubicBezTo>
                  <a:pt x="152" y="120"/>
                  <a:pt x="155" y="120"/>
                  <a:pt x="158" y="120"/>
                </a:cubicBezTo>
                <a:cubicBezTo>
                  <a:pt x="160" y="120"/>
                  <a:pt x="162" y="120"/>
                  <a:pt x="163" y="120"/>
                </a:cubicBezTo>
                <a:cubicBezTo>
                  <a:pt x="164" y="120"/>
                  <a:pt x="166" y="120"/>
                  <a:pt x="166" y="120"/>
                </a:cubicBezTo>
                <a:cubicBezTo>
                  <a:pt x="167" y="120"/>
                  <a:pt x="167" y="120"/>
                  <a:pt x="167" y="120"/>
                </a:cubicBezTo>
                <a:cubicBezTo>
                  <a:pt x="168" y="120"/>
                  <a:pt x="169" y="120"/>
                  <a:pt x="170" y="120"/>
                </a:cubicBezTo>
                <a:cubicBezTo>
                  <a:pt x="170" y="120"/>
                  <a:pt x="170" y="120"/>
                  <a:pt x="170" y="120"/>
                </a:cubicBezTo>
                <a:cubicBezTo>
                  <a:pt x="170" y="120"/>
                  <a:pt x="171" y="120"/>
                  <a:pt x="171" y="120"/>
                </a:cubicBezTo>
                <a:cubicBezTo>
                  <a:pt x="171" y="122"/>
                  <a:pt x="172" y="124"/>
                  <a:pt x="172" y="126"/>
                </a:cubicBezTo>
                <a:cubicBezTo>
                  <a:pt x="172" y="126"/>
                  <a:pt x="172" y="126"/>
                  <a:pt x="172" y="126"/>
                </a:cubicBezTo>
                <a:cubicBezTo>
                  <a:pt x="172" y="127"/>
                  <a:pt x="172" y="127"/>
                  <a:pt x="172" y="128"/>
                </a:cubicBezTo>
                <a:cubicBezTo>
                  <a:pt x="172" y="128"/>
                  <a:pt x="172" y="128"/>
                  <a:pt x="172" y="128"/>
                </a:cubicBezTo>
                <a:cubicBezTo>
                  <a:pt x="172" y="128"/>
                  <a:pt x="172" y="129"/>
                  <a:pt x="172" y="129"/>
                </a:cubicBezTo>
                <a:cubicBezTo>
                  <a:pt x="172" y="129"/>
                  <a:pt x="172" y="130"/>
                  <a:pt x="172" y="130"/>
                </a:cubicBezTo>
                <a:cubicBezTo>
                  <a:pt x="172" y="130"/>
                  <a:pt x="172" y="131"/>
                  <a:pt x="172" y="131"/>
                </a:cubicBezTo>
                <a:cubicBezTo>
                  <a:pt x="172" y="131"/>
                  <a:pt x="172" y="131"/>
                  <a:pt x="172" y="132"/>
                </a:cubicBezTo>
                <a:cubicBezTo>
                  <a:pt x="172" y="132"/>
                  <a:pt x="172" y="132"/>
                  <a:pt x="172" y="133"/>
                </a:cubicBezTo>
                <a:cubicBezTo>
                  <a:pt x="172" y="133"/>
                  <a:pt x="172" y="133"/>
                  <a:pt x="172" y="133"/>
                </a:cubicBezTo>
                <a:cubicBezTo>
                  <a:pt x="172" y="134"/>
                  <a:pt x="172" y="134"/>
                  <a:pt x="172" y="135"/>
                </a:cubicBezTo>
                <a:cubicBezTo>
                  <a:pt x="172" y="135"/>
                  <a:pt x="172" y="135"/>
                  <a:pt x="172" y="135"/>
                </a:cubicBezTo>
                <a:cubicBezTo>
                  <a:pt x="172" y="136"/>
                  <a:pt x="172" y="137"/>
                  <a:pt x="172" y="138"/>
                </a:cubicBezTo>
                <a:cubicBezTo>
                  <a:pt x="172" y="138"/>
                  <a:pt x="172" y="138"/>
                  <a:pt x="172" y="138"/>
                </a:cubicBezTo>
                <a:cubicBezTo>
                  <a:pt x="172" y="138"/>
                  <a:pt x="172" y="139"/>
                  <a:pt x="172" y="139"/>
                </a:cubicBezTo>
                <a:cubicBezTo>
                  <a:pt x="172" y="139"/>
                  <a:pt x="172" y="139"/>
                  <a:pt x="172" y="140"/>
                </a:cubicBezTo>
                <a:cubicBezTo>
                  <a:pt x="172" y="140"/>
                  <a:pt x="172" y="140"/>
                  <a:pt x="172" y="141"/>
                </a:cubicBezTo>
                <a:cubicBezTo>
                  <a:pt x="172" y="141"/>
                  <a:pt x="172" y="141"/>
                  <a:pt x="172" y="141"/>
                </a:cubicBezTo>
                <a:cubicBezTo>
                  <a:pt x="172" y="142"/>
                  <a:pt x="172" y="142"/>
                  <a:pt x="172" y="142"/>
                </a:cubicBezTo>
                <a:cubicBezTo>
                  <a:pt x="172" y="142"/>
                  <a:pt x="172" y="143"/>
                  <a:pt x="171" y="143"/>
                </a:cubicBezTo>
                <a:cubicBezTo>
                  <a:pt x="171" y="143"/>
                  <a:pt x="171" y="143"/>
                  <a:pt x="171" y="144"/>
                </a:cubicBezTo>
                <a:cubicBezTo>
                  <a:pt x="171" y="144"/>
                  <a:pt x="171" y="144"/>
                  <a:pt x="171" y="144"/>
                </a:cubicBezTo>
                <a:cubicBezTo>
                  <a:pt x="171" y="145"/>
                  <a:pt x="171" y="145"/>
                  <a:pt x="171" y="145"/>
                </a:cubicBezTo>
                <a:cubicBezTo>
                  <a:pt x="171" y="145"/>
                  <a:pt x="171" y="145"/>
                  <a:pt x="171" y="146"/>
                </a:cubicBezTo>
                <a:cubicBezTo>
                  <a:pt x="171" y="146"/>
                  <a:pt x="171" y="146"/>
                  <a:pt x="171" y="146"/>
                </a:cubicBezTo>
                <a:cubicBezTo>
                  <a:pt x="171" y="146"/>
                  <a:pt x="171" y="146"/>
                  <a:pt x="171" y="146"/>
                </a:cubicBezTo>
                <a:cubicBezTo>
                  <a:pt x="171" y="146"/>
                  <a:pt x="171" y="146"/>
                  <a:pt x="171" y="146"/>
                </a:cubicBezTo>
                <a:cubicBezTo>
                  <a:pt x="171" y="146"/>
                  <a:pt x="171" y="146"/>
                  <a:pt x="171" y="146"/>
                </a:cubicBezTo>
                <a:cubicBezTo>
                  <a:pt x="171" y="146"/>
                  <a:pt x="171" y="146"/>
                  <a:pt x="171" y="147"/>
                </a:cubicBezTo>
                <a:cubicBezTo>
                  <a:pt x="171" y="147"/>
                  <a:pt x="171" y="147"/>
                  <a:pt x="171" y="148"/>
                </a:cubicBezTo>
                <a:cubicBezTo>
                  <a:pt x="171" y="148"/>
                  <a:pt x="170" y="148"/>
                  <a:pt x="170" y="149"/>
                </a:cubicBezTo>
                <a:cubicBezTo>
                  <a:pt x="170" y="149"/>
                  <a:pt x="170" y="149"/>
                  <a:pt x="170" y="149"/>
                </a:cubicBezTo>
                <a:cubicBezTo>
                  <a:pt x="169" y="149"/>
                  <a:pt x="169" y="150"/>
                  <a:pt x="169" y="150"/>
                </a:cubicBezTo>
                <a:cubicBezTo>
                  <a:pt x="169" y="150"/>
                  <a:pt x="169" y="150"/>
                  <a:pt x="169" y="150"/>
                </a:cubicBezTo>
                <a:cubicBezTo>
                  <a:pt x="168" y="151"/>
                  <a:pt x="168" y="151"/>
                  <a:pt x="167" y="152"/>
                </a:cubicBezTo>
                <a:cubicBezTo>
                  <a:pt x="167" y="152"/>
                  <a:pt x="167" y="152"/>
                  <a:pt x="167" y="152"/>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30" name="Freeform 27">
            <a:extLst>
              <a:ext uri="{FF2B5EF4-FFF2-40B4-BE49-F238E27FC236}">
                <a16:creationId xmlns:a16="http://schemas.microsoft.com/office/drawing/2014/main" id="{F9369D7A-18CC-45C3-9452-E13D15BB6863}"/>
              </a:ext>
            </a:extLst>
          </p:cNvPr>
          <p:cNvSpPr>
            <a:spLocks noChangeAspect="1" noEditPoints="1"/>
          </p:cNvSpPr>
          <p:nvPr/>
        </p:nvSpPr>
        <p:spPr bwMode="gray">
          <a:xfrm flipH="1">
            <a:off x="9081276" y="4954625"/>
            <a:ext cx="90000" cy="90000"/>
          </a:xfrm>
          <a:custGeom>
            <a:avLst/>
            <a:gdLst>
              <a:gd name="T0" fmla="*/ 191 w 193"/>
              <a:gd name="T1" fmla="*/ 79 h 193"/>
              <a:gd name="T2" fmla="*/ 189 w 193"/>
              <a:gd name="T3" fmla="*/ 80 h 193"/>
              <a:gd name="T4" fmla="*/ 188 w 193"/>
              <a:gd name="T5" fmla="*/ 81 h 193"/>
              <a:gd name="T6" fmla="*/ 185 w 193"/>
              <a:gd name="T7" fmla="*/ 82 h 193"/>
              <a:gd name="T8" fmla="*/ 179 w 193"/>
              <a:gd name="T9" fmla="*/ 73 h 193"/>
              <a:gd name="T10" fmla="*/ 175 w 193"/>
              <a:gd name="T11" fmla="*/ 65 h 193"/>
              <a:gd name="T12" fmla="*/ 165 w 193"/>
              <a:gd name="T13" fmla="*/ 51 h 193"/>
              <a:gd name="T14" fmla="*/ 164 w 193"/>
              <a:gd name="T15" fmla="*/ 37 h 193"/>
              <a:gd name="T16" fmla="*/ 170 w 193"/>
              <a:gd name="T17" fmla="*/ 35 h 193"/>
              <a:gd name="T18" fmla="*/ 127 w 193"/>
              <a:gd name="T19" fmla="*/ 5 h 193"/>
              <a:gd name="T20" fmla="*/ 31 w 193"/>
              <a:gd name="T21" fmla="*/ 30 h 193"/>
              <a:gd name="T22" fmla="*/ 34 w 193"/>
              <a:gd name="T23" fmla="*/ 29 h 193"/>
              <a:gd name="T24" fmla="*/ 33 w 193"/>
              <a:gd name="T25" fmla="*/ 37 h 193"/>
              <a:gd name="T26" fmla="*/ 33 w 193"/>
              <a:gd name="T27" fmla="*/ 47 h 193"/>
              <a:gd name="T28" fmla="*/ 25 w 193"/>
              <a:gd name="T29" fmla="*/ 58 h 193"/>
              <a:gd name="T30" fmla="*/ 20 w 193"/>
              <a:gd name="T31" fmla="*/ 65 h 193"/>
              <a:gd name="T32" fmla="*/ 14 w 193"/>
              <a:gd name="T33" fmla="*/ 83 h 193"/>
              <a:gd name="T34" fmla="*/ 12 w 193"/>
              <a:gd name="T35" fmla="*/ 83 h 193"/>
              <a:gd name="T36" fmla="*/ 7 w 193"/>
              <a:gd name="T37" fmla="*/ 82 h 193"/>
              <a:gd name="T38" fmla="*/ 4 w 193"/>
              <a:gd name="T39" fmla="*/ 81 h 193"/>
              <a:gd name="T40" fmla="*/ 67 w 193"/>
              <a:gd name="T41" fmla="*/ 188 h 193"/>
              <a:gd name="T42" fmla="*/ 76 w 193"/>
              <a:gd name="T43" fmla="*/ 154 h 193"/>
              <a:gd name="T44" fmla="*/ 73 w 193"/>
              <a:gd name="T45" fmla="*/ 158 h 193"/>
              <a:gd name="T46" fmla="*/ 67 w 193"/>
              <a:gd name="T47" fmla="*/ 163 h 193"/>
              <a:gd name="T48" fmla="*/ 63 w 193"/>
              <a:gd name="T49" fmla="*/ 166 h 193"/>
              <a:gd name="T50" fmla="*/ 61 w 193"/>
              <a:gd name="T51" fmla="*/ 168 h 193"/>
              <a:gd name="T52" fmla="*/ 26 w 193"/>
              <a:gd name="T53" fmla="*/ 145 h 193"/>
              <a:gd name="T54" fmla="*/ 25 w 193"/>
              <a:gd name="T55" fmla="*/ 141 h 193"/>
              <a:gd name="T56" fmla="*/ 24 w 193"/>
              <a:gd name="T57" fmla="*/ 123 h 193"/>
              <a:gd name="T58" fmla="*/ 26 w 193"/>
              <a:gd name="T59" fmla="*/ 117 h 193"/>
              <a:gd name="T60" fmla="*/ 36 w 193"/>
              <a:gd name="T61" fmla="*/ 118 h 193"/>
              <a:gd name="T62" fmla="*/ 50 w 193"/>
              <a:gd name="T63" fmla="*/ 119 h 193"/>
              <a:gd name="T64" fmla="*/ 60 w 193"/>
              <a:gd name="T65" fmla="*/ 122 h 193"/>
              <a:gd name="T66" fmla="*/ 72 w 193"/>
              <a:gd name="T67" fmla="*/ 142 h 193"/>
              <a:gd name="T68" fmla="*/ 112 w 193"/>
              <a:gd name="T69" fmla="*/ 84 h 193"/>
              <a:gd name="T70" fmla="*/ 103 w 193"/>
              <a:gd name="T71" fmla="*/ 84 h 193"/>
              <a:gd name="T72" fmla="*/ 87 w 193"/>
              <a:gd name="T73" fmla="*/ 84 h 193"/>
              <a:gd name="T74" fmla="*/ 98 w 193"/>
              <a:gd name="T75" fmla="*/ 30 h 193"/>
              <a:gd name="T76" fmla="*/ 102 w 193"/>
              <a:gd name="T77" fmla="*/ 31 h 193"/>
              <a:gd name="T78" fmla="*/ 121 w 193"/>
              <a:gd name="T79" fmla="*/ 42 h 193"/>
              <a:gd name="T80" fmla="*/ 130 w 193"/>
              <a:gd name="T81" fmla="*/ 55 h 193"/>
              <a:gd name="T82" fmla="*/ 127 w 193"/>
              <a:gd name="T83" fmla="*/ 65 h 193"/>
              <a:gd name="T84" fmla="*/ 124 w 193"/>
              <a:gd name="T85" fmla="*/ 74 h 193"/>
              <a:gd name="T86" fmla="*/ 122 w 193"/>
              <a:gd name="T87" fmla="*/ 81 h 193"/>
              <a:gd name="T88" fmla="*/ 167 w 193"/>
              <a:gd name="T89" fmla="*/ 152 h 193"/>
              <a:gd name="T90" fmla="*/ 137 w 193"/>
              <a:gd name="T91" fmla="*/ 170 h 193"/>
              <a:gd name="T92" fmla="*/ 136 w 193"/>
              <a:gd name="T93" fmla="*/ 169 h 193"/>
              <a:gd name="T94" fmla="*/ 134 w 193"/>
              <a:gd name="T95" fmla="*/ 167 h 193"/>
              <a:gd name="T96" fmla="*/ 129 w 193"/>
              <a:gd name="T97" fmla="*/ 163 h 193"/>
              <a:gd name="T98" fmla="*/ 122 w 193"/>
              <a:gd name="T99" fmla="*/ 156 h 193"/>
              <a:gd name="T100" fmla="*/ 134 w 193"/>
              <a:gd name="T101" fmla="*/ 131 h 193"/>
              <a:gd name="T102" fmla="*/ 139 w 193"/>
              <a:gd name="T103" fmla="*/ 121 h 193"/>
              <a:gd name="T104" fmla="*/ 148 w 193"/>
              <a:gd name="T105" fmla="*/ 120 h 193"/>
              <a:gd name="T106" fmla="*/ 171 w 193"/>
              <a:gd name="T107" fmla="*/ 120 h 193"/>
              <a:gd name="T108" fmla="*/ 172 w 193"/>
              <a:gd name="T109" fmla="*/ 133 h 193"/>
              <a:gd name="T110" fmla="*/ 172 w 193"/>
              <a:gd name="T111" fmla="*/ 141 h 193"/>
              <a:gd name="T112" fmla="*/ 171 w 193"/>
              <a:gd name="T113" fmla="*/ 146 h 193"/>
              <a:gd name="T114" fmla="*/ 167 w 193"/>
              <a:gd name="T115" fmla="*/ 15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3" h="193">
                <a:moveTo>
                  <a:pt x="177" y="149"/>
                </a:moveTo>
                <a:cubicBezTo>
                  <a:pt x="178" y="148"/>
                  <a:pt x="178" y="147"/>
                  <a:pt x="178" y="147"/>
                </a:cubicBezTo>
                <a:cubicBezTo>
                  <a:pt x="178" y="147"/>
                  <a:pt x="179" y="146"/>
                  <a:pt x="180" y="145"/>
                </a:cubicBezTo>
                <a:cubicBezTo>
                  <a:pt x="187" y="131"/>
                  <a:pt x="193" y="117"/>
                  <a:pt x="193" y="96"/>
                </a:cubicBezTo>
                <a:cubicBezTo>
                  <a:pt x="193" y="95"/>
                  <a:pt x="192" y="94"/>
                  <a:pt x="192" y="94"/>
                </a:cubicBezTo>
                <a:cubicBezTo>
                  <a:pt x="192" y="93"/>
                  <a:pt x="193" y="93"/>
                  <a:pt x="193" y="92"/>
                </a:cubicBezTo>
                <a:cubicBezTo>
                  <a:pt x="192" y="87"/>
                  <a:pt x="192" y="83"/>
                  <a:pt x="191" y="79"/>
                </a:cubicBezTo>
                <a:cubicBezTo>
                  <a:pt x="191" y="79"/>
                  <a:pt x="191" y="79"/>
                  <a:pt x="191" y="79"/>
                </a:cubicBezTo>
                <a:cubicBezTo>
                  <a:pt x="191" y="79"/>
                  <a:pt x="191" y="79"/>
                  <a:pt x="191" y="79"/>
                </a:cubicBezTo>
                <a:cubicBezTo>
                  <a:pt x="191" y="79"/>
                  <a:pt x="191" y="79"/>
                  <a:pt x="190" y="79"/>
                </a:cubicBezTo>
                <a:cubicBezTo>
                  <a:pt x="190" y="79"/>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89" y="80"/>
                  <a:pt x="189" y="80"/>
                  <a:pt x="189" y="80"/>
                </a:cubicBezTo>
                <a:cubicBezTo>
                  <a:pt x="189" y="80"/>
                  <a:pt x="189" y="80"/>
                  <a:pt x="189" y="80"/>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8" y="81"/>
                  <a:pt x="188" y="81"/>
                  <a:pt x="188" y="81"/>
                </a:cubicBezTo>
                <a:cubicBezTo>
                  <a:pt x="188" y="81"/>
                  <a:pt x="188" y="81"/>
                  <a:pt x="188" y="81"/>
                </a:cubicBezTo>
                <a:cubicBezTo>
                  <a:pt x="188" y="82"/>
                  <a:pt x="188" y="82"/>
                  <a:pt x="187" y="82"/>
                </a:cubicBezTo>
                <a:cubicBezTo>
                  <a:pt x="187" y="82"/>
                  <a:pt x="187" y="82"/>
                  <a:pt x="187" y="82"/>
                </a:cubicBezTo>
                <a:cubicBezTo>
                  <a:pt x="187" y="82"/>
                  <a:pt x="187" y="82"/>
                  <a:pt x="187" y="82"/>
                </a:cubicBezTo>
                <a:cubicBezTo>
                  <a:pt x="186" y="82"/>
                  <a:pt x="186" y="82"/>
                  <a:pt x="186" y="82"/>
                </a:cubicBezTo>
                <a:cubicBezTo>
                  <a:pt x="186" y="82"/>
                  <a:pt x="186" y="82"/>
                  <a:pt x="186" y="82"/>
                </a:cubicBezTo>
                <a:cubicBezTo>
                  <a:pt x="186" y="82"/>
                  <a:pt x="186" y="82"/>
                  <a:pt x="186" y="82"/>
                </a:cubicBezTo>
                <a:cubicBezTo>
                  <a:pt x="186" y="82"/>
                  <a:pt x="185" y="82"/>
                  <a:pt x="185" y="82"/>
                </a:cubicBezTo>
                <a:cubicBezTo>
                  <a:pt x="185" y="82"/>
                  <a:pt x="185" y="82"/>
                  <a:pt x="185" y="82"/>
                </a:cubicBezTo>
                <a:cubicBezTo>
                  <a:pt x="185" y="82"/>
                  <a:pt x="184" y="82"/>
                  <a:pt x="183" y="83"/>
                </a:cubicBezTo>
                <a:cubicBezTo>
                  <a:pt x="183" y="82"/>
                  <a:pt x="183" y="81"/>
                  <a:pt x="183" y="81"/>
                </a:cubicBezTo>
                <a:cubicBezTo>
                  <a:pt x="183" y="80"/>
                  <a:pt x="182" y="80"/>
                  <a:pt x="182" y="79"/>
                </a:cubicBezTo>
                <a:cubicBezTo>
                  <a:pt x="182" y="79"/>
                  <a:pt x="182" y="79"/>
                  <a:pt x="182" y="78"/>
                </a:cubicBezTo>
                <a:cubicBezTo>
                  <a:pt x="182" y="78"/>
                  <a:pt x="181" y="77"/>
                  <a:pt x="181" y="77"/>
                </a:cubicBezTo>
                <a:cubicBezTo>
                  <a:pt x="181" y="77"/>
                  <a:pt x="181" y="76"/>
                  <a:pt x="181" y="76"/>
                </a:cubicBezTo>
                <a:cubicBezTo>
                  <a:pt x="181" y="76"/>
                  <a:pt x="180" y="75"/>
                  <a:pt x="180" y="74"/>
                </a:cubicBezTo>
                <a:cubicBezTo>
                  <a:pt x="180" y="74"/>
                  <a:pt x="180" y="74"/>
                  <a:pt x="179" y="73"/>
                </a:cubicBezTo>
                <a:cubicBezTo>
                  <a:pt x="179" y="73"/>
                  <a:pt x="179" y="73"/>
                  <a:pt x="179" y="73"/>
                </a:cubicBezTo>
                <a:cubicBezTo>
                  <a:pt x="179" y="73"/>
                  <a:pt x="179" y="72"/>
                  <a:pt x="179" y="72"/>
                </a:cubicBezTo>
                <a:cubicBezTo>
                  <a:pt x="179" y="72"/>
                  <a:pt x="179" y="72"/>
                  <a:pt x="179" y="72"/>
                </a:cubicBezTo>
                <a:cubicBezTo>
                  <a:pt x="179" y="72"/>
                  <a:pt x="178" y="71"/>
                  <a:pt x="178" y="71"/>
                </a:cubicBezTo>
                <a:cubicBezTo>
                  <a:pt x="178" y="70"/>
                  <a:pt x="178" y="70"/>
                  <a:pt x="178" y="70"/>
                </a:cubicBezTo>
                <a:cubicBezTo>
                  <a:pt x="178" y="70"/>
                  <a:pt x="178" y="70"/>
                  <a:pt x="178" y="70"/>
                </a:cubicBezTo>
                <a:cubicBezTo>
                  <a:pt x="177" y="69"/>
                  <a:pt x="177" y="68"/>
                  <a:pt x="176" y="68"/>
                </a:cubicBezTo>
                <a:cubicBezTo>
                  <a:pt x="176" y="67"/>
                  <a:pt x="176" y="67"/>
                  <a:pt x="176" y="67"/>
                </a:cubicBezTo>
                <a:cubicBezTo>
                  <a:pt x="176" y="66"/>
                  <a:pt x="175" y="66"/>
                  <a:pt x="175" y="65"/>
                </a:cubicBezTo>
                <a:cubicBezTo>
                  <a:pt x="175" y="65"/>
                  <a:pt x="175" y="65"/>
                  <a:pt x="175" y="65"/>
                </a:cubicBezTo>
                <a:cubicBezTo>
                  <a:pt x="174" y="64"/>
                  <a:pt x="173" y="63"/>
                  <a:pt x="173" y="62"/>
                </a:cubicBezTo>
                <a:cubicBezTo>
                  <a:pt x="173" y="62"/>
                  <a:pt x="173" y="62"/>
                  <a:pt x="173" y="62"/>
                </a:cubicBezTo>
                <a:cubicBezTo>
                  <a:pt x="173" y="62"/>
                  <a:pt x="173" y="62"/>
                  <a:pt x="173" y="62"/>
                </a:cubicBezTo>
                <a:cubicBezTo>
                  <a:pt x="172" y="61"/>
                  <a:pt x="172" y="61"/>
                  <a:pt x="172" y="60"/>
                </a:cubicBezTo>
                <a:cubicBezTo>
                  <a:pt x="171" y="60"/>
                  <a:pt x="171" y="60"/>
                  <a:pt x="171" y="60"/>
                </a:cubicBezTo>
                <a:cubicBezTo>
                  <a:pt x="171" y="59"/>
                  <a:pt x="171" y="59"/>
                  <a:pt x="170" y="58"/>
                </a:cubicBezTo>
                <a:cubicBezTo>
                  <a:pt x="169" y="56"/>
                  <a:pt x="167" y="54"/>
                  <a:pt x="166" y="53"/>
                </a:cubicBezTo>
                <a:cubicBezTo>
                  <a:pt x="166" y="53"/>
                  <a:pt x="166" y="53"/>
                  <a:pt x="166" y="53"/>
                </a:cubicBezTo>
                <a:cubicBezTo>
                  <a:pt x="165" y="52"/>
                  <a:pt x="165" y="52"/>
                  <a:pt x="165" y="51"/>
                </a:cubicBezTo>
                <a:cubicBezTo>
                  <a:pt x="164" y="51"/>
                  <a:pt x="164" y="51"/>
                  <a:pt x="164" y="51"/>
                </a:cubicBezTo>
                <a:cubicBezTo>
                  <a:pt x="164" y="51"/>
                  <a:pt x="164" y="51"/>
                  <a:pt x="164" y="51"/>
                </a:cubicBezTo>
                <a:cubicBezTo>
                  <a:pt x="163" y="50"/>
                  <a:pt x="163" y="50"/>
                  <a:pt x="163" y="50"/>
                </a:cubicBezTo>
                <a:cubicBezTo>
                  <a:pt x="163" y="49"/>
                  <a:pt x="163" y="49"/>
                  <a:pt x="164" y="48"/>
                </a:cubicBezTo>
                <a:cubicBezTo>
                  <a:pt x="164" y="47"/>
                  <a:pt x="164" y="46"/>
                  <a:pt x="164" y="44"/>
                </a:cubicBezTo>
                <a:cubicBezTo>
                  <a:pt x="164" y="43"/>
                  <a:pt x="164" y="43"/>
                  <a:pt x="164" y="42"/>
                </a:cubicBezTo>
                <a:cubicBezTo>
                  <a:pt x="164" y="41"/>
                  <a:pt x="164" y="40"/>
                  <a:pt x="164" y="39"/>
                </a:cubicBezTo>
                <a:cubicBezTo>
                  <a:pt x="164" y="39"/>
                  <a:pt x="164" y="39"/>
                  <a:pt x="164" y="39"/>
                </a:cubicBezTo>
                <a:cubicBezTo>
                  <a:pt x="164" y="38"/>
                  <a:pt x="164" y="37"/>
                  <a:pt x="164" y="37"/>
                </a:cubicBezTo>
                <a:cubicBezTo>
                  <a:pt x="164" y="36"/>
                  <a:pt x="164" y="36"/>
                  <a:pt x="164" y="36"/>
                </a:cubicBezTo>
                <a:cubicBezTo>
                  <a:pt x="164" y="35"/>
                  <a:pt x="164" y="34"/>
                  <a:pt x="164" y="34"/>
                </a:cubicBezTo>
                <a:cubicBezTo>
                  <a:pt x="164" y="34"/>
                  <a:pt x="164" y="33"/>
                  <a:pt x="164" y="33"/>
                </a:cubicBezTo>
                <a:cubicBezTo>
                  <a:pt x="164" y="33"/>
                  <a:pt x="164" y="33"/>
                  <a:pt x="164" y="33"/>
                </a:cubicBezTo>
                <a:cubicBezTo>
                  <a:pt x="163" y="32"/>
                  <a:pt x="163" y="31"/>
                  <a:pt x="163" y="31"/>
                </a:cubicBezTo>
                <a:cubicBezTo>
                  <a:pt x="165" y="31"/>
                  <a:pt x="167" y="33"/>
                  <a:pt x="169" y="34"/>
                </a:cubicBezTo>
                <a:cubicBezTo>
                  <a:pt x="169" y="34"/>
                  <a:pt x="169" y="34"/>
                  <a:pt x="169" y="34"/>
                </a:cubicBezTo>
                <a:cubicBezTo>
                  <a:pt x="169" y="35"/>
                  <a:pt x="169" y="35"/>
                  <a:pt x="170" y="35"/>
                </a:cubicBezTo>
                <a:cubicBezTo>
                  <a:pt x="170" y="35"/>
                  <a:pt x="170" y="35"/>
                  <a:pt x="170" y="35"/>
                </a:cubicBezTo>
                <a:cubicBezTo>
                  <a:pt x="170" y="35"/>
                  <a:pt x="170" y="35"/>
                  <a:pt x="170" y="35"/>
                </a:cubicBezTo>
                <a:cubicBezTo>
                  <a:pt x="170" y="35"/>
                  <a:pt x="170" y="35"/>
                  <a:pt x="170" y="35"/>
                </a:cubicBezTo>
                <a:cubicBezTo>
                  <a:pt x="170" y="35"/>
                  <a:pt x="170" y="36"/>
                  <a:pt x="170" y="36"/>
                </a:cubicBezTo>
                <a:cubicBezTo>
                  <a:pt x="171" y="36"/>
                  <a:pt x="171" y="36"/>
                  <a:pt x="171" y="36"/>
                </a:cubicBezTo>
                <a:cubicBezTo>
                  <a:pt x="171" y="36"/>
                  <a:pt x="171" y="36"/>
                  <a:pt x="171" y="36"/>
                </a:cubicBezTo>
                <a:cubicBezTo>
                  <a:pt x="171" y="35"/>
                  <a:pt x="171" y="35"/>
                  <a:pt x="171" y="34"/>
                </a:cubicBezTo>
                <a:cubicBezTo>
                  <a:pt x="160" y="21"/>
                  <a:pt x="145" y="12"/>
                  <a:pt x="129" y="6"/>
                </a:cubicBezTo>
                <a:cubicBezTo>
                  <a:pt x="128" y="5"/>
                  <a:pt x="128" y="6"/>
                  <a:pt x="127" y="6"/>
                </a:cubicBezTo>
                <a:cubicBezTo>
                  <a:pt x="128" y="5"/>
                  <a:pt x="127" y="5"/>
                  <a:pt x="127" y="5"/>
                </a:cubicBezTo>
                <a:cubicBezTo>
                  <a:pt x="117" y="2"/>
                  <a:pt x="107" y="0"/>
                  <a:pt x="96" y="0"/>
                </a:cubicBezTo>
                <a:cubicBezTo>
                  <a:pt x="85" y="0"/>
                  <a:pt x="75" y="1"/>
                  <a:pt x="66" y="5"/>
                </a:cubicBezTo>
                <a:cubicBezTo>
                  <a:pt x="65" y="6"/>
                  <a:pt x="65" y="6"/>
                  <a:pt x="65" y="6"/>
                </a:cubicBezTo>
                <a:cubicBezTo>
                  <a:pt x="65" y="6"/>
                  <a:pt x="62" y="6"/>
                  <a:pt x="60" y="7"/>
                </a:cubicBezTo>
                <a:cubicBezTo>
                  <a:pt x="45" y="13"/>
                  <a:pt x="31" y="24"/>
                  <a:pt x="21" y="37"/>
                </a:cubicBezTo>
                <a:cubicBezTo>
                  <a:pt x="20" y="37"/>
                  <a:pt x="20" y="38"/>
                  <a:pt x="20" y="38"/>
                </a:cubicBezTo>
                <a:cubicBezTo>
                  <a:pt x="22" y="37"/>
                  <a:pt x="26" y="33"/>
                  <a:pt x="30" y="31"/>
                </a:cubicBezTo>
                <a:cubicBezTo>
                  <a:pt x="30" y="31"/>
                  <a:pt x="30" y="31"/>
                  <a:pt x="30" y="31"/>
                </a:cubicBezTo>
                <a:cubicBezTo>
                  <a:pt x="31" y="30"/>
                  <a:pt x="31" y="30"/>
                  <a:pt x="31" y="30"/>
                </a:cubicBezTo>
                <a:cubicBezTo>
                  <a:pt x="31" y="30"/>
                  <a:pt x="31" y="30"/>
                  <a:pt x="32" y="30"/>
                </a:cubicBezTo>
                <a:cubicBezTo>
                  <a:pt x="32" y="30"/>
                  <a:pt x="32" y="30"/>
                  <a:pt x="32" y="29"/>
                </a:cubicBezTo>
                <a:cubicBezTo>
                  <a:pt x="32" y="29"/>
                  <a:pt x="33" y="29"/>
                  <a:pt x="33" y="29"/>
                </a:cubicBezTo>
                <a:cubicBezTo>
                  <a:pt x="33" y="29"/>
                  <a:pt x="33" y="29"/>
                  <a:pt x="33" y="29"/>
                </a:cubicBezTo>
                <a:cubicBezTo>
                  <a:pt x="33" y="29"/>
                  <a:pt x="33" y="29"/>
                  <a:pt x="34" y="29"/>
                </a:cubicBezTo>
                <a:cubicBezTo>
                  <a:pt x="34" y="29"/>
                  <a:pt x="34" y="29"/>
                  <a:pt x="34" y="29"/>
                </a:cubicBezTo>
                <a:cubicBezTo>
                  <a:pt x="34" y="29"/>
                  <a:pt x="34" y="29"/>
                  <a:pt x="34" y="29"/>
                </a:cubicBezTo>
                <a:cubicBezTo>
                  <a:pt x="34" y="29"/>
                  <a:pt x="34" y="29"/>
                  <a:pt x="34" y="28"/>
                </a:cubicBezTo>
                <a:cubicBezTo>
                  <a:pt x="34" y="29"/>
                  <a:pt x="34" y="29"/>
                  <a:pt x="34" y="29"/>
                </a:cubicBezTo>
                <a:cubicBezTo>
                  <a:pt x="34" y="29"/>
                  <a:pt x="34" y="29"/>
                  <a:pt x="34" y="29"/>
                </a:cubicBezTo>
                <a:cubicBezTo>
                  <a:pt x="34" y="30"/>
                  <a:pt x="34" y="30"/>
                  <a:pt x="34" y="30"/>
                </a:cubicBezTo>
                <a:cubicBezTo>
                  <a:pt x="34" y="30"/>
                  <a:pt x="34" y="30"/>
                  <a:pt x="34" y="31"/>
                </a:cubicBezTo>
                <a:cubicBezTo>
                  <a:pt x="34" y="31"/>
                  <a:pt x="34" y="32"/>
                  <a:pt x="34" y="33"/>
                </a:cubicBezTo>
                <a:cubicBezTo>
                  <a:pt x="34" y="33"/>
                  <a:pt x="34" y="33"/>
                  <a:pt x="34" y="33"/>
                </a:cubicBezTo>
                <a:cubicBezTo>
                  <a:pt x="34" y="33"/>
                  <a:pt x="34" y="34"/>
                  <a:pt x="33" y="35"/>
                </a:cubicBezTo>
                <a:cubicBezTo>
                  <a:pt x="33" y="35"/>
                  <a:pt x="33" y="35"/>
                  <a:pt x="33" y="35"/>
                </a:cubicBezTo>
                <a:cubicBezTo>
                  <a:pt x="33" y="35"/>
                  <a:pt x="33" y="36"/>
                  <a:pt x="33" y="36"/>
                </a:cubicBezTo>
                <a:cubicBezTo>
                  <a:pt x="33" y="37"/>
                  <a:pt x="33" y="37"/>
                  <a:pt x="33" y="37"/>
                </a:cubicBezTo>
                <a:cubicBezTo>
                  <a:pt x="33" y="37"/>
                  <a:pt x="33" y="38"/>
                  <a:pt x="33" y="38"/>
                </a:cubicBezTo>
                <a:cubicBezTo>
                  <a:pt x="33" y="39"/>
                  <a:pt x="33" y="39"/>
                  <a:pt x="33" y="39"/>
                </a:cubicBezTo>
                <a:cubicBezTo>
                  <a:pt x="33" y="39"/>
                  <a:pt x="33" y="39"/>
                  <a:pt x="33" y="40"/>
                </a:cubicBezTo>
                <a:cubicBezTo>
                  <a:pt x="33" y="40"/>
                  <a:pt x="33" y="41"/>
                  <a:pt x="33" y="42"/>
                </a:cubicBezTo>
                <a:cubicBezTo>
                  <a:pt x="33" y="42"/>
                  <a:pt x="33" y="42"/>
                  <a:pt x="33" y="42"/>
                </a:cubicBezTo>
                <a:cubicBezTo>
                  <a:pt x="33" y="43"/>
                  <a:pt x="33" y="43"/>
                  <a:pt x="33" y="44"/>
                </a:cubicBezTo>
                <a:cubicBezTo>
                  <a:pt x="33" y="45"/>
                  <a:pt x="33" y="45"/>
                  <a:pt x="33" y="46"/>
                </a:cubicBezTo>
                <a:cubicBezTo>
                  <a:pt x="33" y="46"/>
                  <a:pt x="33" y="46"/>
                  <a:pt x="33" y="47"/>
                </a:cubicBezTo>
                <a:cubicBezTo>
                  <a:pt x="33" y="47"/>
                  <a:pt x="33" y="47"/>
                  <a:pt x="33" y="47"/>
                </a:cubicBezTo>
                <a:cubicBezTo>
                  <a:pt x="34" y="48"/>
                  <a:pt x="34" y="49"/>
                  <a:pt x="34" y="49"/>
                </a:cubicBezTo>
                <a:cubicBezTo>
                  <a:pt x="33" y="50"/>
                  <a:pt x="32" y="51"/>
                  <a:pt x="31" y="51"/>
                </a:cubicBezTo>
                <a:cubicBezTo>
                  <a:pt x="31" y="51"/>
                  <a:pt x="31" y="52"/>
                  <a:pt x="31" y="52"/>
                </a:cubicBezTo>
                <a:cubicBezTo>
                  <a:pt x="30" y="52"/>
                  <a:pt x="30" y="52"/>
                  <a:pt x="30" y="53"/>
                </a:cubicBezTo>
                <a:cubicBezTo>
                  <a:pt x="29" y="53"/>
                  <a:pt x="29" y="53"/>
                  <a:pt x="29" y="54"/>
                </a:cubicBezTo>
                <a:cubicBezTo>
                  <a:pt x="28" y="54"/>
                  <a:pt x="28" y="54"/>
                  <a:pt x="28" y="55"/>
                </a:cubicBezTo>
                <a:cubicBezTo>
                  <a:pt x="28" y="55"/>
                  <a:pt x="27" y="55"/>
                  <a:pt x="27" y="55"/>
                </a:cubicBezTo>
                <a:cubicBezTo>
                  <a:pt x="27" y="56"/>
                  <a:pt x="26" y="56"/>
                  <a:pt x="26" y="56"/>
                </a:cubicBezTo>
                <a:cubicBezTo>
                  <a:pt x="26" y="57"/>
                  <a:pt x="25" y="57"/>
                  <a:pt x="25" y="58"/>
                </a:cubicBezTo>
                <a:cubicBezTo>
                  <a:pt x="25" y="58"/>
                  <a:pt x="24" y="59"/>
                  <a:pt x="24" y="59"/>
                </a:cubicBezTo>
                <a:cubicBezTo>
                  <a:pt x="24" y="59"/>
                  <a:pt x="24" y="59"/>
                  <a:pt x="24" y="59"/>
                </a:cubicBezTo>
                <a:cubicBezTo>
                  <a:pt x="24" y="59"/>
                  <a:pt x="23" y="60"/>
                  <a:pt x="23" y="60"/>
                </a:cubicBezTo>
                <a:cubicBezTo>
                  <a:pt x="23" y="60"/>
                  <a:pt x="22" y="61"/>
                  <a:pt x="22" y="62"/>
                </a:cubicBezTo>
                <a:cubicBezTo>
                  <a:pt x="22" y="62"/>
                  <a:pt x="22" y="62"/>
                  <a:pt x="22" y="62"/>
                </a:cubicBezTo>
                <a:cubicBezTo>
                  <a:pt x="22" y="62"/>
                  <a:pt x="21" y="63"/>
                  <a:pt x="21" y="63"/>
                </a:cubicBezTo>
                <a:cubicBezTo>
                  <a:pt x="21" y="63"/>
                  <a:pt x="21" y="64"/>
                  <a:pt x="20" y="64"/>
                </a:cubicBezTo>
                <a:cubicBezTo>
                  <a:pt x="20" y="64"/>
                  <a:pt x="20" y="64"/>
                  <a:pt x="20" y="64"/>
                </a:cubicBezTo>
                <a:cubicBezTo>
                  <a:pt x="20" y="65"/>
                  <a:pt x="20" y="65"/>
                  <a:pt x="20" y="65"/>
                </a:cubicBezTo>
                <a:cubicBezTo>
                  <a:pt x="19" y="66"/>
                  <a:pt x="19" y="66"/>
                  <a:pt x="19" y="67"/>
                </a:cubicBezTo>
                <a:cubicBezTo>
                  <a:pt x="19" y="67"/>
                  <a:pt x="19" y="67"/>
                  <a:pt x="19" y="67"/>
                </a:cubicBezTo>
                <a:cubicBezTo>
                  <a:pt x="18" y="68"/>
                  <a:pt x="18" y="69"/>
                  <a:pt x="18" y="70"/>
                </a:cubicBezTo>
                <a:cubicBezTo>
                  <a:pt x="17" y="71"/>
                  <a:pt x="17" y="72"/>
                  <a:pt x="16" y="73"/>
                </a:cubicBezTo>
                <a:cubicBezTo>
                  <a:pt x="16" y="73"/>
                  <a:pt x="16" y="73"/>
                  <a:pt x="16" y="73"/>
                </a:cubicBezTo>
                <a:cubicBezTo>
                  <a:pt x="16" y="74"/>
                  <a:pt x="16" y="75"/>
                  <a:pt x="16" y="75"/>
                </a:cubicBezTo>
                <a:cubicBezTo>
                  <a:pt x="16" y="75"/>
                  <a:pt x="16" y="75"/>
                  <a:pt x="16" y="75"/>
                </a:cubicBezTo>
                <a:cubicBezTo>
                  <a:pt x="15" y="77"/>
                  <a:pt x="15" y="79"/>
                  <a:pt x="14" y="80"/>
                </a:cubicBezTo>
                <a:cubicBezTo>
                  <a:pt x="14" y="81"/>
                  <a:pt x="14" y="82"/>
                  <a:pt x="14" y="83"/>
                </a:cubicBezTo>
                <a:cubicBezTo>
                  <a:pt x="14" y="83"/>
                  <a:pt x="14" y="83"/>
                  <a:pt x="14" y="83"/>
                </a:cubicBezTo>
                <a:cubicBezTo>
                  <a:pt x="14" y="83"/>
                  <a:pt x="14" y="83"/>
                  <a:pt x="14"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2" y="83"/>
                </a:cubicBezTo>
                <a:cubicBezTo>
                  <a:pt x="12" y="83"/>
                  <a:pt x="12" y="83"/>
                  <a:pt x="12" y="83"/>
                </a:cubicBezTo>
                <a:cubicBezTo>
                  <a:pt x="12" y="83"/>
                  <a:pt x="12" y="83"/>
                  <a:pt x="12" y="83"/>
                </a:cubicBezTo>
                <a:cubicBezTo>
                  <a:pt x="12" y="83"/>
                  <a:pt x="12" y="83"/>
                  <a:pt x="12" y="83"/>
                </a:cubicBezTo>
                <a:cubicBezTo>
                  <a:pt x="11" y="83"/>
                  <a:pt x="11" y="83"/>
                  <a:pt x="11" y="83"/>
                </a:cubicBezTo>
                <a:cubicBezTo>
                  <a:pt x="11" y="83"/>
                  <a:pt x="11" y="83"/>
                  <a:pt x="11" y="83"/>
                </a:cubicBezTo>
                <a:cubicBezTo>
                  <a:pt x="10" y="82"/>
                  <a:pt x="10" y="82"/>
                  <a:pt x="10" y="82"/>
                </a:cubicBezTo>
                <a:cubicBezTo>
                  <a:pt x="10" y="82"/>
                  <a:pt x="10" y="82"/>
                  <a:pt x="10" y="82"/>
                </a:cubicBezTo>
                <a:cubicBezTo>
                  <a:pt x="10" y="82"/>
                  <a:pt x="10" y="82"/>
                  <a:pt x="9" y="82"/>
                </a:cubicBezTo>
                <a:cubicBezTo>
                  <a:pt x="9" y="82"/>
                  <a:pt x="9" y="82"/>
                  <a:pt x="9" y="82"/>
                </a:cubicBezTo>
                <a:cubicBezTo>
                  <a:pt x="8" y="82"/>
                  <a:pt x="8" y="82"/>
                  <a:pt x="7" y="82"/>
                </a:cubicBezTo>
                <a:cubicBezTo>
                  <a:pt x="7" y="82"/>
                  <a:pt x="7" y="82"/>
                  <a:pt x="7" y="82"/>
                </a:cubicBezTo>
                <a:cubicBezTo>
                  <a:pt x="6" y="82"/>
                  <a:pt x="6" y="82"/>
                  <a:pt x="6" y="82"/>
                </a:cubicBezTo>
                <a:cubicBezTo>
                  <a:pt x="6" y="82"/>
                  <a:pt x="5" y="82"/>
                  <a:pt x="5" y="82"/>
                </a:cubicBezTo>
                <a:cubicBezTo>
                  <a:pt x="5" y="82"/>
                  <a:pt x="5" y="82"/>
                  <a:pt x="5" y="82"/>
                </a:cubicBezTo>
                <a:cubicBezTo>
                  <a:pt x="5" y="82"/>
                  <a:pt x="5" y="81"/>
                  <a:pt x="5" y="81"/>
                </a:cubicBezTo>
                <a:cubicBezTo>
                  <a:pt x="5" y="81"/>
                  <a:pt x="4" y="81"/>
                  <a:pt x="4" y="81"/>
                </a:cubicBezTo>
                <a:cubicBezTo>
                  <a:pt x="4" y="81"/>
                  <a:pt x="4" y="81"/>
                  <a:pt x="4" y="81"/>
                </a:cubicBezTo>
                <a:cubicBezTo>
                  <a:pt x="4" y="81"/>
                  <a:pt x="4" y="81"/>
                  <a:pt x="4" y="81"/>
                </a:cubicBezTo>
                <a:cubicBezTo>
                  <a:pt x="4" y="81"/>
                  <a:pt x="4" y="81"/>
                  <a:pt x="4" y="81"/>
                </a:cubicBezTo>
                <a:cubicBezTo>
                  <a:pt x="3" y="81"/>
                  <a:pt x="3" y="81"/>
                  <a:pt x="3" y="81"/>
                </a:cubicBezTo>
                <a:cubicBezTo>
                  <a:pt x="3" y="81"/>
                  <a:pt x="3" y="81"/>
                  <a:pt x="3" y="81"/>
                </a:cubicBezTo>
                <a:cubicBezTo>
                  <a:pt x="3" y="81"/>
                  <a:pt x="3" y="81"/>
                  <a:pt x="3" y="81"/>
                </a:cubicBezTo>
                <a:cubicBezTo>
                  <a:pt x="2" y="81"/>
                  <a:pt x="2" y="81"/>
                  <a:pt x="2" y="81"/>
                </a:cubicBezTo>
                <a:cubicBezTo>
                  <a:pt x="1" y="86"/>
                  <a:pt x="0" y="91"/>
                  <a:pt x="0" y="96"/>
                </a:cubicBezTo>
                <a:cubicBezTo>
                  <a:pt x="0" y="113"/>
                  <a:pt x="5" y="129"/>
                  <a:pt x="12" y="143"/>
                </a:cubicBezTo>
                <a:cubicBezTo>
                  <a:pt x="13" y="145"/>
                  <a:pt x="16" y="148"/>
                  <a:pt x="17" y="148"/>
                </a:cubicBezTo>
                <a:cubicBezTo>
                  <a:pt x="16" y="149"/>
                  <a:pt x="16" y="149"/>
                  <a:pt x="17" y="150"/>
                </a:cubicBezTo>
                <a:cubicBezTo>
                  <a:pt x="28" y="168"/>
                  <a:pt x="46" y="181"/>
                  <a:pt x="67" y="188"/>
                </a:cubicBezTo>
                <a:cubicBezTo>
                  <a:pt x="69" y="189"/>
                  <a:pt x="71" y="188"/>
                  <a:pt x="73" y="188"/>
                </a:cubicBezTo>
                <a:cubicBezTo>
                  <a:pt x="73" y="189"/>
                  <a:pt x="76" y="190"/>
                  <a:pt x="78" y="191"/>
                </a:cubicBezTo>
                <a:cubicBezTo>
                  <a:pt x="84" y="192"/>
                  <a:pt x="90" y="193"/>
                  <a:pt x="96" y="193"/>
                </a:cubicBezTo>
                <a:cubicBezTo>
                  <a:pt x="103" y="193"/>
                  <a:pt x="110" y="192"/>
                  <a:pt x="116" y="190"/>
                </a:cubicBezTo>
                <a:cubicBezTo>
                  <a:pt x="118" y="190"/>
                  <a:pt x="121" y="189"/>
                  <a:pt x="122" y="188"/>
                </a:cubicBezTo>
                <a:cubicBezTo>
                  <a:pt x="122" y="188"/>
                  <a:pt x="123" y="188"/>
                  <a:pt x="124" y="188"/>
                </a:cubicBezTo>
                <a:cubicBezTo>
                  <a:pt x="148" y="181"/>
                  <a:pt x="166" y="167"/>
                  <a:pt x="177" y="149"/>
                </a:cubicBezTo>
                <a:close/>
                <a:moveTo>
                  <a:pt x="77" y="153"/>
                </a:moveTo>
                <a:cubicBezTo>
                  <a:pt x="77" y="153"/>
                  <a:pt x="77" y="153"/>
                  <a:pt x="76" y="154"/>
                </a:cubicBezTo>
                <a:cubicBezTo>
                  <a:pt x="76" y="154"/>
                  <a:pt x="76" y="154"/>
                  <a:pt x="76" y="154"/>
                </a:cubicBezTo>
                <a:cubicBezTo>
                  <a:pt x="76" y="154"/>
                  <a:pt x="76" y="155"/>
                  <a:pt x="75" y="155"/>
                </a:cubicBezTo>
                <a:cubicBezTo>
                  <a:pt x="75" y="155"/>
                  <a:pt x="75" y="155"/>
                  <a:pt x="75" y="155"/>
                </a:cubicBezTo>
                <a:cubicBezTo>
                  <a:pt x="75" y="155"/>
                  <a:pt x="75" y="156"/>
                  <a:pt x="74" y="156"/>
                </a:cubicBezTo>
                <a:cubicBezTo>
                  <a:pt x="74" y="156"/>
                  <a:pt x="74" y="156"/>
                  <a:pt x="74" y="156"/>
                </a:cubicBezTo>
                <a:cubicBezTo>
                  <a:pt x="74" y="156"/>
                  <a:pt x="74" y="156"/>
                  <a:pt x="74" y="156"/>
                </a:cubicBezTo>
                <a:cubicBezTo>
                  <a:pt x="74" y="156"/>
                  <a:pt x="74" y="156"/>
                  <a:pt x="74" y="156"/>
                </a:cubicBezTo>
                <a:cubicBezTo>
                  <a:pt x="74" y="157"/>
                  <a:pt x="74" y="157"/>
                  <a:pt x="74" y="157"/>
                </a:cubicBezTo>
                <a:cubicBezTo>
                  <a:pt x="73" y="157"/>
                  <a:pt x="73" y="158"/>
                  <a:pt x="73" y="158"/>
                </a:cubicBezTo>
                <a:cubicBezTo>
                  <a:pt x="73" y="158"/>
                  <a:pt x="73" y="158"/>
                  <a:pt x="73" y="158"/>
                </a:cubicBezTo>
                <a:cubicBezTo>
                  <a:pt x="72" y="158"/>
                  <a:pt x="72" y="159"/>
                  <a:pt x="71" y="159"/>
                </a:cubicBezTo>
                <a:cubicBezTo>
                  <a:pt x="71" y="159"/>
                  <a:pt x="71" y="159"/>
                  <a:pt x="71" y="159"/>
                </a:cubicBezTo>
                <a:cubicBezTo>
                  <a:pt x="71" y="160"/>
                  <a:pt x="70" y="160"/>
                  <a:pt x="70" y="161"/>
                </a:cubicBezTo>
                <a:cubicBezTo>
                  <a:pt x="70" y="161"/>
                  <a:pt x="69" y="161"/>
                  <a:pt x="69" y="161"/>
                </a:cubicBezTo>
                <a:cubicBezTo>
                  <a:pt x="69" y="162"/>
                  <a:pt x="69" y="162"/>
                  <a:pt x="69" y="162"/>
                </a:cubicBezTo>
                <a:cubicBezTo>
                  <a:pt x="68" y="162"/>
                  <a:pt x="68" y="163"/>
                  <a:pt x="67" y="163"/>
                </a:cubicBezTo>
                <a:cubicBezTo>
                  <a:pt x="67" y="163"/>
                  <a:pt x="67" y="163"/>
                  <a:pt x="67" y="163"/>
                </a:cubicBezTo>
                <a:cubicBezTo>
                  <a:pt x="67" y="163"/>
                  <a:pt x="67" y="163"/>
                  <a:pt x="67" y="163"/>
                </a:cubicBezTo>
                <a:cubicBezTo>
                  <a:pt x="67" y="163"/>
                  <a:pt x="67" y="164"/>
                  <a:pt x="66" y="164"/>
                </a:cubicBezTo>
                <a:cubicBezTo>
                  <a:pt x="66" y="164"/>
                  <a:pt x="66" y="164"/>
                  <a:pt x="66" y="164"/>
                </a:cubicBezTo>
                <a:cubicBezTo>
                  <a:pt x="66" y="164"/>
                  <a:pt x="66" y="165"/>
                  <a:pt x="65" y="165"/>
                </a:cubicBezTo>
                <a:cubicBezTo>
                  <a:pt x="65" y="165"/>
                  <a:pt x="65" y="165"/>
                  <a:pt x="65" y="165"/>
                </a:cubicBezTo>
                <a:cubicBezTo>
                  <a:pt x="65" y="165"/>
                  <a:pt x="65" y="165"/>
                  <a:pt x="65" y="165"/>
                </a:cubicBezTo>
                <a:cubicBezTo>
                  <a:pt x="65" y="165"/>
                  <a:pt x="65" y="165"/>
                  <a:pt x="65" y="165"/>
                </a:cubicBezTo>
                <a:cubicBezTo>
                  <a:pt x="64" y="166"/>
                  <a:pt x="64" y="166"/>
                  <a:pt x="64" y="166"/>
                </a:cubicBezTo>
                <a:cubicBezTo>
                  <a:pt x="63" y="166"/>
                  <a:pt x="63" y="166"/>
                  <a:pt x="63" y="166"/>
                </a:cubicBezTo>
                <a:cubicBezTo>
                  <a:pt x="63" y="166"/>
                  <a:pt x="63" y="166"/>
                  <a:pt x="63" y="166"/>
                </a:cubicBezTo>
                <a:cubicBezTo>
                  <a:pt x="63" y="167"/>
                  <a:pt x="63" y="167"/>
                  <a:pt x="63" y="167"/>
                </a:cubicBezTo>
                <a:cubicBezTo>
                  <a:pt x="63" y="167"/>
                  <a:pt x="63" y="167"/>
                  <a:pt x="62" y="167"/>
                </a:cubicBezTo>
                <a:cubicBezTo>
                  <a:pt x="62" y="167"/>
                  <a:pt x="62" y="167"/>
                  <a:pt x="62" y="167"/>
                </a:cubicBezTo>
                <a:cubicBezTo>
                  <a:pt x="62" y="168"/>
                  <a:pt x="62" y="168"/>
                  <a:pt x="62" y="168"/>
                </a:cubicBezTo>
                <a:cubicBezTo>
                  <a:pt x="62" y="168"/>
                  <a:pt x="62" y="168"/>
                  <a:pt x="62" y="168"/>
                </a:cubicBezTo>
                <a:cubicBezTo>
                  <a:pt x="62" y="168"/>
                  <a:pt x="61" y="168"/>
                  <a:pt x="61" y="168"/>
                </a:cubicBezTo>
                <a:cubicBezTo>
                  <a:pt x="61" y="168"/>
                  <a:pt x="61" y="168"/>
                  <a:pt x="61" y="168"/>
                </a:cubicBezTo>
                <a:cubicBezTo>
                  <a:pt x="61" y="168"/>
                  <a:pt x="61" y="168"/>
                  <a:pt x="61" y="168"/>
                </a:cubicBezTo>
                <a:cubicBezTo>
                  <a:pt x="61" y="168"/>
                  <a:pt x="61" y="168"/>
                  <a:pt x="61" y="168"/>
                </a:cubicBezTo>
                <a:cubicBezTo>
                  <a:pt x="61" y="169"/>
                  <a:pt x="60" y="169"/>
                  <a:pt x="60" y="169"/>
                </a:cubicBezTo>
                <a:cubicBezTo>
                  <a:pt x="60" y="169"/>
                  <a:pt x="60" y="169"/>
                  <a:pt x="60" y="169"/>
                </a:cubicBezTo>
                <a:cubicBezTo>
                  <a:pt x="60" y="169"/>
                  <a:pt x="60" y="169"/>
                  <a:pt x="59" y="169"/>
                </a:cubicBezTo>
                <a:cubicBezTo>
                  <a:pt x="59" y="170"/>
                  <a:pt x="59" y="170"/>
                  <a:pt x="59" y="170"/>
                </a:cubicBezTo>
                <a:cubicBezTo>
                  <a:pt x="59" y="170"/>
                  <a:pt x="58" y="170"/>
                  <a:pt x="58" y="170"/>
                </a:cubicBezTo>
                <a:cubicBezTo>
                  <a:pt x="50" y="167"/>
                  <a:pt x="30" y="155"/>
                  <a:pt x="27" y="149"/>
                </a:cubicBezTo>
                <a:cubicBezTo>
                  <a:pt x="26" y="148"/>
                  <a:pt x="26" y="147"/>
                  <a:pt x="26" y="146"/>
                </a:cubicBezTo>
                <a:cubicBezTo>
                  <a:pt x="26" y="146"/>
                  <a:pt x="26" y="146"/>
                  <a:pt x="26" y="146"/>
                </a:cubicBezTo>
                <a:cubicBezTo>
                  <a:pt x="26" y="146"/>
                  <a:pt x="26" y="146"/>
                  <a:pt x="26" y="145"/>
                </a:cubicBezTo>
                <a:cubicBezTo>
                  <a:pt x="26" y="145"/>
                  <a:pt x="26" y="145"/>
                  <a:pt x="26" y="145"/>
                </a:cubicBezTo>
                <a:cubicBezTo>
                  <a:pt x="26" y="145"/>
                  <a:pt x="26" y="145"/>
                  <a:pt x="26" y="145"/>
                </a:cubicBezTo>
                <a:cubicBezTo>
                  <a:pt x="26" y="145"/>
                  <a:pt x="26" y="145"/>
                  <a:pt x="26" y="145"/>
                </a:cubicBezTo>
                <a:cubicBezTo>
                  <a:pt x="26" y="144"/>
                  <a:pt x="26" y="144"/>
                  <a:pt x="26" y="144"/>
                </a:cubicBezTo>
                <a:cubicBezTo>
                  <a:pt x="26" y="144"/>
                  <a:pt x="26" y="144"/>
                  <a:pt x="26" y="144"/>
                </a:cubicBezTo>
                <a:cubicBezTo>
                  <a:pt x="26" y="143"/>
                  <a:pt x="26" y="143"/>
                  <a:pt x="26" y="143"/>
                </a:cubicBezTo>
                <a:cubicBezTo>
                  <a:pt x="26" y="143"/>
                  <a:pt x="25" y="143"/>
                  <a:pt x="25" y="143"/>
                </a:cubicBezTo>
                <a:cubicBezTo>
                  <a:pt x="25" y="142"/>
                  <a:pt x="25" y="142"/>
                  <a:pt x="25" y="142"/>
                </a:cubicBezTo>
                <a:cubicBezTo>
                  <a:pt x="25" y="142"/>
                  <a:pt x="25" y="141"/>
                  <a:pt x="25" y="141"/>
                </a:cubicBezTo>
                <a:cubicBezTo>
                  <a:pt x="25" y="141"/>
                  <a:pt x="25" y="141"/>
                  <a:pt x="25" y="140"/>
                </a:cubicBezTo>
                <a:cubicBezTo>
                  <a:pt x="25" y="140"/>
                  <a:pt x="25" y="140"/>
                  <a:pt x="25" y="140"/>
                </a:cubicBezTo>
                <a:cubicBezTo>
                  <a:pt x="25" y="139"/>
                  <a:pt x="25" y="138"/>
                  <a:pt x="25" y="137"/>
                </a:cubicBezTo>
                <a:cubicBezTo>
                  <a:pt x="25" y="137"/>
                  <a:pt x="25" y="137"/>
                  <a:pt x="25" y="137"/>
                </a:cubicBezTo>
                <a:cubicBezTo>
                  <a:pt x="24" y="134"/>
                  <a:pt x="24" y="130"/>
                  <a:pt x="24" y="127"/>
                </a:cubicBezTo>
                <a:cubicBezTo>
                  <a:pt x="24" y="127"/>
                  <a:pt x="24" y="127"/>
                  <a:pt x="24" y="127"/>
                </a:cubicBezTo>
                <a:cubicBezTo>
                  <a:pt x="24" y="126"/>
                  <a:pt x="24" y="126"/>
                  <a:pt x="24" y="125"/>
                </a:cubicBezTo>
                <a:cubicBezTo>
                  <a:pt x="24" y="125"/>
                  <a:pt x="24" y="125"/>
                  <a:pt x="24" y="125"/>
                </a:cubicBezTo>
                <a:cubicBezTo>
                  <a:pt x="24" y="124"/>
                  <a:pt x="24" y="124"/>
                  <a:pt x="24" y="123"/>
                </a:cubicBezTo>
                <a:cubicBezTo>
                  <a:pt x="24" y="123"/>
                  <a:pt x="24" y="123"/>
                  <a:pt x="24" y="123"/>
                </a:cubicBezTo>
                <a:cubicBezTo>
                  <a:pt x="24" y="122"/>
                  <a:pt x="24" y="122"/>
                  <a:pt x="24" y="121"/>
                </a:cubicBezTo>
                <a:cubicBezTo>
                  <a:pt x="24" y="121"/>
                  <a:pt x="24" y="121"/>
                  <a:pt x="24" y="121"/>
                </a:cubicBezTo>
                <a:cubicBezTo>
                  <a:pt x="24" y="121"/>
                  <a:pt x="24" y="120"/>
                  <a:pt x="24" y="120"/>
                </a:cubicBezTo>
                <a:cubicBezTo>
                  <a:pt x="24" y="120"/>
                  <a:pt x="24" y="120"/>
                  <a:pt x="24" y="119"/>
                </a:cubicBezTo>
                <a:cubicBezTo>
                  <a:pt x="24" y="119"/>
                  <a:pt x="24" y="119"/>
                  <a:pt x="24" y="118"/>
                </a:cubicBezTo>
                <a:cubicBezTo>
                  <a:pt x="24" y="118"/>
                  <a:pt x="24" y="118"/>
                  <a:pt x="24" y="118"/>
                </a:cubicBezTo>
                <a:cubicBezTo>
                  <a:pt x="25" y="118"/>
                  <a:pt x="25" y="117"/>
                  <a:pt x="25" y="117"/>
                </a:cubicBezTo>
                <a:cubicBezTo>
                  <a:pt x="25" y="117"/>
                  <a:pt x="26" y="117"/>
                  <a:pt x="26" y="117"/>
                </a:cubicBezTo>
                <a:cubicBezTo>
                  <a:pt x="26" y="117"/>
                  <a:pt x="27" y="117"/>
                  <a:pt x="27" y="117"/>
                </a:cubicBezTo>
                <a:cubicBezTo>
                  <a:pt x="27" y="117"/>
                  <a:pt x="27" y="117"/>
                  <a:pt x="28" y="117"/>
                </a:cubicBezTo>
                <a:cubicBezTo>
                  <a:pt x="28" y="118"/>
                  <a:pt x="28" y="118"/>
                  <a:pt x="29" y="118"/>
                </a:cubicBezTo>
                <a:cubicBezTo>
                  <a:pt x="29" y="118"/>
                  <a:pt x="29" y="118"/>
                  <a:pt x="29" y="118"/>
                </a:cubicBezTo>
                <a:cubicBezTo>
                  <a:pt x="30" y="118"/>
                  <a:pt x="30" y="118"/>
                  <a:pt x="31" y="118"/>
                </a:cubicBezTo>
                <a:cubicBezTo>
                  <a:pt x="31" y="118"/>
                  <a:pt x="31" y="118"/>
                  <a:pt x="31" y="118"/>
                </a:cubicBezTo>
                <a:cubicBezTo>
                  <a:pt x="32" y="118"/>
                  <a:pt x="32" y="118"/>
                  <a:pt x="33" y="118"/>
                </a:cubicBezTo>
                <a:cubicBezTo>
                  <a:pt x="33" y="118"/>
                  <a:pt x="33" y="118"/>
                  <a:pt x="33" y="118"/>
                </a:cubicBezTo>
                <a:cubicBezTo>
                  <a:pt x="34" y="118"/>
                  <a:pt x="35" y="118"/>
                  <a:pt x="36" y="118"/>
                </a:cubicBezTo>
                <a:cubicBezTo>
                  <a:pt x="36" y="118"/>
                  <a:pt x="36" y="118"/>
                  <a:pt x="36" y="118"/>
                </a:cubicBezTo>
                <a:cubicBezTo>
                  <a:pt x="37" y="118"/>
                  <a:pt x="38" y="119"/>
                  <a:pt x="39" y="119"/>
                </a:cubicBezTo>
                <a:cubicBezTo>
                  <a:pt x="39" y="119"/>
                  <a:pt x="39" y="119"/>
                  <a:pt x="39" y="119"/>
                </a:cubicBezTo>
                <a:cubicBezTo>
                  <a:pt x="40" y="119"/>
                  <a:pt x="41" y="119"/>
                  <a:pt x="42" y="119"/>
                </a:cubicBezTo>
                <a:cubicBezTo>
                  <a:pt x="43" y="119"/>
                  <a:pt x="43" y="119"/>
                  <a:pt x="43" y="119"/>
                </a:cubicBezTo>
                <a:cubicBezTo>
                  <a:pt x="44" y="119"/>
                  <a:pt x="45" y="119"/>
                  <a:pt x="46" y="119"/>
                </a:cubicBezTo>
                <a:cubicBezTo>
                  <a:pt x="46" y="119"/>
                  <a:pt x="46" y="119"/>
                  <a:pt x="47" y="119"/>
                </a:cubicBezTo>
                <a:cubicBezTo>
                  <a:pt x="47" y="119"/>
                  <a:pt x="48" y="119"/>
                  <a:pt x="49" y="119"/>
                </a:cubicBezTo>
                <a:cubicBezTo>
                  <a:pt x="49" y="119"/>
                  <a:pt x="49" y="119"/>
                  <a:pt x="50" y="119"/>
                </a:cubicBezTo>
                <a:cubicBezTo>
                  <a:pt x="50" y="119"/>
                  <a:pt x="50" y="119"/>
                  <a:pt x="50" y="119"/>
                </a:cubicBezTo>
                <a:cubicBezTo>
                  <a:pt x="51" y="119"/>
                  <a:pt x="52" y="119"/>
                  <a:pt x="53" y="119"/>
                </a:cubicBezTo>
                <a:cubicBezTo>
                  <a:pt x="53" y="119"/>
                  <a:pt x="53" y="119"/>
                  <a:pt x="53" y="119"/>
                </a:cubicBezTo>
                <a:cubicBezTo>
                  <a:pt x="53" y="119"/>
                  <a:pt x="53" y="119"/>
                  <a:pt x="53" y="119"/>
                </a:cubicBezTo>
                <a:cubicBezTo>
                  <a:pt x="54" y="119"/>
                  <a:pt x="55" y="119"/>
                  <a:pt x="55" y="119"/>
                </a:cubicBezTo>
                <a:cubicBezTo>
                  <a:pt x="56" y="119"/>
                  <a:pt x="56" y="119"/>
                  <a:pt x="56" y="119"/>
                </a:cubicBezTo>
                <a:cubicBezTo>
                  <a:pt x="57" y="119"/>
                  <a:pt x="58" y="119"/>
                  <a:pt x="59" y="119"/>
                </a:cubicBezTo>
                <a:cubicBezTo>
                  <a:pt x="59" y="120"/>
                  <a:pt x="60" y="121"/>
                  <a:pt x="60" y="122"/>
                </a:cubicBezTo>
                <a:cubicBezTo>
                  <a:pt x="60" y="122"/>
                  <a:pt x="60" y="122"/>
                  <a:pt x="60" y="122"/>
                </a:cubicBezTo>
                <a:cubicBezTo>
                  <a:pt x="61" y="123"/>
                  <a:pt x="61" y="124"/>
                  <a:pt x="61" y="124"/>
                </a:cubicBezTo>
                <a:cubicBezTo>
                  <a:pt x="62" y="125"/>
                  <a:pt x="62" y="125"/>
                  <a:pt x="62" y="126"/>
                </a:cubicBezTo>
                <a:cubicBezTo>
                  <a:pt x="62" y="126"/>
                  <a:pt x="62" y="127"/>
                  <a:pt x="63" y="127"/>
                </a:cubicBezTo>
                <a:cubicBezTo>
                  <a:pt x="63" y="128"/>
                  <a:pt x="64" y="129"/>
                  <a:pt x="64" y="130"/>
                </a:cubicBezTo>
                <a:cubicBezTo>
                  <a:pt x="64" y="130"/>
                  <a:pt x="64" y="130"/>
                  <a:pt x="65" y="130"/>
                </a:cubicBezTo>
                <a:cubicBezTo>
                  <a:pt x="65" y="132"/>
                  <a:pt x="66" y="133"/>
                  <a:pt x="67" y="134"/>
                </a:cubicBezTo>
                <a:cubicBezTo>
                  <a:pt x="67" y="134"/>
                  <a:pt x="67" y="134"/>
                  <a:pt x="67" y="134"/>
                </a:cubicBezTo>
                <a:cubicBezTo>
                  <a:pt x="68" y="137"/>
                  <a:pt x="70" y="140"/>
                  <a:pt x="72" y="142"/>
                </a:cubicBezTo>
                <a:cubicBezTo>
                  <a:pt x="72" y="142"/>
                  <a:pt x="72" y="142"/>
                  <a:pt x="72" y="142"/>
                </a:cubicBezTo>
                <a:cubicBezTo>
                  <a:pt x="72" y="143"/>
                  <a:pt x="73" y="144"/>
                  <a:pt x="73" y="144"/>
                </a:cubicBezTo>
                <a:cubicBezTo>
                  <a:pt x="73" y="145"/>
                  <a:pt x="73" y="145"/>
                  <a:pt x="74" y="145"/>
                </a:cubicBezTo>
                <a:cubicBezTo>
                  <a:pt x="74" y="145"/>
                  <a:pt x="74" y="146"/>
                  <a:pt x="74" y="146"/>
                </a:cubicBezTo>
                <a:cubicBezTo>
                  <a:pt x="76" y="148"/>
                  <a:pt x="77" y="150"/>
                  <a:pt x="78" y="152"/>
                </a:cubicBezTo>
                <a:cubicBezTo>
                  <a:pt x="78" y="152"/>
                  <a:pt x="77" y="152"/>
                  <a:pt x="77" y="153"/>
                </a:cubicBezTo>
                <a:close/>
                <a:moveTo>
                  <a:pt x="116" y="84"/>
                </a:moveTo>
                <a:cubicBezTo>
                  <a:pt x="116" y="84"/>
                  <a:pt x="115" y="84"/>
                  <a:pt x="115" y="84"/>
                </a:cubicBezTo>
                <a:cubicBezTo>
                  <a:pt x="114" y="84"/>
                  <a:pt x="114" y="84"/>
                  <a:pt x="114" y="84"/>
                </a:cubicBezTo>
                <a:cubicBezTo>
                  <a:pt x="113" y="84"/>
                  <a:pt x="113" y="84"/>
                  <a:pt x="112" y="84"/>
                </a:cubicBezTo>
                <a:cubicBezTo>
                  <a:pt x="112" y="84"/>
                  <a:pt x="112" y="84"/>
                  <a:pt x="112" y="84"/>
                </a:cubicBezTo>
                <a:cubicBezTo>
                  <a:pt x="111" y="84"/>
                  <a:pt x="111" y="84"/>
                  <a:pt x="110" y="84"/>
                </a:cubicBezTo>
                <a:cubicBezTo>
                  <a:pt x="110" y="84"/>
                  <a:pt x="110" y="84"/>
                  <a:pt x="110" y="84"/>
                </a:cubicBezTo>
                <a:cubicBezTo>
                  <a:pt x="109" y="84"/>
                  <a:pt x="109" y="84"/>
                  <a:pt x="109" y="84"/>
                </a:cubicBezTo>
                <a:cubicBezTo>
                  <a:pt x="109" y="84"/>
                  <a:pt x="108" y="84"/>
                  <a:pt x="108" y="84"/>
                </a:cubicBezTo>
                <a:cubicBezTo>
                  <a:pt x="107" y="84"/>
                  <a:pt x="107" y="84"/>
                  <a:pt x="107" y="84"/>
                </a:cubicBezTo>
                <a:cubicBezTo>
                  <a:pt x="107" y="84"/>
                  <a:pt x="107" y="84"/>
                  <a:pt x="107" y="84"/>
                </a:cubicBezTo>
                <a:cubicBezTo>
                  <a:pt x="106" y="84"/>
                  <a:pt x="105" y="84"/>
                  <a:pt x="104" y="84"/>
                </a:cubicBezTo>
                <a:cubicBezTo>
                  <a:pt x="103" y="84"/>
                  <a:pt x="103" y="84"/>
                  <a:pt x="103" y="84"/>
                </a:cubicBezTo>
                <a:cubicBezTo>
                  <a:pt x="102" y="84"/>
                  <a:pt x="101" y="84"/>
                  <a:pt x="100" y="84"/>
                </a:cubicBezTo>
                <a:cubicBezTo>
                  <a:pt x="100" y="84"/>
                  <a:pt x="100" y="84"/>
                  <a:pt x="100" y="84"/>
                </a:cubicBezTo>
                <a:cubicBezTo>
                  <a:pt x="99" y="84"/>
                  <a:pt x="99" y="84"/>
                  <a:pt x="99" y="84"/>
                </a:cubicBezTo>
                <a:cubicBezTo>
                  <a:pt x="99" y="84"/>
                  <a:pt x="98" y="84"/>
                  <a:pt x="97" y="84"/>
                </a:cubicBezTo>
                <a:cubicBezTo>
                  <a:pt x="95" y="84"/>
                  <a:pt x="95" y="84"/>
                  <a:pt x="95" y="84"/>
                </a:cubicBezTo>
                <a:cubicBezTo>
                  <a:pt x="95" y="84"/>
                  <a:pt x="94" y="84"/>
                  <a:pt x="94" y="84"/>
                </a:cubicBezTo>
                <a:cubicBezTo>
                  <a:pt x="93" y="84"/>
                  <a:pt x="92" y="84"/>
                  <a:pt x="91" y="84"/>
                </a:cubicBezTo>
                <a:cubicBezTo>
                  <a:pt x="91" y="84"/>
                  <a:pt x="90" y="84"/>
                  <a:pt x="90" y="84"/>
                </a:cubicBezTo>
                <a:cubicBezTo>
                  <a:pt x="89" y="84"/>
                  <a:pt x="88" y="84"/>
                  <a:pt x="87" y="84"/>
                </a:cubicBezTo>
                <a:cubicBezTo>
                  <a:pt x="87" y="84"/>
                  <a:pt x="86" y="84"/>
                  <a:pt x="86" y="84"/>
                </a:cubicBezTo>
                <a:cubicBezTo>
                  <a:pt x="85" y="84"/>
                  <a:pt x="84" y="84"/>
                  <a:pt x="83" y="84"/>
                </a:cubicBezTo>
                <a:cubicBezTo>
                  <a:pt x="83" y="84"/>
                  <a:pt x="83" y="84"/>
                  <a:pt x="82" y="84"/>
                </a:cubicBezTo>
                <a:cubicBezTo>
                  <a:pt x="82" y="84"/>
                  <a:pt x="82" y="84"/>
                  <a:pt x="82" y="84"/>
                </a:cubicBezTo>
                <a:cubicBezTo>
                  <a:pt x="82" y="84"/>
                  <a:pt x="82" y="84"/>
                  <a:pt x="82" y="84"/>
                </a:cubicBezTo>
                <a:cubicBezTo>
                  <a:pt x="81" y="84"/>
                  <a:pt x="81" y="84"/>
                  <a:pt x="80" y="84"/>
                </a:cubicBezTo>
                <a:cubicBezTo>
                  <a:pt x="80" y="84"/>
                  <a:pt x="79" y="84"/>
                  <a:pt x="79" y="84"/>
                </a:cubicBezTo>
                <a:cubicBezTo>
                  <a:pt x="74" y="78"/>
                  <a:pt x="67" y="60"/>
                  <a:pt x="66" y="50"/>
                </a:cubicBezTo>
                <a:cubicBezTo>
                  <a:pt x="74" y="42"/>
                  <a:pt x="89" y="32"/>
                  <a:pt x="98" y="30"/>
                </a:cubicBezTo>
                <a:cubicBezTo>
                  <a:pt x="99" y="30"/>
                  <a:pt x="99" y="30"/>
                  <a:pt x="100" y="30"/>
                </a:cubicBezTo>
                <a:cubicBezTo>
                  <a:pt x="100" y="30"/>
                  <a:pt x="100" y="30"/>
                  <a:pt x="100" y="30"/>
                </a:cubicBezTo>
                <a:cubicBezTo>
                  <a:pt x="100" y="30"/>
                  <a:pt x="100" y="30"/>
                  <a:pt x="100" y="30"/>
                </a:cubicBezTo>
                <a:cubicBezTo>
                  <a:pt x="100" y="30"/>
                  <a:pt x="100" y="30"/>
                  <a:pt x="100" y="30"/>
                </a:cubicBezTo>
                <a:cubicBezTo>
                  <a:pt x="100" y="30"/>
                  <a:pt x="101" y="30"/>
                  <a:pt x="101" y="30"/>
                </a:cubicBezTo>
                <a:cubicBezTo>
                  <a:pt x="101" y="30"/>
                  <a:pt x="101" y="31"/>
                  <a:pt x="101" y="31"/>
                </a:cubicBezTo>
                <a:cubicBezTo>
                  <a:pt x="101" y="31"/>
                  <a:pt x="101" y="31"/>
                  <a:pt x="102" y="31"/>
                </a:cubicBezTo>
                <a:cubicBezTo>
                  <a:pt x="102" y="31"/>
                  <a:pt x="102" y="31"/>
                  <a:pt x="102" y="31"/>
                </a:cubicBezTo>
                <a:cubicBezTo>
                  <a:pt x="102" y="31"/>
                  <a:pt x="102" y="31"/>
                  <a:pt x="102" y="31"/>
                </a:cubicBezTo>
                <a:cubicBezTo>
                  <a:pt x="103" y="31"/>
                  <a:pt x="103" y="31"/>
                  <a:pt x="103" y="31"/>
                </a:cubicBezTo>
                <a:cubicBezTo>
                  <a:pt x="103" y="31"/>
                  <a:pt x="103" y="31"/>
                  <a:pt x="103" y="31"/>
                </a:cubicBezTo>
                <a:cubicBezTo>
                  <a:pt x="106" y="33"/>
                  <a:pt x="109" y="34"/>
                  <a:pt x="111" y="36"/>
                </a:cubicBezTo>
                <a:cubicBezTo>
                  <a:pt x="112" y="36"/>
                  <a:pt x="112" y="36"/>
                  <a:pt x="112" y="36"/>
                </a:cubicBezTo>
                <a:cubicBezTo>
                  <a:pt x="113" y="37"/>
                  <a:pt x="114" y="37"/>
                  <a:pt x="115" y="38"/>
                </a:cubicBezTo>
                <a:cubicBezTo>
                  <a:pt x="115" y="38"/>
                  <a:pt x="115" y="38"/>
                  <a:pt x="115" y="38"/>
                </a:cubicBezTo>
                <a:cubicBezTo>
                  <a:pt x="116" y="39"/>
                  <a:pt x="117" y="39"/>
                  <a:pt x="118" y="40"/>
                </a:cubicBezTo>
                <a:cubicBezTo>
                  <a:pt x="118" y="40"/>
                  <a:pt x="118" y="40"/>
                  <a:pt x="118" y="40"/>
                </a:cubicBezTo>
                <a:cubicBezTo>
                  <a:pt x="119" y="41"/>
                  <a:pt x="120" y="42"/>
                  <a:pt x="121" y="42"/>
                </a:cubicBezTo>
                <a:cubicBezTo>
                  <a:pt x="122" y="43"/>
                  <a:pt x="122" y="43"/>
                  <a:pt x="122" y="43"/>
                </a:cubicBezTo>
                <a:cubicBezTo>
                  <a:pt x="123" y="44"/>
                  <a:pt x="124" y="44"/>
                  <a:pt x="125" y="45"/>
                </a:cubicBezTo>
                <a:cubicBezTo>
                  <a:pt x="125" y="45"/>
                  <a:pt x="125" y="45"/>
                  <a:pt x="125" y="45"/>
                </a:cubicBezTo>
                <a:cubicBezTo>
                  <a:pt x="126" y="46"/>
                  <a:pt x="127" y="47"/>
                  <a:pt x="128" y="48"/>
                </a:cubicBezTo>
                <a:cubicBezTo>
                  <a:pt x="128" y="48"/>
                  <a:pt x="128" y="48"/>
                  <a:pt x="129" y="48"/>
                </a:cubicBezTo>
                <a:cubicBezTo>
                  <a:pt x="129" y="49"/>
                  <a:pt x="130" y="50"/>
                  <a:pt x="131" y="51"/>
                </a:cubicBezTo>
                <a:cubicBezTo>
                  <a:pt x="131" y="51"/>
                  <a:pt x="131" y="52"/>
                  <a:pt x="131" y="52"/>
                </a:cubicBezTo>
                <a:cubicBezTo>
                  <a:pt x="131" y="53"/>
                  <a:pt x="131" y="53"/>
                  <a:pt x="131" y="53"/>
                </a:cubicBezTo>
                <a:cubicBezTo>
                  <a:pt x="131" y="54"/>
                  <a:pt x="130" y="54"/>
                  <a:pt x="130" y="55"/>
                </a:cubicBezTo>
                <a:cubicBezTo>
                  <a:pt x="130" y="55"/>
                  <a:pt x="130" y="55"/>
                  <a:pt x="130" y="55"/>
                </a:cubicBezTo>
                <a:cubicBezTo>
                  <a:pt x="130" y="56"/>
                  <a:pt x="130" y="56"/>
                  <a:pt x="130" y="57"/>
                </a:cubicBezTo>
                <a:cubicBezTo>
                  <a:pt x="130" y="57"/>
                  <a:pt x="130" y="57"/>
                  <a:pt x="130" y="57"/>
                </a:cubicBezTo>
                <a:cubicBezTo>
                  <a:pt x="129" y="58"/>
                  <a:pt x="129" y="59"/>
                  <a:pt x="129" y="59"/>
                </a:cubicBezTo>
                <a:cubicBezTo>
                  <a:pt x="129" y="60"/>
                  <a:pt x="129" y="60"/>
                  <a:pt x="129" y="60"/>
                </a:cubicBezTo>
                <a:cubicBezTo>
                  <a:pt x="129" y="60"/>
                  <a:pt x="128" y="61"/>
                  <a:pt x="128" y="62"/>
                </a:cubicBezTo>
                <a:cubicBezTo>
                  <a:pt x="128" y="62"/>
                  <a:pt x="128" y="62"/>
                  <a:pt x="128" y="62"/>
                </a:cubicBezTo>
                <a:cubicBezTo>
                  <a:pt x="128" y="63"/>
                  <a:pt x="128" y="64"/>
                  <a:pt x="127" y="65"/>
                </a:cubicBezTo>
                <a:cubicBezTo>
                  <a:pt x="127" y="65"/>
                  <a:pt x="127" y="65"/>
                  <a:pt x="127" y="65"/>
                </a:cubicBezTo>
                <a:cubicBezTo>
                  <a:pt x="127" y="67"/>
                  <a:pt x="126" y="69"/>
                  <a:pt x="126" y="70"/>
                </a:cubicBezTo>
                <a:cubicBezTo>
                  <a:pt x="126" y="71"/>
                  <a:pt x="126" y="71"/>
                  <a:pt x="125" y="71"/>
                </a:cubicBezTo>
                <a:cubicBezTo>
                  <a:pt x="125" y="71"/>
                  <a:pt x="125" y="71"/>
                  <a:pt x="125" y="71"/>
                </a:cubicBezTo>
                <a:cubicBezTo>
                  <a:pt x="125" y="71"/>
                  <a:pt x="125" y="72"/>
                  <a:pt x="125" y="72"/>
                </a:cubicBezTo>
                <a:cubicBezTo>
                  <a:pt x="125" y="72"/>
                  <a:pt x="125" y="72"/>
                  <a:pt x="125" y="72"/>
                </a:cubicBezTo>
                <a:cubicBezTo>
                  <a:pt x="125" y="72"/>
                  <a:pt x="125" y="73"/>
                  <a:pt x="125" y="73"/>
                </a:cubicBezTo>
                <a:cubicBezTo>
                  <a:pt x="125" y="73"/>
                  <a:pt x="125" y="73"/>
                  <a:pt x="125" y="73"/>
                </a:cubicBezTo>
                <a:cubicBezTo>
                  <a:pt x="125" y="74"/>
                  <a:pt x="125" y="74"/>
                  <a:pt x="124" y="74"/>
                </a:cubicBezTo>
                <a:cubicBezTo>
                  <a:pt x="124" y="74"/>
                  <a:pt x="124" y="74"/>
                  <a:pt x="124" y="74"/>
                </a:cubicBezTo>
                <a:cubicBezTo>
                  <a:pt x="124" y="75"/>
                  <a:pt x="124" y="75"/>
                  <a:pt x="124" y="75"/>
                </a:cubicBezTo>
                <a:cubicBezTo>
                  <a:pt x="124" y="75"/>
                  <a:pt x="124" y="75"/>
                  <a:pt x="124" y="75"/>
                </a:cubicBezTo>
                <a:cubicBezTo>
                  <a:pt x="124" y="76"/>
                  <a:pt x="124" y="76"/>
                  <a:pt x="124" y="76"/>
                </a:cubicBezTo>
                <a:cubicBezTo>
                  <a:pt x="124" y="76"/>
                  <a:pt x="124" y="76"/>
                  <a:pt x="124" y="76"/>
                </a:cubicBezTo>
                <a:cubicBezTo>
                  <a:pt x="124" y="77"/>
                  <a:pt x="123" y="77"/>
                  <a:pt x="123" y="78"/>
                </a:cubicBezTo>
                <a:cubicBezTo>
                  <a:pt x="123" y="78"/>
                  <a:pt x="123" y="78"/>
                  <a:pt x="123" y="78"/>
                </a:cubicBezTo>
                <a:cubicBezTo>
                  <a:pt x="123" y="78"/>
                  <a:pt x="123" y="79"/>
                  <a:pt x="122" y="80"/>
                </a:cubicBezTo>
                <a:cubicBezTo>
                  <a:pt x="122" y="80"/>
                  <a:pt x="122" y="80"/>
                  <a:pt x="122" y="80"/>
                </a:cubicBezTo>
                <a:cubicBezTo>
                  <a:pt x="122" y="81"/>
                  <a:pt x="122" y="81"/>
                  <a:pt x="122" y="81"/>
                </a:cubicBezTo>
                <a:cubicBezTo>
                  <a:pt x="122" y="81"/>
                  <a:pt x="122" y="81"/>
                  <a:pt x="122" y="81"/>
                </a:cubicBezTo>
                <a:cubicBezTo>
                  <a:pt x="122" y="82"/>
                  <a:pt x="122" y="82"/>
                  <a:pt x="121" y="82"/>
                </a:cubicBezTo>
                <a:cubicBezTo>
                  <a:pt x="121" y="82"/>
                  <a:pt x="121" y="82"/>
                  <a:pt x="121" y="82"/>
                </a:cubicBezTo>
                <a:cubicBezTo>
                  <a:pt x="121" y="82"/>
                  <a:pt x="121" y="83"/>
                  <a:pt x="121" y="83"/>
                </a:cubicBezTo>
                <a:cubicBezTo>
                  <a:pt x="121" y="83"/>
                  <a:pt x="121" y="83"/>
                  <a:pt x="121" y="83"/>
                </a:cubicBezTo>
                <a:cubicBezTo>
                  <a:pt x="121" y="84"/>
                  <a:pt x="120" y="84"/>
                  <a:pt x="120" y="85"/>
                </a:cubicBezTo>
                <a:cubicBezTo>
                  <a:pt x="120" y="85"/>
                  <a:pt x="119" y="85"/>
                  <a:pt x="118" y="85"/>
                </a:cubicBezTo>
                <a:cubicBezTo>
                  <a:pt x="118" y="85"/>
                  <a:pt x="117" y="84"/>
                  <a:pt x="116" y="84"/>
                </a:cubicBezTo>
                <a:close/>
                <a:moveTo>
                  <a:pt x="167" y="152"/>
                </a:moveTo>
                <a:cubicBezTo>
                  <a:pt x="167" y="153"/>
                  <a:pt x="166" y="153"/>
                  <a:pt x="165" y="154"/>
                </a:cubicBezTo>
                <a:cubicBezTo>
                  <a:pt x="165" y="154"/>
                  <a:pt x="165" y="154"/>
                  <a:pt x="165" y="154"/>
                </a:cubicBezTo>
                <a:cubicBezTo>
                  <a:pt x="163" y="156"/>
                  <a:pt x="160" y="159"/>
                  <a:pt x="156" y="162"/>
                </a:cubicBezTo>
                <a:cubicBezTo>
                  <a:pt x="156" y="162"/>
                  <a:pt x="156" y="162"/>
                  <a:pt x="156" y="162"/>
                </a:cubicBezTo>
                <a:cubicBezTo>
                  <a:pt x="156" y="162"/>
                  <a:pt x="156" y="162"/>
                  <a:pt x="156" y="162"/>
                </a:cubicBezTo>
                <a:cubicBezTo>
                  <a:pt x="151" y="166"/>
                  <a:pt x="145" y="169"/>
                  <a:pt x="138" y="171"/>
                </a:cubicBezTo>
                <a:cubicBezTo>
                  <a:pt x="138" y="171"/>
                  <a:pt x="138" y="171"/>
                  <a:pt x="138" y="171"/>
                </a:cubicBezTo>
                <a:cubicBezTo>
                  <a:pt x="138" y="171"/>
                  <a:pt x="138" y="171"/>
                  <a:pt x="138" y="171"/>
                </a:cubicBezTo>
                <a:cubicBezTo>
                  <a:pt x="138" y="171"/>
                  <a:pt x="138" y="171"/>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6" y="170"/>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5" y="169"/>
                </a:cubicBezTo>
                <a:cubicBezTo>
                  <a:pt x="135" y="169"/>
                  <a:pt x="135" y="169"/>
                  <a:pt x="135" y="169"/>
                </a:cubicBezTo>
                <a:cubicBezTo>
                  <a:pt x="135" y="169"/>
                  <a:pt x="135" y="169"/>
                  <a:pt x="135" y="169"/>
                </a:cubicBezTo>
                <a:cubicBezTo>
                  <a:pt x="135" y="168"/>
                  <a:pt x="135" y="168"/>
                  <a:pt x="135" y="168"/>
                </a:cubicBezTo>
                <a:cubicBezTo>
                  <a:pt x="134" y="168"/>
                  <a:pt x="134" y="168"/>
                  <a:pt x="134" y="168"/>
                </a:cubicBezTo>
                <a:cubicBezTo>
                  <a:pt x="134" y="168"/>
                  <a:pt x="134" y="168"/>
                  <a:pt x="134" y="168"/>
                </a:cubicBezTo>
                <a:cubicBezTo>
                  <a:pt x="134" y="168"/>
                  <a:pt x="134" y="168"/>
                  <a:pt x="134" y="168"/>
                </a:cubicBezTo>
                <a:cubicBezTo>
                  <a:pt x="134" y="168"/>
                  <a:pt x="134" y="167"/>
                  <a:pt x="134" y="167"/>
                </a:cubicBezTo>
                <a:cubicBezTo>
                  <a:pt x="134" y="167"/>
                  <a:pt x="134" y="167"/>
                  <a:pt x="134" y="167"/>
                </a:cubicBezTo>
                <a:cubicBezTo>
                  <a:pt x="134" y="167"/>
                  <a:pt x="134" y="167"/>
                  <a:pt x="134" y="167"/>
                </a:cubicBezTo>
                <a:cubicBezTo>
                  <a:pt x="134" y="167"/>
                  <a:pt x="133" y="167"/>
                  <a:pt x="133" y="167"/>
                </a:cubicBezTo>
                <a:cubicBezTo>
                  <a:pt x="133" y="167"/>
                  <a:pt x="133" y="167"/>
                  <a:pt x="133" y="167"/>
                </a:cubicBezTo>
                <a:cubicBezTo>
                  <a:pt x="133" y="166"/>
                  <a:pt x="133" y="166"/>
                  <a:pt x="132" y="166"/>
                </a:cubicBezTo>
                <a:cubicBezTo>
                  <a:pt x="132" y="166"/>
                  <a:pt x="132" y="166"/>
                  <a:pt x="131" y="165"/>
                </a:cubicBezTo>
                <a:cubicBezTo>
                  <a:pt x="131" y="165"/>
                  <a:pt x="131" y="165"/>
                  <a:pt x="131" y="165"/>
                </a:cubicBezTo>
                <a:cubicBezTo>
                  <a:pt x="131" y="165"/>
                  <a:pt x="130" y="164"/>
                  <a:pt x="130" y="164"/>
                </a:cubicBezTo>
                <a:cubicBezTo>
                  <a:pt x="129" y="163"/>
                  <a:pt x="129" y="163"/>
                  <a:pt x="129" y="163"/>
                </a:cubicBezTo>
                <a:cubicBezTo>
                  <a:pt x="129" y="163"/>
                  <a:pt x="129" y="163"/>
                  <a:pt x="129" y="163"/>
                </a:cubicBezTo>
                <a:cubicBezTo>
                  <a:pt x="129" y="163"/>
                  <a:pt x="128" y="162"/>
                  <a:pt x="128" y="162"/>
                </a:cubicBezTo>
                <a:cubicBezTo>
                  <a:pt x="128" y="162"/>
                  <a:pt x="128" y="162"/>
                  <a:pt x="128" y="162"/>
                </a:cubicBezTo>
                <a:cubicBezTo>
                  <a:pt x="128" y="162"/>
                  <a:pt x="128" y="162"/>
                  <a:pt x="128" y="162"/>
                </a:cubicBezTo>
                <a:cubicBezTo>
                  <a:pt x="126" y="160"/>
                  <a:pt x="125" y="159"/>
                  <a:pt x="124" y="158"/>
                </a:cubicBezTo>
                <a:cubicBezTo>
                  <a:pt x="124" y="158"/>
                  <a:pt x="124" y="158"/>
                  <a:pt x="124" y="158"/>
                </a:cubicBezTo>
                <a:cubicBezTo>
                  <a:pt x="124" y="158"/>
                  <a:pt x="124" y="158"/>
                  <a:pt x="124" y="158"/>
                </a:cubicBezTo>
                <a:cubicBezTo>
                  <a:pt x="123" y="157"/>
                  <a:pt x="123" y="157"/>
                  <a:pt x="122" y="156"/>
                </a:cubicBezTo>
                <a:cubicBezTo>
                  <a:pt x="122" y="156"/>
                  <a:pt x="122" y="156"/>
                  <a:pt x="122" y="156"/>
                </a:cubicBezTo>
                <a:cubicBezTo>
                  <a:pt x="122" y="156"/>
                  <a:pt x="122" y="155"/>
                  <a:pt x="121" y="155"/>
                </a:cubicBezTo>
                <a:cubicBezTo>
                  <a:pt x="121" y="155"/>
                  <a:pt x="121" y="155"/>
                  <a:pt x="121" y="155"/>
                </a:cubicBezTo>
                <a:cubicBezTo>
                  <a:pt x="121" y="154"/>
                  <a:pt x="121" y="154"/>
                  <a:pt x="120" y="154"/>
                </a:cubicBezTo>
                <a:cubicBezTo>
                  <a:pt x="120" y="154"/>
                  <a:pt x="120" y="153"/>
                  <a:pt x="120" y="153"/>
                </a:cubicBezTo>
                <a:cubicBezTo>
                  <a:pt x="120" y="153"/>
                  <a:pt x="119" y="153"/>
                  <a:pt x="119" y="152"/>
                </a:cubicBezTo>
                <a:cubicBezTo>
                  <a:pt x="119" y="152"/>
                  <a:pt x="119" y="152"/>
                  <a:pt x="120" y="152"/>
                </a:cubicBezTo>
                <a:cubicBezTo>
                  <a:pt x="120" y="152"/>
                  <a:pt x="120" y="152"/>
                  <a:pt x="120" y="152"/>
                </a:cubicBezTo>
                <a:cubicBezTo>
                  <a:pt x="124" y="147"/>
                  <a:pt x="130" y="139"/>
                  <a:pt x="134" y="131"/>
                </a:cubicBezTo>
                <a:cubicBezTo>
                  <a:pt x="134" y="131"/>
                  <a:pt x="134" y="131"/>
                  <a:pt x="134" y="131"/>
                </a:cubicBezTo>
                <a:cubicBezTo>
                  <a:pt x="134" y="130"/>
                  <a:pt x="135" y="130"/>
                  <a:pt x="135" y="129"/>
                </a:cubicBezTo>
                <a:cubicBezTo>
                  <a:pt x="135" y="129"/>
                  <a:pt x="135" y="129"/>
                  <a:pt x="136" y="128"/>
                </a:cubicBezTo>
                <a:cubicBezTo>
                  <a:pt x="136" y="128"/>
                  <a:pt x="136" y="128"/>
                  <a:pt x="136" y="127"/>
                </a:cubicBezTo>
                <a:cubicBezTo>
                  <a:pt x="136" y="127"/>
                  <a:pt x="137" y="127"/>
                  <a:pt x="137" y="126"/>
                </a:cubicBezTo>
                <a:cubicBezTo>
                  <a:pt x="137" y="126"/>
                  <a:pt x="137" y="126"/>
                  <a:pt x="137" y="125"/>
                </a:cubicBezTo>
                <a:cubicBezTo>
                  <a:pt x="138" y="125"/>
                  <a:pt x="138" y="124"/>
                  <a:pt x="138" y="124"/>
                </a:cubicBezTo>
                <a:cubicBezTo>
                  <a:pt x="138" y="124"/>
                  <a:pt x="138" y="123"/>
                  <a:pt x="138" y="123"/>
                </a:cubicBezTo>
                <a:cubicBezTo>
                  <a:pt x="139" y="123"/>
                  <a:pt x="139" y="122"/>
                  <a:pt x="139" y="122"/>
                </a:cubicBezTo>
                <a:cubicBezTo>
                  <a:pt x="139" y="122"/>
                  <a:pt x="139" y="121"/>
                  <a:pt x="139" y="121"/>
                </a:cubicBezTo>
                <a:cubicBezTo>
                  <a:pt x="140" y="121"/>
                  <a:pt x="140" y="120"/>
                  <a:pt x="140" y="120"/>
                </a:cubicBezTo>
                <a:cubicBezTo>
                  <a:pt x="141" y="120"/>
                  <a:pt x="141" y="120"/>
                  <a:pt x="142" y="120"/>
                </a:cubicBezTo>
                <a:cubicBezTo>
                  <a:pt x="142" y="120"/>
                  <a:pt x="142" y="120"/>
                  <a:pt x="142" y="120"/>
                </a:cubicBezTo>
                <a:cubicBezTo>
                  <a:pt x="143" y="120"/>
                  <a:pt x="143" y="120"/>
                  <a:pt x="143" y="120"/>
                </a:cubicBezTo>
                <a:cubicBezTo>
                  <a:pt x="143" y="120"/>
                  <a:pt x="144" y="120"/>
                  <a:pt x="144" y="120"/>
                </a:cubicBezTo>
                <a:cubicBezTo>
                  <a:pt x="144" y="120"/>
                  <a:pt x="144" y="120"/>
                  <a:pt x="144" y="120"/>
                </a:cubicBezTo>
                <a:cubicBezTo>
                  <a:pt x="145" y="120"/>
                  <a:pt x="145" y="120"/>
                  <a:pt x="146" y="120"/>
                </a:cubicBezTo>
                <a:cubicBezTo>
                  <a:pt x="146" y="120"/>
                  <a:pt x="146" y="120"/>
                  <a:pt x="146" y="120"/>
                </a:cubicBezTo>
                <a:cubicBezTo>
                  <a:pt x="147" y="120"/>
                  <a:pt x="147" y="120"/>
                  <a:pt x="148" y="120"/>
                </a:cubicBezTo>
                <a:cubicBezTo>
                  <a:pt x="148" y="120"/>
                  <a:pt x="148" y="120"/>
                  <a:pt x="148" y="120"/>
                </a:cubicBezTo>
                <a:cubicBezTo>
                  <a:pt x="148" y="120"/>
                  <a:pt x="148" y="120"/>
                  <a:pt x="149" y="120"/>
                </a:cubicBezTo>
                <a:cubicBezTo>
                  <a:pt x="152" y="120"/>
                  <a:pt x="155" y="120"/>
                  <a:pt x="158" y="120"/>
                </a:cubicBezTo>
                <a:cubicBezTo>
                  <a:pt x="160" y="120"/>
                  <a:pt x="162" y="120"/>
                  <a:pt x="163" y="120"/>
                </a:cubicBezTo>
                <a:cubicBezTo>
                  <a:pt x="164" y="120"/>
                  <a:pt x="166" y="120"/>
                  <a:pt x="166" y="120"/>
                </a:cubicBezTo>
                <a:cubicBezTo>
                  <a:pt x="167" y="120"/>
                  <a:pt x="167" y="120"/>
                  <a:pt x="167" y="120"/>
                </a:cubicBezTo>
                <a:cubicBezTo>
                  <a:pt x="168" y="120"/>
                  <a:pt x="169" y="120"/>
                  <a:pt x="170" y="120"/>
                </a:cubicBezTo>
                <a:cubicBezTo>
                  <a:pt x="170" y="120"/>
                  <a:pt x="170" y="120"/>
                  <a:pt x="170" y="120"/>
                </a:cubicBezTo>
                <a:cubicBezTo>
                  <a:pt x="170" y="120"/>
                  <a:pt x="171" y="120"/>
                  <a:pt x="171" y="120"/>
                </a:cubicBezTo>
                <a:cubicBezTo>
                  <a:pt x="171" y="122"/>
                  <a:pt x="172" y="124"/>
                  <a:pt x="172" y="126"/>
                </a:cubicBezTo>
                <a:cubicBezTo>
                  <a:pt x="172" y="126"/>
                  <a:pt x="172" y="126"/>
                  <a:pt x="172" y="126"/>
                </a:cubicBezTo>
                <a:cubicBezTo>
                  <a:pt x="172" y="127"/>
                  <a:pt x="172" y="127"/>
                  <a:pt x="172" y="128"/>
                </a:cubicBezTo>
                <a:cubicBezTo>
                  <a:pt x="172" y="128"/>
                  <a:pt x="172" y="128"/>
                  <a:pt x="172" y="128"/>
                </a:cubicBezTo>
                <a:cubicBezTo>
                  <a:pt x="172" y="128"/>
                  <a:pt x="172" y="129"/>
                  <a:pt x="172" y="129"/>
                </a:cubicBezTo>
                <a:cubicBezTo>
                  <a:pt x="172" y="129"/>
                  <a:pt x="172" y="130"/>
                  <a:pt x="172" y="130"/>
                </a:cubicBezTo>
                <a:cubicBezTo>
                  <a:pt x="172" y="130"/>
                  <a:pt x="172" y="131"/>
                  <a:pt x="172" y="131"/>
                </a:cubicBezTo>
                <a:cubicBezTo>
                  <a:pt x="172" y="131"/>
                  <a:pt x="172" y="131"/>
                  <a:pt x="172" y="132"/>
                </a:cubicBezTo>
                <a:cubicBezTo>
                  <a:pt x="172" y="132"/>
                  <a:pt x="172" y="132"/>
                  <a:pt x="172" y="133"/>
                </a:cubicBezTo>
                <a:cubicBezTo>
                  <a:pt x="172" y="133"/>
                  <a:pt x="172" y="133"/>
                  <a:pt x="172" y="133"/>
                </a:cubicBezTo>
                <a:cubicBezTo>
                  <a:pt x="172" y="134"/>
                  <a:pt x="172" y="134"/>
                  <a:pt x="172" y="135"/>
                </a:cubicBezTo>
                <a:cubicBezTo>
                  <a:pt x="172" y="135"/>
                  <a:pt x="172" y="135"/>
                  <a:pt x="172" y="135"/>
                </a:cubicBezTo>
                <a:cubicBezTo>
                  <a:pt x="172" y="136"/>
                  <a:pt x="172" y="137"/>
                  <a:pt x="172" y="138"/>
                </a:cubicBezTo>
                <a:cubicBezTo>
                  <a:pt x="172" y="138"/>
                  <a:pt x="172" y="138"/>
                  <a:pt x="172" y="138"/>
                </a:cubicBezTo>
                <a:cubicBezTo>
                  <a:pt x="172" y="138"/>
                  <a:pt x="172" y="139"/>
                  <a:pt x="172" y="139"/>
                </a:cubicBezTo>
                <a:cubicBezTo>
                  <a:pt x="172" y="139"/>
                  <a:pt x="172" y="139"/>
                  <a:pt x="172" y="140"/>
                </a:cubicBezTo>
                <a:cubicBezTo>
                  <a:pt x="172" y="140"/>
                  <a:pt x="172" y="140"/>
                  <a:pt x="172" y="141"/>
                </a:cubicBezTo>
                <a:cubicBezTo>
                  <a:pt x="172" y="141"/>
                  <a:pt x="172" y="141"/>
                  <a:pt x="172" y="141"/>
                </a:cubicBezTo>
                <a:cubicBezTo>
                  <a:pt x="172" y="142"/>
                  <a:pt x="172" y="142"/>
                  <a:pt x="172" y="142"/>
                </a:cubicBezTo>
                <a:cubicBezTo>
                  <a:pt x="172" y="142"/>
                  <a:pt x="172" y="143"/>
                  <a:pt x="171" y="143"/>
                </a:cubicBezTo>
                <a:cubicBezTo>
                  <a:pt x="171" y="143"/>
                  <a:pt x="171" y="143"/>
                  <a:pt x="171" y="144"/>
                </a:cubicBezTo>
                <a:cubicBezTo>
                  <a:pt x="171" y="144"/>
                  <a:pt x="171" y="144"/>
                  <a:pt x="171" y="144"/>
                </a:cubicBezTo>
                <a:cubicBezTo>
                  <a:pt x="171" y="145"/>
                  <a:pt x="171" y="145"/>
                  <a:pt x="171" y="145"/>
                </a:cubicBezTo>
                <a:cubicBezTo>
                  <a:pt x="171" y="145"/>
                  <a:pt x="171" y="145"/>
                  <a:pt x="171" y="146"/>
                </a:cubicBezTo>
                <a:cubicBezTo>
                  <a:pt x="171" y="146"/>
                  <a:pt x="171" y="146"/>
                  <a:pt x="171" y="146"/>
                </a:cubicBezTo>
                <a:cubicBezTo>
                  <a:pt x="171" y="146"/>
                  <a:pt x="171" y="146"/>
                  <a:pt x="171" y="146"/>
                </a:cubicBezTo>
                <a:cubicBezTo>
                  <a:pt x="171" y="146"/>
                  <a:pt x="171" y="146"/>
                  <a:pt x="171" y="146"/>
                </a:cubicBezTo>
                <a:cubicBezTo>
                  <a:pt x="171" y="146"/>
                  <a:pt x="171" y="146"/>
                  <a:pt x="171" y="146"/>
                </a:cubicBezTo>
                <a:cubicBezTo>
                  <a:pt x="171" y="146"/>
                  <a:pt x="171" y="146"/>
                  <a:pt x="171" y="147"/>
                </a:cubicBezTo>
                <a:cubicBezTo>
                  <a:pt x="171" y="147"/>
                  <a:pt x="171" y="147"/>
                  <a:pt x="171" y="148"/>
                </a:cubicBezTo>
                <a:cubicBezTo>
                  <a:pt x="171" y="148"/>
                  <a:pt x="170" y="148"/>
                  <a:pt x="170" y="149"/>
                </a:cubicBezTo>
                <a:cubicBezTo>
                  <a:pt x="170" y="149"/>
                  <a:pt x="170" y="149"/>
                  <a:pt x="170" y="149"/>
                </a:cubicBezTo>
                <a:cubicBezTo>
                  <a:pt x="169" y="149"/>
                  <a:pt x="169" y="150"/>
                  <a:pt x="169" y="150"/>
                </a:cubicBezTo>
                <a:cubicBezTo>
                  <a:pt x="169" y="150"/>
                  <a:pt x="169" y="150"/>
                  <a:pt x="169" y="150"/>
                </a:cubicBezTo>
                <a:cubicBezTo>
                  <a:pt x="168" y="151"/>
                  <a:pt x="168" y="151"/>
                  <a:pt x="167" y="152"/>
                </a:cubicBezTo>
                <a:cubicBezTo>
                  <a:pt x="167" y="152"/>
                  <a:pt x="167" y="152"/>
                  <a:pt x="167" y="152"/>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31" name="Freeform 27">
            <a:extLst>
              <a:ext uri="{FF2B5EF4-FFF2-40B4-BE49-F238E27FC236}">
                <a16:creationId xmlns:a16="http://schemas.microsoft.com/office/drawing/2014/main" id="{F931FB6B-1806-4B65-A04B-A2EA5862FBCC}"/>
              </a:ext>
            </a:extLst>
          </p:cNvPr>
          <p:cNvSpPr>
            <a:spLocks noChangeAspect="1" noEditPoints="1"/>
          </p:cNvSpPr>
          <p:nvPr/>
        </p:nvSpPr>
        <p:spPr bwMode="gray">
          <a:xfrm flipH="1">
            <a:off x="8954481" y="4864625"/>
            <a:ext cx="90000" cy="90000"/>
          </a:xfrm>
          <a:custGeom>
            <a:avLst/>
            <a:gdLst>
              <a:gd name="T0" fmla="*/ 191 w 193"/>
              <a:gd name="T1" fmla="*/ 79 h 193"/>
              <a:gd name="T2" fmla="*/ 189 w 193"/>
              <a:gd name="T3" fmla="*/ 80 h 193"/>
              <a:gd name="T4" fmla="*/ 188 w 193"/>
              <a:gd name="T5" fmla="*/ 81 h 193"/>
              <a:gd name="T6" fmla="*/ 185 w 193"/>
              <a:gd name="T7" fmla="*/ 82 h 193"/>
              <a:gd name="T8" fmla="*/ 179 w 193"/>
              <a:gd name="T9" fmla="*/ 73 h 193"/>
              <a:gd name="T10" fmla="*/ 175 w 193"/>
              <a:gd name="T11" fmla="*/ 65 h 193"/>
              <a:gd name="T12" fmla="*/ 165 w 193"/>
              <a:gd name="T13" fmla="*/ 51 h 193"/>
              <a:gd name="T14" fmla="*/ 164 w 193"/>
              <a:gd name="T15" fmla="*/ 37 h 193"/>
              <a:gd name="T16" fmla="*/ 170 w 193"/>
              <a:gd name="T17" fmla="*/ 35 h 193"/>
              <a:gd name="T18" fmla="*/ 127 w 193"/>
              <a:gd name="T19" fmla="*/ 5 h 193"/>
              <a:gd name="T20" fmla="*/ 31 w 193"/>
              <a:gd name="T21" fmla="*/ 30 h 193"/>
              <a:gd name="T22" fmla="*/ 34 w 193"/>
              <a:gd name="T23" fmla="*/ 29 h 193"/>
              <a:gd name="T24" fmla="*/ 33 w 193"/>
              <a:gd name="T25" fmla="*/ 37 h 193"/>
              <a:gd name="T26" fmla="*/ 33 w 193"/>
              <a:gd name="T27" fmla="*/ 47 h 193"/>
              <a:gd name="T28" fmla="*/ 25 w 193"/>
              <a:gd name="T29" fmla="*/ 58 h 193"/>
              <a:gd name="T30" fmla="*/ 20 w 193"/>
              <a:gd name="T31" fmla="*/ 65 h 193"/>
              <a:gd name="T32" fmla="*/ 14 w 193"/>
              <a:gd name="T33" fmla="*/ 83 h 193"/>
              <a:gd name="T34" fmla="*/ 12 w 193"/>
              <a:gd name="T35" fmla="*/ 83 h 193"/>
              <a:gd name="T36" fmla="*/ 7 w 193"/>
              <a:gd name="T37" fmla="*/ 82 h 193"/>
              <a:gd name="T38" fmla="*/ 4 w 193"/>
              <a:gd name="T39" fmla="*/ 81 h 193"/>
              <a:gd name="T40" fmla="*/ 67 w 193"/>
              <a:gd name="T41" fmla="*/ 188 h 193"/>
              <a:gd name="T42" fmla="*/ 76 w 193"/>
              <a:gd name="T43" fmla="*/ 154 h 193"/>
              <a:gd name="T44" fmla="*/ 73 w 193"/>
              <a:gd name="T45" fmla="*/ 158 h 193"/>
              <a:gd name="T46" fmla="*/ 67 w 193"/>
              <a:gd name="T47" fmla="*/ 163 h 193"/>
              <a:gd name="T48" fmla="*/ 63 w 193"/>
              <a:gd name="T49" fmla="*/ 166 h 193"/>
              <a:gd name="T50" fmla="*/ 61 w 193"/>
              <a:gd name="T51" fmla="*/ 168 h 193"/>
              <a:gd name="T52" fmla="*/ 26 w 193"/>
              <a:gd name="T53" fmla="*/ 145 h 193"/>
              <a:gd name="T54" fmla="*/ 25 w 193"/>
              <a:gd name="T55" fmla="*/ 141 h 193"/>
              <a:gd name="T56" fmla="*/ 24 w 193"/>
              <a:gd name="T57" fmla="*/ 123 h 193"/>
              <a:gd name="T58" fmla="*/ 26 w 193"/>
              <a:gd name="T59" fmla="*/ 117 h 193"/>
              <a:gd name="T60" fmla="*/ 36 w 193"/>
              <a:gd name="T61" fmla="*/ 118 h 193"/>
              <a:gd name="T62" fmla="*/ 50 w 193"/>
              <a:gd name="T63" fmla="*/ 119 h 193"/>
              <a:gd name="T64" fmla="*/ 60 w 193"/>
              <a:gd name="T65" fmla="*/ 122 h 193"/>
              <a:gd name="T66" fmla="*/ 72 w 193"/>
              <a:gd name="T67" fmla="*/ 142 h 193"/>
              <a:gd name="T68" fmla="*/ 112 w 193"/>
              <a:gd name="T69" fmla="*/ 84 h 193"/>
              <a:gd name="T70" fmla="*/ 103 w 193"/>
              <a:gd name="T71" fmla="*/ 84 h 193"/>
              <a:gd name="T72" fmla="*/ 87 w 193"/>
              <a:gd name="T73" fmla="*/ 84 h 193"/>
              <a:gd name="T74" fmla="*/ 98 w 193"/>
              <a:gd name="T75" fmla="*/ 30 h 193"/>
              <a:gd name="T76" fmla="*/ 102 w 193"/>
              <a:gd name="T77" fmla="*/ 31 h 193"/>
              <a:gd name="T78" fmla="*/ 121 w 193"/>
              <a:gd name="T79" fmla="*/ 42 h 193"/>
              <a:gd name="T80" fmla="*/ 130 w 193"/>
              <a:gd name="T81" fmla="*/ 55 h 193"/>
              <a:gd name="T82" fmla="*/ 127 w 193"/>
              <a:gd name="T83" fmla="*/ 65 h 193"/>
              <a:gd name="T84" fmla="*/ 124 w 193"/>
              <a:gd name="T85" fmla="*/ 74 h 193"/>
              <a:gd name="T86" fmla="*/ 122 w 193"/>
              <a:gd name="T87" fmla="*/ 81 h 193"/>
              <a:gd name="T88" fmla="*/ 167 w 193"/>
              <a:gd name="T89" fmla="*/ 152 h 193"/>
              <a:gd name="T90" fmla="*/ 137 w 193"/>
              <a:gd name="T91" fmla="*/ 170 h 193"/>
              <a:gd name="T92" fmla="*/ 136 w 193"/>
              <a:gd name="T93" fmla="*/ 169 h 193"/>
              <a:gd name="T94" fmla="*/ 134 w 193"/>
              <a:gd name="T95" fmla="*/ 167 h 193"/>
              <a:gd name="T96" fmla="*/ 129 w 193"/>
              <a:gd name="T97" fmla="*/ 163 h 193"/>
              <a:gd name="T98" fmla="*/ 122 w 193"/>
              <a:gd name="T99" fmla="*/ 156 h 193"/>
              <a:gd name="T100" fmla="*/ 134 w 193"/>
              <a:gd name="T101" fmla="*/ 131 h 193"/>
              <a:gd name="T102" fmla="*/ 139 w 193"/>
              <a:gd name="T103" fmla="*/ 121 h 193"/>
              <a:gd name="T104" fmla="*/ 148 w 193"/>
              <a:gd name="T105" fmla="*/ 120 h 193"/>
              <a:gd name="T106" fmla="*/ 171 w 193"/>
              <a:gd name="T107" fmla="*/ 120 h 193"/>
              <a:gd name="T108" fmla="*/ 172 w 193"/>
              <a:gd name="T109" fmla="*/ 133 h 193"/>
              <a:gd name="T110" fmla="*/ 172 w 193"/>
              <a:gd name="T111" fmla="*/ 141 h 193"/>
              <a:gd name="T112" fmla="*/ 171 w 193"/>
              <a:gd name="T113" fmla="*/ 146 h 193"/>
              <a:gd name="T114" fmla="*/ 167 w 193"/>
              <a:gd name="T115" fmla="*/ 15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3" h="193">
                <a:moveTo>
                  <a:pt x="177" y="149"/>
                </a:moveTo>
                <a:cubicBezTo>
                  <a:pt x="178" y="148"/>
                  <a:pt x="178" y="147"/>
                  <a:pt x="178" y="147"/>
                </a:cubicBezTo>
                <a:cubicBezTo>
                  <a:pt x="178" y="147"/>
                  <a:pt x="179" y="146"/>
                  <a:pt x="180" y="145"/>
                </a:cubicBezTo>
                <a:cubicBezTo>
                  <a:pt x="187" y="131"/>
                  <a:pt x="193" y="117"/>
                  <a:pt x="193" y="96"/>
                </a:cubicBezTo>
                <a:cubicBezTo>
                  <a:pt x="193" y="95"/>
                  <a:pt x="192" y="94"/>
                  <a:pt x="192" y="94"/>
                </a:cubicBezTo>
                <a:cubicBezTo>
                  <a:pt x="192" y="93"/>
                  <a:pt x="193" y="93"/>
                  <a:pt x="193" y="92"/>
                </a:cubicBezTo>
                <a:cubicBezTo>
                  <a:pt x="192" y="87"/>
                  <a:pt x="192" y="83"/>
                  <a:pt x="191" y="79"/>
                </a:cubicBezTo>
                <a:cubicBezTo>
                  <a:pt x="191" y="79"/>
                  <a:pt x="191" y="79"/>
                  <a:pt x="191" y="79"/>
                </a:cubicBezTo>
                <a:cubicBezTo>
                  <a:pt x="191" y="79"/>
                  <a:pt x="191" y="79"/>
                  <a:pt x="191" y="79"/>
                </a:cubicBezTo>
                <a:cubicBezTo>
                  <a:pt x="191" y="79"/>
                  <a:pt x="191" y="79"/>
                  <a:pt x="190" y="79"/>
                </a:cubicBezTo>
                <a:cubicBezTo>
                  <a:pt x="190" y="79"/>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89" y="80"/>
                  <a:pt x="189" y="80"/>
                  <a:pt x="189" y="80"/>
                </a:cubicBezTo>
                <a:cubicBezTo>
                  <a:pt x="189" y="80"/>
                  <a:pt x="189" y="80"/>
                  <a:pt x="189" y="80"/>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8" y="81"/>
                  <a:pt x="188" y="81"/>
                  <a:pt x="188" y="81"/>
                </a:cubicBezTo>
                <a:cubicBezTo>
                  <a:pt x="188" y="81"/>
                  <a:pt x="188" y="81"/>
                  <a:pt x="188" y="81"/>
                </a:cubicBezTo>
                <a:cubicBezTo>
                  <a:pt x="188" y="82"/>
                  <a:pt x="188" y="82"/>
                  <a:pt x="187" y="82"/>
                </a:cubicBezTo>
                <a:cubicBezTo>
                  <a:pt x="187" y="82"/>
                  <a:pt x="187" y="82"/>
                  <a:pt x="187" y="82"/>
                </a:cubicBezTo>
                <a:cubicBezTo>
                  <a:pt x="187" y="82"/>
                  <a:pt x="187" y="82"/>
                  <a:pt x="187" y="82"/>
                </a:cubicBezTo>
                <a:cubicBezTo>
                  <a:pt x="186" y="82"/>
                  <a:pt x="186" y="82"/>
                  <a:pt x="186" y="82"/>
                </a:cubicBezTo>
                <a:cubicBezTo>
                  <a:pt x="186" y="82"/>
                  <a:pt x="186" y="82"/>
                  <a:pt x="186" y="82"/>
                </a:cubicBezTo>
                <a:cubicBezTo>
                  <a:pt x="186" y="82"/>
                  <a:pt x="186" y="82"/>
                  <a:pt x="186" y="82"/>
                </a:cubicBezTo>
                <a:cubicBezTo>
                  <a:pt x="186" y="82"/>
                  <a:pt x="185" y="82"/>
                  <a:pt x="185" y="82"/>
                </a:cubicBezTo>
                <a:cubicBezTo>
                  <a:pt x="185" y="82"/>
                  <a:pt x="185" y="82"/>
                  <a:pt x="185" y="82"/>
                </a:cubicBezTo>
                <a:cubicBezTo>
                  <a:pt x="185" y="82"/>
                  <a:pt x="184" y="82"/>
                  <a:pt x="183" y="83"/>
                </a:cubicBezTo>
                <a:cubicBezTo>
                  <a:pt x="183" y="82"/>
                  <a:pt x="183" y="81"/>
                  <a:pt x="183" y="81"/>
                </a:cubicBezTo>
                <a:cubicBezTo>
                  <a:pt x="183" y="80"/>
                  <a:pt x="182" y="80"/>
                  <a:pt x="182" y="79"/>
                </a:cubicBezTo>
                <a:cubicBezTo>
                  <a:pt x="182" y="79"/>
                  <a:pt x="182" y="79"/>
                  <a:pt x="182" y="78"/>
                </a:cubicBezTo>
                <a:cubicBezTo>
                  <a:pt x="182" y="78"/>
                  <a:pt x="181" y="77"/>
                  <a:pt x="181" y="77"/>
                </a:cubicBezTo>
                <a:cubicBezTo>
                  <a:pt x="181" y="77"/>
                  <a:pt x="181" y="76"/>
                  <a:pt x="181" y="76"/>
                </a:cubicBezTo>
                <a:cubicBezTo>
                  <a:pt x="181" y="76"/>
                  <a:pt x="180" y="75"/>
                  <a:pt x="180" y="74"/>
                </a:cubicBezTo>
                <a:cubicBezTo>
                  <a:pt x="180" y="74"/>
                  <a:pt x="180" y="74"/>
                  <a:pt x="179" y="73"/>
                </a:cubicBezTo>
                <a:cubicBezTo>
                  <a:pt x="179" y="73"/>
                  <a:pt x="179" y="73"/>
                  <a:pt x="179" y="73"/>
                </a:cubicBezTo>
                <a:cubicBezTo>
                  <a:pt x="179" y="73"/>
                  <a:pt x="179" y="72"/>
                  <a:pt x="179" y="72"/>
                </a:cubicBezTo>
                <a:cubicBezTo>
                  <a:pt x="179" y="72"/>
                  <a:pt x="179" y="72"/>
                  <a:pt x="179" y="72"/>
                </a:cubicBezTo>
                <a:cubicBezTo>
                  <a:pt x="179" y="72"/>
                  <a:pt x="178" y="71"/>
                  <a:pt x="178" y="71"/>
                </a:cubicBezTo>
                <a:cubicBezTo>
                  <a:pt x="178" y="70"/>
                  <a:pt x="178" y="70"/>
                  <a:pt x="178" y="70"/>
                </a:cubicBezTo>
                <a:cubicBezTo>
                  <a:pt x="178" y="70"/>
                  <a:pt x="178" y="70"/>
                  <a:pt x="178" y="70"/>
                </a:cubicBezTo>
                <a:cubicBezTo>
                  <a:pt x="177" y="69"/>
                  <a:pt x="177" y="68"/>
                  <a:pt x="176" y="68"/>
                </a:cubicBezTo>
                <a:cubicBezTo>
                  <a:pt x="176" y="67"/>
                  <a:pt x="176" y="67"/>
                  <a:pt x="176" y="67"/>
                </a:cubicBezTo>
                <a:cubicBezTo>
                  <a:pt x="176" y="66"/>
                  <a:pt x="175" y="66"/>
                  <a:pt x="175" y="65"/>
                </a:cubicBezTo>
                <a:cubicBezTo>
                  <a:pt x="175" y="65"/>
                  <a:pt x="175" y="65"/>
                  <a:pt x="175" y="65"/>
                </a:cubicBezTo>
                <a:cubicBezTo>
                  <a:pt x="174" y="64"/>
                  <a:pt x="173" y="63"/>
                  <a:pt x="173" y="62"/>
                </a:cubicBezTo>
                <a:cubicBezTo>
                  <a:pt x="173" y="62"/>
                  <a:pt x="173" y="62"/>
                  <a:pt x="173" y="62"/>
                </a:cubicBezTo>
                <a:cubicBezTo>
                  <a:pt x="173" y="62"/>
                  <a:pt x="173" y="62"/>
                  <a:pt x="173" y="62"/>
                </a:cubicBezTo>
                <a:cubicBezTo>
                  <a:pt x="172" y="61"/>
                  <a:pt x="172" y="61"/>
                  <a:pt x="172" y="60"/>
                </a:cubicBezTo>
                <a:cubicBezTo>
                  <a:pt x="171" y="60"/>
                  <a:pt x="171" y="60"/>
                  <a:pt x="171" y="60"/>
                </a:cubicBezTo>
                <a:cubicBezTo>
                  <a:pt x="171" y="59"/>
                  <a:pt x="171" y="59"/>
                  <a:pt x="170" y="58"/>
                </a:cubicBezTo>
                <a:cubicBezTo>
                  <a:pt x="169" y="56"/>
                  <a:pt x="167" y="54"/>
                  <a:pt x="166" y="53"/>
                </a:cubicBezTo>
                <a:cubicBezTo>
                  <a:pt x="166" y="53"/>
                  <a:pt x="166" y="53"/>
                  <a:pt x="166" y="53"/>
                </a:cubicBezTo>
                <a:cubicBezTo>
                  <a:pt x="165" y="52"/>
                  <a:pt x="165" y="52"/>
                  <a:pt x="165" y="51"/>
                </a:cubicBezTo>
                <a:cubicBezTo>
                  <a:pt x="164" y="51"/>
                  <a:pt x="164" y="51"/>
                  <a:pt x="164" y="51"/>
                </a:cubicBezTo>
                <a:cubicBezTo>
                  <a:pt x="164" y="51"/>
                  <a:pt x="164" y="51"/>
                  <a:pt x="164" y="51"/>
                </a:cubicBezTo>
                <a:cubicBezTo>
                  <a:pt x="163" y="50"/>
                  <a:pt x="163" y="50"/>
                  <a:pt x="163" y="50"/>
                </a:cubicBezTo>
                <a:cubicBezTo>
                  <a:pt x="163" y="49"/>
                  <a:pt x="163" y="49"/>
                  <a:pt x="164" y="48"/>
                </a:cubicBezTo>
                <a:cubicBezTo>
                  <a:pt x="164" y="47"/>
                  <a:pt x="164" y="46"/>
                  <a:pt x="164" y="44"/>
                </a:cubicBezTo>
                <a:cubicBezTo>
                  <a:pt x="164" y="43"/>
                  <a:pt x="164" y="43"/>
                  <a:pt x="164" y="42"/>
                </a:cubicBezTo>
                <a:cubicBezTo>
                  <a:pt x="164" y="41"/>
                  <a:pt x="164" y="40"/>
                  <a:pt x="164" y="39"/>
                </a:cubicBezTo>
                <a:cubicBezTo>
                  <a:pt x="164" y="39"/>
                  <a:pt x="164" y="39"/>
                  <a:pt x="164" y="39"/>
                </a:cubicBezTo>
                <a:cubicBezTo>
                  <a:pt x="164" y="38"/>
                  <a:pt x="164" y="37"/>
                  <a:pt x="164" y="37"/>
                </a:cubicBezTo>
                <a:cubicBezTo>
                  <a:pt x="164" y="36"/>
                  <a:pt x="164" y="36"/>
                  <a:pt x="164" y="36"/>
                </a:cubicBezTo>
                <a:cubicBezTo>
                  <a:pt x="164" y="35"/>
                  <a:pt x="164" y="34"/>
                  <a:pt x="164" y="34"/>
                </a:cubicBezTo>
                <a:cubicBezTo>
                  <a:pt x="164" y="34"/>
                  <a:pt x="164" y="33"/>
                  <a:pt x="164" y="33"/>
                </a:cubicBezTo>
                <a:cubicBezTo>
                  <a:pt x="164" y="33"/>
                  <a:pt x="164" y="33"/>
                  <a:pt x="164" y="33"/>
                </a:cubicBezTo>
                <a:cubicBezTo>
                  <a:pt x="163" y="32"/>
                  <a:pt x="163" y="31"/>
                  <a:pt x="163" y="31"/>
                </a:cubicBezTo>
                <a:cubicBezTo>
                  <a:pt x="165" y="31"/>
                  <a:pt x="167" y="33"/>
                  <a:pt x="169" y="34"/>
                </a:cubicBezTo>
                <a:cubicBezTo>
                  <a:pt x="169" y="34"/>
                  <a:pt x="169" y="34"/>
                  <a:pt x="169" y="34"/>
                </a:cubicBezTo>
                <a:cubicBezTo>
                  <a:pt x="169" y="35"/>
                  <a:pt x="169" y="35"/>
                  <a:pt x="170" y="35"/>
                </a:cubicBezTo>
                <a:cubicBezTo>
                  <a:pt x="170" y="35"/>
                  <a:pt x="170" y="35"/>
                  <a:pt x="170" y="35"/>
                </a:cubicBezTo>
                <a:cubicBezTo>
                  <a:pt x="170" y="35"/>
                  <a:pt x="170" y="35"/>
                  <a:pt x="170" y="35"/>
                </a:cubicBezTo>
                <a:cubicBezTo>
                  <a:pt x="170" y="35"/>
                  <a:pt x="170" y="35"/>
                  <a:pt x="170" y="35"/>
                </a:cubicBezTo>
                <a:cubicBezTo>
                  <a:pt x="170" y="35"/>
                  <a:pt x="170" y="36"/>
                  <a:pt x="170" y="36"/>
                </a:cubicBezTo>
                <a:cubicBezTo>
                  <a:pt x="171" y="36"/>
                  <a:pt x="171" y="36"/>
                  <a:pt x="171" y="36"/>
                </a:cubicBezTo>
                <a:cubicBezTo>
                  <a:pt x="171" y="36"/>
                  <a:pt x="171" y="36"/>
                  <a:pt x="171" y="36"/>
                </a:cubicBezTo>
                <a:cubicBezTo>
                  <a:pt x="171" y="35"/>
                  <a:pt x="171" y="35"/>
                  <a:pt x="171" y="34"/>
                </a:cubicBezTo>
                <a:cubicBezTo>
                  <a:pt x="160" y="21"/>
                  <a:pt x="145" y="12"/>
                  <a:pt x="129" y="6"/>
                </a:cubicBezTo>
                <a:cubicBezTo>
                  <a:pt x="128" y="5"/>
                  <a:pt x="128" y="6"/>
                  <a:pt x="127" y="6"/>
                </a:cubicBezTo>
                <a:cubicBezTo>
                  <a:pt x="128" y="5"/>
                  <a:pt x="127" y="5"/>
                  <a:pt x="127" y="5"/>
                </a:cubicBezTo>
                <a:cubicBezTo>
                  <a:pt x="117" y="2"/>
                  <a:pt x="107" y="0"/>
                  <a:pt x="96" y="0"/>
                </a:cubicBezTo>
                <a:cubicBezTo>
                  <a:pt x="85" y="0"/>
                  <a:pt x="75" y="1"/>
                  <a:pt x="66" y="5"/>
                </a:cubicBezTo>
                <a:cubicBezTo>
                  <a:pt x="65" y="6"/>
                  <a:pt x="65" y="6"/>
                  <a:pt x="65" y="6"/>
                </a:cubicBezTo>
                <a:cubicBezTo>
                  <a:pt x="65" y="6"/>
                  <a:pt x="62" y="6"/>
                  <a:pt x="60" y="7"/>
                </a:cubicBezTo>
                <a:cubicBezTo>
                  <a:pt x="45" y="13"/>
                  <a:pt x="31" y="24"/>
                  <a:pt x="21" y="37"/>
                </a:cubicBezTo>
                <a:cubicBezTo>
                  <a:pt x="20" y="37"/>
                  <a:pt x="20" y="38"/>
                  <a:pt x="20" y="38"/>
                </a:cubicBezTo>
                <a:cubicBezTo>
                  <a:pt x="22" y="37"/>
                  <a:pt x="26" y="33"/>
                  <a:pt x="30" y="31"/>
                </a:cubicBezTo>
                <a:cubicBezTo>
                  <a:pt x="30" y="31"/>
                  <a:pt x="30" y="31"/>
                  <a:pt x="30" y="31"/>
                </a:cubicBezTo>
                <a:cubicBezTo>
                  <a:pt x="31" y="30"/>
                  <a:pt x="31" y="30"/>
                  <a:pt x="31" y="30"/>
                </a:cubicBezTo>
                <a:cubicBezTo>
                  <a:pt x="31" y="30"/>
                  <a:pt x="31" y="30"/>
                  <a:pt x="32" y="30"/>
                </a:cubicBezTo>
                <a:cubicBezTo>
                  <a:pt x="32" y="30"/>
                  <a:pt x="32" y="30"/>
                  <a:pt x="32" y="29"/>
                </a:cubicBezTo>
                <a:cubicBezTo>
                  <a:pt x="32" y="29"/>
                  <a:pt x="33" y="29"/>
                  <a:pt x="33" y="29"/>
                </a:cubicBezTo>
                <a:cubicBezTo>
                  <a:pt x="33" y="29"/>
                  <a:pt x="33" y="29"/>
                  <a:pt x="33" y="29"/>
                </a:cubicBezTo>
                <a:cubicBezTo>
                  <a:pt x="33" y="29"/>
                  <a:pt x="33" y="29"/>
                  <a:pt x="34" y="29"/>
                </a:cubicBezTo>
                <a:cubicBezTo>
                  <a:pt x="34" y="29"/>
                  <a:pt x="34" y="29"/>
                  <a:pt x="34" y="29"/>
                </a:cubicBezTo>
                <a:cubicBezTo>
                  <a:pt x="34" y="29"/>
                  <a:pt x="34" y="29"/>
                  <a:pt x="34" y="29"/>
                </a:cubicBezTo>
                <a:cubicBezTo>
                  <a:pt x="34" y="29"/>
                  <a:pt x="34" y="29"/>
                  <a:pt x="34" y="28"/>
                </a:cubicBezTo>
                <a:cubicBezTo>
                  <a:pt x="34" y="29"/>
                  <a:pt x="34" y="29"/>
                  <a:pt x="34" y="29"/>
                </a:cubicBezTo>
                <a:cubicBezTo>
                  <a:pt x="34" y="29"/>
                  <a:pt x="34" y="29"/>
                  <a:pt x="34" y="29"/>
                </a:cubicBezTo>
                <a:cubicBezTo>
                  <a:pt x="34" y="30"/>
                  <a:pt x="34" y="30"/>
                  <a:pt x="34" y="30"/>
                </a:cubicBezTo>
                <a:cubicBezTo>
                  <a:pt x="34" y="30"/>
                  <a:pt x="34" y="30"/>
                  <a:pt x="34" y="31"/>
                </a:cubicBezTo>
                <a:cubicBezTo>
                  <a:pt x="34" y="31"/>
                  <a:pt x="34" y="32"/>
                  <a:pt x="34" y="33"/>
                </a:cubicBezTo>
                <a:cubicBezTo>
                  <a:pt x="34" y="33"/>
                  <a:pt x="34" y="33"/>
                  <a:pt x="34" y="33"/>
                </a:cubicBezTo>
                <a:cubicBezTo>
                  <a:pt x="34" y="33"/>
                  <a:pt x="34" y="34"/>
                  <a:pt x="33" y="35"/>
                </a:cubicBezTo>
                <a:cubicBezTo>
                  <a:pt x="33" y="35"/>
                  <a:pt x="33" y="35"/>
                  <a:pt x="33" y="35"/>
                </a:cubicBezTo>
                <a:cubicBezTo>
                  <a:pt x="33" y="35"/>
                  <a:pt x="33" y="36"/>
                  <a:pt x="33" y="36"/>
                </a:cubicBezTo>
                <a:cubicBezTo>
                  <a:pt x="33" y="37"/>
                  <a:pt x="33" y="37"/>
                  <a:pt x="33" y="37"/>
                </a:cubicBezTo>
                <a:cubicBezTo>
                  <a:pt x="33" y="37"/>
                  <a:pt x="33" y="38"/>
                  <a:pt x="33" y="38"/>
                </a:cubicBezTo>
                <a:cubicBezTo>
                  <a:pt x="33" y="39"/>
                  <a:pt x="33" y="39"/>
                  <a:pt x="33" y="39"/>
                </a:cubicBezTo>
                <a:cubicBezTo>
                  <a:pt x="33" y="39"/>
                  <a:pt x="33" y="39"/>
                  <a:pt x="33" y="40"/>
                </a:cubicBezTo>
                <a:cubicBezTo>
                  <a:pt x="33" y="40"/>
                  <a:pt x="33" y="41"/>
                  <a:pt x="33" y="42"/>
                </a:cubicBezTo>
                <a:cubicBezTo>
                  <a:pt x="33" y="42"/>
                  <a:pt x="33" y="42"/>
                  <a:pt x="33" y="42"/>
                </a:cubicBezTo>
                <a:cubicBezTo>
                  <a:pt x="33" y="43"/>
                  <a:pt x="33" y="43"/>
                  <a:pt x="33" y="44"/>
                </a:cubicBezTo>
                <a:cubicBezTo>
                  <a:pt x="33" y="45"/>
                  <a:pt x="33" y="45"/>
                  <a:pt x="33" y="46"/>
                </a:cubicBezTo>
                <a:cubicBezTo>
                  <a:pt x="33" y="46"/>
                  <a:pt x="33" y="46"/>
                  <a:pt x="33" y="47"/>
                </a:cubicBezTo>
                <a:cubicBezTo>
                  <a:pt x="33" y="47"/>
                  <a:pt x="33" y="47"/>
                  <a:pt x="33" y="47"/>
                </a:cubicBezTo>
                <a:cubicBezTo>
                  <a:pt x="34" y="48"/>
                  <a:pt x="34" y="49"/>
                  <a:pt x="34" y="49"/>
                </a:cubicBezTo>
                <a:cubicBezTo>
                  <a:pt x="33" y="50"/>
                  <a:pt x="32" y="51"/>
                  <a:pt x="31" y="51"/>
                </a:cubicBezTo>
                <a:cubicBezTo>
                  <a:pt x="31" y="51"/>
                  <a:pt x="31" y="52"/>
                  <a:pt x="31" y="52"/>
                </a:cubicBezTo>
                <a:cubicBezTo>
                  <a:pt x="30" y="52"/>
                  <a:pt x="30" y="52"/>
                  <a:pt x="30" y="53"/>
                </a:cubicBezTo>
                <a:cubicBezTo>
                  <a:pt x="29" y="53"/>
                  <a:pt x="29" y="53"/>
                  <a:pt x="29" y="54"/>
                </a:cubicBezTo>
                <a:cubicBezTo>
                  <a:pt x="28" y="54"/>
                  <a:pt x="28" y="54"/>
                  <a:pt x="28" y="55"/>
                </a:cubicBezTo>
                <a:cubicBezTo>
                  <a:pt x="28" y="55"/>
                  <a:pt x="27" y="55"/>
                  <a:pt x="27" y="55"/>
                </a:cubicBezTo>
                <a:cubicBezTo>
                  <a:pt x="27" y="56"/>
                  <a:pt x="26" y="56"/>
                  <a:pt x="26" y="56"/>
                </a:cubicBezTo>
                <a:cubicBezTo>
                  <a:pt x="26" y="57"/>
                  <a:pt x="25" y="57"/>
                  <a:pt x="25" y="58"/>
                </a:cubicBezTo>
                <a:cubicBezTo>
                  <a:pt x="25" y="58"/>
                  <a:pt x="24" y="59"/>
                  <a:pt x="24" y="59"/>
                </a:cubicBezTo>
                <a:cubicBezTo>
                  <a:pt x="24" y="59"/>
                  <a:pt x="24" y="59"/>
                  <a:pt x="24" y="59"/>
                </a:cubicBezTo>
                <a:cubicBezTo>
                  <a:pt x="24" y="59"/>
                  <a:pt x="23" y="60"/>
                  <a:pt x="23" y="60"/>
                </a:cubicBezTo>
                <a:cubicBezTo>
                  <a:pt x="23" y="60"/>
                  <a:pt x="22" y="61"/>
                  <a:pt x="22" y="62"/>
                </a:cubicBezTo>
                <a:cubicBezTo>
                  <a:pt x="22" y="62"/>
                  <a:pt x="22" y="62"/>
                  <a:pt x="22" y="62"/>
                </a:cubicBezTo>
                <a:cubicBezTo>
                  <a:pt x="22" y="62"/>
                  <a:pt x="21" y="63"/>
                  <a:pt x="21" y="63"/>
                </a:cubicBezTo>
                <a:cubicBezTo>
                  <a:pt x="21" y="63"/>
                  <a:pt x="21" y="64"/>
                  <a:pt x="20" y="64"/>
                </a:cubicBezTo>
                <a:cubicBezTo>
                  <a:pt x="20" y="64"/>
                  <a:pt x="20" y="64"/>
                  <a:pt x="20" y="64"/>
                </a:cubicBezTo>
                <a:cubicBezTo>
                  <a:pt x="20" y="65"/>
                  <a:pt x="20" y="65"/>
                  <a:pt x="20" y="65"/>
                </a:cubicBezTo>
                <a:cubicBezTo>
                  <a:pt x="19" y="66"/>
                  <a:pt x="19" y="66"/>
                  <a:pt x="19" y="67"/>
                </a:cubicBezTo>
                <a:cubicBezTo>
                  <a:pt x="19" y="67"/>
                  <a:pt x="19" y="67"/>
                  <a:pt x="19" y="67"/>
                </a:cubicBezTo>
                <a:cubicBezTo>
                  <a:pt x="18" y="68"/>
                  <a:pt x="18" y="69"/>
                  <a:pt x="18" y="70"/>
                </a:cubicBezTo>
                <a:cubicBezTo>
                  <a:pt x="17" y="71"/>
                  <a:pt x="17" y="72"/>
                  <a:pt x="16" y="73"/>
                </a:cubicBezTo>
                <a:cubicBezTo>
                  <a:pt x="16" y="73"/>
                  <a:pt x="16" y="73"/>
                  <a:pt x="16" y="73"/>
                </a:cubicBezTo>
                <a:cubicBezTo>
                  <a:pt x="16" y="74"/>
                  <a:pt x="16" y="75"/>
                  <a:pt x="16" y="75"/>
                </a:cubicBezTo>
                <a:cubicBezTo>
                  <a:pt x="16" y="75"/>
                  <a:pt x="16" y="75"/>
                  <a:pt x="16" y="75"/>
                </a:cubicBezTo>
                <a:cubicBezTo>
                  <a:pt x="15" y="77"/>
                  <a:pt x="15" y="79"/>
                  <a:pt x="14" y="80"/>
                </a:cubicBezTo>
                <a:cubicBezTo>
                  <a:pt x="14" y="81"/>
                  <a:pt x="14" y="82"/>
                  <a:pt x="14" y="83"/>
                </a:cubicBezTo>
                <a:cubicBezTo>
                  <a:pt x="14" y="83"/>
                  <a:pt x="14" y="83"/>
                  <a:pt x="14" y="83"/>
                </a:cubicBezTo>
                <a:cubicBezTo>
                  <a:pt x="14" y="83"/>
                  <a:pt x="14" y="83"/>
                  <a:pt x="14"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2" y="83"/>
                </a:cubicBezTo>
                <a:cubicBezTo>
                  <a:pt x="12" y="83"/>
                  <a:pt x="12" y="83"/>
                  <a:pt x="12" y="83"/>
                </a:cubicBezTo>
                <a:cubicBezTo>
                  <a:pt x="12" y="83"/>
                  <a:pt x="12" y="83"/>
                  <a:pt x="12" y="83"/>
                </a:cubicBezTo>
                <a:cubicBezTo>
                  <a:pt x="12" y="83"/>
                  <a:pt x="12" y="83"/>
                  <a:pt x="12" y="83"/>
                </a:cubicBezTo>
                <a:cubicBezTo>
                  <a:pt x="11" y="83"/>
                  <a:pt x="11" y="83"/>
                  <a:pt x="11" y="83"/>
                </a:cubicBezTo>
                <a:cubicBezTo>
                  <a:pt x="11" y="83"/>
                  <a:pt x="11" y="83"/>
                  <a:pt x="11" y="83"/>
                </a:cubicBezTo>
                <a:cubicBezTo>
                  <a:pt x="10" y="82"/>
                  <a:pt x="10" y="82"/>
                  <a:pt x="10" y="82"/>
                </a:cubicBezTo>
                <a:cubicBezTo>
                  <a:pt x="10" y="82"/>
                  <a:pt x="10" y="82"/>
                  <a:pt x="10" y="82"/>
                </a:cubicBezTo>
                <a:cubicBezTo>
                  <a:pt x="10" y="82"/>
                  <a:pt x="10" y="82"/>
                  <a:pt x="9" y="82"/>
                </a:cubicBezTo>
                <a:cubicBezTo>
                  <a:pt x="9" y="82"/>
                  <a:pt x="9" y="82"/>
                  <a:pt x="9" y="82"/>
                </a:cubicBezTo>
                <a:cubicBezTo>
                  <a:pt x="8" y="82"/>
                  <a:pt x="8" y="82"/>
                  <a:pt x="7" y="82"/>
                </a:cubicBezTo>
                <a:cubicBezTo>
                  <a:pt x="7" y="82"/>
                  <a:pt x="7" y="82"/>
                  <a:pt x="7" y="82"/>
                </a:cubicBezTo>
                <a:cubicBezTo>
                  <a:pt x="6" y="82"/>
                  <a:pt x="6" y="82"/>
                  <a:pt x="6" y="82"/>
                </a:cubicBezTo>
                <a:cubicBezTo>
                  <a:pt x="6" y="82"/>
                  <a:pt x="5" y="82"/>
                  <a:pt x="5" y="82"/>
                </a:cubicBezTo>
                <a:cubicBezTo>
                  <a:pt x="5" y="82"/>
                  <a:pt x="5" y="82"/>
                  <a:pt x="5" y="82"/>
                </a:cubicBezTo>
                <a:cubicBezTo>
                  <a:pt x="5" y="82"/>
                  <a:pt x="5" y="81"/>
                  <a:pt x="5" y="81"/>
                </a:cubicBezTo>
                <a:cubicBezTo>
                  <a:pt x="5" y="81"/>
                  <a:pt x="4" y="81"/>
                  <a:pt x="4" y="81"/>
                </a:cubicBezTo>
                <a:cubicBezTo>
                  <a:pt x="4" y="81"/>
                  <a:pt x="4" y="81"/>
                  <a:pt x="4" y="81"/>
                </a:cubicBezTo>
                <a:cubicBezTo>
                  <a:pt x="4" y="81"/>
                  <a:pt x="4" y="81"/>
                  <a:pt x="4" y="81"/>
                </a:cubicBezTo>
                <a:cubicBezTo>
                  <a:pt x="4" y="81"/>
                  <a:pt x="4" y="81"/>
                  <a:pt x="4" y="81"/>
                </a:cubicBezTo>
                <a:cubicBezTo>
                  <a:pt x="3" y="81"/>
                  <a:pt x="3" y="81"/>
                  <a:pt x="3" y="81"/>
                </a:cubicBezTo>
                <a:cubicBezTo>
                  <a:pt x="3" y="81"/>
                  <a:pt x="3" y="81"/>
                  <a:pt x="3" y="81"/>
                </a:cubicBezTo>
                <a:cubicBezTo>
                  <a:pt x="3" y="81"/>
                  <a:pt x="3" y="81"/>
                  <a:pt x="3" y="81"/>
                </a:cubicBezTo>
                <a:cubicBezTo>
                  <a:pt x="2" y="81"/>
                  <a:pt x="2" y="81"/>
                  <a:pt x="2" y="81"/>
                </a:cubicBezTo>
                <a:cubicBezTo>
                  <a:pt x="1" y="86"/>
                  <a:pt x="0" y="91"/>
                  <a:pt x="0" y="96"/>
                </a:cubicBezTo>
                <a:cubicBezTo>
                  <a:pt x="0" y="113"/>
                  <a:pt x="5" y="129"/>
                  <a:pt x="12" y="143"/>
                </a:cubicBezTo>
                <a:cubicBezTo>
                  <a:pt x="13" y="145"/>
                  <a:pt x="16" y="148"/>
                  <a:pt x="17" y="148"/>
                </a:cubicBezTo>
                <a:cubicBezTo>
                  <a:pt x="16" y="149"/>
                  <a:pt x="16" y="149"/>
                  <a:pt x="17" y="150"/>
                </a:cubicBezTo>
                <a:cubicBezTo>
                  <a:pt x="28" y="168"/>
                  <a:pt x="46" y="181"/>
                  <a:pt x="67" y="188"/>
                </a:cubicBezTo>
                <a:cubicBezTo>
                  <a:pt x="69" y="189"/>
                  <a:pt x="71" y="188"/>
                  <a:pt x="73" y="188"/>
                </a:cubicBezTo>
                <a:cubicBezTo>
                  <a:pt x="73" y="189"/>
                  <a:pt x="76" y="190"/>
                  <a:pt x="78" y="191"/>
                </a:cubicBezTo>
                <a:cubicBezTo>
                  <a:pt x="84" y="192"/>
                  <a:pt x="90" y="193"/>
                  <a:pt x="96" y="193"/>
                </a:cubicBezTo>
                <a:cubicBezTo>
                  <a:pt x="103" y="193"/>
                  <a:pt x="110" y="192"/>
                  <a:pt x="116" y="190"/>
                </a:cubicBezTo>
                <a:cubicBezTo>
                  <a:pt x="118" y="190"/>
                  <a:pt x="121" y="189"/>
                  <a:pt x="122" y="188"/>
                </a:cubicBezTo>
                <a:cubicBezTo>
                  <a:pt x="122" y="188"/>
                  <a:pt x="123" y="188"/>
                  <a:pt x="124" y="188"/>
                </a:cubicBezTo>
                <a:cubicBezTo>
                  <a:pt x="148" y="181"/>
                  <a:pt x="166" y="167"/>
                  <a:pt x="177" y="149"/>
                </a:cubicBezTo>
                <a:close/>
                <a:moveTo>
                  <a:pt x="77" y="153"/>
                </a:moveTo>
                <a:cubicBezTo>
                  <a:pt x="77" y="153"/>
                  <a:pt x="77" y="153"/>
                  <a:pt x="76" y="154"/>
                </a:cubicBezTo>
                <a:cubicBezTo>
                  <a:pt x="76" y="154"/>
                  <a:pt x="76" y="154"/>
                  <a:pt x="76" y="154"/>
                </a:cubicBezTo>
                <a:cubicBezTo>
                  <a:pt x="76" y="154"/>
                  <a:pt x="76" y="155"/>
                  <a:pt x="75" y="155"/>
                </a:cubicBezTo>
                <a:cubicBezTo>
                  <a:pt x="75" y="155"/>
                  <a:pt x="75" y="155"/>
                  <a:pt x="75" y="155"/>
                </a:cubicBezTo>
                <a:cubicBezTo>
                  <a:pt x="75" y="155"/>
                  <a:pt x="75" y="156"/>
                  <a:pt x="74" y="156"/>
                </a:cubicBezTo>
                <a:cubicBezTo>
                  <a:pt x="74" y="156"/>
                  <a:pt x="74" y="156"/>
                  <a:pt x="74" y="156"/>
                </a:cubicBezTo>
                <a:cubicBezTo>
                  <a:pt x="74" y="156"/>
                  <a:pt x="74" y="156"/>
                  <a:pt x="74" y="156"/>
                </a:cubicBezTo>
                <a:cubicBezTo>
                  <a:pt x="74" y="156"/>
                  <a:pt x="74" y="156"/>
                  <a:pt x="74" y="156"/>
                </a:cubicBezTo>
                <a:cubicBezTo>
                  <a:pt x="74" y="157"/>
                  <a:pt x="74" y="157"/>
                  <a:pt x="74" y="157"/>
                </a:cubicBezTo>
                <a:cubicBezTo>
                  <a:pt x="73" y="157"/>
                  <a:pt x="73" y="158"/>
                  <a:pt x="73" y="158"/>
                </a:cubicBezTo>
                <a:cubicBezTo>
                  <a:pt x="73" y="158"/>
                  <a:pt x="73" y="158"/>
                  <a:pt x="73" y="158"/>
                </a:cubicBezTo>
                <a:cubicBezTo>
                  <a:pt x="72" y="158"/>
                  <a:pt x="72" y="159"/>
                  <a:pt x="71" y="159"/>
                </a:cubicBezTo>
                <a:cubicBezTo>
                  <a:pt x="71" y="159"/>
                  <a:pt x="71" y="159"/>
                  <a:pt x="71" y="159"/>
                </a:cubicBezTo>
                <a:cubicBezTo>
                  <a:pt x="71" y="160"/>
                  <a:pt x="70" y="160"/>
                  <a:pt x="70" y="161"/>
                </a:cubicBezTo>
                <a:cubicBezTo>
                  <a:pt x="70" y="161"/>
                  <a:pt x="69" y="161"/>
                  <a:pt x="69" y="161"/>
                </a:cubicBezTo>
                <a:cubicBezTo>
                  <a:pt x="69" y="162"/>
                  <a:pt x="69" y="162"/>
                  <a:pt x="69" y="162"/>
                </a:cubicBezTo>
                <a:cubicBezTo>
                  <a:pt x="68" y="162"/>
                  <a:pt x="68" y="163"/>
                  <a:pt x="67" y="163"/>
                </a:cubicBezTo>
                <a:cubicBezTo>
                  <a:pt x="67" y="163"/>
                  <a:pt x="67" y="163"/>
                  <a:pt x="67" y="163"/>
                </a:cubicBezTo>
                <a:cubicBezTo>
                  <a:pt x="67" y="163"/>
                  <a:pt x="67" y="163"/>
                  <a:pt x="67" y="163"/>
                </a:cubicBezTo>
                <a:cubicBezTo>
                  <a:pt x="67" y="163"/>
                  <a:pt x="67" y="164"/>
                  <a:pt x="66" y="164"/>
                </a:cubicBezTo>
                <a:cubicBezTo>
                  <a:pt x="66" y="164"/>
                  <a:pt x="66" y="164"/>
                  <a:pt x="66" y="164"/>
                </a:cubicBezTo>
                <a:cubicBezTo>
                  <a:pt x="66" y="164"/>
                  <a:pt x="66" y="165"/>
                  <a:pt x="65" y="165"/>
                </a:cubicBezTo>
                <a:cubicBezTo>
                  <a:pt x="65" y="165"/>
                  <a:pt x="65" y="165"/>
                  <a:pt x="65" y="165"/>
                </a:cubicBezTo>
                <a:cubicBezTo>
                  <a:pt x="65" y="165"/>
                  <a:pt x="65" y="165"/>
                  <a:pt x="65" y="165"/>
                </a:cubicBezTo>
                <a:cubicBezTo>
                  <a:pt x="65" y="165"/>
                  <a:pt x="65" y="165"/>
                  <a:pt x="65" y="165"/>
                </a:cubicBezTo>
                <a:cubicBezTo>
                  <a:pt x="64" y="166"/>
                  <a:pt x="64" y="166"/>
                  <a:pt x="64" y="166"/>
                </a:cubicBezTo>
                <a:cubicBezTo>
                  <a:pt x="63" y="166"/>
                  <a:pt x="63" y="166"/>
                  <a:pt x="63" y="166"/>
                </a:cubicBezTo>
                <a:cubicBezTo>
                  <a:pt x="63" y="166"/>
                  <a:pt x="63" y="166"/>
                  <a:pt x="63" y="166"/>
                </a:cubicBezTo>
                <a:cubicBezTo>
                  <a:pt x="63" y="167"/>
                  <a:pt x="63" y="167"/>
                  <a:pt x="63" y="167"/>
                </a:cubicBezTo>
                <a:cubicBezTo>
                  <a:pt x="63" y="167"/>
                  <a:pt x="63" y="167"/>
                  <a:pt x="62" y="167"/>
                </a:cubicBezTo>
                <a:cubicBezTo>
                  <a:pt x="62" y="167"/>
                  <a:pt x="62" y="167"/>
                  <a:pt x="62" y="167"/>
                </a:cubicBezTo>
                <a:cubicBezTo>
                  <a:pt x="62" y="168"/>
                  <a:pt x="62" y="168"/>
                  <a:pt x="62" y="168"/>
                </a:cubicBezTo>
                <a:cubicBezTo>
                  <a:pt x="62" y="168"/>
                  <a:pt x="62" y="168"/>
                  <a:pt x="62" y="168"/>
                </a:cubicBezTo>
                <a:cubicBezTo>
                  <a:pt x="62" y="168"/>
                  <a:pt x="61" y="168"/>
                  <a:pt x="61" y="168"/>
                </a:cubicBezTo>
                <a:cubicBezTo>
                  <a:pt x="61" y="168"/>
                  <a:pt x="61" y="168"/>
                  <a:pt x="61" y="168"/>
                </a:cubicBezTo>
                <a:cubicBezTo>
                  <a:pt x="61" y="168"/>
                  <a:pt x="61" y="168"/>
                  <a:pt x="61" y="168"/>
                </a:cubicBezTo>
                <a:cubicBezTo>
                  <a:pt x="61" y="168"/>
                  <a:pt x="61" y="168"/>
                  <a:pt x="61" y="168"/>
                </a:cubicBezTo>
                <a:cubicBezTo>
                  <a:pt x="61" y="169"/>
                  <a:pt x="60" y="169"/>
                  <a:pt x="60" y="169"/>
                </a:cubicBezTo>
                <a:cubicBezTo>
                  <a:pt x="60" y="169"/>
                  <a:pt x="60" y="169"/>
                  <a:pt x="60" y="169"/>
                </a:cubicBezTo>
                <a:cubicBezTo>
                  <a:pt x="60" y="169"/>
                  <a:pt x="60" y="169"/>
                  <a:pt x="59" y="169"/>
                </a:cubicBezTo>
                <a:cubicBezTo>
                  <a:pt x="59" y="170"/>
                  <a:pt x="59" y="170"/>
                  <a:pt x="59" y="170"/>
                </a:cubicBezTo>
                <a:cubicBezTo>
                  <a:pt x="59" y="170"/>
                  <a:pt x="58" y="170"/>
                  <a:pt x="58" y="170"/>
                </a:cubicBezTo>
                <a:cubicBezTo>
                  <a:pt x="50" y="167"/>
                  <a:pt x="30" y="155"/>
                  <a:pt x="27" y="149"/>
                </a:cubicBezTo>
                <a:cubicBezTo>
                  <a:pt x="26" y="148"/>
                  <a:pt x="26" y="147"/>
                  <a:pt x="26" y="146"/>
                </a:cubicBezTo>
                <a:cubicBezTo>
                  <a:pt x="26" y="146"/>
                  <a:pt x="26" y="146"/>
                  <a:pt x="26" y="146"/>
                </a:cubicBezTo>
                <a:cubicBezTo>
                  <a:pt x="26" y="146"/>
                  <a:pt x="26" y="146"/>
                  <a:pt x="26" y="145"/>
                </a:cubicBezTo>
                <a:cubicBezTo>
                  <a:pt x="26" y="145"/>
                  <a:pt x="26" y="145"/>
                  <a:pt x="26" y="145"/>
                </a:cubicBezTo>
                <a:cubicBezTo>
                  <a:pt x="26" y="145"/>
                  <a:pt x="26" y="145"/>
                  <a:pt x="26" y="145"/>
                </a:cubicBezTo>
                <a:cubicBezTo>
                  <a:pt x="26" y="145"/>
                  <a:pt x="26" y="145"/>
                  <a:pt x="26" y="145"/>
                </a:cubicBezTo>
                <a:cubicBezTo>
                  <a:pt x="26" y="144"/>
                  <a:pt x="26" y="144"/>
                  <a:pt x="26" y="144"/>
                </a:cubicBezTo>
                <a:cubicBezTo>
                  <a:pt x="26" y="144"/>
                  <a:pt x="26" y="144"/>
                  <a:pt x="26" y="144"/>
                </a:cubicBezTo>
                <a:cubicBezTo>
                  <a:pt x="26" y="143"/>
                  <a:pt x="26" y="143"/>
                  <a:pt x="26" y="143"/>
                </a:cubicBezTo>
                <a:cubicBezTo>
                  <a:pt x="26" y="143"/>
                  <a:pt x="25" y="143"/>
                  <a:pt x="25" y="143"/>
                </a:cubicBezTo>
                <a:cubicBezTo>
                  <a:pt x="25" y="142"/>
                  <a:pt x="25" y="142"/>
                  <a:pt x="25" y="142"/>
                </a:cubicBezTo>
                <a:cubicBezTo>
                  <a:pt x="25" y="142"/>
                  <a:pt x="25" y="141"/>
                  <a:pt x="25" y="141"/>
                </a:cubicBezTo>
                <a:cubicBezTo>
                  <a:pt x="25" y="141"/>
                  <a:pt x="25" y="141"/>
                  <a:pt x="25" y="140"/>
                </a:cubicBezTo>
                <a:cubicBezTo>
                  <a:pt x="25" y="140"/>
                  <a:pt x="25" y="140"/>
                  <a:pt x="25" y="140"/>
                </a:cubicBezTo>
                <a:cubicBezTo>
                  <a:pt x="25" y="139"/>
                  <a:pt x="25" y="138"/>
                  <a:pt x="25" y="137"/>
                </a:cubicBezTo>
                <a:cubicBezTo>
                  <a:pt x="25" y="137"/>
                  <a:pt x="25" y="137"/>
                  <a:pt x="25" y="137"/>
                </a:cubicBezTo>
                <a:cubicBezTo>
                  <a:pt x="24" y="134"/>
                  <a:pt x="24" y="130"/>
                  <a:pt x="24" y="127"/>
                </a:cubicBezTo>
                <a:cubicBezTo>
                  <a:pt x="24" y="127"/>
                  <a:pt x="24" y="127"/>
                  <a:pt x="24" y="127"/>
                </a:cubicBezTo>
                <a:cubicBezTo>
                  <a:pt x="24" y="126"/>
                  <a:pt x="24" y="126"/>
                  <a:pt x="24" y="125"/>
                </a:cubicBezTo>
                <a:cubicBezTo>
                  <a:pt x="24" y="125"/>
                  <a:pt x="24" y="125"/>
                  <a:pt x="24" y="125"/>
                </a:cubicBezTo>
                <a:cubicBezTo>
                  <a:pt x="24" y="124"/>
                  <a:pt x="24" y="124"/>
                  <a:pt x="24" y="123"/>
                </a:cubicBezTo>
                <a:cubicBezTo>
                  <a:pt x="24" y="123"/>
                  <a:pt x="24" y="123"/>
                  <a:pt x="24" y="123"/>
                </a:cubicBezTo>
                <a:cubicBezTo>
                  <a:pt x="24" y="122"/>
                  <a:pt x="24" y="122"/>
                  <a:pt x="24" y="121"/>
                </a:cubicBezTo>
                <a:cubicBezTo>
                  <a:pt x="24" y="121"/>
                  <a:pt x="24" y="121"/>
                  <a:pt x="24" y="121"/>
                </a:cubicBezTo>
                <a:cubicBezTo>
                  <a:pt x="24" y="121"/>
                  <a:pt x="24" y="120"/>
                  <a:pt x="24" y="120"/>
                </a:cubicBezTo>
                <a:cubicBezTo>
                  <a:pt x="24" y="120"/>
                  <a:pt x="24" y="120"/>
                  <a:pt x="24" y="119"/>
                </a:cubicBezTo>
                <a:cubicBezTo>
                  <a:pt x="24" y="119"/>
                  <a:pt x="24" y="119"/>
                  <a:pt x="24" y="118"/>
                </a:cubicBezTo>
                <a:cubicBezTo>
                  <a:pt x="24" y="118"/>
                  <a:pt x="24" y="118"/>
                  <a:pt x="24" y="118"/>
                </a:cubicBezTo>
                <a:cubicBezTo>
                  <a:pt x="25" y="118"/>
                  <a:pt x="25" y="117"/>
                  <a:pt x="25" y="117"/>
                </a:cubicBezTo>
                <a:cubicBezTo>
                  <a:pt x="25" y="117"/>
                  <a:pt x="26" y="117"/>
                  <a:pt x="26" y="117"/>
                </a:cubicBezTo>
                <a:cubicBezTo>
                  <a:pt x="26" y="117"/>
                  <a:pt x="27" y="117"/>
                  <a:pt x="27" y="117"/>
                </a:cubicBezTo>
                <a:cubicBezTo>
                  <a:pt x="27" y="117"/>
                  <a:pt x="27" y="117"/>
                  <a:pt x="28" y="117"/>
                </a:cubicBezTo>
                <a:cubicBezTo>
                  <a:pt x="28" y="118"/>
                  <a:pt x="28" y="118"/>
                  <a:pt x="29" y="118"/>
                </a:cubicBezTo>
                <a:cubicBezTo>
                  <a:pt x="29" y="118"/>
                  <a:pt x="29" y="118"/>
                  <a:pt x="29" y="118"/>
                </a:cubicBezTo>
                <a:cubicBezTo>
                  <a:pt x="30" y="118"/>
                  <a:pt x="30" y="118"/>
                  <a:pt x="31" y="118"/>
                </a:cubicBezTo>
                <a:cubicBezTo>
                  <a:pt x="31" y="118"/>
                  <a:pt x="31" y="118"/>
                  <a:pt x="31" y="118"/>
                </a:cubicBezTo>
                <a:cubicBezTo>
                  <a:pt x="32" y="118"/>
                  <a:pt x="32" y="118"/>
                  <a:pt x="33" y="118"/>
                </a:cubicBezTo>
                <a:cubicBezTo>
                  <a:pt x="33" y="118"/>
                  <a:pt x="33" y="118"/>
                  <a:pt x="33" y="118"/>
                </a:cubicBezTo>
                <a:cubicBezTo>
                  <a:pt x="34" y="118"/>
                  <a:pt x="35" y="118"/>
                  <a:pt x="36" y="118"/>
                </a:cubicBezTo>
                <a:cubicBezTo>
                  <a:pt x="36" y="118"/>
                  <a:pt x="36" y="118"/>
                  <a:pt x="36" y="118"/>
                </a:cubicBezTo>
                <a:cubicBezTo>
                  <a:pt x="37" y="118"/>
                  <a:pt x="38" y="119"/>
                  <a:pt x="39" y="119"/>
                </a:cubicBezTo>
                <a:cubicBezTo>
                  <a:pt x="39" y="119"/>
                  <a:pt x="39" y="119"/>
                  <a:pt x="39" y="119"/>
                </a:cubicBezTo>
                <a:cubicBezTo>
                  <a:pt x="40" y="119"/>
                  <a:pt x="41" y="119"/>
                  <a:pt x="42" y="119"/>
                </a:cubicBezTo>
                <a:cubicBezTo>
                  <a:pt x="43" y="119"/>
                  <a:pt x="43" y="119"/>
                  <a:pt x="43" y="119"/>
                </a:cubicBezTo>
                <a:cubicBezTo>
                  <a:pt x="44" y="119"/>
                  <a:pt x="45" y="119"/>
                  <a:pt x="46" y="119"/>
                </a:cubicBezTo>
                <a:cubicBezTo>
                  <a:pt x="46" y="119"/>
                  <a:pt x="46" y="119"/>
                  <a:pt x="47" y="119"/>
                </a:cubicBezTo>
                <a:cubicBezTo>
                  <a:pt x="47" y="119"/>
                  <a:pt x="48" y="119"/>
                  <a:pt x="49" y="119"/>
                </a:cubicBezTo>
                <a:cubicBezTo>
                  <a:pt x="49" y="119"/>
                  <a:pt x="49" y="119"/>
                  <a:pt x="50" y="119"/>
                </a:cubicBezTo>
                <a:cubicBezTo>
                  <a:pt x="50" y="119"/>
                  <a:pt x="50" y="119"/>
                  <a:pt x="50" y="119"/>
                </a:cubicBezTo>
                <a:cubicBezTo>
                  <a:pt x="51" y="119"/>
                  <a:pt x="52" y="119"/>
                  <a:pt x="53" y="119"/>
                </a:cubicBezTo>
                <a:cubicBezTo>
                  <a:pt x="53" y="119"/>
                  <a:pt x="53" y="119"/>
                  <a:pt x="53" y="119"/>
                </a:cubicBezTo>
                <a:cubicBezTo>
                  <a:pt x="53" y="119"/>
                  <a:pt x="53" y="119"/>
                  <a:pt x="53" y="119"/>
                </a:cubicBezTo>
                <a:cubicBezTo>
                  <a:pt x="54" y="119"/>
                  <a:pt x="55" y="119"/>
                  <a:pt x="55" y="119"/>
                </a:cubicBezTo>
                <a:cubicBezTo>
                  <a:pt x="56" y="119"/>
                  <a:pt x="56" y="119"/>
                  <a:pt x="56" y="119"/>
                </a:cubicBezTo>
                <a:cubicBezTo>
                  <a:pt x="57" y="119"/>
                  <a:pt x="58" y="119"/>
                  <a:pt x="59" y="119"/>
                </a:cubicBezTo>
                <a:cubicBezTo>
                  <a:pt x="59" y="120"/>
                  <a:pt x="60" y="121"/>
                  <a:pt x="60" y="122"/>
                </a:cubicBezTo>
                <a:cubicBezTo>
                  <a:pt x="60" y="122"/>
                  <a:pt x="60" y="122"/>
                  <a:pt x="60" y="122"/>
                </a:cubicBezTo>
                <a:cubicBezTo>
                  <a:pt x="61" y="123"/>
                  <a:pt x="61" y="124"/>
                  <a:pt x="61" y="124"/>
                </a:cubicBezTo>
                <a:cubicBezTo>
                  <a:pt x="62" y="125"/>
                  <a:pt x="62" y="125"/>
                  <a:pt x="62" y="126"/>
                </a:cubicBezTo>
                <a:cubicBezTo>
                  <a:pt x="62" y="126"/>
                  <a:pt x="62" y="127"/>
                  <a:pt x="63" y="127"/>
                </a:cubicBezTo>
                <a:cubicBezTo>
                  <a:pt x="63" y="128"/>
                  <a:pt x="64" y="129"/>
                  <a:pt x="64" y="130"/>
                </a:cubicBezTo>
                <a:cubicBezTo>
                  <a:pt x="64" y="130"/>
                  <a:pt x="64" y="130"/>
                  <a:pt x="65" y="130"/>
                </a:cubicBezTo>
                <a:cubicBezTo>
                  <a:pt x="65" y="132"/>
                  <a:pt x="66" y="133"/>
                  <a:pt x="67" y="134"/>
                </a:cubicBezTo>
                <a:cubicBezTo>
                  <a:pt x="67" y="134"/>
                  <a:pt x="67" y="134"/>
                  <a:pt x="67" y="134"/>
                </a:cubicBezTo>
                <a:cubicBezTo>
                  <a:pt x="68" y="137"/>
                  <a:pt x="70" y="140"/>
                  <a:pt x="72" y="142"/>
                </a:cubicBezTo>
                <a:cubicBezTo>
                  <a:pt x="72" y="142"/>
                  <a:pt x="72" y="142"/>
                  <a:pt x="72" y="142"/>
                </a:cubicBezTo>
                <a:cubicBezTo>
                  <a:pt x="72" y="143"/>
                  <a:pt x="73" y="144"/>
                  <a:pt x="73" y="144"/>
                </a:cubicBezTo>
                <a:cubicBezTo>
                  <a:pt x="73" y="145"/>
                  <a:pt x="73" y="145"/>
                  <a:pt x="74" y="145"/>
                </a:cubicBezTo>
                <a:cubicBezTo>
                  <a:pt x="74" y="145"/>
                  <a:pt x="74" y="146"/>
                  <a:pt x="74" y="146"/>
                </a:cubicBezTo>
                <a:cubicBezTo>
                  <a:pt x="76" y="148"/>
                  <a:pt x="77" y="150"/>
                  <a:pt x="78" y="152"/>
                </a:cubicBezTo>
                <a:cubicBezTo>
                  <a:pt x="78" y="152"/>
                  <a:pt x="77" y="152"/>
                  <a:pt x="77" y="153"/>
                </a:cubicBezTo>
                <a:close/>
                <a:moveTo>
                  <a:pt x="116" y="84"/>
                </a:moveTo>
                <a:cubicBezTo>
                  <a:pt x="116" y="84"/>
                  <a:pt x="115" y="84"/>
                  <a:pt x="115" y="84"/>
                </a:cubicBezTo>
                <a:cubicBezTo>
                  <a:pt x="114" y="84"/>
                  <a:pt x="114" y="84"/>
                  <a:pt x="114" y="84"/>
                </a:cubicBezTo>
                <a:cubicBezTo>
                  <a:pt x="113" y="84"/>
                  <a:pt x="113" y="84"/>
                  <a:pt x="112" y="84"/>
                </a:cubicBezTo>
                <a:cubicBezTo>
                  <a:pt x="112" y="84"/>
                  <a:pt x="112" y="84"/>
                  <a:pt x="112" y="84"/>
                </a:cubicBezTo>
                <a:cubicBezTo>
                  <a:pt x="111" y="84"/>
                  <a:pt x="111" y="84"/>
                  <a:pt x="110" y="84"/>
                </a:cubicBezTo>
                <a:cubicBezTo>
                  <a:pt x="110" y="84"/>
                  <a:pt x="110" y="84"/>
                  <a:pt x="110" y="84"/>
                </a:cubicBezTo>
                <a:cubicBezTo>
                  <a:pt x="109" y="84"/>
                  <a:pt x="109" y="84"/>
                  <a:pt x="109" y="84"/>
                </a:cubicBezTo>
                <a:cubicBezTo>
                  <a:pt x="109" y="84"/>
                  <a:pt x="108" y="84"/>
                  <a:pt x="108" y="84"/>
                </a:cubicBezTo>
                <a:cubicBezTo>
                  <a:pt x="107" y="84"/>
                  <a:pt x="107" y="84"/>
                  <a:pt x="107" y="84"/>
                </a:cubicBezTo>
                <a:cubicBezTo>
                  <a:pt x="107" y="84"/>
                  <a:pt x="107" y="84"/>
                  <a:pt x="107" y="84"/>
                </a:cubicBezTo>
                <a:cubicBezTo>
                  <a:pt x="106" y="84"/>
                  <a:pt x="105" y="84"/>
                  <a:pt x="104" y="84"/>
                </a:cubicBezTo>
                <a:cubicBezTo>
                  <a:pt x="103" y="84"/>
                  <a:pt x="103" y="84"/>
                  <a:pt x="103" y="84"/>
                </a:cubicBezTo>
                <a:cubicBezTo>
                  <a:pt x="102" y="84"/>
                  <a:pt x="101" y="84"/>
                  <a:pt x="100" y="84"/>
                </a:cubicBezTo>
                <a:cubicBezTo>
                  <a:pt x="100" y="84"/>
                  <a:pt x="100" y="84"/>
                  <a:pt x="100" y="84"/>
                </a:cubicBezTo>
                <a:cubicBezTo>
                  <a:pt x="99" y="84"/>
                  <a:pt x="99" y="84"/>
                  <a:pt x="99" y="84"/>
                </a:cubicBezTo>
                <a:cubicBezTo>
                  <a:pt x="99" y="84"/>
                  <a:pt x="98" y="84"/>
                  <a:pt x="97" y="84"/>
                </a:cubicBezTo>
                <a:cubicBezTo>
                  <a:pt x="95" y="84"/>
                  <a:pt x="95" y="84"/>
                  <a:pt x="95" y="84"/>
                </a:cubicBezTo>
                <a:cubicBezTo>
                  <a:pt x="95" y="84"/>
                  <a:pt x="94" y="84"/>
                  <a:pt x="94" y="84"/>
                </a:cubicBezTo>
                <a:cubicBezTo>
                  <a:pt x="93" y="84"/>
                  <a:pt x="92" y="84"/>
                  <a:pt x="91" y="84"/>
                </a:cubicBezTo>
                <a:cubicBezTo>
                  <a:pt x="91" y="84"/>
                  <a:pt x="90" y="84"/>
                  <a:pt x="90" y="84"/>
                </a:cubicBezTo>
                <a:cubicBezTo>
                  <a:pt x="89" y="84"/>
                  <a:pt x="88" y="84"/>
                  <a:pt x="87" y="84"/>
                </a:cubicBezTo>
                <a:cubicBezTo>
                  <a:pt x="87" y="84"/>
                  <a:pt x="86" y="84"/>
                  <a:pt x="86" y="84"/>
                </a:cubicBezTo>
                <a:cubicBezTo>
                  <a:pt x="85" y="84"/>
                  <a:pt x="84" y="84"/>
                  <a:pt x="83" y="84"/>
                </a:cubicBezTo>
                <a:cubicBezTo>
                  <a:pt x="83" y="84"/>
                  <a:pt x="83" y="84"/>
                  <a:pt x="82" y="84"/>
                </a:cubicBezTo>
                <a:cubicBezTo>
                  <a:pt x="82" y="84"/>
                  <a:pt x="82" y="84"/>
                  <a:pt x="82" y="84"/>
                </a:cubicBezTo>
                <a:cubicBezTo>
                  <a:pt x="82" y="84"/>
                  <a:pt x="82" y="84"/>
                  <a:pt x="82" y="84"/>
                </a:cubicBezTo>
                <a:cubicBezTo>
                  <a:pt x="81" y="84"/>
                  <a:pt x="81" y="84"/>
                  <a:pt x="80" y="84"/>
                </a:cubicBezTo>
                <a:cubicBezTo>
                  <a:pt x="80" y="84"/>
                  <a:pt x="79" y="84"/>
                  <a:pt x="79" y="84"/>
                </a:cubicBezTo>
                <a:cubicBezTo>
                  <a:pt x="74" y="78"/>
                  <a:pt x="67" y="60"/>
                  <a:pt x="66" y="50"/>
                </a:cubicBezTo>
                <a:cubicBezTo>
                  <a:pt x="74" y="42"/>
                  <a:pt x="89" y="32"/>
                  <a:pt x="98" y="30"/>
                </a:cubicBezTo>
                <a:cubicBezTo>
                  <a:pt x="99" y="30"/>
                  <a:pt x="99" y="30"/>
                  <a:pt x="100" y="30"/>
                </a:cubicBezTo>
                <a:cubicBezTo>
                  <a:pt x="100" y="30"/>
                  <a:pt x="100" y="30"/>
                  <a:pt x="100" y="30"/>
                </a:cubicBezTo>
                <a:cubicBezTo>
                  <a:pt x="100" y="30"/>
                  <a:pt x="100" y="30"/>
                  <a:pt x="100" y="30"/>
                </a:cubicBezTo>
                <a:cubicBezTo>
                  <a:pt x="100" y="30"/>
                  <a:pt x="100" y="30"/>
                  <a:pt x="100" y="30"/>
                </a:cubicBezTo>
                <a:cubicBezTo>
                  <a:pt x="100" y="30"/>
                  <a:pt x="101" y="30"/>
                  <a:pt x="101" y="30"/>
                </a:cubicBezTo>
                <a:cubicBezTo>
                  <a:pt x="101" y="30"/>
                  <a:pt x="101" y="31"/>
                  <a:pt x="101" y="31"/>
                </a:cubicBezTo>
                <a:cubicBezTo>
                  <a:pt x="101" y="31"/>
                  <a:pt x="101" y="31"/>
                  <a:pt x="102" y="31"/>
                </a:cubicBezTo>
                <a:cubicBezTo>
                  <a:pt x="102" y="31"/>
                  <a:pt x="102" y="31"/>
                  <a:pt x="102" y="31"/>
                </a:cubicBezTo>
                <a:cubicBezTo>
                  <a:pt x="102" y="31"/>
                  <a:pt x="102" y="31"/>
                  <a:pt x="102" y="31"/>
                </a:cubicBezTo>
                <a:cubicBezTo>
                  <a:pt x="103" y="31"/>
                  <a:pt x="103" y="31"/>
                  <a:pt x="103" y="31"/>
                </a:cubicBezTo>
                <a:cubicBezTo>
                  <a:pt x="103" y="31"/>
                  <a:pt x="103" y="31"/>
                  <a:pt x="103" y="31"/>
                </a:cubicBezTo>
                <a:cubicBezTo>
                  <a:pt x="106" y="33"/>
                  <a:pt x="109" y="34"/>
                  <a:pt x="111" y="36"/>
                </a:cubicBezTo>
                <a:cubicBezTo>
                  <a:pt x="112" y="36"/>
                  <a:pt x="112" y="36"/>
                  <a:pt x="112" y="36"/>
                </a:cubicBezTo>
                <a:cubicBezTo>
                  <a:pt x="113" y="37"/>
                  <a:pt x="114" y="37"/>
                  <a:pt x="115" y="38"/>
                </a:cubicBezTo>
                <a:cubicBezTo>
                  <a:pt x="115" y="38"/>
                  <a:pt x="115" y="38"/>
                  <a:pt x="115" y="38"/>
                </a:cubicBezTo>
                <a:cubicBezTo>
                  <a:pt x="116" y="39"/>
                  <a:pt x="117" y="39"/>
                  <a:pt x="118" y="40"/>
                </a:cubicBezTo>
                <a:cubicBezTo>
                  <a:pt x="118" y="40"/>
                  <a:pt x="118" y="40"/>
                  <a:pt x="118" y="40"/>
                </a:cubicBezTo>
                <a:cubicBezTo>
                  <a:pt x="119" y="41"/>
                  <a:pt x="120" y="42"/>
                  <a:pt x="121" y="42"/>
                </a:cubicBezTo>
                <a:cubicBezTo>
                  <a:pt x="122" y="43"/>
                  <a:pt x="122" y="43"/>
                  <a:pt x="122" y="43"/>
                </a:cubicBezTo>
                <a:cubicBezTo>
                  <a:pt x="123" y="44"/>
                  <a:pt x="124" y="44"/>
                  <a:pt x="125" y="45"/>
                </a:cubicBezTo>
                <a:cubicBezTo>
                  <a:pt x="125" y="45"/>
                  <a:pt x="125" y="45"/>
                  <a:pt x="125" y="45"/>
                </a:cubicBezTo>
                <a:cubicBezTo>
                  <a:pt x="126" y="46"/>
                  <a:pt x="127" y="47"/>
                  <a:pt x="128" y="48"/>
                </a:cubicBezTo>
                <a:cubicBezTo>
                  <a:pt x="128" y="48"/>
                  <a:pt x="128" y="48"/>
                  <a:pt x="129" y="48"/>
                </a:cubicBezTo>
                <a:cubicBezTo>
                  <a:pt x="129" y="49"/>
                  <a:pt x="130" y="50"/>
                  <a:pt x="131" y="51"/>
                </a:cubicBezTo>
                <a:cubicBezTo>
                  <a:pt x="131" y="51"/>
                  <a:pt x="131" y="52"/>
                  <a:pt x="131" y="52"/>
                </a:cubicBezTo>
                <a:cubicBezTo>
                  <a:pt x="131" y="53"/>
                  <a:pt x="131" y="53"/>
                  <a:pt x="131" y="53"/>
                </a:cubicBezTo>
                <a:cubicBezTo>
                  <a:pt x="131" y="54"/>
                  <a:pt x="130" y="54"/>
                  <a:pt x="130" y="55"/>
                </a:cubicBezTo>
                <a:cubicBezTo>
                  <a:pt x="130" y="55"/>
                  <a:pt x="130" y="55"/>
                  <a:pt x="130" y="55"/>
                </a:cubicBezTo>
                <a:cubicBezTo>
                  <a:pt x="130" y="56"/>
                  <a:pt x="130" y="56"/>
                  <a:pt x="130" y="57"/>
                </a:cubicBezTo>
                <a:cubicBezTo>
                  <a:pt x="130" y="57"/>
                  <a:pt x="130" y="57"/>
                  <a:pt x="130" y="57"/>
                </a:cubicBezTo>
                <a:cubicBezTo>
                  <a:pt x="129" y="58"/>
                  <a:pt x="129" y="59"/>
                  <a:pt x="129" y="59"/>
                </a:cubicBezTo>
                <a:cubicBezTo>
                  <a:pt x="129" y="60"/>
                  <a:pt x="129" y="60"/>
                  <a:pt x="129" y="60"/>
                </a:cubicBezTo>
                <a:cubicBezTo>
                  <a:pt x="129" y="60"/>
                  <a:pt x="128" y="61"/>
                  <a:pt x="128" y="62"/>
                </a:cubicBezTo>
                <a:cubicBezTo>
                  <a:pt x="128" y="62"/>
                  <a:pt x="128" y="62"/>
                  <a:pt x="128" y="62"/>
                </a:cubicBezTo>
                <a:cubicBezTo>
                  <a:pt x="128" y="63"/>
                  <a:pt x="128" y="64"/>
                  <a:pt x="127" y="65"/>
                </a:cubicBezTo>
                <a:cubicBezTo>
                  <a:pt x="127" y="65"/>
                  <a:pt x="127" y="65"/>
                  <a:pt x="127" y="65"/>
                </a:cubicBezTo>
                <a:cubicBezTo>
                  <a:pt x="127" y="67"/>
                  <a:pt x="126" y="69"/>
                  <a:pt x="126" y="70"/>
                </a:cubicBezTo>
                <a:cubicBezTo>
                  <a:pt x="126" y="71"/>
                  <a:pt x="126" y="71"/>
                  <a:pt x="125" y="71"/>
                </a:cubicBezTo>
                <a:cubicBezTo>
                  <a:pt x="125" y="71"/>
                  <a:pt x="125" y="71"/>
                  <a:pt x="125" y="71"/>
                </a:cubicBezTo>
                <a:cubicBezTo>
                  <a:pt x="125" y="71"/>
                  <a:pt x="125" y="72"/>
                  <a:pt x="125" y="72"/>
                </a:cubicBezTo>
                <a:cubicBezTo>
                  <a:pt x="125" y="72"/>
                  <a:pt x="125" y="72"/>
                  <a:pt x="125" y="72"/>
                </a:cubicBezTo>
                <a:cubicBezTo>
                  <a:pt x="125" y="72"/>
                  <a:pt x="125" y="73"/>
                  <a:pt x="125" y="73"/>
                </a:cubicBezTo>
                <a:cubicBezTo>
                  <a:pt x="125" y="73"/>
                  <a:pt x="125" y="73"/>
                  <a:pt x="125" y="73"/>
                </a:cubicBezTo>
                <a:cubicBezTo>
                  <a:pt x="125" y="74"/>
                  <a:pt x="125" y="74"/>
                  <a:pt x="124" y="74"/>
                </a:cubicBezTo>
                <a:cubicBezTo>
                  <a:pt x="124" y="74"/>
                  <a:pt x="124" y="74"/>
                  <a:pt x="124" y="74"/>
                </a:cubicBezTo>
                <a:cubicBezTo>
                  <a:pt x="124" y="75"/>
                  <a:pt x="124" y="75"/>
                  <a:pt x="124" y="75"/>
                </a:cubicBezTo>
                <a:cubicBezTo>
                  <a:pt x="124" y="75"/>
                  <a:pt x="124" y="75"/>
                  <a:pt x="124" y="75"/>
                </a:cubicBezTo>
                <a:cubicBezTo>
                  <a:pt x="124" y="76"/>
                  <a:pt x="124" y="76"/>
                  <a:pt x="124" y="76"/>
                </a:cubicBezTo>
                <a:cubicBezTo>
                  <a:pt x="124" y="76"/>
                  <a:pt x="124" y="76"/>
                  <a:pt x="124" y="76"/>
                </a:cubicBezTo>
                <a:cubicBezTo>
                  <a:pt x="124" y="77"/>
                  <a:pt x="123" y="77"/>
                  <a:pt x="123" y="78"/>
                </a:cubicBezTo>
                <a:cubicBezTo>
                  <a:pt x="123" y="78"/>
                  <a:pt x="123" y="78"/>
                  <a:pt x="123" y="78"/>
                </a:cubicBezTo>
                <a:cubicBezTo>
                  <a:pt x="123" y="78"/>
                  <a:pt x="123" y="79"/>
                  <a:pt x="122" y="80"/>
                </a:cubicBezTo>
                <a:cubicBezTo>
                  <a:pt x="122" y="80"/>
                  <a:pt x="122" y="80"/>
                  <a:pt x="122" y="80"/>
                </a:cubicBezTo>
                <a:cubicBezTo>
                  <a:pt x="122" y="81"/>
                  <a:pt x="122" y="81"/>
                  <a:pt x="122" y="81"/>
                </a:cubicBezTo>
                <a:cubicBezTo>
                  <a:pt x="122" y="81"/>
                  <a:pt x="122" y="81"/>
                  <a:pt x="122" y="81"/>
                </a:cubicBezTo>
                <a:cubicBezTo>
                  <a:pt x="122" y="82"/>
                  <a:pt x="122" y="82"/>
                  <a:pt x="121" y="82"/>
                </a:cubicBezTo>
                <a:cubicBezTo>
                  <a:pt x="121" y="82"/>
                  <a:pt x="121" y="82"/>
                  <a:pt x="121" y="82"/>
                </a:cubicBezTo>
                <a:cubicBezTo>
                  <a:pt x="121" y="82"/>
                  <a:pt x="121" y="83"/>
                  <a:pt x="121" y="83"/>
                </a:cubicBezTo>
                <a:cubicBezTo>
                  <a:pt x="121" y="83"/>
                  <a:pt x="121" y="83"/>
                  <a:pt x="121" y="83"/>
                </a:cubicBezTo>
                <a:cubicBezTo>
                  <a:pt x="121" y="84"/>
                  <a:pt x="120" y="84"/>
                  <a:pt x="120" y="85"/>
                </a:cubicBezTo>
                <a:cubicBezTo>
                  <a:pt x="120" y="85"/>
                  <a:pt x="119" y="85"/>
                  <a:pt x="118" y="85"/>
                </a:cubicBezTo>
                <a:cubicBezTo>
                  <a:pt x="118" y="85"/>
                  <a:pt x="117" y="84"/>
                  <a:pt x="116" y="84"/>
                </a:cubicBezTo>
                <a:close/>
                <a:moveTo>
                  <a:pt x="167" y="152"/>
                </a:moveTo>
                <a:cubicBezTo>
                  <a:pt x="167" y="153"/>
                  <a:pt x="166" y="153"/>
                  <a:pt x="165" y="154"/>
                </a:cubicBezTo>
                <a:cubicBezTo>
                  <a:pt x="165" y="154"/>
                  <a:pt x="165" y="154"/>
                  <a:pt x="165" y="154"/>
                </a:cubicBezTo>
                <a:cubicBezTo>
                  <a:pt x="163" y="156"/>
                  <a:pt x="160" y="159"/>
                  <a:pt x="156" y="162"/>
                </a:cubicBezTo>
                <a:cubicBezTo>
                  <a:pt x="156" y="162"/>
                  <a:pt x="156" y="162"/>
                  <a:pt x="156" y="162"/>
                </a:cubicBezTo>
                <a:cubicBezTo>
                  <a:pt x="156" y="162"/>
                  <a:pt x="156" y="162"/>
                  <a:pt x="156" y="162"/>
                </a:cubicBezTo>
                <a:cubicBezTo>
                  <a:pt x="151" y="166"/>
                  <a:pt x="145" y="169"/>
                  <a:pt x="138" y="171"/>
                </a:cubicBezTo>
                <a:cubicBezTo>
                  <a:pt x="138" y="171"/>
                  <a:pt x="138" y="171"/>
                  <a:pt x="138" y="171"/>
                </a:cubicBezTo>
                <a:cubicBezTo>
                  <a:pt x="138" y="171"/>
                  <a:pt x="138" y="171"/>
                  <a:pt x="138" y="171"/>
                </a:cubicBezTo>
                <a:cubicBezTo>
                  <a:pt x="138" y="171"/>
                  <a:pt x="138" y="171"/>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6" y="170"/>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5" y="169"/>
                </a:cubicBezTo>
                <a:cubicBezTo>
                  <a:pt x="135" y="169"/>
                  <a:pt x="135" y="169"/>
                  <a:pt x="135" y="169"/>
                </a:cubicBezTo>
                <a:cubicBezTo>
                  <a:pt x="135" y="169"/>
                  <a:pt x="135" y="169"/>
                  <a:pt x="135" y="169"/>
                </a:cubicBezTo>
                <a:cubicBezTo>
                  <a:pt x="135" y="168"/>
                  <a:pt x="135" y="168"/>
                  <a:pt x="135" y="168"/>
                </a:cubicBezTo>
                <a:cubicBezTo>
                  <a:pt x="134" y="168"/>
                  <a:pt x="134" y="168"/>
                  <a:pt x="134" y="168"/>
                </a:cubicBezTo>
                <a:cubicBezTo>
                  <a:pt x="134" y="168"/>
                  <a:pt x="134" y="168"/>
                  <a:pt x="134" y="168"/>
                </a:cubicBezTo>
                <a:cubicBezTo>
                  <a:pt x="134" y="168"/>
                  <a:pt x="134" y="168"/>
                  <a:pt x="134" y="168"/>
                </a:cubicBezTo>
                <a:cubicBezTo>
                  <a:pt x="134" y="168"/>
                  <a:pt x="134" y="167"/>
                  <a:pt x="134" y="167"/>
                </a:cubicBezTo>
                <a:cubicBezTo>
                  <a:pt x="134" y="167"/>
                  <a:pt x="134" y="167"/>
                  <a:pt x="134" y="167"/>
                </a:cubicBezTo>
                <a:cubicBezTo>
                  <a:pt x="134" y="167"/>
                  <a:pt x="134" y="167"/>
                  <a:pt x="134" y="167"/>
                </a:cubicBezTo>
                <a:cubicBezTo>
                  <a:pt x="134" y="167"/>
                  <a:pt x="133" y="167"/>
                  <a:pt x="133" y="167"/>
                </a:cubicBezTo>
                <a:cubicBezTo>
                  <a:pt x="133" y="167"/>
                  <a:pt x="133" y="167"/>
                  <a:pt x="133" y="167"/>
                </a:cubicBezTo>
                <a:cubicBezTo>
                  <a:pt x="133" y="166"/>
                  <a:pt x="133" y="166"/>
                  <a:pt x="132" y="166"/>
                </a:cubicBezTo>
                <a:cubicBezTo>
                  <a:pt x="132" y="166"/>
                  <a:pt x="132" y="166"/>
                  <a:pt x="131" y="165"/>
                </a:cubicBezTo>
                <a:cubicBezTo>
                  <a:pt x="131" y="165"/>
                  <a:pt x="131" y="165"/>
                  <a:pt x="131" y="165"/>
                </a:cubicBezTo>
                <a:cubicBezTo>
                  <a:pt x="131" y="165"/>
                  <a:pt x="130" y="164"/>
                  <a:pt x="130" y="164"/>
                </a:cubicBezTo>
                <a:cubicBezTo>
                  <a:pt x="129" y="163"/>
                  <a:pt x="129" y="163"/>
                  <a:pt x="129" y="163"/>
                </a:cubicBezTo>
                <a:cubicBezTo>
                  <a:pt x="129" y="163"/>
                  <a:pt x="129" y="163"/>
                  <a:pt x="129" y="163"/>
                </a:cubicBezTo>
                <a:cubicBezTo>
                  <a:pt x="129" y="163"/>
                  <a:pt x="128" y="162"/>
                  <a:pt x="128" y="162"/>
                </a:cubicBezTo>
                <a:cubicBezTo>
                  <a:pt x="128" y="162"/>
                  <a:pt x="128" y="162"/>
                  <a:pt x="128" y="162"/>
                </a:cubicBezTo>
                <a:cubicBezTo>
                  <a:pt x="128" y="162"/>
                  <a:pt x="128" y="162"/>
                  <a:pt x="128" y="162"/>
                </a:cubicBezTo>
                <a:cubicBezTo>
                  <a:pt x="126" y="160"/>
                  <a:pt x="125" y="159"/>
                  <a:pt x="124" y="158"/>
                </a:cubicBezTo>
                <a:cubicBezTo>
                  <a:pt x="124" y="158"/>
                  <a:pt x="124" y="158"/>
                  <a:pt x="124" y="158"/>
                </a:cubicBezTo>
                <a:cubicBezTo>
                  <a:pt x="124" y="158"/>
                  <a:pt x="124" y="158"/>
                  <a:pt x="124" y="158"/>
                </a:cubicBezTo>
                <a:cubicBezTo>
                  <a:pt x="123" y="157"/>
                  <a:pt x="123" y="157"/>
                  <a:pt x="122" y="156"/>
                </a:cubicBezTo>
                <a:cubicBezTo>
                  <a:pt x="122" y="156"/>
                  <a:pt x="122" y="156"/>
                  <a:pt x="122" y="156"/>
                </a:cubicBezTo>
                <a:cubicBezTo>
                  <a:pt x="122" y="156"/>
                  <a:pt x="122" y="155"/>
                  <a:pt x="121" y="155"/>
                </a:cubicBezTo>
                <a:cubicBezTo>
                  <a:pt x="121" y="155"/>
                  <a:pt x="121" y="155"/>
                  <a:pt x="121" y="155"/>
                </a:cubicBezTo>
                <a:cubicBezTo>
                  <a:pt x="121" y="154"/>
                  <a:pt x="121" y="154"/>
                  <a:pt x="120" y="154"/>
                </a:cubicBezTo>
                <a:cubicBezTo>
                  <a:pt x="120" y="154"/>
                  <a:pt x="120" y="153"/>
                  <a:pt x="120" y="153"/>
                </a:cubicBezTo>
                <a:cubicBezTo>
                  <a:pt x="120" y="153"/>
                  <a:pt x="119" y="153"/>
                  <a:pt x="119" y="152"/>
                </a:cubicBezTo>
                <a:cubicBezTo>
                  <a:pt x="119" y="152"/>
                  <a:pt x="119" y="152"/>
                  <a:pt x="120" y="152"/>
                </a:cubicBezTo>
                <a:cubicBezTo>
                  <a:pt x="120" y="152"/>
                  <a:pt x="120" y="152"/>
                  <a:pt x="120" y="152"/>
                </a:cubicBezTo>
                <a:cubicBezTo>
                  <a:pt x="124" y="147"/>
                  <a:pt x="130" y="139"/>
                  <a:pt x="134" y="131"/>
                </a:cubicBezTo>
                <a:cubicBezTo>
                  <a:pt x="134" y="131"/>
                  <a:pt x="134" y="131"/>
                  <a:pt x="134" y="131"/>
                </a:cubicBezTo>
                <a:cubicBezTo>
                  <a:pt x="134" y="130"/>
                  <a:pt x="135" y="130"/>
                  <a:pt x="135" y="129"/>
                </a:cubicBezTo>
                <a:cubicBezTo>
                  <a:pt x="135" y="129"/>
                  <a:pt x="135" y="129"/>
                  <a:pt x="136" y="128"/>
                </a:cubicBezTo>
                <a:cubicBezTo>
                  <a:pt x="136" y="128"/>
                  <a:pt x="136" y="128"/>
                  <a:pt x="136" y="127"/>
                </a:cubicBezTo>
                <a:cubicBezTo>
                  <a:pt x="136" y="127"/>
                  <a:pt x="137" y="127"/>
                  <a:pt x="137" y="126"/>
                </a:cubicBezTo>
                <a:cubicBezTo>
                  <a:pt x="137" y="126"/>
                  <a:pt x="137" y="126"/>
                  <a:pt x="137" y="125"/>
                </a:cubicBezTo>
                <a:cubicBezTo>
                  <a:pt x="138" y="125"/>
                  <a:pt x="138" y="124"/>
                  <a:pt x="138" y="124"/>
                </a:cubicBezTo>
                <a:cubicBezTo>
                  <a:pt x="138" y="124"/>
                  <a:pt x="138" y="123"/>
                  <a:pt x="138" y="123"/>
                </a:cubicBezTo>
                <a:cubicBezTo>
                  <a:pt x="139" y="123"/>
                  <a:pt x="139" y="122"/>
                  <a:pt x="139" y="122"/>
                </a:cubicBezTo>
                <a:cubicBezTo>
                  <a:pt x="139" y="122"/>
                  <a:pt x="139" y="121"/>
                  <a:pt x="139" y="121"/>
                </a:cubicBezTo>
                <a:cubicBezTo>
                  <a:pt x="140" y="121"/>
                  <a:pt x="140" y="120"/>
                  <a:pt x="140" y="120"/>
                </a:cubicBezTo>
                <a:cubicBezTo>
                  <a:pt x="141" y="120"/>
                  <a:pt x="141" y="120"/>
                  <a:pt x="142" y="120"/>
                </a:cubicBezTo>
                <a:cubicBezTo>
                  <a:pt x="142" y="120"/>
                  <a:pt x="142" y="120"/>
                  <a:pt x="142" y="120"/>
                </a:cubicBezTo>
                <a:cubicBezTo>
                  <a:pt x="143" y="120"/>
                  <a:pt x="143" y="120"/>
                  <a:pt x="143" y="120"/>
                </a:cubicBezTo>
                <a:cubicBezTo>
                  <a:pt x="143" y="120"/>
                  <a:pt x="144" y="120"/>
                  <a:pt x="144" y="120"/>
                </a:cubicBezTo>
                <a:cubicBezTo>
                  <a:pt x="144" y="120"/>
                  <a:pt x="144" y="120"/>
                  <a:pt x="144" y="120"/>
                </a:cubicBezTo>
                <a:cubicBezTo>
                  <a:pt x="145" y="120"/>
                  <a:pt x="145" y="120"/>
                  <a:pt x="146" y="120"/>
                </a:cubicBezTo>
                <a:cubicBezTo>
                  <a:pt x="146" y="120"/>
                  <a:pt x="146" y="120"/>
                  <a:pt x="146" y="120"/>
                </a:cubicBezTo>
                <a:cubicBezTo>
                  <a:pt x="147" y="120"/>
                  <a:pt x="147" y="120"/>
                  <a:pt x="148" y="120"/>
                </a:cubicBezTo>
                <a:cubicBezTo>
                  <a:pt x="148" y="120"/>
                  <a:pt x="148" y="120"/>
                  <a:pt x="148" y="120"/>
                </a:cubicBezTo>
                <a:cubicBezTo>
                  <a:pt x="148" y="120"/>
                  <a:pt x="148" y="120"/>
                  <a:pt x="149" y="120"/>
                </a:cubicBezTo>
                <a:cubicBezTo>
                  <a:pt x="152" y="120"/>
                  <a:pt x="155" y="120"/>
                  <a:pt x="158" y="120"/>
                </a:cubicBezTo>
                <a:cubicBezTo>
                  <a:pt x="160" y="120"/>
                  <a:pt x="162" y="120"/>
                  <a:pt x="163" y="120"/>
                </a:cubicBezTo>
                <a:cubicBezTo>
                  <a:pt x="164" y="120"/>
                  <a:pt x="166" y="120"/>
                  <a:pt x="166" y="120"/>
                </a:cubicBezTo>
                <a:cubicBezTo>
                  <a:pt x="167" y="120"/>
                  <a:pt x="167" y="120"/>
                  <a:pt x="167" y="120"/>
                </a:cubicBezTo>
                <a:cubicBezTo>
                  <a:pt x="168" y="120"/>
                  <a:pt x="169" y="120"/>
                  <a:pt x="170" y="120"/>
                </a:cubicBezTo>
                <a:cubicBezTo>
                  <a:pt x="170" y="120"/>
                  <a:pt x="170" y="120"/>
                  <a:pt x="170" y="120"/>
                </a:cubicBezTo>
                <a:cubicBezTo>
                  <a:pt x="170" y="120"/>
                  <a:pt x="171" y="120"/>
                  <a:pt x="171" y="120"/>
                </a:cubicBezTo>
                <a:cubicBezTo>
                  <a:pt x="171" y="122"/>
                  <a:pt x="172" y="124"/>
                  <a:pt x="172" y="126"/>
                </a:cubicBezTo>
                <a:cubicBezTo>
                  <a:pt x="172" y="126"/>
                  <a:pt x="172" y="126"/>
                  <a:pt x="172" y="126"/>
                </a:cubicBezTo>
                <a:cubicBezTo>
                  <a:pt x="172" y="127"/>
                  <a:pt x="172" y="127"/>
                  <a:pt x="172" y="128"/>
                </a:cubicBezTo>
                <a:cubicBezTo>
                  <a:pt x="172" y="128"/>
                  <a:pt x="172" y="128"/>
                  <a:pt x="172" y="128"/>
                </a:cubicBezTo>
                <a:cubicBezTo>
                  <a:pt x="172" y="128"/>
                  <a:pt x="172" y="129"/>
                  <a:pt x="172" y="129"/>
                </a:cubicBezTo>
                <a:cubicBezTo>
                  <a:pt x="172" y="129"/>
                  <a:pt x="172" y="130"/>
                  <a:pt x="172" y="130"/>
                </a:cubicBezTo>
                <a:cubicBezTo>
                  <a:pt x="172" y="130"/>
                  <a:pt x="172" y="131"/>
                  <a:pt x="172" y="131"/>
                </a:cubicBezTo>
                <a:cubicBezTo>
                  <a:pt x="172" y="131"/>
                  <a:pt x="172" y="131"/>
                  <a:pt x="172" y="132"/>
                </a:cubicBezTo>
                <a:cubicBezTo>
                  <a:pt x="172" y="132"/>
                  <a:pt x="172" y="132"/>
                  <a:pt x="172" y="133"/>
                </a:cubicBezTo>
                <a:cubicBezTo>
                  <a:pt x="172" y="133"/>
                  <a:pt x="172" y="133"/>
                  <a:pt x="172" y="133"/>
                </a:cubicBezTo>
                <a:cubicBezTo>
                  <a:pt x="172" y="134"/>
                  <a:pt x="172" y="134"/>
                  <a:pt x="172" y="135"/>
                </a:cubicBezTo>
                <a:cubicBezTo>
                  <a:pt x="172" y="135"/>
                  <a:pt x="172" y="135"/>
                  <a:pt x="172" y="135"/>
                </a:cubicBezTo>
                <a:cubicBezTo>
                  <a:pt x="172" y="136"/>
                  <a:pt x="172" y="137"/>
                  <a:pt x="172" y="138"/>
                </a:cubicBezTo>
                <a:cubicBezTo>
                  <a:pt x="172" y="138"/>
                  <a:pt x="172" y="138"/>
                  <a:pt x="172" y="138"/>
                </a:cubicBezTo>
                <a:cubicBezTo>
                  <a:pt x="172" y="138"/>
                  <a:pt x="172" y="139"/>
                  <a:pt x="172" y="139"/>
                </a:cubicBezTo>
                <a:cubicBezTo>
                  <a:pt x="172" y="139"/>
                  <a:pt x="172" y="139"/>
                  <a:pt x="172" y="140"/>
                </a:cubicBezTo>
                <a:cubicBezTo>
                  <a:pt x="172" y="140"/>
                  <a:pt x="172" y="140"/>
                  <a:pt x="172" y="141"/>
                </a:cubicBezTo>
                <a:cubicBezTo>
                  <a:pt x="172" y="141"/>
                  <a:pt x="172" y="141"/>
                  <a:pt x="172" y="141"/>
                </a:cubicBezTo>
                <a:cubicBezTo>
                  <a:pt x="172" y="142"/>
                  <a:pt x="172" y="142"/>
                  <a:pt x="172" y="142"/>
                </a:cubicBezTo>
                <a:cubicBezTo>
                  <a:pt x="172" y="142"/>
                  <a:pt x="172" y="143"/>
                  <a:pt x="171" y="143"/>
                </a:cubicBezTo>
                <a:cubicBezTo>
                  <a:pt x="171" y="143"/>
                  <a:pt x="171" y="143"/>
                  <a:pt x="171" y="144"/>
                </a:cubicBezTo>
                <a:cubicBezTo>
                  <a:pt x="171" y="144"/>
                  <a:pt x="171" y="144"/>
                  <a:pt x="171" y="144"/>
                </a:cubicBezTo>
                <a:cubicBezTo>
                  <a:pt x="171" y="145"/>
                  <a:pt x="171" y="145"/>
                  <a:pt x="171" y="145"/>
                </a:cubicBezTo>
                <a:cubicBezTo>
                  <a:pt x="171" y="145"/>
                  <a:pt x="171" y="145"/>
                  <a:pt x="171" y="146"/>
                </a:cubicBezTo>
                <a:cubicBezTo>
                  <a:pt x="171" y="146"/>
                  <a:pt x="171" y="146"/>
                  <a:pt x="171" y="146"/>
                </a:cubicBezTo>
                <a:cubicBezTo>
                  <a:pt x="171" y="146"/>
                  <a:pt x="171" y="146"/>
                  <a:pt x="171" y="146"/>
                </a:cubicBezTo>
                <a:cubicBezTo>
                  <a:pt x="171" y="146"/>
                  <a:pt x="171" y="146"/>
                  <a:pt x="171" y="146"/>
                </a:cubicBezTo>
                <a:cubicBezTo>
                  <a:pt x="171" y="146"/>
                  <a:pt x="171" y="146"/>
                  <a:pt x="171" y="146"/>
                </a:cubicBezTo>
                <a:cubicBezTo>
                  <a:pt x="171" y="146"/>
                  <a:pt x="171" y="146"/>
                  <a:pt x="171" y="147"/>
                </a:cubicBezTo>
                <a:cubicBezTo>
                  <a:pt x="171" y="147"/>
                  <a:pt x="171" y="147"/>
                  <a:pt x="171" y="148"/>
                </a:cubicBezTo>
                <a:cubicBezTo>
                  <a:pt x="171" y="148"/>
                  <a:pt x="170" y="148"/>
                  <a:pt x="170" y="149"/>
                </a:cubicBezTo>
                <a:cubicBezTo>
                  <a:pt x="170" y="149"/>
                  <a:pt x="170" y="149"/>
                  <a:pt x="170" y="149"/>
                </a:cubicBezTo>
                <a:cubicBezTo>
                  <a:pt x="169" y="149"/>
                  <a:pt x="169" y="150"/>
                  <a:pt x="169" y="150"/>
                </a:cubicBezTo>
                <a:cubicBezTo>
                  <a:pt x="169" y="150"/>
                  <a:pt x="169" y="150"/>
                  <a:pt x="169" y="150"/>
                </a:cubicBezTo>
                <a:cubicBezTo>
                  <a:pt x="168" y="151"/>
                  <a:pt x="168" y="151"/>
                  <a:pt x="167" y="152"/>
                </a:cubicBezTo>
                <a:cubicBezTo>
                  <a:pt x="167" y="152"/>
                  <a:pt x="167" y="152"/>
                  <a:pt x="167" y="152"/>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32" name="Freeform 27">
            <a:extLst>
              <a:ext uri="{FF2B5EF4-FFF2-40B4-BE49-F238E27FC236}">
                <a16:creationId xmlns:a16="http://schemas.microsoft.com/office/drawing/2014/main" id="{B5AF11E7-5F3F-4607-9C62-98C728D03260}"/>
              </a:ext>
            </a:extLst>
          </p:cNvPr>
          <p:cNvSpPr>
            <a:spLocks noChangeAspect="1" noEditPoints="1"/>
          </p:cNvSpPr>
          <p:nvPr/>
        </p:nvSpPr>
        <p:spPr bwMode="gray">
          <a:xfrm flipH="1">
            <a:off x="8864481" y="4728183"/>
            <a:ext cx="90000" cy="90000"/>
          </a:xfrm>
          <a:custGeom>
            <a:avLst/>
            <a:gdLst>
              <a:gd name="T0" fmla="*/ 191 w 193"/>
              <a:gd name="T1" fmla="*/ 79 h 193"/>
              <a:gd name="T2" fmla="*/ 189 w 193"/>
              <a:gd name="T3" fmla="*/ 80 h 193"/>
              <a:gd name="T4" fmla="*/ 188 w 193"/>
              <a:gd name="T5" fmla="*/ 81 h 193"/>
              <a:gd name="T6" fmla="*/ 185 w 193"/>
              <a:gd name="T7" fmla="*/ 82 h 193"/>
              <a:gd name="T8" fmla="*/ 179 w 193"/>
              <a:gd name="T9" fmla="*/ 73 h 193"/>
              <a:gd name="T10" fmla="*/ 175 w 193"/>
              <a:gd name="T11" fmla="*/ 65 h 193"/>
              <a:gd name="T12" fmla="*/ 165 w 193"/>
              <a:gd name="T13" fmla="*/ 51 h 193"/>
              <a:gd name="T14" fmla="*/ 164 w 193"/>
              <a:gd name="T15" fmla="*/ 37 h 193"/>
              <a:gd name="T16" fmla="*/ 170 w 193"/>
              <a:gd name="T17" fmla="*/ 35 h 193"/>
              <a:gd name="T18" fmla="*/ 127 w 193"/>
              <a:gd name="T19" fmla="*/ 5 h 193"/>
              <a:gd name="T20" fmla="*/ 31 w 193"/>
              <a:gd name="T21" fmla="*/ 30 h 193"/>
              <a:gd name="T22" fmla="*/ 34 w 193"/>
              <a:gd name="T23" fmla="*/ 29 h 193"/>
              <a:gd name="T24" fmla="*/ 33 w 193"/>
              <a:gd name="T25" fmla="*/ 37 h 193"/>
              <a:gd name="T26" fmla="*/ 33 w 193"/>
              <a:gd name="T27" fmla="*/ 47 h 193"/>
              <a:gd name="T28" fmla="*/ 25 w 193"/>
              <a:gd name="T29" fmla="*/ 58 h 193"/>
              <a:gd name="T30" fmla="*/ 20 w 193"/>
              <a:gd name="T31" fmla="*/ 65 h 193"/>
              <a:gd name="T32" fmla="*/ 14 w 193"/>
              <a:gd name="T33" fmla="*/ 83 h 193"/>
              <a:gd name="T34" fmla="*/ 12 w 193"/>
              <a:gd name="T35" fmla="*/ 83 h 193"/>
              <a:gd name="T36" fmla="*/ 7 w 193"/>
              <a:gd name="T37" fmla="*/ 82 h 193"/>
              <a:gd name="T38" fmla="*/ 4 w 193"/>
              <a:gd name="T39" fmla="*/ 81 h 193"/>
              <a:gd name="T40" fmla="*/ 67 w 193"/>
              <a:gd name="T41" fmla="*/ 188 h 193"/>
              <a:gd name="T42" fmla="*/ 76 w 193"/>
              <a:gd name="T43" fmla="*/ 154 h 193"/>
              <a:gd name="T44" fmla="*/ 73 w 193"/>
              <a:gd name="T45" fmla="*/ 158 h 193"/>
              <a:gd name="T46" fmla="*/ 67 w 193"/>
              <a:gd name="T47" fmla="*/ 163 h 193"/>
              <a:gd name="T48" fmla="*/ 63 w 193"/>
              <a:gd name="T49" fmla="*/ 166 h 193"/>
              <a:gd name="T50" fmla="*/ 61 w 193"/>
              <a:gd name="T51" fmla="*/ 168 h 193"/>
              <a:gd name="T52" fmla="*/ 26 w 193"/>
              <a:gd name="T53" fmla="*/ 145 h 193"/>
              <a:gd name="T54" fmla="*/ 25 w 193"/>
              <a:gd name="T55" fmla="*/ 141 h 193"/>
              <a:gd name="T56" fmla="*/ 24 w 193"/>
              <a:gd name="T57" fmla="*/ 123 h 193"/>
              <a:gd name="T58" fmla="*/ 26 w 193"/>
              <a:gd name="T59" fmla="*/ 117 h 193"/>
              <a:gd name="T60" fmla="*/ 36 w 193"/>
              <a:gd name="T61" fmla="*/ 118 h 193"/>
              <a:gd name="T62" fmla="*/ 50 w 193"/>
              <a:gd name="T63" fmla="*/ 119 h 193"/>
              <a:gd name="T64" fmla="*/ 60 w 193"/>
              <a:gd name="T65" fmla="*/ 122 h 193"/>
              <a:gd name="T66" fmla="*/ 72 w 193"/>
              <a:gd name="T67" fmla="*/ 142 h 193"/>
              <a:gd name="T68" fmla="*/ 112 w 193"/>
              <a:gd name="T69" fmla="*/ 84 h 193"/>
              <a:gd name="T70" fmla="*/ 103 w 193"/>
              <a:gd name="T71" fmla="*/ 84 h 193"/>
              <a:gd name="T72" fmla="*/ 87 w 193"/>
              <a:gd name="T73" fmla="*/ 84 h 193"/>
              <a:gd name="T74" fmla="*/ 98 w 193"/>
              <a:gd name="T75" fmla="*/ 30 h 193"/>
              <a:gd name="T76" fmla="*/ 102 w 193"/>
              <a:gd name="T77" fmla="*/ 31 h 193"/>
              <a:gd name="T78" fmla="*/ 121 w 193"/>
              <a:gd name="T79" fmla="*/ 42 h 193"/>
              <a:gd name="T80" fmla="*/ 130 w 193"/>
              <a:gd name="T81" fmla="*/ 55 h 193"/>
              <a:gd name="T82" fmla="*/ 127 w 193"/>
              <a:gd name="T83" fmla="*/ 65 h 193"/>
              <a:gd name="T84" fmla="*/ 124 w 193"/>
              <a:gd name="T85" fmla="*/ 74 h 193"/>
              <a:gd name="T86" fmla="*/ 122 w 193"/>
              <a:gd name="T87" fmla="*/ 81 h 193"/>
              <a:gd name="T88" fmla="*/ 167 w 193"/>
              <a:gd name="T89" fmla="*/ 152 h 193"/>
              <a:gd name="T90" fmla="*/ 137 w 193"/>
              <a:gd name="T91" fmla="*/ 170 h 193"/>
              <a:gd name="T92" fmla="*/ 136 w 193"/>
              <a:gd name="T93" fmla="*/ 169 h 193"/>
              <a:gd name="T94" fmla="*/ 134 w 193"/>
              <a:gd name="T95" fmla="*/ 167 h 193"/>
              <a:gd name="T96" fmla="*/ 129 w 193"/>
              <a:gd name="T97" fmla="*/ 163 h 193"/>
              <a:gd name="T98" fmla="*/ 122 w 193"/>
              <a:gd name="T99" fmla="*/ 156 h 193"/>
              <a:gd name="T100" fmla="*/ 134 w 193"/>
              <a:gd name="T101" fmla="*/ 131 h 193"/>
              <a:gd name="T102" fmla="*/ 139 w 193"/>
              <a:gd name="T103" fmla="*/ 121 h 193"/>
              <a:gd name="T104" fmla="*/ 148 w 193"/>
              <a:gd name="T105" fmla="*/ 120 h 193"/>
              <a:gd name="T106" fmla="*/ 171 w 193"/>
              <a:gd name="T107" fmla="*/ 120 h 193"/>
              <a:gd name="T108" fmla="*/ 172 w 193"/>
              <a:gd name="T109" fmla="*/ 133 h 193"/>
              <a:gd name="T110" fmla="*/ 172 w 193"/>
              <a:gd name="T111" fmla="*/ 141 h 193"/>
              <a:gd name="T112" fmla="*/ 171 w 193"/>
              <a:gd name="T113" fmla="*/ 146 h 193"/>
              <a:gd name="T114" fmla="*/ 167 w 193"/>
              <a:gd name="T115" fmla="*/ 15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3" h="193">
                <a:moveTo>
                  <a:pt x="177" y="149"/>
                </a:moveTo>
                <a:cubicBezTo>
                  <a:pt x="178" y="148"/>
                  <a:pt x="178" y="147"/>
                  <a:pt x="178" y="147"/>
                </a:cubicBezTo>
                <a:cubicBezTo>
                  <a:pt x="178" y="147"/>
                  <a:pt x="179" y="146"/>
                  <a:pt x="180" y="145"/>
                </a:cubicBezTo>
                <a:cubicBezTo>
                  <a:pt x="187" y="131"/>
                  <a:pt x="193" y="117"/>
                  <a:pt x="193" y="96"/>
                </a:cubicBezTo>
                <a:cubicBezTo>
                  <a:pt x="193" y="95"/>
                  <a:pt x="192" y="94"/>
                  <a:pt x="192" y="94"/>
                </a:cubicBezTo>
                <a:cubicBezTo>
                  <a:pt x="192" y="93"/>
                  <a:pt x="193" y="93"/>
                  <a:pt x="193" y="92"/>
                </a:cubicBezTo>
                <a:cubicBezTo>
                  <a:pt x="192" y="87"/>
                  <a:pt x="192" y="83"/>
                  <a:pt x="191" y="79"/>
                </a:cubicBezTo>
                <a:cubicBezTo>
                  <a:pt x="191" y="79"/>
                  <a:pt x="191" y="79"/>
                  <a:pt x="191" y="79"/>
                </a:cubicBezTo>
                <a:cubicBezTo>
                  <a:pt x="191" y="79"/>
                  <a:pt x="191" y="79"/>
                  <a:pt x="191" y="79"/>
                </a:cubicBezTo>
                <a:cubicBezTo>
                  <a:pt x="191" y="79"/>
                  <a:pt x="191" y="79"/>
                  <a:pt x="190" y="79"/>
                </a:cubicBezTo>
                <a:cubicBezTo>
                  <a:pt x="190" y="79"/>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89" y="80"/>
                  <a:pt x="189" y="80"/>
                  <a:pt x="189" y="80"/>
                </a:cubicBezTo>
                <a:cubicBezTo>
                  <a:pt x="189" y="80"/>
                  <a:pt x="189" y="80"/>
                  <a:pt x="189" y="80"/>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8" y="81"/>
                  <a:pt x="188" y="81"/>
                  <a:pt x="188" y="81"/>
                </a:cubicBezTo>
                <a:cubicBezTo>
                  <a:pt x="188" y="81"/>
                  <a:pt x="188" y="81"/>
                  <a:pt x="188" y="81"/>
                </a:cubicBezTo>
                <a:cubicBezTo>
                  <a:pt x="188" y="82"/>
                  <a:pt x="188" y="82"/>
                  <a:pt x="187" y="82"/>
                </a:cubicBezTo>
                <a:cubicBezTo>
                  <a:pt x="187" y="82"/>
                  <a:pt x="187" y="82"/>
                  <a:pt x="187" y="82"/>
                </a:cubicBezTo>
                <a:cubicBezTo>
                  <a:pt x="187" y="82"/>
                  <a:pt x="187" y="82"/>
                  <a:pt x="187" y="82"/>
                </a:cubicBezTo>
                <a:cubicBezTo>
                  <a:pt x="186" y="82"/>
                  <a:pt x="186" y="82"/>
                  <a:pt x="186" y="82"/>
                </a:cubicBezTo>
                <a:cubicBezTo>
                  <a:pt x="186" y="82"/>
                  <a:pt x="186" y="82"/>
                  <a:pt x="186" y="82"/>
                </a:cubicBezTo>
                <a:cubicBezTo>
                  <a:pt x="186" y="82"/>
                  <a:pt x="186" y="82"/>
                  <a:pt x="186" y="82"/>
                </a:cubicBezTo>
                <a:cubicBezTo>
                  <a:pt x="186" y="82"/>
                  <a:pt x="185" y="82"/>
                  <a:pt x="185" y="82"/>
                </a:cubicBezTo>
                <a:cubicBezTo>
                  <a:pt x="185" y="82"/>
                  <a:pt x="185" y="82"/>
                  <a:pt x="185" y="82"/>
                </a:cubicBezTo>
                <a:cubicBezTo>
                  <a:pt x="185" y="82"/>
                  <a:pt x="184" y="82"/>
                  <a:pt x="183" y="83"/>
                </a:cubicBezTo>
                <a:cubicBezTo>
                  <a:pt x="183" y="82"/>
                  <a:pt x="183" y="81"/>
                  <a:pt x="183" y="81"/>
                </a:cubicBezTo>
                <a:cubicBezTo>
                  <a:pt x="183" y="80"/>
                  <a:pt x="182" y="80"/>
                  <a:pt x="182" y="79"/>
                </a:cubicBezTo>
                <a:cubicBezTo>
                  <a:pt x="182" y="79"/>
                  <a:pt x="182" y="79"/>
                  <a:pt x="182" y="78"/>
                </a:cubicBezTo>
                <a:cubicBezTo>
                  <a:pt x="182" y="78"/>
                  <a:pt x="181" y="77"/>
                  <a:pt x="181" y="77"/>
                </a:cubicBezTo>
                <a:cubicBezTo>
                  <a:pt x="181" y="77"/>
                  <a:pt x="181" y="76"/>
                  <a:pt x="181" y="76"/>
                </a:cubicBezTo>
                <a:cubicBezTo>
                  <a:pt x="181" y="76"/>
                  <a:pt x="180" y="75"/>
                  <a:pt x="180" y="74"/>
                </a:cubicBezTo>
                <a:cubicBezTo>
                  <a:pt x="180" y="74"/>
                  <a:pt x="180" y="74"/>
                  <a:pt x="179" y="73"/>
                </a:cubicBezTo>
                <a:cubicBezTo>
                  <a:pt x="179" y="73"/>
                  <a:pt x="179" y="73"/>
                  <a:pt x="179" y="73"/>
                </a:cubicBezTo>
                <a:cubicBezTo>
                  <a:pt x="179" y="73"/>
                  <a:pt x="179" y="72"/>
                  <a:pt x="179" y="72"/>
                </a:cubicBezTo>
                <a:cubicBezTo>
                  <a:pt x="179" y="72"/>
                  <a:pt x="179" y="72"/>
                  <a:pt x="179" y="72"/>
                </a:cubicBezTo>
                <a:cubicBezTo>
                  <a:pt x="179" y="72"/>
                  <a:pt x="178" y="71"/>
                  <a:pt x="178" y="71"/>
                </a:cubicBezTo>
                <a:cubicBezTo>
                  <a:pt x="178" y="70"/>
                  <a:pt x="178" y="70"/>
                  <a:pt x="178" y="70"/>
                </a:cubicBezTo>
                <a:cubicBezTo>
                  <a:pt x="178" y="70"/>
                  <a:pt x="178" y="70"/>
                  <a:pt x="178" y="70"/>
                </a:cubicBezTo>
                <a:cubicBezTo>
                  <a:pt x="177" y="69"/>
                  <a:pt x="177" y="68"/>
                  <a:pt x="176" y="68"/>
                </a:cubicBezTo>
                <a:cubicBezTo>
                  <a:pt x="176" y="67"/>
                  <a:pt x="176" y="67"/>
                  <a:pt x="176" y="67"/>
                </a:cubicBezTo>
                <a:cubicBezTo>
                  <a:pt x="176" y="66"/>
                  <a:pt x="175" y="66"/>
                  <a:pt x="175" y="65"/>
                </a:cubicBezTo>
                <a:cubicBezTo>
                  <a:pt x="175" y="65"/>
                  <a:pt x="175" y="65"/>
                  <a:pt x="175" y="65"/>
                </a:cubicBezTo>
                <a:cubicBezTo>
                  <a:pt x="174" y="64"/>
                  <a:pt x="173" y="63"/>
                  <a:pt x="173" y="62"/>
                </a:cubicBezTo>
                <a:cubicBezTo>
                  <a:pt x="173" y="62"/>
                  <a:pt x="173" y="62"/>
                  <a:pt x="173" y="62"/>
                </a:cubicBezTo>
                <a:cubicBezTo>
                  <a:pt x="173" y="62"/>
                  <a:pt x="173" y="62"/>
                  <a:pt x="173" y="62"/>
                </a:cubicBezTo>
                <a:cubicBezTo>
                  <a:pt x="172" y="61"/>
                  <a:pt x="172" y="61"/>
                  <a:pt x="172" y="60"/>
                </a:cubicBezTo>
                <a:cubicBezTo>
                  <a:pt x="171" y="60"/>
                  <a:pt x="171" y="60"/>
                  <a:pt x="171" y="60"/>
                </a:cubicBezTo>
                <a:cubicBezTo>
                  <a:pt x="171" y="59"/>
                  <a:pt x="171" y="59"/>
                  <a:pt x="170" y="58"/>
                </a:cubicBezTo>
                <a:cubicBezTo>
                  <a:pt x="169" y="56"/>
                  <a:pt x="167" y="54"/>
                  <a:pt x="166" y="53"/>
                </a:cubicBezTo>
                <a:cubicBezTo>
                  <a:pt x="166" y="53"/>
                  <a:pt x="166" y="53"/>
                  <a:pt x="166" y="53"/>
                </a:cubicBezTo>
                <a:cubicBezTo>
                  <a:pt x="165" y="52"/>
                  <a:pt x="165" y="52"/>
                  <a:pt x="165" y="51"/>
                </a:cubicBezTo>
                <a:cubicBezTo>
                  <a:pt x="164" y="51"/>
                  <a:pt x="164" y="51"/>
                  <a:pt x="164" y="51"/>
                </a:cubicBezTo>
                <a:cubicBezTo>
                  <a:pt x="164" y="51"/>
                  <a:pt x="164" y="51"/>
                  <a:pt x="164" y="51"/>
                </a:cubicBezTo>
                <a:cubicBezTo>
                  <a:pt x="163" y="50"/>
                  <a:pt x="163" y="50"/>
                  <a:pt x="163" y="50"/>
                </a:cubicBezTo>
                <a:cubicBezTo>
                  <a:pt x="163" y="49"/>
                  <a:pt x="163" y="49"/>
                  <a:pt x="164" y="48"/>
                </a:cubicBezTo>
                <a:cubicBezTo>
                  <a:pt x="164" y="47"/>
                  <a:pt x="164" y="46"/>
                  <a:pt x="164" y="44"/>
                </a:cubicBezTo>
                <a:cubicBezTo>
                  <a:pt x="164" y="43"/>
                  <a:pt x="164" y="43"/>
                  <a:pt x="164" y="42"/>
                </a:cubicBezTo>
                <a:cubicBezTo>
                  <a:pt x="164" y="41"/>
                  <a:pt x="164" y="40"/>
                  <a:pt x="164" y="39"/>
                </a:cubicBezTo>
                <a:cubicBezTo>
                  <a:pt x="164" y="39"/>
                  <a:pt x="164" y="39"/>
                  <a:pt x="164" y="39"/>
                </a:cubicBezTo>
                <a:cubicBezTo>
                  <a:pt x="164" y="38"/>
                  <a:pt x="164" y="37"/>
                  <a:pt x="164" y="37"/>
                </a:cubicBezTo>
                <a:cubicBezTo>
                  <a:pt x="164" y="36"/>
                  <a:pt x="164" y="36"/>
                  <a:pt x="164" y="36"/>
                </a:cubicBezTo>
                <a:cubicBezTo>
                  <a:pt x="164" y="35"/>
                  <a:pt x="164" y="34"/>
                  <a:pt x="164" y="34"/>
                </a:cubicBezTo>
                <a:cubicBezTo>
                  <a:pt x="164" y="34"/>
                  <a:pt x="164" y="33"/>
                  <a:pt x="164" y="33"/>
                </a:cubicBezTo>
                <a:cubicBezTo>
                  <a:pt x="164" y="33"/>
                  <a:pt x="164" y="33"/>
                  <a:pt x="164" y="33"/>
                </a:cubicBezTo>
                <a:cubicBezTo>
                  <a:pt x="163" y="32"/>
                  <a:pt x="163" y="31"/>
                  <a:pt x="163" y="31"/>
                </a:cubicBezTo>
                <a:cubicBezTo>
                  <a:pt x="165" y="31"/>
                  <a:pt x="167" y="33"/>
                  <a:pt x="169" y="34"/>
                </a:cubicBezTo>
                <a:cubicBezTo>
                  <a:pt x="169" y="34"/>
                  <a:pt x="169" y="34"/>
                  <a:pt x="169" y="34"/>
                </a:cubicBezTo>
                <a:cubicBezTo>
                  <a:pt x="169" y="35"/>
                  <a:pt x="169" y="35"/>
                  <a:pt x="170" y="35"/>
                </a:cubicBezTo>
                <a:cubicBezTo>
                  <a:pt x="170" y="35"/>
                  <a:pt x="170" y="35"/>
                  <a:pt x="170" y="35"/>
                </a:cubicBezTo>
                <a:cubicBezTo>
                  <a:pt x="170" y="35"/>
                  <a:pt x="170" y="35"/>
                  <a:pt x="170" y="35"/>
                </a:cubicBezTo>
                <a:cubicBezTo>
                  <a:pt x="170" y="35"/>
                  <a:pt x="170" y="35"/>
                  <a:pt x="170" y="35"/>
                </a:cubicBezTo>
                <a:cubicBezTo>
                  <a:pt x="170" y="35"/>
                  <a:pt x="170" y="36"/>
                  <a:pt x="170" y="36"/>
                </a:cubicBezTo>
                <a:cubicBezTo>
                  <a:pt x="171" y="36"/>
                  <a:pt x="171" y="36"/>
                  <a:pt x="171" y="36"/>
                </a:cubicBezTo>
                <a:cubicBezTo>
                  <a:pt x="171" y="36"/>
                  <a:pt x="171" y="36"/>
                  <a:pt x="171" y="36"/>
                </a:cubicBezTo>
                <a:cubicBezTo>
                  <a:pt x="171" y="35"/>
                  <a:pt x="171" y="35"/>
                  <a:pt x="171" y="34"/>
                </a:cubicBezTo>
                <a:cubicBezTo>
                  <a:pt x="160" y="21"/>
                  <a:pt x="145" y="12"/>
                  <a:pt x="129" y="6"/>
                </a:cubicBezTo>
                <a:cubicBezTo>
                  <a:pt x="128" y="5"/>
                  <a:pt x="128" y="6"/>
                  <a:pt x="127" y="6"/>
                </a:cubicBezTo>
                <a:cubicBezTo>
                  <a:pt x="128" y="5"/>
                  <a:pt x="127" y="5"/>
                  <a:pt x="127" y="5"/>
                </a:cubicBezTo>
                <a:cubicBezTo>
                  <a:pt x="117" y="2"/>
                  <a:pt x="107" y="0"/>
                  <a:pt x="96" y="0"/>
                </a:cubicBezTo>
                <a:cubicBezTo>
                  <a:pt x="85" y="0"/>
                  <a:pt x="75" y="1"/>
                  <a:pt x="66" y="5"/>
                </a:cubicBezTo>
                <a:cubicBezTo>
                  <a:pt x="65" y="6"/>
                  <a:pt x="65" y="6"/>
                  <a:pt x="65" y="6"/>
                </a:cubicBezTo>
                <a:cubicBezTo>
                  <a:pt x="65" y="6"/>
                  <a:pt x="62" y="6"/>
                  <a:pt x="60" y="7"/>
                </a:cubicBezTo>
                <a:cubicBezTo>
                  <a:pt x="45" y="13"/>
                  <a:pt x="31" y="24"/>
                  <a:pt x="21" y="37"/>
                </a:cubicBezTo>
                <a:cubicBezTo>
                  <a:pt x="20" y="37"/>
                  <a:pt x="20" y="38"/>
                  <a:pt x="20" y="38"/>
                </a:cubicBezTo>
                <a:cubicBezTo>
                  <a:pt x="22" y="37"/>
                  <a:pt x="26" y="33"/>
                  <a:pt x="30" y="31"/>
                </a:cubicBezTo>
                <a:cubicBezTo>
                  <a:pt x="30" y="31"/>
                  <a:pt x="30" y="31"/>
                  <a:pt x="30" y="31"/>
                </a:cubicBezTo>
                <a:cubicBezTo>
                  <a:pt x="31" y="30"/>
                  <a:pt x="31" y="30"/>
                  <a:pt x="31" y="30"/>
                </a:cubicBezTo>
                <a:cubicBezTo>
                  <a:pt x="31" y="30"/>
                  <a:pt x="31" y="30"/>
                  <a:pt x="32" y="30"/>
                </a:cubicBezTo>
                <a:cubicBezTo>
                  <a:pt x="32" y="30"/>
                  <a:pt x="32" y="30"/>
                  <a:pt x="32" y="29"/>
                </a:cubicBezTo>
                <a:cubicBezTo>
                  <a:pt x="32" y="29"/>
                  <a:pt x="33" y="29"/>
                  <a:pt x="33" y="29"/>
                </a:cubicBezTo>
                <a:cubicBezTo>
                  <a:pt x="33" y="29"/>
                  <a:pt x="33" y="29"/>
                  <a:pt x="33" y="29"/>
                </a:cubicBezTo>
                <a:cubicBezTo>
                  <a:pt x="33" y="29"/>
                  <a:pt x="33" y="29"/>
                  <a:pt x="34" y="29"/>
                </a:cubicBezTo>
                <a:cubicBezTo>
                  <a:pt x="34" y="29"/>
                  <a:pt x="34" y="29"/>
                  <a:pt x="34" y="29"/>
                </a:cubicBezTo>
                <a:cubicBezTo>
                  <a:pt x="34" y="29"/>
                  <a:pt x="34" y="29"/>
                  <a:pt x="34" y="29"/>
                </a:cubicBezTo>
                <a:cubicBezTo>
                  <a:pt x="34" y="29"/>
                  <a:pt x="34" y="29"/>
                  <a:pt x="34" y="28"/>
                </a:cubicBezTo>
                <a:cubicBezTo>
                  <a:pt x="34" y="29"/>
                  <a:pt x="34" y="29"/>
                  <a:pt x="34" y="29"/>
                </a:cubicBezTo>
                <a:cubicBezTo>
                  <a:pt x="34" y="29"/>
                  <a:pt x="34" y="29"/>
                  <a:pt x="34" y="29"/>
                </a:cubicBezTo>
                <a:cubicBezTo>
                  <a:pt x="34" y="30"/>
                  <a:pt x="34" y="30"/>
                  <a:pt x="34" y="30"/>
                </a:cubicBezTo>
                <a:cubicBezTo>
                  <a:pt x="34" y="30"/>
                  <a:pt x="34" y="30"/>
                  <a:pt x="34" y="31"/>
                </a:cubicBezTo>
                <a:cubicBezTo>
                  <a:pt x="34" y="31"/>
                  <a:pt x="34" y="32"/>
                  <a:pt x="34" y="33"/>
                </a:cubicBezTo>
                <a:cubicBezTo>
                  <a:pt x="34" y="33"/>
                  <a:pt x="34" y="33"/>
                  <a:pt x="34" y="33"/>
                </a:cubicBezTo>
                <a:cubicBezTo>
                  <a:pt x="34" y="33"/>
                  <a:pt x="34" y="34"/>
                  <a:pt x="33" y="35"/>
                </a:cubicBezTo>
                <a:cubicBezTo>
                  <a:pt x="33" y="35"/>
                  <a:pt x="33" y="35"/>
                  <a:pt x="33" y="35"/>
                </a:cubicBezTo>
                <a:cubicBezTo>
                  <a:pt x="33" y="35"/>
                  <a:pt x="33" y="36"/>
                  <a:pt x="33" y="36"/>
                </a:cubicBezTo>
                <a:cubicBezTo>
                  <a:pt x="33" y="37"/>
                  <a:pt x="33" y="37"/>
                  <a:pt x="33" y="37"/>
                </a:cubicBezTo>
                <a:cubicBezTo>
                  <a:pt x="33" y="37"/>
                  <a:pt x="33" y="38"/>
                  <a:pt x="33" y="38"/>
                </a:cubicBezTo>
                <a:cubicBezTo>
                  <a:pt x="33" y="39"/>
                  <a:pt x="33" y="39"/>
                  <a:pt x="33" y="39"/>
                </a:cubicBezTo>
                <a:cubicBezTo>
                  <a:pt x="33" y="39"/>
                  <a:pt x="33" y="39"/>
                  <a:pt x="33" y="40"/>
                </a:cubicBezTo>
                <a:cubicBezTo>
                  <a:pt x="33" y="40"/>
                  <a:pt x="33" y="41"/>
                  <a:pt x="33" y="42"/>
                </a:cubicBezTo>
                <a:cubicBezTo>
                  <a:pt x="33" y="42"/>
                  <a:pt x="33" y="42"/>
                  <a:pt x="33" y="42"/>
                </a:cubicBezTo>
                <a:cubicBezTo>
                  <a:pt x="33" y="43"/>
                  <a:pt x="33" y="43"/>
                  <a:pt x="33" y="44"/>
                </a:cubicBezTo>
                <a:cubicBezTo>
                  <a:pt x="33" y="45"/>
                  <a:pt x="33" y="45"/>
                  <a:pt x="33" y="46"/>
                </a:cubicBezTo>
                <a:cubicBezTo>
                  <a:pt x="33" y="46"/>
                  <a:pt x="33" y="46"/>
                  <a:pt x="33" y="47"/>
                </a:cubicBezTo>
                <a:cubicBezTo>
                  <a:pt x="33" y="47"/>
                  <a:pt x="33" y="47"/>
                  <a:pt x="33" y="47"/>
                </a:cubicBezTo>
                <a:cubicBezTo>
                  <a:pt x="34" y="48"/>
                  <a:pt x="34" y="49"/>
                  <a:pt x="34" y="49"/>
                </a:cubicBezTo>
                <a:cubicBezTo>
                  <a:pt x="33" y="50"/>
                  <a:pt x="32" y="51"/>
                  <a:pt x="31" y="51"/>
                </a:cubicBezTo>
                <a:cubicBezTo>
                  <a:pt x="31" y="51"/>
                  <a:pt x="31" y="52"/>
                  <a:pt x="31" y="52"/>
                </a:cubicBezTo>
                <a:cubicBezTo>
                  <a:pt x="30" y="52"/>
                  <a:pt x="30" y="52"/>
                  <a:pt x="30" y="53"/>
                </a:cubicBezTo>
                <a:cubicBezTo>
                  <a:pt x="29" y="53"/>
                  <a:pt x="29" y="53"/>
                  <a:pt x="29" y="54"/>
                </a:cubicBezTo>
                <a:cubicBezTo>
                  <a:pt x="28" y="54"/>
                  <a:pt x="28" y="54"/>
                  <a:pt x="28" y="55"/>
                </a:cubicBezTo>
                <a:cubicBezTo>
                  <a:pt x="28" y="55"/>
                  <a:pt x="27" y="55"/>
                  <a:pt x="27" y="55"/>
                </a:cubicBezTo>
                <a:cubicBezTo>
                  <a:pt x="27" y="56"/>
                  <a:pt x="26" y="56"/>
                  <a:pt x="26" y="56"/>
                </a:cubicBezTo>
                <a:cubicBezTo>
                  <a:pt x="26" y="57"/>
                  <a:pt x="25" y="57"/>
                  <a:pt x="25" y="58"/>
                </a:cubicBezTo>
                <a:cubicBezTo>
                  <a:pt x="25" y="58"/>
                  <a:pt x="24" y="59"/>
                  <a:pt x="24" y="59"/>
                </a:cubicBezTo>
                <a:cubicBezTo>
                  <a:pt x="24" y="59"/>
                  <a:pt x="24" y="59"/>
                  <a:pt x="24" y="59"/>
                </a:cubicBezTo>
                <a:cubicBezTo>
                  <a:pt x="24" y="59"/>
                  <a:pt x="23" y="60"/>
                  <a:pt x="23" y="60"/>
                </a:cubicBezTo>
                <a:cubicBezTo>
                  <a:pt x="23" y="60"/>
                  <a:pt x="22" y="61"/>
                  <a:pt x="22" y="62"/>
                </a:cubicBezTo>
                <a:cubicBezTo>
                  <a:pt x="22" y="62"/>
                  <a:pt x="22" y="62"/>
                  <a:pt x="22" y="62"/>
                </a:cubicBezTo>
                <a:cubicBezTo>
                  <a:pt x="22" y="62"/>
                  <a:pt x="21" y="63"/>
                  <a:pt x="21" y="63"/>
                </a:cubicBezTo>
                <a:cubicBezTo>
                  <a:pt x="21" y="63"/>
                  <a:pt x="21" y="64"/>
                  <a:pt x="20" y="64"/>
                </a:cubicBezTo>
                <a:cubicBezTo>
                  <a:pt x="20" y="64"/>
                  <a:pt x="20" y="64"/>
                  <a:pt x="20" y="64"/>
                </a:cubicBezTo>
                <a:cubicBezTo>
                  <a:pt x="20" y="65"/>
                  <a:pt x="20" y="65"/>
                  <a:pt x="20" y="65"/>
                </a:cubicBezTo>
                <a:cubicBezTo>
                  <a:pt x="19" y="66"/>
                  <a:pt x="19" y="66"/>
                  <a:pt x="19" y="67"/>
                </a:cubicBezTo>
                <a:cubicBezTo>
                  <a:pt x="19" y="67"/>
                  <a:pt x="19" y="67"/>
                  <a:pt x="19" y="67"/>
                </a:cubicBezTo>
                <a:cubicBezTo>
                  <a:pt x="18" y="68"/>
                  <a:pt x="18" y="69"/>
                  <a:pt x="18" y="70"/>
                </a:cubicBezTo>
                <a:cubicBezTo>
                  <a:pt x="17" y="71"/>
                  <a:pt x="17" y="72"/>
                  <a:pt x="16" y="73"/>
                </a:cubicBezTo>
                <a:cubicBezTo>
                  <a:pt x="16" y="73"/>
                  <a:pt x="16" y="73"/>
                  <a:pt x="16" y="73"/>
                </a:cubicBezTo>
                <a:cubicBezTo>
                  <a:pt x="16" y="74"/>
                  <a:pt x="16" y="75"/>
                  <a:pt x="16" y="75"/>
                </a:cubicBezTo>
                <a:cubicBezTo>
                  <a:pt x="16" y="75"/>
                  <a:pt x="16" y="75"/>
                  <a:pt x="16" y="75"/>
                </a:cubicBezTo>
                <a:cubicBezTo>
                  <a:pt x="15" y="77"/>
                  <a:pt x="15" y="79"/>
                  <a:pt x="14" y="80"/>
                </a:cubicBezTo>
                <a:cubicBezTo>
                  <a:pt x="14" y="81"/>
                  <a:pt x="14" y="82"/>
                  <a:pt x="14" y="83"/>
                </a:cubicBezTo>
                <a:cubicBezTo>
                  <a:pt x="14" y="83"/>
                  <a:pt x="14" y="83"/>
                  <a:pt x="14" y="83"/>
                </a:cubicBezTo>
                <a:cubicBezTo>
                  <a:pt x="14" y="83"/>
                  <a:pt x="14" y="83"/>
                  <a:pt x="14"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2" y="83"/>
                </a:cubicBezTo>
                <a:cubicBezTo>
                  <a:pt x="12" y="83"/>
                  <a:pt x="12" y="83"/>
                  <a:pt x="12" y="83"/>
                </a:cubicBezTo>
                <a:cubicBezTo>
                  <a:pt x="12" y="83"/>
                  <a:pt x="12" y="83"/>
                  <a:pt x="12" y="83"/>
                </a:cubicBezTo>
                <a:cubicBezTo>
                  <a:pt x="12" y="83"/>
                  <a:pt x="12" y="83"/>
                  <a:pt x="12" y="83"/>
                </a:cubicBezTo>
                <a:cubicBezTo>
                  <a:pt x="11" y="83"/>
                  <a:pt x="11" y="83"/>
                  <a:pt x="11" y="83"/>
                </a:cubicBezTo>
                <a:cubicBezTo>
                  <a:pt x="11" y="83"/>
                  <a:pt x="11" y="83"/>
                  <a:pt x="11" y="83"/>
                </a:cubicBezTo>
                <a:cubicBezTo>
                  <a:pt x="10" y="82"/>
                  <a:pt x="10" y="82"/>
                  <a:pt x="10" y="82"/>
                </a:cubicBezTo>
                <a:cubicBezTo>
                  <a:pt x="10" y="82"/>
                  <a:pt x="10" y="82"/>
                  <a:pt x="10" y="82"/>
                </a:cubicBezTo>
                <a:cubicBezTo>
                  <a:pt x="10" y="82"/>
                  <a:pt x="10" y="82"/>
                  <a:pt x="9" y="82"/>
                </a:cubicBezTo>
                <a:cubicBezTo>
                  <a:pt x="9" y="82"/>
                  <a:pt x="9" y="82"/>
                  <a:pt x="9" y="82"/>
                </a:cubicBezTo>
                <a:cubicBezTo>
                  <a:pt x="8" y="82"/>
                  <a:pt x="8" y="82"/>
                  <a:pt x="7" y="82"/>
                </a:cubicBezTo>
                <a:cubicBezTo>
                  <a:pt x="7" y="82"/>
                  <a:pt x="7" y="82"/>
                  <a:pt x="7" y="82"/>
                </a:cubicBezTo>
                <a:cubicBezTo>
                  <a:pt x="6" y="82"/>
                  <a:pt x="6" y="82"/>
                  <a:pt x="6" y="82"/>
                </a:cubicBezTo>
                <a:cubicBezTo>
                  <a:pt x="6" y="82"/>
                  <a:pt x="5" y="82"/>
                  <a:pt x="5" y="82"/>
                </a:cubicBezTo>
                <a:cubicBezTo>
                  <a:pt x="5" y="82"/>
                  <a:pt x="5" y="82"/>
                  <a:pt x="5" y="82"/>
                </a:cubicBezTo>
                <a:cubicBezTo>
                  <a:pt x="5" y="82"/>
                  <a:pt x="5" y="81"/>
                  <a:pt x="5" y="81"/>
                </a:cubicBezTo>
                <a:cubicBezTo>
                  <a:pt x="5" y="81"/>
                  <a:pt x="4" y="81"/>
                  <a:pt x="4" y="81"/>
                </a:cubicBezTo>
                <a:cubicBezTo>
                  <a:pt x="4" y="81"/>
                  <a:pt x="4" y="81"/>
                  <a:pt x="4" y="81"/>
                </a:cubicBezTo>
                <a:cubicBezTo>
                  <a:pt x="4" y="81"/>
                  <a:pt x="4" y="81"/>
                  <a:pt x="4" y="81"/>
                </a:cubicBezTo>
                <a:cubicBezTo>
                  <a:pt x="4" y="81"/>
                  <a:pt x="4" y="81"/>
                  <a:pt x="4" y="81"/>
                </a:cubicBezTo>
                <a:cubicBezTo>
                  <a:pt x="3" y="81"/>
                  <a:pt x="3" y="81"/>
                  <a:pt x="3" y="81"/>
                </a:cubicBezTo>
                <a:cubicBezTo>
                  <a:pt x="3" y="81"/>
                  <a:pt x="3" y="81"/>
                  <a:pt x="3" y="81"/>
                </a:cubicBezTo>
                <a:cubicBezTo>
                  <a:pt x="3" y="81"/>
                  <a:pt x="3" y="81"/>
                  <a:pt x="3" y="81"/>
                </a:cubicBezTo>
                <a:cubicBezTo>
                  <a:pt x="2" y="81"/>
                  <a:pt x="2" y="81"/>
                  <a:pt x="2" y="81"/>
                </a:cubicBezTo>
                <a:cubicBezTo>
                  <a:pt x="1" y="86"/>
                  <a:pt x="0" y="91"/>
                  <a:pt x="0" y="96"/>
                </a:cubicBezTo>
                <a:cubicBezTo>
                  <a:pt x="0" y="113"/>
                  <a:pt x="5" y="129"/>
                  <a:pt x="12" y="143"/>
                </a:cubicBezTo>
                <a:cubicBezTo>
                  <a:pt x="13" y="145"/>
                  <a:pt x="16" y="148"/>
                  <a:pt x="17" y="148"/>
                </a:cubicBezTo>
                <a:cubicBezTo>
                  <a:pt x="16" y="149"/>
                  <a:pt x="16" y="149"/>
                  <a:pt x="17" y="150"/>
                </a:cubicBezTo>
                <a:cubicBezTo>
                  <a:pt x="28" y="168"/>
                  <a:pt x="46" y="181"/>
                  <a:pt x="67" y="188"/>
                </a:cubicBezTo>
                <a:cubicBezTo>
                  <a:pt x="69" y="189"/>
                  <a:pt x="71" y="188"/>
                  <a:pt x="73" y="188"/>
                </a:cubicBezTo>
                <a:cubicBezTo>
                  <a:pt x="73" y="189"/>
                  <a:pt x="76" y="190"/>
                  <a:pt x="78" y="191"/>
                </a:cubicBezTo>
                <a:cubicBezTo>
                  <a:pt x="84" y="192"/>
                  <a:pt x="90" y="193"/>
                  <a:pt x="96" y="193"/>
                </a:cubicBezTo>
                <a:cubicBezTo>
                  <a:pt x="103" y="193"/>
                  <a:pt x="110" y="192"/>
                  <a:pt x="116" y="190"/>
                </a:cubicBezTo>
                <a:cubicBezTo>
                  <a:pt x="118" y="190"/>
                  <a:pt x="121" y="189"/>
                  <a:pt x="122" y="188"/>
                </a:cubicBezTo>
                <a:cubicBezTo>
                  <a:pt x="122" y="188"/>
                  <a:pt x="123" y="188"/>
                  <a:pt x="124" y="188"/>
                </a:cubicBezTo>
                <a:cubicBezTo>
                  <a:pt x="148" y="181"/>
                  <a:pt x="166" y="167"/>
                  <a:pt x="177" y="149"/>
                </a:cubicBezTo>
                <a:close/>
                <a:moveTo>
                  <a:pt x="77" y="153"/>
                </a:moveTo>
                <a:cubicBezTo>
                  <a:pt x="77" y="153"/>
                  <a:pt x="77" y="153"/>
                  <a:pt x="76" y="154"/>
                </a:cubicBezTo>
                <a:cubicBezTo>
                  <a:pt x="76" y="154"/>
                  <a:pt x="76" y="154"/>
                  <a:pt x="76" y="154"/>
                </a:cubicBezTo>
                <a:cubicBezTo>
                  <a:pt x="76" y="154"/>
                  <a:pt x="76" y="155"/>
                  <a:pt x="75" y="155"/>
                </a:cubicBezTo>
                <a:cubicBezTo>
                  <a:pt x="75" y="155"/>
                  <a:pt x="75" y="155"/>
                  <a:pt x="75" y="155"/>
                </a:cubicBezTo>
                <a:cubicBezTo>
                  <a:pt x="75" y="155"/>
                  <a:pt x="75" y="156"/>
                  <a:pt x="74" y="156"/>
                </a:cubicBezTo>
                <a:cubicBezTo>
                  <a:pt x="74" y="156"/>
                  <a:pt x="74" y="156"/>
                  <a:pt x="74" y="156"/>
                </a:cubicBezTo>
                <a:cubicBezTo>
                  <a:pt x="74" y="156"/>
                  <a:pt x="74" y="156"/>
                  <a:pt x="74" y="156"/>
                </a:cubicBezTo>
                <a:cubicBezTo>
                  <a:pt x="74" y="156"/>
                  <a:pt x="74" y="156"/>
                  <a:pt x="74" y="156"/>
                </a:cubicBezTo>
                <a:cubicBezTo>
                  <a:pt x="74" y="157"/>
                  <a:pt x="74" y="157"/>
                  <a:pt x="74" y="157"/>
                </a:cubicBezTo>
                <a:cubicBezTo>
                  <a:pt x="73" y="157"/>
                  <a:pt x="73" y="158"/>
                  <a:pt x="73" y="158"/>
                </a:cubicBezTo>
                <a:cubicBezTo>
                  <a:pt x="73" y="158"/>
                  <a:pt x="73" y="158"/>
                  <a:pt x="73" y="158"/>
                </a:cubicBezTo>
                <a:cubicBezTo>
                  <a:pt x="72" y="158"/>
                  <a:pt x="72" y="159"/>
                  <a:pt x="71" y="159"/>
                </a:cubicBezTo>
                <a:cubicBezTo>
                  <a:pt x="71" y="159"/>
                  <a:pt x="71" y="159"/>
                  <a:pt x="71" y="159"/>
                </a:cubicBezTo>
                <a:cubicBezTo>
                  <a:pt x="71" y="160"/>
                  <a:pt x="70" y="160"/>
                  <a:pt x="70" y="161"/>
                </a:cubicBezTo>
                <a:cubicBezTo>
                  <a:pt x="70" y="161"/>
                  <a:pt x="69" y="161"/>
                  <a:pt x="69" y="161"/>
                </a:cubicBezTo>
                <a:cubicBezTo>
                  <a:pt x="69" y="162"/>
                  <a:pt x="69" y="162"/>
                  <a:pt x="69" y="162"/>
                </a:cubicBezTo>
                <a:cubicBezTo>
                  <a:pt x="68" y="162"/>
                  <a:pt x="68" y="163"/>
                  <a:pt x="67" y="163"/>
                </a:cubicBezTo>
                <a:cubicBezTo>
                  <a:pt x="67" y="163"/>
                  <a:pt x="67" y="163"/>
                  <a:pt x="67" y="163"/>
                </a:cubicBezTo>
                <a:cubicBezTo>
                  <a:pt x="67" y="163"/>
                  <a:pt x="67" y="163"/>
                  <a:pt x="67" y="163"/>
                </a:cubicBezTo>
                <a:cubicBezTo>
                  <a:pt x="67" y="163"/>
                  <a:pt x="67" y="164"/>
                  <a:pt x="66" y="164"/>
                </a:cubicBezTo>
                <a:cubicBezTo>
                  <a:pt x="66" y="164"/>
                  <a:pt x="66" y="164"/>
                  <a:pt x="66" y="164"/>
                </a:cubicBezTo>
                <a:cubicBezTo>
                  <a:pt x="66" y="164"/>
                  <a:pt x="66" y="165"/>
                  <a:pt x="65" y="165"/>
                </a:cubicBezTo>
                <a:cubicBezTo>
                  <a:pt x="65" y="165"/>
                  <a:pt x="65" y="165"/>
                  <a:pt x="65" y="165"/>
                </a:cubicBezTo>
                <a:cubicBezTo>
                  <a:pt x="65" y="165"/>
                  <a:pt x="65" y="165"/>
                  <a:pt x="65" y="165"/>
                </a:cubicBezTo>
                <a:cubicBezTo>
                  <a:pt x="65" y="165"/>
                  <a:pt x="65" y="165"/>
                  <a:pt x="65" y="165"/>
                </a:cubicBezTo>
                <a:cubicBezTo>
                  <a:pt x="64" y="166"/>
                  <a:pt x="64" y="166"/>
                  <a:pt x="64" y="166"/>
                </a:cubicBezTo>
                <a:cubicBezTo>
                  <a:pt x="63" y="166"/>
                  <a:pt x="63" y="166"/>
                  <a:pt x="63" y="166"/>
                </a:cubicBezTo>
                <a:cubicBezTo>
                  <a:pt x="63" y="166"/>
                  <a:pt x="63" y="166"/>
                  <a:pt x="63" y="166"/>
                </a:cubicBezTo>
                <a:cubicBezTo>
                  <a:pt x="63" y="167"/>
                  <a:pt x="63" y="167"/>
                  <a:pt x="63" y="167"/>
                </a:cubicBezTo>
                <a:cubicBezTo>
                  <a:pt x="63" y="167"/>
                  <a:pt x="63" y="167"/>
                  <a:pt x="62" y="167"/>
                </a:cubicBezTo>
                <a:cubicBezTo>
                  <a:pt x="62" y="167"/>
                  <a:pt x="62" y="167"/>
                  <a:pt x="62" y="167"/>
                </a:cubicBezTo>
                <a:cubicBezTo>
                  <a:pt x="62" y="168"/>
                  <a:pt x="62" y="168"/>
                  <a:pt x="62" y="168"/>
                </a:cubicBezTo>
                <a:cubicBezTo>
                  <a:pt x="62" y="168"/>
                  <a:pt x="62" y="168"/>
                  <a:pt x="62" y="168"/>
                </a:cubicBezTo>
                <a:cubicBezTo>
                  <a:pt x="62" y="168"/>
                  <a:pt x="61" y="168"/>
                  <a:pt x="61" y="168"/>
                </a:cubicBezTo>
                <a:cubicBezTo>
                  <a:pt x="61" y="168"/>
                  <a:pt x="61" y="168"/>
                  <a:pt x="61" y="168"/>
                </a:cubicBezTo>
                <a:cubicBezTo>
                  <a:pt x="61" y="168"/>
                  <a:pt x="61" y="168"/>
                  <a:pt x="61" y="168"/>
                </a:cubicBezTo>
                <a:cubicBezTo>
                  <a:pt x="61" y="168"/>
                  <a:pt x="61" y="168"/>
                  <a:pt x="61" y="168"/>
                </a:cubicBezTo>
                <a:cubicBezTo>
                  <a:pt x="61" y="169"/>
                  <a:pt x="60" y="169"/>
                  <a:pt x="60" y="169"/>
                </a:cubicBezTo>
                <a:cubicBezTo>
                  <a:pt x="60" y="169"/>
                  <a:pt x="60" y="169"/>
                  <a:pt x="60" y="169"/>
                </a:cubicBezTo>
                <a:cubicBezTo>
                  <a:pt x="60" y="169"/>
                  <a:pt x="60" y="169"/>
                  <a:pt x="59" y="169"/>
                </a:cubicBezTo>
                <a:cubicBezTo>
                  <a:pt x="59" y="170"/>
                  <a:pt x="59" y="170"/>
                  <a:pt x="59" y="170"/>
                </a:cubicBezTo>
                <a:cubicBezTo>
                  <a:pt x="59" y="170"/>
                  <a:pt x="58" y="170"/>
                  <a:pt x="58" y="170"/>
                </a:cubicBezTo>
                <a:cubicBezTo>
                  <a:pt x="50" y="167"/>
                  <a:pt x="30" y="155"/>
                  <a:pt x="27" y="149"/>
                </a:cubicBezTo>
                <a:cubicBezTo>
                  <a:pt x="26" y="148"/>
                  <a:pt x="26" y="147"/>
                  <a:pt x="26" y="146"/>
                </a:cubicBezTo>
                <a:cubicBezTo>
                  <a:pt x="26" y="146"/>
                  <a:pt x="26" y="146"/>
                  <a:pt x="26" y="146"/>
                </a:cubicBezTo>
                <a:cubicBezTo>
                  <a:pt x="26" y="146"/>
                  <a:pt x="26" y="146"/>
                  <a:pt x="26" y="145"/>
                </a:cubicBezTo>
                <a:cubicBezTo>
                  <a:pt x="26" y="145"/>
                  <a:pt x="26" y="145"/>
                  <a:pt x="26" y="145"/>
                </a:cubicBezTo>
                <a:cubicBezTo>
                  <a:pt x="26" y="145"/>
                  <a:pt x="26" y="145"/>
                  <a:pt x="26" y="145"/>
                </a:cubicBezTo>
                <a:cubicBezTo>
                  <a:pt x="26" y="145"/>
                  <a:pt x="26" y="145"/>
                  <a:pt x="26" y="145"/>
                </a:cubicBezTo>
                <a:cubicBezTo>
                  <a:pt x="26" y="144"/>
                  <a:pt x="26" y="144"/>
                  <a:pt x="26" y="144"/>
                </a:cubicBezTo>
                <a:cubicBezTo>
                  <a:pt x="26" y="144"/>
                  <a:pt x="26" y="144"/>
                  <a:pt x="26" y="144"/>
                </a:cubicBezTo>
                <a:cubicBezTo>
                  <a:pt x="26" y="143"/>
                  <a:pt x="26" y="143"/>
                  <a:pt x="26" y="143"/>
                </a:cubicBezTo>
                <a:cubicBezTo>
                  <a:pt x="26" y="143"/>
                  <a:pt x="25" y="143"/>
                  <a:pt x="25" y="143"/>
                </a:cubicBezTo>
                <a:cubicBezTo>
                  <a:pt x="25" y="142"/>
                  <a:pt x="25" y="142"/>
                  <a:pt x="25" y="142"/>
                </a:cubicBezTo>
                <a:cubicBezTo>
                  <a:pt x="25" y="142"/>
                  <a:pt x="25" y="141"/>
                  <a:pt x="25" y="141"/>
                </a:cubicBezTo>
                <a:cubicBezTo>
                  <a:pt x="25" y="141"/>
                  <a:pt x="25" y="141"/>
                  <a:pt x="25" y="140"/>
                </a:cubicBezTo>
                <a:cubicBezTo>
                  <a:pt x="25" y="140"/>
                  <a:pt x="25" y="140"/>
                  <a:pt x="25" y="140"/>
                </a:cubicBezTo>
                <a:cubicBezTo>
                  <a:pt x="25" y="139"/>
                  <a:pt x="25" y="138"/>
                  <a:pt x="25" y="137"/>
                </a:cubicBezTo>
                <a:cubicBezTo>
                  <a:pt x="25" y="137"/>
                  <a:pt x="25" y="137"/>
                  <a:pt x="25" y="137"/>
                </a:cubicBezTo>
                <a:cubicBezTo>
                  <a:pt x="24" y="134"/>
                  <a:pt x="24" y="130"/>
                  <a:pt x="24" y="127"/>
                </a:cubicBezTo>
                <a:cubicBezTo>
                  <a:pt x="24" y="127"/>
                  <a:pt x="24" y="127"/>
                  <a:pt x="24" y="127"/>
                </a:cubicBezTo>
                <a:cubicBezTo>
                  <a:pt x="24" y="126"/>
                  <a:pt x="24" y="126"/>
                  <a:pt x="24" y="125"/>
                </a:cubicBezTo>
                <a:cubicBezTo>
                  <a:pt x="24" y="125"/>
                  <a:pt x="24" y="125"/>
                  <a:pt x="24" y="125"/>
                </a:cubicBezTo>
                <a:cubicBezTo>
                  <a:pt x="24" y="124"/>
                  <a:pt x="24" y="124"/>
                  <a:pt x="24" y="123"/>
                </a:cubicBezTo>
                <a:cubicBezTo>
                  <a:pt x="24" y="123"/>
                  <a:pt x="24" y="123"/>
                  <a:pt x="24" y="123"/>
                </a:cubicBezTo>
                <a:cubicBezTo>
                  <a:pt x="24" y="122"/>
                  <a:pt x="24" y="122"/>
                  <a:pt x="24" y="121"/>
                </a:cubicBezTo>
                <a:cubicBezTo>
                  <a:pt x="24" y="121"/>
                  <a:pt x="24" y="121"/>
                  <a:pt x="24" y="121"/>
                </a:cubicBezTo>
                <a:cubicBezTo>
                  <a:pt x="24" y="121"/>
                  <a:pt x="24" y="120"/>
                  <a:pt x="24" y="120"/>
                </a:cubicBezTo>
                <a:cubicBezTo>
                  <a:pt x="24" y="120"/>
                  <a:pt x="24" y="120"/>
                  <a:pt x="24" y="119"/>
                </a:cubicBezTo>
                <a:cubicBezTo>
                  <a:pt x="24" y="119"/>
                  <a:pt x="24" y="119"/>
                  <a:pt x="24" y="118"/>
                </a:cubicBezTo>
                <a:cubicBezTo>
                  <a:pt x="24" y="118"/>
                  <a:pt x="24" y="118"/>
                  <a:pt x="24" y="118"/>
                </a:cubicBezTo>
                <a:cubicBezTo>
                  <a:pt x="25" y="118"/>
                  <a:pt x="25" y="117"/>
                  <a:pt x="25" y="117"/>
                </a:cubicBezTo>
                <a:cubicBezTo>
                  <a:pt x="25" y="117"/>
                  <a:pt x="26" y="117"/>
                  <a:pt x="26" y="117"/>
                </a:cubicBezTo>
                <a:cubicBezTo>
                  <a:pt x="26" y="117"/>
                  <a:pt x="27" y="117"/>
                  <a:pt x="27" y="117"/>
                </a:cubicBezTo>
                <a:cubicBezTo>
                  <a:pt x="27" y="117"/>
                  <a:pt x="27" y="117"/>
                  <a:pt x="28" y="117"/>
                </a:cubicBezTo>
                <a:cubicBezTo>
                  <a:pt x="28" y="118"/>
                  <a:pt x="28" y="118"/>
                  <a:pt x="29" y="118"/>
                </a:cubicBezTo>
                <a:cubicBezTo>
                  <a:pt x="29" y="118"/>
                  <a:pt x="29" y="118"/>
                  <a:pt x="29" y="118"/>
                </a:cubicBezTo>
                <a:cubicBezTo>
                  <a:pt x="30" y="118"/>
                  <a:pt x="30" y="118"/>
                  <a:pt x="31" y="118"/>
                </a:cubicBezTo>
                <a:cubicBezTo>
                  <a:pt x="31" y="118"/>
                  <a:pt x="31" y="118"/>
                  <a:pt x="31" y="118"/>
                </a:cubicBezTo>
                <a:cubicBezTo>
                  <a:pt x="32" y="118"/>
                  <a:pt x="32" y="118"/>
                  <a:pt x="33" y="118"/>
                </a:cubicBezTo>
                <a:cubicBezTo>
                  <a:pt x="33" y="118"/>
                  <a:pt x="33" y="118"/>
                  <a:pt x="33" y="118"/>
                </a:cubicBezTo>
                <a:cubicBezTo>
                  <a:pt x="34" y="118"/>
                  <a:pt x="35" y="118"/>
                  <a:pt x="36" y="118"/>
                </a:cubicBezTo>
                <a:cubicBezTo>
                  <a:pt x="36" y="118"/>
                  <a:pt x="36" y="118"/>
                  <a:pt x="36" y="118"/>
                </a:cubicBezTo>
                <a:cubicBezTo>
                  <a:pt x="37" y="118"/>
                  <a:pt x="38" y="119"/>
                  <a:pt x="39" y="119"/>
                </a:cubicBezTo>
                <a:cubicBezTo>
                  <a:pt x="39" y="119"/>
                  <a:pt x="39" y="119"/>
                  <a:pt x="39" y="119"/>
                </a:cubicBezTo>
                <a:cubicBezTo>
                  <a:pt x="40" y="119"/>
                  <a:pt x="41" y="119"/>
                  <a:pt x="42" y="119"/>
                </a:cubicBezTo>
                <a:cubicBezTo>
                  <a:pt x="43" y="119"/>
                  <a:pt x="43" y="119"/>
                  <a:pt x="43" y="119"/>
                </a:cubicBezTo>
                <a:cubicBezTo>
                  <a:pt x="44" y="119"/>
                  <a:pt x="45" y="119"/>
                  <a:pt x="46" y="119"/>
                </a:cubicBezTo>
                <a:cubicBezTo>
                  <a:pt x="46" y="119"/>
                  <a:pt x="46" y="119"/>
                  <a:pt x="47" y="119"/>
                </a:cubicBezTo>
                <a:cubicBezTo>
                  <a:pt x="47" y="119"/>
                  <a:pt x="48" y="119"/>
                  <a:pt x="49" y="119"/>
                </a:cubicBezTo>
                <a:cubicBezTo>
                  <a:pt x="49" y="119"/>
                  <a:pt x="49" y="119"/>
                  <a:pt x="50" y="119"/>
                </a:cubicBezTo>
                <a:cubicBezTo>
                  <a:pt x="50" y="119"/>
                  <a:pt x="50" y="119"/>
                  <a:pt x="50" y="119"/>
                </a:cubicBezTo>
                <a:cubicBezTo>
                  <a:pt x="51" y="119"/>
                  <a:pt x="52" y="119"/>
                  <a:pt x="53" y="119"/>
                </a:cubicBezTo>
                <a:cubicBezTo>
                  <a:pt x="53" y="119"/>
                  <a:pt x="53" y="119"/>
                  <a:pt x="53" y="119"/>
                </a:cubicBezTo>
                <a:cubicBezTo>
                  <a:pt x="53" y="119"/>
                  <a:pt x="53" y="119"/>
                  <a:pt x="53" y="119"/>
                </a:cubicBezTo>
                <a:cubicBezTo>
                  <a:pt x="54" y="119"/>
                  <a:pt x="55" y="119"/>
                  <a:pt x="55" y="119"/>
                </a:cubicBezTo>
                <a:cubicBezTo>
                  <a:pt x="56" y="119"/>
                  <a:pt x="56" y="119"/>
                  <a:pt x="56" y="119"/>
                </a:cubicBezTo>
                <a:cubicBezTo>
                  <a:pt x="57" y="119"/>
                  <a:pt x="58" y="119"/>
                  <a:pt x="59" y="119"/>
                </a:cubicBezTo>
                <a:cubicBezTo>
                  <a:pt x="59" y="120"/>
                  <a:pt x="60" y="121"/>
                  <a:pt x="60" y="122"/>
                </a:cubicBezTo>
                <a:cubicBezTo>
                  <a:pt x="60" y="122"/>
                  <a:pt x="60" y="122"/>
                  <a:pt x="60" y="122"/>
                </a:cubicBezTo>
                <a:cubicBezTo>
                  <a:pt x="61" y="123"/>
                  <a:pt x="61" y="124"/>
                  <a:pt x="61" y="124"/>
                </a:cubicBezTo>
                <a:cubicBezTo>
                  <a:pt x="62" y="125"/>
                  <a:pt x="62" y="125"/>
                  <a:pt x="62" y="126"/>
                </a:cubicBezTo>
                <a:cubicBezTo>
                  <a:pt x="62" y="126"/>
                  <a:pt x="62" y="127"/>
                  <a:pt x="63" y="127"/>
                </a:cubicBezTo>
                <a:cubicBezTo>
                  <a:pt x="63" y="128"/>
                  <a:pt x="64" y="129"/>
                  <a:pt x="64" y="130"/>
                </a:cubicBezTo>
                <a:cubicBezTo>
                  <a:pt x="64" y="130"/>
                  <a:pt x="64" y="130"/>
                  <a:pt x="65" y="130"/>
                </a:cubicBezTo>
                <a:cubicBezTo>
                  <a:pt x="65" y="132"/>
                  <a:pt x="66" y="133"/>
                  <a:pt x="67" y="134"/>
                </a:cubicBezTo>
                <a:cubicBezTo>
                  <a:pt x="67" y="134"/>
                  <a:pt x="67" y="134"/>
                  <a:pt x="67" y="134"/>
                </a:cubicBezTo>
                <a:cubicBezTo>
                  <a:pt x="68" y="137"/>
                  <a:pt x="70" y="140"/>
                  <a:pt x="72" y="142"/>
                </a:cubicBezTo>
                <a:cubicBezTo>
                  <a:pt x="72" y="142"/>
                  <a:pt x="72" y="142"/>
                  <a:pt x="72" y="142"/>
                </a:cubicBezTo>
                <a:cubicBezTo>
                  <a:pt x="72" y="143"/>
                  <a:pt x="73" y="144"/>
                  <a:pt x="73" y="144"/>
                </a:cubicBezTo>
                <a:cubicBezTo>
                  <a:pt x="73" y="145"/>
                  <a:pt x="73" y="145"/>
                  <a:pt x="74" y="145"/>
                </a:cubicBezTo>
                <a:cubicBezTo>
                  <a:pt x="74" y="145"/>
                  <a:pt x="74" y="146"/>
                  <a:pt x="74" y="146"/>
                </a:cubicBezTo>
                <a:cubicBezTo>
                  <a:pt x="76" y="148"/>
                  <a:pt x="77" y="150"/>
                  <a:pt x="78" y="152"/>
                </a:cubicBezTo>
                <a:cubicBezTo>
                  <a:pt x="78" y="152"/>
                  <a:pt x="77" y="152"/>
                  <a:pt x="77" y="153"/>
                </a:cubicBezTo>
                <a:close/>
                <a:moveTo>
                  <a:pt x="116" y="84"/>
                </a:moveTo>
                <a:cubicBezTo>
                  <a:pt x="116" y="84"/>
                  <a:pt x="115" y="84"/>
                  <a:pt x="115" y="84"/>
                </a:cubicBezTo>
                <a:cubicBezTo>
                  <a:pt x="114" y="84"/>
                  <a:pt x="114" y="84"/>
                  <a:pt x="114" y="84"/>
                </a:cubicBezTo>
                <a:cubicBezTo>
                  <a:pt x="113" y="84"/>
                  <a:pt x="113" y="84"/>
                  <a:pt x="112" y="84"/>
                </a:cubicBezTo>
                <a:cubicBezTo>
                  <a:pt x="112" y="84"/>
                  <a:pt x="112" y="84"/>
                  <a:pt x="112" y="84"/>
                </a:cubicBezTo>
                <a:cubicBezTo>
                  <a:pt x="111" y="84"/>
                  <a:pt x="111" y="84"/>
                  <a:pt x="110" y="84"/>
                </a:cubicBezTo>
                <a:cubicBezTo>
                  <a:pt x="110" y="84"/>
                  <a:pt x="110" y="84"/>
                  <a:pt x="110" y="84"/>
                </a:cubicBezTo>
                <a:cubicBezTo>
                  <a:pt x="109" y="84"/>
                  <a:pt x="109" y="84"/>
                  <a:pt x="109" y="84"/>
                </a:cubicBezTo>
                <a:cubicBezTo>
                  <a:pt x="109" y="84"/>
                  <a:pt x="108" y="84"/>
                  <a:pt x="108" y="84"/>
                </a:cubicBezTo>
                <a:cubicBezTo>
                  <a:pt x="107" y="84"/>
                  <a:pt x="107" y="84"/>
                  <a:pt x="107" y="84"/>
                </a:cubicBezTo>
                <a:cubicBezTo>
                  <a:pt x="107" y="84"/>
                  <a:pt x="107" y="84"/>
                  <a:pt x="107" y="84"/>
                </a:cubicBezTo>
                <a:cubicBezTo>
                  <a:pt x="106" y="84"/>
                  <a:pt x="105" y="84"/>
                  <a:pt x="104" y="84"/>
                </a:cubicBezTo>
                <a:cubicBezTo>
                  <a:pt x="103" y="84"/>
                  <a:pt x="103" y="84"/>
                  <a:pt x="103" y="84"/>
                </a:cubicBezTo>
                <a:cubicBezTo>
                  <a:pt x="102" y="84"/>
                  <a:pt x="101" y="84"/>
                  <a:pt x="100" y="84"/>
                </a:cubicBezTo>
                <a:cubicBezTo>
                  <a:pt x="100" y="84"/>
                  <a:pt x="100" y="84"/>
                  <a:pt x="100" y="84"/>
                </a:cubicBezTo>
                <a:cubicBezTo>
                  <a:pt x="99" y="84"/>
                  <a:pt x="99" y="84"/>
                  <a:pt x="99" y="84"/>
                </a:cubicBezTo>
                <a:cubicBezTo>
                  <a:pt x="99" y="84"/>
                  <a:pt x="98" y="84"/>
                  <a:pt x="97" y="84"/>
                </a:cubicBezTo>
                <a:cubicBezTo>
                  <a:pt x="95" y="84"/>
                  <a:pt x="95" y="84"/>
                  <a:pt x="95" y="84"/>
                </a:cubicBezTo>
                <a:cubicBezTo>
                  <a:pt x="95" y="84"/>
                  <a:pt x="94" y="84"/>
                  <a:pt x="94" y="84"/>
                </a:cubicBezTo>
                <a:cubicBezTo>
                  <a:pt x="93" y="84"/>
                  <a:pt x="92" y="84"/>
                  <a:pt x="91" y="84"/>
                </a:cubicBezTo>
                <a:cubicBezTo>
                  <a:pt x="91" y="84"/>
                  <a:pt x="90" y="84"/>
                  <a:pt x="90" y="84"/>
                </a:cubicBezTo>
                <a:cubicBezTo>
                  <a:pt x="89" y="84"/>
                  <a:pt x="88" y="84"/>
                  <a:pt x="87" y="84"/>
                </a:cubicBezTo>
                <a:cubicBezTo>
                  <a:pt x="87" y="84"/>
                  <a:pt x="86" y="84"/>
                  <a:pt x="86" y="84"/>
                </a:cubicBezTo>
                <a:cubicBezTo>
                  <a:pt x="85" y="84"/>
                  <a:pt x="84" y="84"/>
                  <a:pt x="83" y="84"/>
                </a:cubicBezTo>
                <a:cubicBezTo>
                  <a:pt x="83" y="84"/>
                  <a:pt x="83" y="84"/>
                  <a:pt x="82" y="84"/>
                </a:cubicBezTo>
                <a:cubicBezTo>
                  <a:pt x="82" y="84"/>
                  <a:pt x="82" y="84"/>
                  <a:pt x="82" y="84"/>
                </a:cubicBezTo>
                <a:cubicBezTo>
                  <a:pt x="82" y="84"/>
                  <a:pt x="82" y="84"/>
                  <a:pt x="82" y="84"/>
                </a:cubicBezTo>
                <a:cubicBezTo>
                  <a:pt x="81" y="84"/>
                  <a:pt x="81" y="84"/>
                  <a:pt x="80" y="84"/>
                </a:cubicBezTo>
                <a:cubicBezTo>
                  <a:pt x="80" y="84"/>
                  <a:pt x="79" y="84"/>
                  <a:pt x="79" y="84"/>
                </a:cubicBezTo>
                <a:cubicBezTo>
                  <a:pt x="74" y="78"/>
                  <a:pt x="67" y="60"/>
                  <a:pt x="66" y="50"/>
                </a:cubicBezTo>
                <a:cubicBezTo>
                  <a:pt x="74" y="42"/>
                  <a:pt x="89" y="32"/>
                  <a:pt x="98" y="30"/>
                </a:cubicBezTo>
                <a:cubicBezTo>
                  <a:pt x="99" y="30"/>
                  <a:pt x="99" y="30"/>
                  <a:pt x="100" y="30"/>
                </a:cubicBezTo>
                <a:cubicBezTo>
                  <a:pt x="100" y="30"/>
                  <a:pt x="100" y="30"/>
                  <a:pt x="100" y="30"/>
                </a:cubicBezTo>
                <a:cubicBezTo>
                  <a:pt x="100" y="30"/>
                  <a:pt x="100" y="30"/>
                  <a:pt x="100" y="30"/>
                </a:cubicBezTo>
                <a:cubicBezTo>
                  <a:pt x="100" y="30"/>
                  <a:pt x="100" y="30"/>
                  <a:pt x="100" y="30"/>
                </a:cubicBezTo>
                <a:cubicBezTo>
                  <a:pt x="100" y="30"/>
                  <a:pt x="101" y="30"/>
                  <a:pt x="101" y="30"/>
                </a:cubicBezTo>
                <a:cubicBezTo>
                  <a:pt x="101" y="30"/>
                  <a:pt x="101" y="31"/>
                  <a:pt x="101" y="31"/>
                </a:cubicBezTo>
                <a:cubicBezTo>
                  <a:pt x="101" y="31"/>
                  <a:pt x="101" y="31"/>
                  <a:pt x="102" y="31"/>
                </a:cubicBezTo>
                <a:cubicBezTo>
                  <a:pt x="102" y="31"/>
                  <a:pt x="102" y="31"/>
                  <a:pt x="102" y="31"/>
                </a:cubicBezTo>
                <a:cubicBezTo>
                  <a:pt x="102" y="31"/>
                  <a:pt x="102" y="31"/>
                  <a:pt x="102" y="31"/>
                </a:cubicBezTo>
                <a:cubicBezTo>
                  <a:pt x="103" y="31"/>
                  <a:pt x="103" y="31"/>
                  <a:pt x="103" y="31"/>
                </a:cubicBezTo>
                <a:cubicBezTo>
                  <a:pt x="103" y="31"/>
                  <a:pt x="103" y="31"/>
                  <a:pt x="103" y="31"/>
                </a:cubicBezTo>
                <a:cubicBezTo>
                  <a:pt x="106" y="33"/>
                  <a:pt x="109" y="34"/>
                  <a:pt x="111" y="36"/>
                </a:cubicBezTo>
                <a:cubicBezTo>
                  <a:pt x="112" y="36"/>
                  <a:pt x="112" y="36"/>
                  <a:pt x="112" y="36"/>
                </a:cubicBezTo>
                <a:cubicBezTo>
                  <a:pt x="113" y="37"/>
                  <a:pt x="114" y="37"/>
                  <a:pt x="115" y="38"/>
                </a:cubicBezTo>
                <a:cubicBezTo>
                  <a:pt x="115" y="38"/>
                  <a:pt x="115" y="38"/>
                  <a:pt x="115" y="38"/>
                </a:cubicBezTo>
                <a:cubicBezTo>
                  <a:pt x="116" y="39"/>
                  <a:pt x="117" y="39"/>
                  <a:pt x="118" y="40"/>
                </a:cubicBezTo>
                <a:cubicBezTo>
                  <a:pt x="118" y="40"/>
                  <a:pt x="118" y="40"/>
                  <a:pt x="118" y="40"/>
                </a:cubicBezTo>
                <a:cubicBezTo>
                  <a:pt x="119" y="41"/>
                  <a:pt x="120" y="42"/>
                  <a:pt x="121" y="42"/>
                </a:cubicBezTo>
                <a:cubicBezTo>
                  <a:pt x="122" y="43"/>
                  <a:pt x="122" y="43"/>
                  <a:pt x="122" y="43"/>
                </a:cubicBezTo>
                <a:cubicBezTo>
                  <a:pt x="123" y="44"/>
                  <a:pt x="124" y="44"/>
                  <a:pt x="125" y="45"/>
                </a:cubicBezTo>
                <a:cubicBezTo>
                  <a:pt x="125" y="45"/>
                  <a:pt x="125" y="45"/>
                  <a:pt x="125" y="45"/>
                </a:cubicBezTo>
                <a:cubicBezTo>
                  <a:pt x="126" y="46"/>
                  <a:pt x="127" y="47"/>
                  <a:pt x="128" y="48"/>
                </a:cubicBezTo>
                <a:cubicBezTo>
                  <a:pt x="128" y="48"/>
                  <a:pt x="128" y="48"/>
                  <a:pt x="129" y="48"/>
                </a:cubicBezTo>
                <a:cubicBezTo>
                  <a:pt x="129" y="49"/>
                  <a:pt x="130" y="50"/>
                  <a:pt x="131" y="51"/>
                </a:cubicBezTo>
                <a:cubicBezTo>
                  <a:pt x="131" y="51"/>
                  <a:pt x="131" y="52"/>
                  <a:pt x="131" y="52"/>
                </a:cubicBezTo>
                <a:cubicBezTo>
                  <a:pt x="131" y="53"/>
                  <a:pt x="131" y="53"/>
                  <a:pt x="131" y="53"/>
                </a:cubicBezTo>
                <a:cubicBezTo>
                  <a:pt x="131" y="54"/>
                  <a:pt x="130" y="54"/>
                  <a:pt x="130" y="55"/>
                </a:cubicBezTo>
                <a:cubicBezTo>
                  <a:pt x="130" y="55"/>
                  <a:pt x="130" y="55"/>
                  <a:pt x="130" y="55"/>
                </a:cubicBezTo>
                <a:cubicBezTo>
                  <a:pt x="130" y="56"/>
                  <a:pt x="130" y="56"/>
                  <a:pt x="130" y="57"/>
                </a:cubicBezTo>
                <a:cubicBezTo>
                  <a:pt x="130" y="57"/>
                  <a:pt x="130" y="57"/>
                  <a:pt x="130" y="57"/>
                </a:cubicBezTo>
                <a:cubicBezTo>
                  <a:pt x="129" y="58"/>
                  <a:pt x="129" y="59"/>
                  <a:pt x="129" y="59"/>
                </a:cubicBezTo>
                <a:cubicBezTo>
                  <a:pt x="129" y="60"/>
                  <a:pt x="129" y="60"/>
                  <a:pt x="129" y="60"/>
                </a:cubicBezTo>
                <a:cubicBezTo>
                  <a:pt x="129" y="60"/>
                  <a:pt x="128" y="61"/>
                  <a:pt x="128" y="62"/>
                </a:cubicBezTo>
                <a:cubicBezTo>
                  <a:pt x="128" y="62"/>
                  <a:pt x="128" y="62"/>
                  <a:pt x="128" y="62"/>
                </a:cubicBezTo>
                <a:cubicBezTo>
                  <a:pt x="128" y="63"/>
                  <a:pt x="128" y="64"/>
                  <a:pt x="127" y="65"/>
                </a:cubicBezTo>
                <a:cubicBezTo>
                  <a:pt x="127" y="65"/>
                  <a:pt x="127" y="65"/>
                  <a:pt x="127" y="65"/>
                </a:cubicBezTo>
                <a:cubicBezTo>
                  <a:pt x="127" y="67"/>
                  <a:pt x="126" y="69"/>
                  <a:pt x="126" y="70"/>
                </a:cubicBezTo>
                <a:cubicBezTo>
                  <a:pt x="126" y="71"/>
                  <a:pt x="126" y="71"/>
                  <a:pt x="125" y="71"/>
                </a:cubicBezTo>
                <a:cubicBezTo>
                  <a:pt x="125" y="71"/>
                  <a:pt x="125" y="71"/>
                  <a:pt x="125" y="71"/>
                </a:cubicBezTo>
                <a:cubicBezTo>
                  <a:pt x="125" y="71"/>
                  <a:pt x="125" y="72"/>
                  <a:pt x="125" y="72"/>
                </a:cubicBezTo>
                <a:cubicBezTo>
                  <a:pt x="125" y="72"/>
                  <a:pt x="125" y="72"/>
                  <a:pt x="125" y="72"/>
                </a:cubicBezTo>
                <a:cubicBezTo>
                  <a:pt x="125" y="72"/>
                  <a:pt x="125" y="73"/>
                  <a:pt x="125" y="73"/>
                </a:cubicBezTo>
                <a:cubicBezTo>
                  <a:pt x="125" y="73"/>
                  <a:pt x="125" y="73"/>
                  <a:pt x="125" y="73"/>
                </a:cubicBezTo>
                <a:cubicBezTo>
                  <a:pt x="125" y="74"/>
                  <a:pt x="125" y="74"/>
                  <a:pt x="124" y="74"/>
                </a:cubicBezTo>
                <a:cubicBezTo>
                  <a:pt x="124" y="74"/>
                  <a:pt x="124" y="74"/>
                  <a:pt x="124" y="74"/>
                </a:cubicBezTo>
                <a:cubicBezTo>
                  <a:pt x="124" y="75"/>
                  <a:pt x="124" y="75"/>
                  <a:pt x="124" y="75"/>
                </a:cubicBezTo>
                <a:cubicBezTo>
                  <a:pt x="124" y="75"/>
                  <a:pt x="124" y="75"/>
                  <a:pt x="124" y="75"/>
                </a:cubicBezTo>
                <a:cubicBezTo>
                  <a:pt x="124" y="76"/>
                  <a:pt x="124" y="76"/>
                  <a:pt x="124" y="76"/>
                </a:cubicBezTo>
                <a:cubicBezTo>
                  <a:pt x="124" y="76"/>
                  <a:pt x="124" y="76"/>
                  <a:pt x="124" y="76"/>
                </a:cubicBezTo>
                <a:cubicBezTo>
                  <a:pt x="124" y="77"/>
                  <a:pt x="123" y="77"/>
                  <a:pt x="123" y="78"/>
                </a:cubicBezTo>
                <a:cubicBezTo>
                  <a:pt x="123" y="78"/>
                  <a:pt x="123" y="78"/>
                  <a:pt x="123" y="78"/>
                </a:cubicBezTo>
                <a:cubicBezTo>
                  <a:pt x="123" y="78"/>
                  <a:pt x="123" y="79"/>
                  <a:pt x="122" y="80"/>
                </a:cubicBezTo>
                <a:cubicBezTo>
                  <a:pt x="122" y="80"/>
                  <a:pt x="122" y="80"/>
                  <a:pt x="122" y="80"/>
                </a:cubicBezTo>
                <a:cubicBezTo>
                  <a:pt x="122" y="81"/>
                  <a:pt x="122" y="81"/>
                  <a:pt x="122" y="81"/>
                </a:cubicBezTo>
                <a:cubicBezTo>
                  <a:pt x="122" y="81"/>
                  <a:pt x="122" y="81"/>
                  <a:pt x="122" y="81"/>
                </a:cubicBezTo>
                <a:cubicBezTo>
                  <a:pt x="122" y="82"/>
                  <a:pt x="122" y="82"/>
                  <a:pt x="121" y="82"/>
                </a:cubicBezTo>
                <a:cubicBezTo>
                  <a:pt x="121" y="82"/>
                  <a:pt x="121" y="82"/>
                  <a:pt x="121" y="82"/>
                </a:cubicBezTo>
                <a:cubicBezTo>
                  <a:pt x="121" y="82"/>
                  <a:pt x="121" y="83"/>
                  <a:pt x="121" y="83"/>
                </a:cubicBezTo>
                <a:cubicBezTo>
                  <a:pt x="121" y="83"/>
                  <a:pt x="121" y="83"/>
                  <a:pt x="121" y="83"/>
                </a:cubicBezTo>
                <a:cubicBezTo>
                  <a:pt x="121" y="84"/>
                  <a:pt x="120" y="84"/>
                  <a:pt x="120" y="85"/>
                </a:cubicBezTo>
                <a:cubicBezTo>
                  <a:pt x="120" y="85"/>
                  <a:pt x="119" y="85"/>
                  <a:pt x="118" y="85"/>
                </a:cubicBezTo>
                <a:cubicBezTo>
                  <a:pt x="118" y="85"/>
                  <a:pt x="117" y="84"/>
                  <a:pt x="116" y="84"/>
                </a:cubicBezTo>
                <a:close/>
                <a:moveTo>
                  <a:pt x="167" y="152"/>
                </a:moveTo>
                <a:cubicBezTo>
                  <a:pt x="167" y="153"/>
                  <a:pt x="166" y="153"/>
                  <a:pt x="165" y="154"/>
                </a:cubicBezTo>
                <a:cubicBezTo>
                  <a:pt x="165" y="154"/>
                  <a:pt x="165" y="154"/>
                  <a:pt x="165" y="154"/>
                </a:cubicBezTo>
                <a:cubicBezTo>
                  <a:pt x="163" y="156"/>
                  <a:pt x="160" y="159"/>
                  <a:pt x="156" y="162"/>
                </a:cubicBezTo>
                <a:cubicBezTo>
                  <a:pt x="156" y="162"/>
                  <a:pt x="156" y="162"/>
                  <a:pt x="156" y="162"/>
                </a:cubicBezTo>
                <a:cubicBezTo>
                  <a:pt x="156" y="162"/>
                  <a:pt x="156" y="162"/>
                  <a:pt x="156" y="162"/>
                </a:cubicBezTo>
                <a:cubicBezTo>
                  <a:pt x="151" y="166"/>
                  <a:pt x="145" y="169"/>
                  <a:pt x="138" y="171"/>
                </a:cubicBezTo>
                <a:cubicBezTo>
                  <a:pt x="138" y="171"/>
                  <a:pt x="138" y="171"/>
                  <a:pt x="138" y="171"/>
                </a:cubicBezTo>
                <a:cubicBezTo>
                  <a:pt x="138" y="171"/>
                  <a:pt x="138" y="171"/>
                  <a:pt x="138" y="171"/>
                </a:cubicBezTo>
                <a:cubicBezTo>
                  <a:pt x="138" y="171"/>
                  <a:pt x="138" y="171"/>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6" y="170"/>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5" y="169"/>
                </a:cubicBezTo>
                <a:cubicBezTo>
                  <a:pt x="135" y="169"/>
                  <a:pt x="135" y="169"/>
                  <a:pt x="135" y="169"/>
                </a:cubicBezTo>
                <a:cubicBezTo>
                  <a:pt x="135" y="169"/>
                  <a:pt x="135" y="169"/>
                  <a:pt x="135" y="169"/>
                </a:cubicBezTo>
                <a:cubicBezTo>
                  <a:pt x="135" y="168"/>
                  <a:pt x="135" y="168"/>
                  <a:pt x="135" y="168"/>
                </a:cubicBezTo>
                <a:cubicBezTo>
                  <a:pt x="134" y="168"/>
                  <a:pt x="134" y="168"/>
                  <a:pt x="134" y="168"/>
                </a:cubicBezTo>
                <a:cubicBezTo>
                  <a:pt x="134" y="168"/>
                  <a:pt x="134" y="168"/>
                  <a:pt x="134" y="168"/>
                </a:cubicBezTo>
                <a:cubicBezTo>
                  <a:pt x="134" y="168"/>
                  <a:pt x="134" y="168"/>
                  <a:pt x="134" y="168"/>
                </a:cubicBezTo>
                <a:cubicBezTo>
                  <a:pt x="134" y="168"/>
                  <a:pt x="134" y="167"/>
                  <a:pt x="134" y="167"/>
                </a:cubicBezTo>
                <a:cubicBezTo>
                  <a:pt x="134" y="167"/>
                  <a:pt x="134" y="167"/>
                  <a:pt x="134" y="167"/>
                </a:cubicBezTo>
                <a:cubicBezTo>
                  <a:pt x="134" y="167"/>
                  <a:pt x="134" y="167"/>
                  <a:pt x="134" y="167"/>
                </a:cubicBezTo>
                <a:cubicBezTo>
                  <a:pt x="134" y="167"/>
                  <a:pt x="133" y="167"/>
                  <a:pt x="133" y="167"/>
                </a:cubicBezTo>
                <a:cubicBezTo>
                  <a:pt x="133" y="167"/>
                  <a:pt x="133" y="167"/>
                  <a:pt x="133" y="167"/>
                </a:cubicBezTo>
                <a:cubicBezTo>
                  <a:pt x="133" y="166"/>
                  <a:pt x="133" y="166"/>
                  <a:pt x="132" y="166"/>
                </a:cubicBezTo>
                <a:cubicBezTo>
                  <a:pt x="132" y="166"/>
                  <a:pt x="132" y="166"/>
                  <a:pt x="131" y="165"/>
                </a:cubicBezTo>
                <a:cubicBezTo>
                  <a:pt x="131" y="165"/>
                  <a:pt x="131" y="165"/>
                  <a:pt x="131" y="165"/>
                </a:cubicBezTo>
                <a:cubicBezTo>
                  <a:pt x="131" y="165"/>
                  <a:pt x="130" y="164"/>
                  <a:pt x="130" y="164"/>
                </a:cubicBezTo>
                <a:cubicBezTo>
                  <a:pt x="129" y="163"/>
                  <a:pt x="129" y="163"/>
                  <a:pt x="129" y="163"/>
                </a:cubicBezTo>
                <a:cubicBezTo>
                  <a:pt x="129" y="163"/>
                  <a:pt x="129" y="163"/>
                  <a:pt x="129" y="163"/>
                </a:cubicBezTo>
                <a:cubicBezTo>
                  <a:pt x="129" y="163"/>
                  <a:pt x="128" y="162"/>
                  <a:pt x="128" y="162"/>
                </a:cubicBezTo>
                <a:cubicBezTo>
                  <a:pt x="128" y="162"/>
                  <a:pt x="128" y="162"/>
                  <a:pt x="128" y="162"/>
                </a:cubicBezTo>
                <a:cubicBezTo>
                  <a:pt x="128" y="162"/>
                  <a:pt x="128" y="162"/>
                  <a:pt x="128" y="162"/>
                </a:cubicBezTo>
                <a:cubicBezTo>
                  <a:pt x="126" y="160"/>
                  <a:pt x="125" y="159"/>
                  <a:pt x="124" y="158"/>
                </a:cubicBezTo>
                <a:cubicBezTo>
                  <a:pt x="124" y="158"/>
                  <a:pt x="124" y="158"/>
                  <a:pt x="124" y="158"/>
                </a:cubicBezTo>
                <a:cubicBezTo>
                  <a:pt x="124" y="158"/>
                  <a:pt x="124" y="158"/>
                  <a:pt x="124" y="158"/>
                </a:cubicBezTo>
                <a:cubicBezTo>
                  <a:pt x="123" y="157"/>
                  <a:pt x="123" y="157"/>
                  <a:pt x="122" y="156"/>
                </a:cubicBezTo>
                <a:cubicBezTo>
                  <a:pt x="122" y="156"/>
                  <a:pt x="122" y="156"/>
                  <a:pt x="122" y="156"/>
                </a:cubicBezTo>
                <a:cubicBezTo>
                  <a:pt x="122" y="156"/>
                  <a:pt x="122" y="155"/>
                  <a:pt x="121" y="155"/>
                </a:cubicBezTo>
                <a:cubicBezTo>
                  <a:pt x="121" y="155"/>
                  <a:pt x="121" y="155"/>
                  <a:pt x="121" y="155"/>
                </a:cubicBezTo>
                <a:cubicBezTo>
                  <a:pt x="121" y="154"/>
                  <a:pt x="121" y="154"/>
                  <a:pt x="120" y="154"/>
                </a:cubicBezTo>
                <a:cubicBezTo>
                  <a:pt x="120" y="154"/>
                  <a:pt x="120" y="153"/>
                  <a:pt x="120" y="153"/>
                </a:cubicBezTo>
                <a:cubicBezTo>
                  <a:pt x="120" y="153"/>
                  <a:pt x="119" y="153"/>
                  <a:pt x="119" y="152"/>
                </a:cubicBezTo>
                <a:cubicBezTo>
                  <a:pt x="119" y="152"/>
                  <a:pt x="119" y="152"/>
                  <a:pt x="120" y="152"/>
                </a:cubicBezTo>
                <a:cubicBezTo>
                  <a:pt x="120" y="152"/>
                  <a:pt x="120" y="152"/>
                  <a:pt x="120" y="152"/>
                </a:cubicBezTo>
                <a:cubicBezTo>
                  <a:pt x="124" y="147"/>
                  <a:pt x="130" y="139"/>
                  <a:pt x="134" y="131"/>
                </a:cubicBezTo>
                <a:cubicBezTo>
                  <a:pt x="134" y="131"/>
                  <a:pt x="134" y="131"/>
                  <a:pt x="134" y="131"/>
                </a:cubicBezTo>
                <a:cubicBezTo>
                  <a:pt x="134" y="130"/>
                  <a:pt x="135" y="130"/>
                  <a:pt x="135" y="129"/>
                </a:cubicBezTo>
                <a:cubicBezTo>
                  <a:pt x="135" y="129"/>
                  <a:pt x="135" y="129"/>
                  <a:pt x="136" y="128"/>
                </a:cubicBezTo>
                <a:cubicBezTo>
                  <a:pt x="136" y="128"/>
                  <a:pt x="136" y="128"/>
                  <a:pt x="136" y="127"/>
                </a:cubicBezTo>
                <a:cubicBezTo>
                  <a:pt x="136" y="127"/>
                  <a:pt x="137" y="127"/>
                  <a:pt x="137" y="126"/>
                </a:cubicBezTo>
                <a:cubicBezTo>
                  <a:pt x="137" y="126"/>
                  <a:pt x="137" y="126"/>
                  <a:pt x="137" y="125"/>
                </a:cubicBezTo>
                <a:cubicBezTo>
                  <a:pt x="138" y="125"/>
                  <a:pt x="138" y="124"/>
                  <a:pt x="138" y="124"/>
                </a:cubicBezTo>
                <a:cubicBezTo>
                  <a:pt x="138" y="124"/>
                  <a:pt x="138" y="123"/>
                  <a:pt x="138" y="123"/>
                </a:cubicBezTo>
                <a:cubicBezTo>
                  <a:pt x="139" y="123"/>
                  <a:pt x="139" y="122"/>
                  <a:pt x="139" y="122"/>
                </a:cubicBezTo>
                <a:cubicBezTo>
                  <a:pt x="139" y="122"/>
                  <a:pt x="139" y="121"/>
                  <a:pt x="139" y="121"/>
                </a:cubicBezTo>
                <a:cubicBezTo>
                  <a:pt x="140" y="121"/>
                  <a:pt x="140" y="120"/>
                  <a:pt x="140" y="120"/>
                </a:cubicBezTo>
                <a:cubicBezTo>
                  <a:pt x="141" y="120"/>
                  <a:pt x="141" y="120"/>
                  <a:pt x="142" y="120"/>
                </a:cubicBezTo>
                <a:cubicBezTo>
                  <a:pt x="142" y="120"/>
                  <a:pt x="142" y="120"/>
                  <a:pt x="142" y="120"/>
                </a:cubicBezTo>
                <a:cubicBezTo>
                  <a:pt x="143" y="120"/>
                  <a:pt x="143" y="120"/>
                  <a:pt x="143" y="120"/>
                </a:cubicBezTo>
                <a:cubicBezTo>
                  <a:pt x="143" y="120"/>
                  <a:pt x="144" y="120"/>
                  <a:pt x="144" y="120"/>
                </a:cubicBezTo>
                <a:cubicBezTo>
                  <a:pt x="144" y="120"/>
                  <a:pt x="144" y="120"/>
                  <a:pt x="144" y="120"/>
                </a:cubicBezTo>
                <a:cubicBezTo>
                  <a:pt x="145" y="120"/>
                  <a:pt x="145" y="120"/>
                  <a:pt x="146" y="120"/>
                </a:cubicBezTo>
                <a:cubicBezTo>
                  <a:pt x="146" y="120"/>
                  <a:pt x="146" y="120"/>
                  <a:pt x="146" y="120"/>
                </a:cubicBezTo>
                <a:cubicBezTo>
                  <a:pt x="147" y="120"/>
                  <a:pt x="147" y="120"/>
                  <a:pt x="148" y="120"/>
                </a:cubicBezTo>
                <a:cubicBezTo>
                  <a:pt x="148" y="120"/>
                  <a:pt x="148" y="120"/>
                  <a:pt x="148" y="120"/>
                </a:cubicBezTo>
                <a:cubicBezTo>
                  <a:pt x="148" y="120"/>
                  <a:pt x="148" y="120"/>
                  <a:pt x="149" y="120"/>
                </a:cubicBezTo>
                <a:cubicBezTo>
                  <a:pt x="152" y="120"/>
                  <a:pt x="155" y="120"/>
                  <a:pt x="158" y="120"/>
                </a:cubicBezTo>
                <a:cubicBezTo>
                  <a:pt x="160" y="120"/>
                  <a:pt x="162" y="120"/>
                  <a:pt x="163" y="120"/>
                </a:cubicBezTo>
                <a:cubicBezTo>
                  <a:pt x="164" y="120"/>
                  <a:pt x="166" y="120"/>
                  <a:pt x="166" y="120"/>
                </a:cubicBezTo>
                <a:cubicBezTo>
                  <a:pt x="167" y="120"/>
                  <a:pt x="167" y="120"/>
                  <a:pt x="167" y="120"/>
                </a:cubicBezTo>
                <a:cubicBezTo>
                  <a:pt x="168" y="120"/>
                  <a:pt x="169" y="120"/>
                  <a:pt x="170" y="120"/>
                </a:cubicBezTo>
                <a:cubicBezTo>
                  <a:pt x="170" y="120"/>
                  <a:pt x="170" y="120"/>
                  <a:pt x="170" y="120"/>
                </a:cubicBezTo>
                <a:cubicBezTo>
                  <a:pt x="170" y="120"/>
                  <a:pt x="171" y="120"/>
                  <a:pt x="171" y="120"/>
                </a:cubicBezTo>
                <a:cubicBezTo>
                  <a:pt x="171" y="122"/>
                  <a:pt x="172" y="124"/>
                  <a:pt x="172" y="126"/>
                </a:cubicBezTo>
                <a:cubicBezTo>
                  <a:pt x="172" y="126"/>
                  <a:pt x="172" y="126"/>
                  <a:pt x="172" y="126"/>
                </a:cubicBezTo>
                <a:cubicBezTo>
                  <a:pt x="172" y="127"/>
                  <a:pt x="172" y="127"/>
                  <a:pt x="172" y="128"/>
                </a:cubicBezTo>
                <a:cubicBezTo>
                  <a:pt x="172" y="128"/>
                  <a:pt x="172" y="128"/>
                  <a:pt x="172" y="128"/>
                </a:cubicBezTo>
                <a:cubicBezTo>
                  <a:pt x="172" y="128"/>
                  <a:pt x="172" y="129"/>
                  <a:pt x="172" y="129"/>
                </a:cubicBezTo>
                <a:cubicBezTo>
                  <a:pt x="172" y="129"/>
                  <a:pt x="172" y="130"/>
                  <a:pt x="172" y="130"/>
                </a:cubicBezTo>
                <a:cubicBezTo>
                  <a:pt x="172" y="130"/>
                  <a:pt x="172" y="131"/>
                  <a:pt x="172" y="131"/>
                </a:cubicBezTo>
                <a:cubicBezTo>
                  <a:pt x="172" y="131"/>
                  <a:pt x="172" y="131"/>
                  <a:pt x="172" y="132"/>
                </a:cubicBezTo>
                <a:cubicBezTo>
                  <a:pt x="172" y="132"/>
                  <a:pt x="172" y="132"/>
                  <a:pt x="172" y="133"/>
                </a:cubicBezTo>
                <a:cubicBezTo>
                  <a:pt x="172" y="133"/>
                  <a:pt x="172" y="133"/>
                  <a:pt x="172" y="133"/>
                </a:cubicBezTo>
                <a:cubicBezTo>
                  <a:pt x="172" y="134"/>
                  <a:pt x="172" y="134"/>
                  <a:pt x="172" y="135"/>
                </a:cubicBezTo>
                <a:cubicBezTo>
                  <a:pt x="172" y="135"/>
                  <a:pt x="172" y="135"/>
                  <a:pt x="172" y="135"/>
                </a:cubicBezTo>
                <a:cubicBezTo>
                  <a:pt x="172" y="136"/>
                  <a:pt x="172" y="137"/>
                  <a:pt x="172" y="138"/>
                </a:cubicBezTo>
                <a:cubicBezTo>
                  <a:pt x="172" y="138"/>
                  <a:pt x="172" y="138"/>
                  <a:pt x="172" y="138"/>
                </a:cubicBezTo>
                <a:cubicBezTo>
                  <a:pt x="172" y="138"/>
                  <a:pt x="172" y="139"/>
                  <a:pt x="172" y="139"/>
                </a:cubicBezTo>
                <a:cubicBezTo>
                  <a:pt x="172" y="139"/>
                  <a:pt x="172" y="139"/>
                  <a:pt x="172" y="140"/>
                </a:cubicBezTo>
                <a:cubicBezTo>
                  <a:pt x="172" y="140"/>
                  <a:pt x="172" y="140"/>
                  <a:pt x="172" y="141"/>
                </a:cubicBezTo>
                <a:cubicBezTo>
                  <a:pt x="172" y="141"/>
                  <a:pt x="172" y="141"/>
                  <a:pt x="172" y="141"/>
                </a:cubicBezTo>
                <a:cubicBezTo>
                  <a:pt x="172" y="142"/>
                  <a:pt x="172" y="142"/>
                  <a:pt x="172" y="142"/>
                </a:cubicBezTo>
                <a:cubicBezTo>
                  <a:pt x="172" y="142"/>
                  <a:pt x="172" y="143"/>
                  <a:pt x="171" y="143"/>
                </a:cubicBezTo>
                <a:cubicBezTo>
                  <a:pt x="171" y="143"/>
                  <a:pt x="171" y="143"/>
                  <a:pt x="171" y="144"/>
                </a:cubicBezTo>
                <a:cubicBezTo>
                  <a:pt x="171" y="144"/>
                  <a:pt x="171" y="144"/>
                  <a:pt x="171" y="144"/>
                </a:cubicBezTo>
                <a:cubicBezTo>
                  <a:pt x="171" y="145"/>
                  <a:pt x="171" y="145"/>
                  <a:pt x="171" y="145"/>
                </a:cubicBezTo>
                <a:cubicBezTo>
                  <a:pt x="171" y="145"/>
                  <a:pt x="171" y="145"/>
                  <a:pt x="171" y="146"/>
                </a:cubicBezTo>
                <a:cubicBezTo>
                  <a:pt x="171" y="146"/>
                  <a:pt x="171" y="146"/>
                  <a:pt x="171" y="146"/>
                </a:cubicBezTo>
                <a:cubicBezTo>
                  <a:pt x="171" y="146"/>
                  <a:pt x="171" y="146"/>
                  <a:pt x="171" y="146"/>
                </a:cubicBezTo>
                <a:cubicBezTo>
                  <a:pt x="171" y="146"/>
                  <a:pt x="171" y="146"/>
                  <a:pt x="171" y="146"/>
                </a:cubicBezTo>
                <a:cubicBezTo>
                  <a:pt x="171" y="146"/>
                  <a:pt x="171" y="146"/>
                  <a:pt x="171" y="146"/>
                </a:cubicBezTo>
                <a:cubicBezTo>
                  <a:pt x="171" y="146"/>
                  <a:pt x="171" y="146"/>
                  <a:pt x="171" y="147"/>
                </a:cubicBezTo>
                <a:cubicBezTo>
                  <a:pt x="171" y="147"/>
                  <a:pt x="171" y="147"/>
                  <a:pt x="171" y="148"/>
                </a:cubicBezTo>
                <a:cubicBezTo>
                  <a:pt x="171" y="148"/>
                  <a:pt x="170" y="148"/>
                  <a:pt x="170" y="149"/>
                </a:cubicBezTo>
                <a:cubicBezTo>
                  <a:pt x="170" y="149"/>
                  <a:pt x="170" y="149"/>
                  <a:pt x="170" y="149"/>
                </a:cubicBezTo>
                <a:cubicBezTo>
                  <a:pt x="169" y="149"/>
                  <a:pt x="169" y="150"/>
                  <a:pt x="169" y="150"/>
                </a:cubicBezTo>
                <a:cubicBezTo>
                  <a:pt x="169" y="150"/>
                  <a:pt x="169" y="150"/>
                  <a:pt x="169" y="150"/>
                </a:cubicBezTo>
                <a:cubicBezTo>
                  <a:pt x="168" y="151"/>
                  <a:pt x="168" y="151"/>
                  <a:pt x="167" y="152"/>
                </a:cubicBezTo>
                <a:cubicBezTo>
                  <a:pt x="167" y="152"/>
                  <a:pt x="167" y="152"/>
                  <a:pt x="167" y="152"/>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33" name="Freeform 27">
            <a:extLst>
              <a:ext uri="{FF2B5EF4-FFF2-40B4-BE49-F238E27FC236}">
                <a16:creationId xmlns:a16="http://schemas.microsoft.com/office/drawing/2014/main" id="{3C4D2775-9248-4141-ACC2-28837EBEDE5C}"/>
              </a:ext>
            </a:extLst>
          </p:cNvPr>
          <p:cNvSpPr>
            <a:spLocks noChangeAspect="1" noEditPoints="1"/>
          </p:cNvSpPr>
          <p:nvPr/>
        </p:nvSpPr>
        <p:spPr bwMode="gray">
          <a:xfrm flipH="1">
            <a:off x="8819481" y="4574335"/>
            <a:ext cx="90000" cy="90000"/>
          </a:xfrm>
          <a:custGeom>
            <a:avLst/>
            <a:gdLst>
              <a:gd name="T0" fmla="*/ 191 w 193"/>
              <a:gd name="T1" fmla="*/ 79 h 193"/>
              <a:gd name="T2" fmla="*/ 189 w 193"/>
              <a:gd name="T3" fmla="*/ 80 h 193"/>
              <a:gd name="T4" fmla="*/ 188 w 193"/>
              <a:gd name="T5" fmla="*/ 81 h 193"/>
              <a:gd name="T6" fmla="*/ 185 w 193"/>
              <a:gd name="T7" fmla="*/ 82 h 193"/>
              <a:gd name="T8" fmla="*/ 179 w 193"/>
              <a:gd name="T9" fmla="*/ 73 h 193"/>
              <a:gd name="T10" fmla="*/ 175 w 193"/>
              <a:gd name="T11" fmla="*/ 65 h 193"/>
              <a:gd name="T12" fmla="*/ 165 w 193"/>
              <a:gd name="T13" fmla="*/ 51 h 193"/>
              <a:gd name="T14" fmla="*/ 164 w 193"/>
              <a:gd name="T15" fmla="*/ 37 h 193"/>
              <a:gd name="T16" fmla="*/ 170 w 193"/>
              <a:gd name="T17" fmla="*/ 35 h 193"/>
              <a:gd name="T18" fmla="*/ 127 w 193"/>
              <a:gd name="T19" fmla="*/ 5 h 193"/>
              <a:gd name="T20" fmla="*/ 31 w 193"/>
              <a:gd name="T21" fmla="*/ 30 h 193"/>
              <a:gd name="T22" fmla="*/ 34 w 193"/>
              <a:gd name="T23" fmla="*/ 29 h 193"/>
              <a:gd name="T24" fmla="*/ 33 w 193"/>
              <a:gd name="T25" fmla="*/ 37 h 193"/>
              <a:gd name="T26" fmla="*/ 33 w 193"/>
              <a:gd name="T27" fmla="*/ 47 h 193"/>
              <a:gd name="T28" fmla="*/ 25 w 193"/>
              <a:gd name="T29" fmla="*/ 58 h 193"/>
              <a:gd name="T30" fmla="*/ 20 w 193"/>
              <a:gd name="T31" fmla="*/ 65 h 193"/>
              <a:gd name="T32" fmla="*/ 14 w 193"/>
              <a:gd name="T33" fmla="*/ 83 h 193"/>
              <a:gd name="T34" fmla="*/ 12 w 193"/>
              <a:gd name="T35" fmla="*/ 83 h 193"/>
              <a:gd name="T36" fmla="*/ 7 w 193"/>
              <a:gd name="T37" fmla="*/ 82 h 193"/>
              <a:gd name="T38" fmla="*/ 4 w 193"/>
              <a:gd name="T39" fmla="*/ 81 h 193"/>
              <a:gd name="T40" fmla="*/ 67 w 193"/>
              <a:gd name="T41" fmla="*/ 188 h 193"/>
              <a:gd name="T42" fmla="*/ 76 w 193"/>
              <a:gd name="T43" fmla="*/ 154 h 193"/>
              <a:gd name="T44" fmla="*/ 73 w 193"/>
              <a:gd name="T45" fmla="*/ 158 h 193"/>
              <a:gd name="T46" fmla="*/ 67 w 193"/>
              <a:gd name="T47" fmla="*/ 163 h 193"/>
              <a:gd name="T48" fmla="*/ 63 w 193"/>
              <a:gd name="T49" fmla="*/ 166 h 193"/>
              <a:gd name="T50" fmla="*/ 61 w 193"/>
              <a:gd name="T51" fmla="*/ 168 h 193"/>
              <a:gd name="T52" fmla="*/ 26 w 193"/>
              <a:gd name="T53" fmla="*/ 145 h 193"/>
              <a:gd name="T54" fmla="*/ 25 w 193"/>
              <a:gd name="T55" fmla="*/ 141 h 193"/>
              <a:gd name="T56" fmla="*/ 24 w 193"/>
              <a:gd name="T57" fmla="*/ 123 h 193"/>
              <a:gd name="T58" fmla="*/ 26 w 193"/>
              <a:gd name="T59" fmla="*/ 117 h 193"/>
              <a:gd name="T60" fmla="*/ 36 w 193"/>
              <a:gd name="T61" fmla="*/ 118 h 193"/>
              <a:gd name="T62" fmla="*/ 50 w 193"/>
              <a:gd name="T63" fmla="*/ 119 h 193"/>
              <a:gd name="T64" fmla="*/ 60 w 193"/>
              <a:gd name="T65" fmla="*/ 122 h 193"/>
              <a:gd name="T66" fmla="*/ 72 w 193"/>
              <a:gd name="T67" fmla="*/ 142 h 193"/>
              <a:gd name="T68" fmla="*/ 112 w 193"/>
              <a:gd name="T69" fmla="*/ 84 h 193"/>
              <a:gd name="T70" fmla="*/ 103 w 193"/>
              <a:gd name="T71" fmla="*/ 84 h 193"/>
              <a:gd name="T72" fmla="*/ 87 w 193"/>
              <a:gd name="T73" fmla="*/ 84 h 193"/>
              <a:gd name="T74" fmla="*/ 98 w 193"/>
              <a:gd name="T75" fmla="*/ 30 h 193"/>
              <a:gd name="T76" fmla="*/ 102 w 193"/>
              <a:gd name="T77" fmla="*/ 31 h 193"/>
              <a:gd name="T78" fmla="*/ 121 w 193"/>
              <a:gd name="T79" fmla="*/ 42 h 193"/>
              <a:gd name="T80" fmla="*/ 130 w 193"/>
              <a:gd name="T81" fmla="*/ 55 h 193"/>
              <a:gd name="T82" fmla="*/ 127 w 193"/>
              <a:gd name="T83" fmla="*/ 65 h 193"/>
              <a:gd name="T84" fmla="*/ 124 w 193"/>
              <a:gd name="T85" fmla="*/ 74 h 193"/>
              <a:gd name="T86" fmla="*/ 122 w 193"/>
              <a:gd name="T87" fmla="*/ 81 h 193"/>
              <a:gd name="T88" fmla="*/ 167 w 193"/>
              <a:gd name="T89" fmla="*/ 152 h 193"/>
              <a:gd name="T90" fmla="*/ 137 w 193"/>
              <a:gd name="T91" fmla="*/ 170 h 193"/>
              <a:gd name="T92" fmla="*/ 136 w 193"/>
              <a:gd name="T93" fmla="*/ 169 h 193"/>
              <a:gd name="T94" fmla="*/ 134 w 193"/>
              <a:gd name="T95" fmla="*/ 167 h 193"/>
              <a:gd name="T96" fmla="*/ 129 w 193"/>
              <a:gd name="T97" fmla="*/ 163 h 193"/>
              <a:gd name="T98" fmla="*/ 122 w 193"/>
              <a:gd name="T99" fmla="*/ 156 h 193"/>
              <a:gd name="T100" fmla="*/ 134 w 193"/>
              <a:gd name="T101" fmla="*/ 131 h 193"/>
              <a:gd name="T102" fmla="*/ 139 w 193"/>
              <a:gd name="T103" fmla="*/ 121 h 193"/>
              <a:gd name="T104" fmla="*/ 148 w 193"/>
              <a:gd name="T105" fmla="*/ 120 h 193"/>
              <a:gd name="T106" fmla="*/ 171 w 193"/>
              <a:gd name="T107" fmla="*/ 120 h 193"/>
              <a:gd name="T108" fmla="*/ 172 w 193"/>
              <a:gd name="T109" fmla="*/ 133 h 193"/>
              <a:gd name="T110" fmla="*/ 172 w 193"/>
              <a:gd name="T111" fmla="*/ 141 h 193"/>
              <a:gd name="T112" fmla="*/ 171 w 193"/>
              <a:gd name="T113" fmla="*/ 146 h 193"/>
              <a:gd name="T114" fmla="*/ 167 w 193"/>
              <a:gd name="T115" fmla="*/ 15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3" h="193">
                <a:moveTo>
                  <a:pt x="177" y="149"/>
                </a:moveTo>
                <a:cubicBezTo>
                  <a:pt x="178" y="148"/>
                  <a:pt x="178" y="147"/>
                  <a:pt x="178" y="147"/>
                </a:cubicBezTo>
                <a:cubicBezTo>
                  <a:pt x="178" y="147"/>
                  <a:pt x="179" y="146"/>
                  <a:pt x="180" y="145"/>
                </a:cubicBezTo>
                <a:cubicBezTo>
                  <a:pt x="187" y="131"/>
                  <a:pt x="193" y="117"/>
                  <a:pt x="193" y="96"/>
                </a:cubicBezTo>
                <a:cubicBezTo>
                  <a:pt x="193" y="95"/>
                  <a:pt x="192" y="94"/>
                  <a:pt x="192" y="94"/>
                </a:cubicBezTo>
                <a:cubicBezTo>
                  <a:pt x="192" y="93"/>
                  <a:pt x="193" y="93"/>
                  <a:pt x="193" y="92"/>
                </a:cubicBezTo>
                <a:cubicBezTo>
                  <a:pt x="192" y="87"/>
                  <a:pt x="192" y="83"/>
                  <a:pt x="191" y="79"/>
                </a:cubicBezTo>
                <a:cubicBezTo>
                  <a:pt x="191" y="79"/>
                  <a:pt x="191" y="79"/>
                  <a:pt x="191" y="79"/>
                </a:cubicBezTo>
                <a:cubicBezTo>
                  <a:pt x="191" y="79"/>
                  <a:pt x="191" y="79"/>
                  <a:pt x="191" y="79"/>
                </a:cubicBezTo>
                <a:cubicBezTo>
                  <a:pt x="191" y="79"/>
                  <a:pt x="191" y="79"/>
                  <a:pt x="190" y="79"/>
                </a:cubicBezTo>
                <a:cubicBezTo>
                  <a:pt x="190" y="79"/>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89" y="80"/>
                  <a:pt x="189" y="80"/>
                  <a:pt x="189" y="80"/>
                </a:cubicBezTo>
                <a:cubicBezTo>
                  <a:pt x="189" y="80"/>
                  <a:pt x="189" y="80"/>
                  <a:pt x="189" y="80"/>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8" y="81"/>
                  <a:pt x="188" y="81"/>
                  <a:pt x="188" y="81"/>
                </a:cubicBezTo>
                <a:cubicBezTo>
                  <a:pt x="188" y="81"/>
                  <a:pt x="188" y="81"/>
                  <a:pt x="188" y="81"/>
                </a:cubicBezTo>
                <a:cubicBezTo>
                  <a:pt x="188" y="82"/>
                  <a:pt x="188" y="82"/>
                  <a:pt x="187" y="82"/>
                </a:cubicBezTo>
                <a:cubicBezTo>
                  <a:pt x="187" y="82"/>
                  <a:pt x="187" y="82"/>
                  <a:pt x="187" y="82"/>
                </a:cubicBezTo>
                <a:cubicBezTo>
                  <a:pt x="187" y="82"/>
                  <a:pt x="187" y="82"/>
                  <a:pt x="187" y="82"/>
                </a:cubicBezTo>
                <a:cubicBezTo>
                  <a:pt x="186" y="82"/>
                  <a:pt x="186" y="82"/>
                  <a:pt x="186" y="82"/>
                </a:cubicBezTo>
                <a:cubicBezTo>
                  <a:pt x="186" y="82"/>
                  <a:pt x="186" y="82"/>
                  <a:pt x="186" y="82"/>
                </a:cubicBezTo>
                <a:cubicBezTo>
                  <a:pt x="186" y="82"/>
                  <a:pt x="186" y="82"/>
                  <a:pt x="186" y="82"/>
                </a:cubicBezTo>
                <a:cubicBezTo>
                  <a:pt x="186" y="82"/>
                  <a:pt x="185" y="82"/>
                  <a:pt x="185" y="82"/>
                </a:cubicBezTo>
                <a:cubicBezTo>
                  <a:pt x="185" y="82"/>
                  <a:pt x="185" y="82"/>
                  <a:pt x="185" y="82"/>
                </a:cubicBezTo>
                <a:cubicBezTo>
                  <a:pt x="185" y="82"/>
                  <a:pt x="184" y="82"/>
                  <a:pt x="183" y="83"/>
                </a:cubicBezTo>
                <a:cubicBezTo>
                  <a:pt x="183" y="82"/>
                  <a:pt x="183" y="81"/>
                  <a:pt x="183" y="81"/>
                </a:cubicBezTo>
                <a:cubicBezTo>
                  <a:pt x="183" y="80"/>
                  <a:pt x="182" y="80"/>
                  <a:pt x="182" y="79"/>
                </a:cubicBezTo>
                <a:cubicBezTo>
                  <a:pt x="182" y="79"/>
                  <a:pt x="182" y="79"/>
                  <a:pt x="182" y="78"/>
                </a:cubicBezTo>
                <a:cubicBezTo>
                  <a:pt x="182" y="78"/>
                  <a:pt x="181" y="77"/>
                  <a:pt x="181" y="77"/>
                </a:cubicBezTo>
                <a:cubicBezTo>
                  <a:pt x="181" y="77"/>
                  <a:pt x="181" y="76"/>
                  <a:pt x="181" y="76"/>
                </a:cubicBezTo>
                <a:cubicBezTo>
                  <a:pt x="181" y="76"/>
                  <a:pt x="180" y="75"/>
                  <a:pt x="180" y="74"/>
                </a:cubicBezTo>
                <a:cubicBezTo>
                  <a:pt x="180" y="74"/>
                  <a:pt x="180" y="74"/>
                  <a:pt x="179" y="73"/>
                </a:cubicBezTo>
                <a:cubicBezTo>
                  <a:pt x="179" y="73"/>
                  <a:pt x="179" y="73"/>
                  <a:pt x="179" y="73"/>
                </a:cubicBezTo>
                <a:cubicBezTo>
                  <a:pt x="179" y="73"/>
                  <a:pt x="179" y="72"/>
                  <a:pt x="179" y="72"/>
                </a:cubicBezTo>
                <a:cubicBezTo>
                  <a:pt x="179" y="72"/>
                  <a:pt x="179" y="72"/>
                  <a:pt x="179" y="72"/>
                </a:cubicBezTo>
                <a:cubicBezTo>
                  <a:pt x="179" y="72"/>
                  <a:pt x="178" y="71"/>
                  <a:pt x="178" y="71"/>
                </a:cubicBezTo>
                <a:cubicBezTo>
                  <a:pt x="178" y="70"/>
                  <a:pt x="178" y="70"/>
                  <a:pt x="178" y="70"/>
                </a:cubicBezTo>
                <a:cubicBezTo>
                  <a:pt x="178" y="70"/>
                  <a:pt x="178" y="70"/>
                  <a:pt x="178" y="70"/>
                </a:cubicBezTo>
                <a:cubicBezTo>
                  <a:pt x="177" y="69"/>
                  <a:pt x="177" y="68"/>
                  <a:pt x="176" y="68"/>
                </a:cubicBezTo>
                <a:cubicBezTo>
                  <a:pt x="176" y="67"/>
                  <a:pt x="176" y="67"/>
                  <a:pt x="176" y="67"/>
                </a:cubicBezTo>
                <a:cubicBezTo>
                  <a:pt x="176" y="66"/>
                  <a:pt x="175" y="66"/>
                  <a:pt x="175" y="65"/>
                </a:cubicBezTo>
                <a:cubicBezTo>
                  <a:pt x="175" y="65"/>
                  <a:pt x="175" y="65"/>
                  <a:pt x="175" y="65"/>
                </a:cubicBezTo>
                <a:cubicBezTo>
                  <a:pt x="174" y="64"/>
                  <a:pt x="173" y="63"/>
                  <a:pt x="173" y="62"/>
                </a:cubicBezTo>
                <a:cubicBezTo>
                  <a:pt x="173" y="62"/>
                  <a:pt x="173" y="62"/>
                  <a:pt x="173" y="62"/>
                </a:cubicBezTo>
                <a:cubicBezTo>
                  <a:pt x="173" y="62"/>
                  <a:pt x="173" y="62"/>
                  <a:pt x="173" y="62"/>
                </a:cubicBezTo>
                <a:cubicBezTo>
                  <a:pt x="172" y="61"/>
                  <a:pt x="172" y="61"/>
                  <a:pt x="172" y="60"/>
                </a:cubicBezTo>
                <a:cubicBezTo>
                  <a:pt x="171" y="60"/>
                  <a:pt x="171" y="60"/>
                  <a:pt x="171" y="60"/>
                </a:cubicBezTo>
                <a:cubicBezTo>
                  <a:pt x="171" y="59"/>
                  <a:pt x="171" y="59"/>
                  <a:pt x="170" y="58"/>
                </a:cubicBezTo>
                <a:cubicBezTo>
                  <a:pt x="169" y="56"/>
                  <a:pt x="167" y="54"/>
                  <a:pt x="166" y="53"/>
                </a:cubicBezTo>
                <a:cubicBezTo>
                  <a:pt x="166" y="53"/>
                  <a:pt x="166" y="53"/>
                  <a:pt x="166" y="53"/>
                </a:cubicBezTo>
                <a:cubicBezTo>
                  <a:pt x="165" y="52"/>
                  <a:pt x="165" y="52"/>
                  <a:pt x="165" y="51"/>
                </a:cubicBezTo>
                <a:cubicBezTo>
                  <a:pt x="164" y="51"/>
                  <a:pt x="164" y="51"/>
                  <a:pt x="164" y="51"/>
                </a:cubicBezTo>
                <a:cubicBezTo>
                  <a:pt x="164" y="51"/>
                  <a:pt x="164" y="51"/>
                  <a:pt x="164" y="51"/>
                </a:cubicBezTo>
                <a:cubicBezTo>
                  <a:pt x="163" y="50"/>
                  <a:pt x="163" y="50"/>
                  <a:pt x="163" y="50"/>
                </a:cubicBezTo>
                <a:cubicBezTo>
                  <a:pt x="163" y="49"/>
                  <a:pt x="163" y="49"/>
                  <a:pt x="164" y="48"/>
                </a:cubicBezTo>
                <a:cubicBezTo>
                  <a:pt x="164" y="47"/>
                  <a:pt x="164" y="46"/>
                  <a:pt x="164" y="44"/>
                </a:cubicBezTo>
                <a:cubicBezTo>
                  <a:pt x="164" y="43"/>
                  <a:pt x="164" y="43"/>
                  <a:pt x="164" y="42"/>
                </a:cubicBezTo>
                <a:cubicBezTo>
                  <a:pt x="164" y="41"/>
                  <a:pt x="164" y="40"/>
                  <a:pt x="164" y="39"/>
                </a:cubicBezTo>
                <a:cubicBezTo>
                  <a:pt x="164" y="39"/>
                  <a:pt x="164" y="39"/>
                  <a:pt x="164" y="39"/>
                </a:cubicBezTo>
                <a:cubicBezTo>
                  <a:pt x="164" y="38"/>
                  <a:pt x="164" y="37"/>
                  <a:pt x="164" y="37"/>
                </a:cubicBezTo>
                <a:cubicBezTo>
                  <a:pt x="164" y="36"/>
                  <a:pt x="164" y="36"/>
                  <a:pt x="164" y="36"/>
                </a:cubicBezTo>
                <a:cubicBezTo>
                  <a:pt x="164" y="35"/>
                  <a:pt x="164" y="34"/>
                  <a:pt x="164" y="34"/>
                </a:cubicBezTo>
                <a:cubicBezTo>
                  <a:pt x="164" y="34"/>
                  <a:pt x="164" y="33"/>
                  <a:pt x="164" y="33"/>
                </a:cubicBezTo>
                <a:cubicBezTo>
                  <a:pt x="164" y="33"/>
                  <a:pt x="164" y="33"/>
                  <a:pt x="164" y="33"/>
                </a:cubicBezTo>
                <a:cubicBezTo>
                  <a:pt x="163" y="32"/>
                  <a:pt x="163" y="31"/>
                  <a:pt x="163" y="31"/>
                </a:cubicBezTo>
                <a:cubicBezTo>
                  <a:pt x="165" y="31"/>
                  <a:pt x="167" y="33"/>
                  <a:pt x="169" y="34"/>
                </a:cubicBezTo>
                <a:cubicBezTo>
                  <a:pt x="169" y="34"/>
                  <a:pt x="169" y="34"/>
                  <a:pt x="169" y="34"/>
                </a:cubicBezTo>
                <a:cubicBezTo>
                  <a:pt x="169" y="35"/>
                  <a:pt x="169" y="35"/>
                  <a:pt x="170" y="35"/>
                </a:cubicBezTo>
                <a:cubicBezTo>
                  <a:pt x="170" y="35"/>
                  <a:pt x="170" y="35"/>
                  <a:pt x="170" y="35"/>
                </a:cubicBezTo>
                <a:cubicBezTo>
                  <a:pt x="170" y="35"/>
                  <a:pt x="170" y="35"/>
                  <a:pt x="170" y="35"/>
                </a:cubicBezTo>
                <a:cubicBezTo>
                  <a:pt x="170" y="35"/>
                  <a:pt x="170" y="35"/>
                  <a:pt x="170" y="35"/>
                </a:cubicBezTo>
                <a:cubicBezTo>
                  <a:pt x="170" y="35"/>
                  <a:pt x="170" y="36"/>
                  <a:pt x="170" y="36"/>
                </a:cubicBezTo>
                <a:cubicBezTo>
                  <a:pt x="171" y="36"/>
                  <a:pt x="171" y="36"/>
                  <a:pt x="171" y="36"/>
                </a:cubicBezTo>
                <a:cubicBezTo>
                  <a:pt x="171" y="36"/>
                  <a:pt x="171" y="36"/>
                  <a:pt x="171" y="36"/>
                </a:cubicBezTo>
                <a:cubicBezTo>
                  <a:pt x="171" y="35"/>
                  <a:pt x="171" y="35"/>
                  <a:pt x="171" y="34"/>
                </a:cubicBezTo>
                <a:cubicBezTo>
                  <a:pt x="160" y="21"/>
                  <a:pt x="145" y="12"/>
                  <a:pt x="129" y="6"/>
                </a:cubicBezTo>
                <a:cubicBezTo>
                  <a:pt x="128" y="5"/>
                  <a:pt x="128" y="6"/>
                  <a:pt x="127" y="6"/>
                </a:cubicBezTo>
                <a:cubicBezTo>
                  <a:pt x="128" y="5"/>
                  <a:pt x="127" y="5"/>
                  <a:pt x="127" y="5"/>
                </a:cubicBezTo>
                <a:cubicBezTo>
                  <a:pt x="117" y="2"/>
                  <a:pt x="107" y="0"/>
                  <a:pt x="96" y="0"/>
                </a:cubicBezTo>
                <a:cubicBezTo>
                  <a:pt x="85" y="0"/>
                  <a:pt x="75" y="1"/>
                  <a:pt x="66" y="5"/>
                </a:cubicBezTo>
                <a:cubicBezTo>
                  <a:pt x="65" y="6"/>
                  <a:pt x="65" y="6"/>
                  <a:pt x="65" y="6"/>
                </a:cubicBezTo>
                <a:cubicBezTo>
                  <a:pt x="65" y="6"/>
                  <a:pt x="62" y="6"/>
                  <a:pt x="60" y="7"/>
                </a:cubicBezTo>
                <a:cubicBezTo>
                  <a:pt x="45" y="13"/>
                  <a:pt x="31" y="24"/>
                  <a:pt x="21" y="37"/>
                </a:cubicBezTo>
                <a:cubicBezTo>
                  <a:pt x="20" y="37"/>
                  <a:pt x="20" y="38"/>
                  <a:pt x="20" y="38"/>
                </a:cubicBezTo>
                <a:cubicBezTo>
                  <a:pt x="22" y="37"/>
                  <a:pt x="26" y="33"/>
                  <a:pt x="30" y="31"/>
                </a:cubicBezTo>
                <a:cubicBezTo>
                  <a:pt x="30" y="31"/>
                  <a:pt x="30" y="31"/>
                  <a:pt x="30" y="31"/>
                </a:cubicBezTo>
                <a:cubicBezTo>
                  <a:pt x="31" y="30"/>
                  <a:pt x="31" y="30"/>
                  <a:pt x="31" y="30"/>
                </a:cubicBezTo>
                <a:cubicBezTo>
                  <a:pt x="31" y="30"/>
                  <a:pt x="31" y="30"/>
                  <a:pt x="32" y="30"/>
                </a:cubicBezTo>
                <a:cubicBezTo>
                  <a:pt x="32" y="30"/>
                  <a:pt x="32" y="30"/>
                  <a:pt x="32" y="29"/>
                </a:cubicBezTo>
                <a:cubicBezTo>
                  <a:pt x="32" y="29"/>
                  <a:pt x="33" y="29"/>
                  <a:pt x="33" y="29"/>
                </a:cubicBezTo>
                <a:cubicBezTo>
                  <a:pt x="33" y="29"/>
                  <a:pt x="33" y="29"/>
                  <a:pt x="33" y="29"/>
                </a:cubicBezTo>
                <a:cubicBezTo>
                  <a:pt x="33" y="29"/>
                  <a:pt x="33" y="29"/>
                  <a:pt x="34" y="29"/>
                </a:cubicBezTo>
                <a:cubicBezTo>
                  <a:pt x="34" y="29"/>
                  <a:pt x="34" y="29"/>
                  <a:pt x="34" y="29"/>
                </a:cubicBezTo>
                <a:cubicBezTo>
                  <a:pt x="34" y="29"/>
                  <a:pt x="34" y="29"/>
                  <a:pt x="34" y="29"/>
                </a:cubicBezTo>
                <a:cubicBezTo>
                  <a:pt x="34" y="29"/>
                  <a:pt x="34" y="29"/>
                  <a:pt x="34" y="28"/>
                </a:cubicBezTo>
                <a:cubicBezTo>
                  <a:pt x="34" y="29"/>
                  <a:pt x="34" y="29"/>
                  <a:pt x="34" y="29"/>
                </a:cubicBezTo>
                <a:cubicBezTo>
                  <a:pt x="34" y="29"/>
                  <a:pt x="34" y="29"/>
                  <a:pt x="34" y="29"/>
                </a:cubicBezTo>
                <a:cubicBezTo>
                  <a:pt x="34" y="30"/>
                  <a:pt x="34" y="30"/>
                  <a:pt x="34" y="30"/>
                </a:cubicBezTo>
                <a:cubicBezTo>
                  <a:pt x="34" y="30"/>
                  <a:pt x="34" y="30"/>
                  <a:pt x="34" y="31"/>
                </a:cubicBezTo>
                <a:cubicBezTo>
                  <a:pt x="34" y="31"/>
                  <a:pt x="34" y="32"/>
                  <a:pt x="34" y="33"/>
                </a:cubicBezTo>
                <a:cubicBezTo>
                  <a:pt x="34" y="33"/>
                  <a:pt x="34" y="33"/>
                  <a:pt x="34" y="33"/>
                </a:cubicBezTo>
                <a:cubicBezTo>
                  <a:pt x="34" y="33"/>
                  <a:pt x="34" y="34"/>
                  <a:pt x="33" y="35"/>
                </a:cubicBezTo>
                <a:cubicBezTo>
                  <a:pt x="33" y="35"/>
                  <a:pt x="33" y="35"/>
                  <a:pt x="33" y="35"/>
                </a:cubicBezTo>
                <a:cubicBezTo>
                  <a:pt x="33" y="35"/>
                  <a:pt x="33" y="36"/>
                  <a:pt x="33" y="36"/>
                </a:cubicBezTo>
                <a:cubicBezTo>
                  <a:pt x="33" y="37"/>
                  <a:pt x="33" y="37"/>
                  <a:pt x="33" y="37"/>
                </a:cubicBezTo>
                <a:cubicBezTo>
                  <a:pt x="33" y="37"/>
                  <a:pt x="33" y="38"/>
                  <a:pt x="33" y="38"/>
                </a:cubicBezTo>
                <a:cubicBezTo>
                  <a:pt x="33" y="39"/>
                  <a:pt x="33" y="39"/>
                  <a:pt x="33" y="39"/>
                </a:cubicBezTo>
                <a:cubicBezTo>
                  <a:pt x="33" y="39"/>
                  <a:pt x="33" y="39"/>
                  <a:pt x="33" y="40"/>
                </a:cubicBezTo>
                <a:cubicBezTo>
                  <a:pt x="33" y="40"/>
                  <a:pt x="33" y="41"/>
                  <a:pt x="33" y="42"/>
                </a:cubicBezTo>
                <a:cubicBezTo>
                  <a:pt x="33" y="42"/>
                  <a:pt x="33" y="42"/>
                  <a:pt x="33" y="42"/>
                </a:cubicBezTo>
                <a:cubicBezTo>
                  <a:pt x="33" y="43"/>
                  <a:pt x="33" y="43"/>
                  <a:pt x="33" y="44"/>
                </a:cubicBezTo>
                <a:cubicBezTo>
                  <a:pt x="33" y="45"/>
                  <a:pt x="33" y="45"/>
                  <a:pt x="33" y="46"/>
                </a:cubicBezTo>
                <a:cubicBezTo>
                  <a:pt x="33" y="46"/>
                  <a:pt x="33" y="46"/>
                  <a:pt x="33" y="47"/>
                </a:cubicBezTo>
                <a:cubicBezTo>
                  <a:pt x="33" y="47"/>
                  <a:pt x="33" y="47"/>
                  <a:pt x="33" y="47"/>
                </a:cubicBezTo>
                <a:cubicBezTo>
                  <a:pt x="34" y="48"/>
                  <a:pt x="34" y="49"/>
                  <a:pt x="34" y="49"/>
                </a:cubicBezTo>
                <a:cubicBezTo>
                  <a:pt x="33" y="50"/>
                  <a:pt x="32" y="51"/>
                  <a:pt x="31" y="51"/>
                </a:cubicBezTo>
                <a:cubicBezTo>
                  <a:pt x="31" y="51"/>
                  <a:pt x="31" y="52"/>
                  <a:pt x="31" y="52"/>
                </a:cubicBezTo>
                <a:cubicBezTo>
                  <a:pt x="30" y="52"/>
                  <a:pt x="30" y="52"/>
                  <a:pt x="30" y="53"/>
                </a:cubicBezTo>
                <a:cubicBezTo>
                  <a:pt x="29" y="53"/>
                  <a:pt x="29" y="53"/>
                  <a:pt x="29" y="54"/>
                </a:cubicBezTo>
                <a:cubicBezTo>
                  <a:pt x="28" y="54"/>
                  <a:pt x="28" y="54"/>
                  <a:pt x="28" y="55"/>
                </a:cubicBezTo>
                <a:cubicBezTo>
                  <a:pt x="28" y="55"/>
                  <a:pt x="27" y="55"/>
                  <a:pt x="27" y="55"/>
                </a:cubicBezTo>
                <a:cubicBezTo>
                  <a:pt x="27" y="56"/>
                  <a:pt x="26" y="56"/>
                  <a:pt x="26" y="56"/>
                </a:cubicBezTo>
                <a:cubicBezTo>
                  <a:pt x="26" y="57"/>
                  <a:pt x="25" y="57"/>
                  <a:pt x="25" y="58"/>
                </a:cubicBezTo>
                <a:cubicBezTo>
                  <a:pt x="25" y="58"/>
                  <a:pt x="24" y="59"/>
                  <a:pt x="24" y="59"/>
                </a:cubicBezTo>
                <a:cubicBezTo>
                  <a:pt x="24" y="59"/>
                  <a:pt x="24" y="59"/>
                  <a:pt x="24" y="59"/>
                </a:cubicBezTo>
                <a:cubicBezTo>
                  <a:pt x="24" y="59"/>
                  <a:pt x="23" y="60"/>
                  <a:pt x="23" y="60"/>
                </a:cubicBezTo>
                <a:cubicBezTo>
                  <a:pt x="23" y="60"/>
                  <a:pt x="22" y="61"/>
                  <a:pt x="22" y="62"/>
                </a:cubicBezTo>
                <a:cubicBezTo>
                  <a:pt x="22" y="62"/>
                  <a:pt x="22" y="62"/>
                  <a:pt x="22" y="62"/>
                </a:cubicBezTo>
                <a:cubicBezTo>
                  <a:pt x="22" y="62"/>
                  <a:pt x="21" y="63"/>
                  <a:pt x="21" y="63"/>
                </a:cubicBezTo>
                <a:cubicBezTo>
                  <a:pt x="21" y="63"/>
                  <a:pt x="21" y="64"/>
                  <a:pt x="20" y="64"/>
                </a:cubicBezTo>
                <a:cubicBezTo>
                  <a:pt x="20" y="64"/>
                  <a:pt x="20" y="64"/>
                  <a:pt x="20" y="64"/>
                </a:cubicBezTo>
                <a:cubicBezTo>
                  <a:pt x="20" y="65"/>
                  <a:pt x="20" y="65"/>
                  <a:pt x="20" y="65"/>
                </a:cubicBezTo>
                <a:cubicBezTo>
                  <a:pt x="19" y="66"/>
                  <a:pt x="19" y="66"/>
                  <a:pt x="19" y="67"/>
                </a:cubicBezTo>
                <a:cubicBezTo>
                  <a:pt x="19" y="67"/>
                  <a:pt x="19" y="67"/>
                  <a:pt x="19" y="67"/>
                </a:cubicBezTo>
                <a:cubicBezTo>
                  <a:pt x="18" y="68"/>
                  <a:pt x="18" y="69"/>
                  <a:pt x="18" y="70"/>
                </a:cubicBezTo>
                <a:cubicBezTo>
                  <a:pt x="17" y="71"/>
                  <a:pt x="17" y="72"/>
                  <a:pt x="16" y="73"/>
                </a:cubicBezTo>
                <a:cubicBezTo>
                  <a:pt x="16" y="73"/>
                  <a:pt x="16" y="73"/>
                  <a:pt x="16" y="73"/>
                </a:cubicBezTo>
                <a:cubicBezTo>
                  <a:pt x="16" y="74"/>
                  <a:pt x="16" y="75"/>
                  <a:pt x="16" y="75"/>
                </a:cubicBezTo>
                <a:cubicBezTo>
                  <a:pt x="16" y="75"/>
                  <a:pt x="16" y="75"/>
                  <a:pt x="16" y="75"/>
                </a:cubicBezTo>
                <a:cubicBezTo>
                  <a:pt x="15" y="77"/>
                  <a:pt x="15" y="79"/>
                  <a:pt x="14" y="80"/>
                </a:cubicBezTo>
                <a:cubicBezTo>
                  <a:pt x="14" y="81"/>
                  <a:pt x="14" y="82"/>
                  <a:pt x="14" y="83"/>
                </a:cubicBezTo>
                <a:cubicBezTo>
                  <a:pt x="14" y="83"/>
                  <a:pt x="14" y="83"/>
                  <a:pt x="14" y="83"/>
                </a:cubicBezTo>
                <a:cubicBezTo>
                  <a:pt x="14" y="83"/>
                  <a:pt x="14" y="83"/>
                  <a:pt x="14"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2" y="83"/>
                </a:cubicBezTo>
                <a:cubicBezTo>
                  <a:pt x="12" y="83"/>
                  <a:pt x="12" y="83"/>
                  <a:pt x="12" y="83"/>
                </a:cubicBezTo>
                <a:cubicBezTo>
                  <a:pt x="12" y="83"/>
                  <a:pt x="12" y="83"/>
                  <a:pt x="12" y="83"/>
                </a:cubicBezTo>
                <a:cubicBezTo>
                  <a:pt x="12" y="83"/>
                  <a:pt x="12" y="83"/>
                  <a:pt x="12" y="83"/>
                </a:cubicBezTo>
                <a:cubicBezTo>
                  <a:pt x="11" y="83"/>
                  <a:pt x="11" y="83"/>
                  <a:pt x="11" y="83"/>
                </a:cubicBezTo>
                <a:cubicBezTo>
                  <a:pt x="11" y="83"/>
                  <a:pt x="11" y="83"/>
                  <a:pt x="11" y="83"/>
                </a:cubicBezTo>
                <a:cubicBezTo>
                  <a:pt x="10" y="82"/>
                  <a:pt x="10" y="82"/>
                  <a:pt x="10" y="82"/>
                </a:cubicBezTo>
                <a:cubicBezTo>
                  <a:pt x="10" y="82"/>
                  <a:pt x="10" y="82"/>
                  <a:pt x="10" y="82"/>
                </a:cubicBezTo>
                <a:cubicBezTo>
                  <a:pt x="10" y="82"/>
                  <a:pt x="10" y="82"/>
                  <a:pt x="9" y="82"/>
                </a:cubicBezTo>
                <a:cubicBezTo>
                  <a:pt x="9" y="82"/>
                  <a:pt x="9" y="82"/>
                  <a:pt x="9" y="82"/>
                </a:cubicBezTo>
                <a:cubicBezTo>
                  <a:pt x="8" y="82"/>
                  <a:pt x="8" y="82"/>
                  <a:pt x="7" y="82"/>
                </a:cubicBezTo>
                <a:cubicBezTo>
                  <a:pt x="7" y="82"/>
                  <a:pt x="7" y="82"/>
                  <a:pt x="7" y="82"/>
                </a:cubicBezTo>
                <a:cubicBezTo>
                  <a:pt x="6" y="82"/>
                  <a:pt x="6" y="82"/>
                  <a:pt x="6" y="82"/>
                </a:cubicBezTo>
                <a:cubicBezTo>
                  <a:pt x="6" y="82"/>
                  <a:pt x="5" y="82"/>
                  <a:pt x="5" y="82"/>
                </a:cubicBezTo>
                <a:cubicBezTo>
                  <a:pt x="5" y="82"/>
                  <a:pt x="5" y="82"/>
                  <a:pt x="5" y="82"/>
                </a:cubicBezTo>
                <a:cubicBezTo>
                  <a:pt x="5" y="82"/>
                  <a:pt x="5" y="81"/>
                  <a:pt x="5" y="81"/>
                </a:cubicBezTo>
                <a:cubicBezTo>
                  <a:pt x="5" y="81"/>
                  <a:pt x="4" y="81"/>
                  <a:pt x="4" y="81"/>
                </a:cubicBezTo>
                <a:cubicBezTo>
                  <a:pt x="4" y="81"/>
                  <a:pt x="4" y="81"/>
                  <a:pt x="4" y="81"/>
                </a:cubicBezTo>
                <a:cubicBezTo>
                  <a:pt x="4" y="81"/>
                  <a:pt x="4" y="81"/>
                  <a:pt x="4" y="81"/>
                </a:cubicBezTo>
                <a:cubicBezTo>
                  <a:pt x="4" y="81"/>
                  <a:pt x="4" y="81"/>
                  <a:pt x="4" y="81"/>
                </a:cubicBezTo>
                <a:cubicBezTo>
                  <a:pt x="3" y="81"/>
                  <a:pt x="3" y="81"/>
                  <a:pt x="3" y="81"/>
                </a:cubicBezTo>
                <a:cubicBezTo>
                  <a:pt x="3" y="81"/>
                  <a:pt x="3" y="81"/>
                  <a:pt x="3" y="81"/>
                </a:cubicBezTo>
                <a:cubicBezTo>
                  <a:pt x="3" y="81"/>
                  <a:pt x="3" y="81"/>
                  <a:pt x="3" y="81"/>
                </a:cubicBezTo>
                <a:cubicBezTo>
                  <a:pt x="2" y="81"/>
                  <a:pt x="2" y="81"/>
                  <a:pt x="2" y="81"/>
                </a:cubicBezTo>
                <a:cubicBezTo>
                  <a:pt x="1" y="86"/>
                  <a:pt x="0" y="91"/>
                  <a:pt x="0" y="96"/>
                </a:cubicBezTo>
                <a:cubicBezTo>
                  <a:pt x="0" y="113"/>
                  <a:pt x="5" y="129"/>
                  <a:pt x="12" y="143"/>
                </a:cubicBezTo>
                <a:cubicBezTo>
                  <a:pt x="13" y="145"/>
                  <a:pt x="16" y="148"/>
                  <a:pt x="17" y="148"/>
                </a:cubicBezTo>
                <a:cubicBezTo>
                  <a:pt x="16" y="149"/>
                  <a:pt x="16" y="149"/>
                  <a:pt x="17" y="150"/>
                </a:cubicBezTo>
                <a:cubicBezTo>
                  <a:pt x="28" y="168"/>
                  <a:pt x="46" y="181"/>
                  <a:pt x="67" y="188"/>
                </a:cubicBezTo>
                <a:cubicBezTo>
                  <a:pt x="69" y="189"/>
                  <a:pt x="71" y="188"/>
                  <a:pt x="73" y="188"/>
                </a:cubicBezTo>
                <a:cubicBezTo>
                  <a:pt x="73" y="189"/>
                  <a:pt x="76" y="190"/>
                  <a:pt x="78" y="191"/>
                </a:cubicBezTo>
                <a:cubicBezTo>
                  <a:pt x="84" y="192"/>
                  <a:pt x="90" y="193"/>
                  <a:pt x="96" y="193"/>
                </a:cubicBezTo>
                <a:cubicBezTo>
                  <a:pt x="103" y="193"/>
                  <a:pt x="110" y="192"/>
                  <a:pt x="116" y="190"/>
                </a:cubicBezTo>
                <a:cubicBezTo>
                  <a:pt x="118" y="190"/>
                  <a:pt x="121" y="189"/>
                  <a:pt x="122" y="188"/>
                </a:cubicBezTo>
                <a:cubicBezTo>
                  <a:pt x="122" y="188"/>
                  <a:pt x="123" y="188"/>
                  <a:pt x="124" y="188"/>
                </a:cubicBezTo>
                <a:cubicBezTo>
                  <a:pt x="148" y="181"/>
                  <a:pt x="166" y="167"/>
                  <a:pt x="177" y="149"/>
                </a:cubicBezTo>
                <a:close/>
                <a:moveTo>
                  <a:pt x="77" y="153"/>
                </a:moveTo>
                <a:cubicBezTo>
                  <a:pt x="77" y="153"/>
                  <a:pt x="77" y="153"/>
                  <a:pt x="76" y="154"/>
                </a:cubicBezTo>
                <a:cubicBezTo>
                  <a:pt x="76" y="154"/>
                  <a:pt x="76" y="154"/>
                  <a:pt x="76" y="154"/>
                </a:cubicBezTo>
                <a:cubicBezTo>
                  <a:pt x="76" y="154"/>
                  <a:pt x="76" y="155"/>
                  <a:pt x="75" y="155"/>
                </a:cubicBezTo>
                <a:cubicBezTo>
                  <a:pt x="75" y="155"/>
                  <a:pt x="75" y="155"/>
                  <a:pt x="75" y="155"/>
                </a:cubicBezTo>
                <a:cubicBezTo>
                  <a:pt x="75" y="155"/>
                  <a:pt x="75" y="156"/>
                  <a:pt x="74" y="156"/>
                </a:cubicBezTo>
                <a:cubicBezTo>
                  <a:pt x="74" y="156"/>
                  <a:pt x="74" y="156"/>
                  <a:pt x="74" y="156"/>
                </a:cubicBezTo>
                <a:cubicBezTo>
                  <a:pt x="74" y="156"/>
                  <a:pt x="74" y="156"/>
                  <a:pt x="74" y="156"/>
                </a:cubicBezTo>
                <a:cubicBezTo>
                  <a:pt x="74" y="156"/>
                  <a:pt x="74" y="156"/>
                  <a:pt x="74" y="156"/>
                </a:cubicBezTo>
                <a:cubicBezTo>
                  <a:pt x="74" y="157"/>
                  <a:pt x="74" y="157"/>
                  <a:pt x="74" y="157"/>
                </a:cubicBezTo>
                <a:cubicBezTo>
                  <a:pt x="73" y="157"/>
                  <a:pt x="73" y="158"/>
                  <a:pt x="73" y="158"/>
                </a:cubicBezTo>
                <a:cubicBezTo>
                  <a:pt x="73" y="158"/>
                  <a:pt x="73" y="158"/>
                  <a:pt x="73" y="158"/>
                </a:cubicBezTo>
                <a:cubicBezTo>
                  <a:pt x="72" y="158"/>
                  <a:pt x="72" y="159"/>
                  <a:pt x="71" y="159"/>
                </a:cubicBezTo>
                <a:cubicBezTo>
                  <a:pt x="71" y="159"/>
                  <a:pt x="71" y="159"/>
                  <a:pt x="71" y="159"/>
                </a:cubicBezTo>
                <a:cubicBezTo>
                  <a:pt x="71" y="160"/>
                  <a:pt x="70" y="160"/>
                  <a:pt x="70" y="161"/>
                </a:cubicBezTo>
                <a:cubicBezTo>
                  <a:pt x="70" y="161"/>
                  <a:pt x="69" y="161"/>
                  <a:pt x="69" y="161"/>
                </a:cubicBezTo>
                <a:cubicBezTo>
                  <a:pt x="69" y="162"/>
                  <a:pt x="69" y="162"/>
                  <a:pt x="69" y="162"/>
                </a:cubicBezTo>
                <a:cubicBezTo>
                  <a:pt x="68" y="162"/>
                  <a:pt x="68" y="163"/>
                  <a:pt x="67" y="163"/>
                </a:cubicBezTo>
                <a:cubicBezTo>
                  <a:pt x="67" y="163"/>
                  <a:pt x="67" y="163"/>
                  <a:pt x="67" y="163"/>
                </a:cubicBezTo>
                <a:cubicBezTo>
                  <a:pt x="67" y="163"/>
                  <a:pt x="67" y="163"/>
                  <a:pt x="67" y="163"/>
                </a:cubicBezTo>
                <a:cubicBezTo>
                  <a:pt x="67" y="163"/>
                  <a:pt x="67" y="164"/>
                  <a:pt x="66" y="164"/>
                </a:cubicBezTo>
                <a:cubicBezTo>
                  <a:pt x="66" y="164"/>
                  <a:pt x="66" y="164"/>
                  <a:pt x="66" y="164"/>
                </a:cubicBezTo>
                <a:cubicBezTo>
                  <a:pt x="66" y="164"/>
                  <a:pt x="66" y="165"/>
                  <a:pt x="65" y="165"/>
                </a:cubicBezTo>
                <a:cubicBezTo>
                  <a:pt x="65" y="165"/>
                  <a:pt x="65" y="165"/>
                  <a:pt x="65" y="165"/>
                </a:cubicBezTo>
                <a:cubicBezTo>
                  <a:pt x="65" y="165"/>
                  <a:pt x="65" y="165"/>
                  <a:pt x="65" y="165"/>
                </a:cubicBezTo>
                <a:cubicBezTo>
                  <a:pt x="65" y="165"/>
                  <a:pt x="65" y="165"/>
                  <a:pt x="65" y="165"/>
                </a:cubicBezTo>
                <a:cubicBezTo>
                  <a:pt x="64" y="166"/>
                  <a:pt x="64" y="166"/>
                  <a:pt x="64" y="166"/>
                </a:cubicBezTo>
                <a:cubicBezTo>
                  <a:pt x="63" y="166"/>
                  <a:pt x="63" y="166"/>
                  <a:pt x="63" y="166"/>
                </a:cubicBezTo>
                <a:cubicBezTo>
                  <a:pt x="63" y="166"/>
                  <a:pt x="63" y="166"/>
                  <a:pt x="63" y="166"/>
                </a:cubicBezTo>
                <a:cubicBezTo>
                  <a:pt x="63" y="167"/>
                  <a:pt x="63" y="167"/>
                  <a:pt x="63" y="167"/>
                </a:cubicBezTo>
                <a:cubicBezTo>
                  <a:pt x="63" y="167"/>
                  <a:pt x="63" y="167"/>
                  <a:pt x="62" y="167"/>
                </a:cubicBezTo>
                <a:cubicBezTo>
                  <a:pt x="62" y="167"/>
                  <a:pt x="62" y="167"/>
                  <a:pt x="62" y="167"/>
                </a:cubicBezTo>
                <a:cubicBezTo>
                  <a:pt x="62" y="168"/>
                  <a:pt x="62" y="168"/>
                  <a:pt x="62" y="168"/>
                </a:cubicBezTo>
                <a:cubicBezTo>
                  <a:pt x="62" y="168"/>
                  <a:pt x="62" y="168"/>
                  <a:pt x="62" y="168"/>
                </a:cubicBezTo>
                <a:cubicBezTo>
                  <a:pt x="62" y="168"/>
                  <a:pt x="61" y="168"/>
                  <a:pt x="61" y="168"/>
                </a:cubicBezTo>
                <a:cubicBezTo>
                  <a:pt x="61" y="168"/>
                  <a:pt x="61" y="168"/>
                  <a:pt x="61" y="168"/>
                </a:cubicBezTo>
                <a:cubicBezTo>
                  <a:pt x="61" y="168"/>
                  <a:pt x="61" y="168"/>
                  <a:pt x="61" y="168"/>
                </a:cubicBezTo>
                <a:cubicBezTo>
                  <a:pt x="61" y="168"/>
                  <a:pt x="61" y="168"/>
                  <a:pt x="61" y="168"/>
                </a:cubicBezTo>
                <a:cubicBezTo>
                  <a:pt x="61" y="169"/>
                  <a:pt x="60" y="169"/>
                  <a:pt x="60" y="169"/>
                </a:cubicBezTo>
                <a:cubicBezTo>
                  <a:pt x="60" y="169"/>
                  <a:pt x="60" y="169"/>
                  <a:pt x="60" y="169"/>
                </a:cubicBezTo>
                <a:cubicBezTo>
                  <a:pt x="60" y="169"/>
                  <a:pt x="60" y="169"/>
                  <a:pt x="59" y="169"/>
                </a:cubicBezTo>
                <a:cubicBezTo>
                  <a:pt x="59" y="170"/>
                  <a:pt x="59" y="170"/>
                  <a:pt x="59" y="170"/>
                </a:cubicBezTo>
                <a:cubicBezTo>
                  <a:pt x="59" y="170"/>
                  <a:pt x="58" y="170"/>
                  <a:pt x="58" y="170"/>
                </a:cubicBezTo>
                <a:cubicBezTo>
                  <a:pt x="50" y="167"/>
                  <a:pt x="30" y="155"/>
                  <a:pt x="27" y="149"/>
                </a:cubicBezTo>
                <a:cubicBezTo>
                  <a:pt x="26" y="148"/>
                  <a:pt x="26" y="147"/>
                  <a:pt x="26" y="146"/>
                </a:cubicBezTo>
                <a:cubicBezTo>
                  <a:pt x="26" y="146"/>
                  <a:pt x="26" y="146"/>
                  <a:pt x="26" y="146"/>
                </a:cubicBezTo>
                <a:cubicBezTo>
                  <a:pt x="26" y="146"/>
                  <a:pt x="26" y="146"/>
                  <a:pt x="26" y="145"/>
                </a:cubicBezTo>
                <a:cubicBezTo>
                  <a:pt x="26" y="145"/>
                  <a:pt x="26" y="145"/>
                  <a:pt x="26" y="145"/>
                </a:cubicBezTo>
                <a:cubicBezTo>
                  <a:pt x="26" y="145"/>
                  <a:pt x="26" y="145"/>
                  <a:pt x="26" y="145"/>
                </a:cubicBezTo>
                <a:cubicBezTo>
                  <a:pt x="26" y="145"/>
                  <a:pt x="26" y="145"/>
                  <a:pt x="26" y="145"/>
                </a:cubicBezTo>
                <a:cubicBezTo>
                  <a:pt x="26" y="144"/>
                  <a:pt x="26" y="144"/>
                  <a:pt x="26" y="144"/>
                </a:cubicBezTo>
                <a:cubicBezTo>
                  <a:pt x="26" y="144"/>
                  <a:pt x="26" y="144"/>
                  <a:pt x="26" y="144"/>
                </a:cubicBezTo>
                <a:cubicBezTo>
                  <a:pt x="26" y="143"/>
                  <a:pt x="26" y="143"/>
                  <a:pt x="26" y="143"/>
                </a:cubicBezTo>
                <a:cubicBezTo>
                  <a:pt x="26" y="143"/>
                  <a:pt x="25" y="143"/>
                  <a:pt x="25" y="143"/>
                </a:cubicBezTo>
                <a:cubicBezTo>
                  <a:pt x="25" y="142"/>
                  <a:pt x="25" y="142"/>
                  <a:pt x="25" y="142"/>
                </a:cubicBezTo>
                <a:cubicBezTo>
                  <a:pt x="25" y="142"/>
                  <a:pt x="25" y="141"/>
                  <a:pt x="25" y="141"/>
                </a:cubicBezTo>
                <a:cubicBezTo>
                  <a:pt x="25" y="141"/>
                  <a:pt x="25" y="141"/>
                  <a:pt x="25" y="140"/>
                </a:cubicBezTo>
                <a:cubicBezTo>
                  <a:pt x="25" y="140"/>
                  <a:pt x="25" y="140"/>
                  <a:pt x="25" y="140"/>
                </a:cubicBezTo>
                <a:cubicBezTo>
                  <a:pt x="25" y="139"/>
                  <a:pt x="25" y="138"/>
                  <a:pt x="25" y="137"/>
                </a:cubicBezTo>
                <a:cubicBezTo>
                  <a:pt x="25" y="137"/>
                  <a:pt x="25" y="137"/>
                  <a:pt x="25" y="137"/>
                </a:cubicBezTo>
                <a:cubicBezTo>
                  <a:pt x="24" y="134"/>
                  <a:pt x="24" y="130"/>
                  <a:pt x="24" y="127"/>
                </a:cubicBezTo>
                <a:cubicBezTo>
                  <a:pt x="24" y="127"/>
                  <a:pt x="24" y="127"/>
                  <a:pt x="24" y="127"/>
                </a:cubicBezTo>
                <a:cubicBezTo>
                  <a:pt x="24" y="126"/>
                  <a:pt x="24" y="126"/>
                  <a:pt x="24" y="125"/>
                </a:cubicBezTo>
                <a:cubicBezTo>
                  <a:pt x="24" y="125"/>
                  <a:pt x="24" y="125"/>
                  <a:pt x="24" y="125"/>
                </a:cubicBezTo>
                <a:cubicBezTo>
                  <a:pt x="24" y="124"/>
                  <a:pt x="24" y="124"/>
                  <a:pt x="24" y="123"/>
                </a:cubicBezTo>
                <a:cubicBezTo>
                  <a:pt x="24" y="123"/>
                  <a:pt x="24" y="123"/>
                  <a:pt x="24" y="123"/>
                </a:cubicBezTo>
                <a:cubicBezTo>
                  <a:pt x="24" y="122"/>
                  <a:pt x="24" y="122"/>
                  <a:pt x="24" y="121"/>
                </a:cubicBezTo>
                <a:cubicBezTo>
                  <a:pt x="24" y="121"/>
                  <a:pt x="24" y="121"/>
                  <a:pt x="24" y="121"/>
                </a:cubicBezTo>
                <a:cubicBezTo>
                  <a:pt x="24" y="121"/>
                  <a:pt x="24" y="120"/>
                  <a:pt x="24" y="120"/>
                </a:cubicBezTo>
                <a:cubicBezTo>
                  <a:pt x="24" y="120"/>
                  <a:pt x="24" y="120"/>
                  <a:pt x="24" y="119"/>
                </a:cubicBezTo>
                <a:cubicBezTo>
                  <a:pt x="24" y="119"/>
                  <a:pt x="24" y="119"/>
                  <a:pt x="24" y="118"/>
                </a:cubicBezTo>
                <a:cubicBezTo>
                  <a:pt x="24" y="118"/>
                  <a:pt x="24" y="118"/>
                  <a:pt x="24" y="118"/>
                </a:cubicBezTo>
                <a:cubicBezTo>
                  <a:pt x="25" y="118"/>
                  <a:pt x="25" y="117"/>
                  <a:pt x="25" y="117"/>
                </a:cubicBezTo>
                <a:cubicBezTo>
                  <a:pt x="25" y="117"/>
                  <a:pt x="26" y="117"/>
                  <a:pt x="26" y="117"/>
                </a:cubicBezTo>
                <a:cubicBezTo>
                  <a:pt x="26" y="117"/>
                  <a:pt x="27" y="117"/>
                  <a:pt x="27" y="117"/>
                </a:cubicBezTo>
                <a:cubicBezTo>
                  <a:pt x="27" y="117"/>
                  <a:pt x="27" y="117"/>
                  <a:pt x="28" y="117"/>
                </a:cubicBezTo>
                <a:cubicBezTo>
                  <a:pt x="28" y="118"/>
                  <a:pt x="28" y="118"/>
                  <a:pt x="29" y="118"/>
                </a:cubicBezTo>
                <a:cubicBezTo>
                  <a:pt x="29" y="118"/>
                  <a:pt x="29" y="118"/>
                  <a:pt x="29" y="118"/>
                </a:cubicBezTo>
                <a:cubicBezTo>
                  <a:pt x="30" y="118"/>
                  <a:pt x="30" y="118"/>
                  <a:pt x="31" y="118"/>
                </a:cubicBezTo>
                <a:cubicBezTo>
                  <a:pt x="31" y="118"/>
                  <a:pt x="31" y="118"/>
                  <a:pt x="31" y="118"/>
                </a:cubicBezTo>
                <a:cubicBezTo>
                  <a:pt x="32" y="118"/>
                  <a:pt x="32" y="118"/>
                  <a:pt x="33" y="118"/>
                </a:cubicBezTo>
                <a:cubicBezTo>
                  <a:pt x="33" y="118"/>
                  <a:pt x="33" y="118"/>
                  <a:pt x="33" y="118"/>
                </a:cubicBezTo>
                <a:cubicBezTo>
                  <a:pt x="34" y="118"/>
                  <a:pt x="35" y="118"/>
                  <a:pt x="36" y="118"/>
                </a:cubicBezTo>
                <a:cubicBezTo>
                  <a:pt x="36" y="118"/>
                  <a:pt x="36" y="118"/>
                  <a:pt x="36" y="118"/>
                </a:cubicBezTo>
                <a:cubicBezTo>
                  <a:pt x="37" y="118"/>
                  <a:pt x="38" y="119"/>
                  <a:pt x="39" y="119"/>
                </a:cubicBezTo>
                <a:cubicBezTo>
                  <a:pt x="39" y="119"/>
                  <a:pt x="39" y="119"/>
                  <a:pt x="39" y="119"/>
                </a:cubicBezTo>
                <a:cubicBezTo>
                  <a:pt x="40" y="119"/>
                  <a:pt x="41" y="119"/>
                  <a:pt x="42" y="119"/>
                </a:cubicBezTo>
                <a:cubicBezTo>
                  <a:pt x="43" y="119"/>
                  <a:pt x="43" y="119"/>
                  <a:pt x="43" y="119"/>
                </a:cubicBezTo>
                <a:cubicBezTo>
                  <a:pt x="44" y="119"/>
                  <a:pt x="45" y="119"/>
                  <a:pt x="46" y="119"/>
                </a:cubicBezTo>
                <a:cubicBezTo>
                  <a:pt x="46" y="119"/>
                  <a:pt x="46" y="119"/>
                  <a:pt x="47" y="119"/>
                </a:cubicBezTo>
                <a:cubicBezTo>
                  <a:pt x="47" y="119"/>
                  <a:pt x="48" y="119"/>
                  <a:pt x="49" y="119"/>
                </a:cubicBezTo>
                <a:cubicBezTo>
                  <a:pt x="49" y="119"/>
                  <a:pt x="49" y="119"/>
                  <a:pt x="50" y="119"/>
                </a:cubicBezTo>
                <a:cubicBezTo>
                  <a:pt x="50" y="119"/>
                  <a:pt x="50" y="119"/>
                  <a:pt x="50" y="119"/>
                </a:cubicBezTo>
                <a:cubicBezTo>
                  <a:pt x="51" y="119"/>
                  <a:pt x="52" y="119"/>
                  <a:pt x="53" y="119"/>
                </a:cubicBezTo>
                <a:cubicBezTo>
                  <a:pt x="53" y="119"/>
                  <a:pt x="53" y="119"/>
                  <a:pt x="53" y="119"/>
                </a:cubicBezTo>
                <a:cubicBezTo>
                  <a:pt x="53" y="119"/>
                  <a:pt x="53" y="119"/>
                  <a:pt x="53" y="119"/>
                </a:cubicBezTo>
                <a:cubicBezTo>
                  <a:pt x="54" y="119"/>
                  <a:pt x="55" y="119"/>
                  <a:pt x="55" y="119"/>
                </a:cubicBezTo>
                <a:cubicBezTo>
                  <a:pt x="56" y="119"/>
                  <a:pt x="56" y="119"/>
                  <a:pt x="56" y="119"/>
                </a:cubicBezTo>
                <a:cubicBezTo>
                  <a:pt x="57" y="119"/>
                  <a:pt x="58" y="119"/>
                  <a:pt x="59" y="119"/>
                </a:cubicBezTo>
                <a:cubicBezTo>
                  <a:pt x="59" y="120"/>
                  <a:pt x="60" y="121"/>
                  <a:pt x="60" y="122"/>
                </a:cubicBezTo>
                <a:cubicBezTo>
                  <a:pt x="60" y="122"/>
                  <a:pt x="60" y="122"/>
                  <a:pt x="60" y="122"/>
                </a:cubicBezTo>
                <a:cubicBezTo>
                  <a:pt x="61" y="123"/>
                  <a:pt x="61" y="124"/>
                  <a:pt x="61" y="124"/>
                </a:cubicBezTo>
                <a:cubicBezTo>
                  <a:pt x="62" y="125"/>
                  <a:pt x="62" y="125"/>
                  <a:pt x="62" y="126"/>
                </a:cubicBezTo>
                <a:cubicBezTo>
                  <a:pt x="62" y="126"/>
                  <a:pt x="62" y="127"/>
                  <a:pt x="63" y="127"/>
                </a:cubicBezTo>
                <a:cubicBezTo>
                  <a:pt x="63" y="128"/>
                  <a:pt x="64" y="129"/>
                  <a:pt x="64" y="130"/>
                </a:cubicBezTo>
                <a:cubicBezTo>
                  <a:pt x="64" y="130"/>
                  <a:pt x="64" y="130"/>
                  <a:pt x="65" y="130"/>
                </a:cubicBezTo>
                <a:cubicBezTo>
                  <a:pt x="65" y="132"/>
                  <a:pt x="66" y="133"/>
                  <a:pt x="67" y="134"/>
                </a:cubicBezTo>
                <a:cubicBezTo>
                  <a:pt x="67" y="134"/>
                  <a:pt x="67" y="134"/>
                  <a:pt x="67" y="134"/>
                </a:cubicBezTo>
                <a:cubicBezTo>
                  <a:pt x="68" y="137"/>
                  <a:pt x="70" y="140"/>
                  <a:pt x="72" y="142"/>
                </a:cubicBezTo>
                <a:cubicBezTo>
                  <a:pt x="72" y="142"/>
                  <a:pt x="72" y="142"/>
                  <a:pt x="72" y="142"/>
                </a:cubicBezTo>
                <a:cubicBezTo>
                  <a:pt x="72" y="143"/>
                  <a:pt x="73" y="144"/>
                  <a:pt x="73" y="144"/>
                </a:cubicBezTo>
                <a:cubicBezTo>
                  <a:pt x="73" y="145"/>
                  <a:pt x="73" y="145"/>
                  <a:pt x="74" y="145"/>
                </a:cubicBezTo>
                <a:cubicBezTo>
                  <a:pt x="74" y="145"/>
                  <a:pt x="74" y="146"/>
                  <a:pt x="74" y="146"/>
                </a:cubicBezTo>
                <a:cubicBezTo>
                  <a:pt x="76" y="148"/>
                  <a:pt x="77" y="150"/>
                  <a:pt x="78" y="152"/>
                </a:cubicBezTo>
                <a:cubicBezTo>
                  <a:pt x="78" y="152"/>
                  <a:pt x="77" y="152"/>
                  <a:pt x="77" y="153"/>
                </a:cubicBezTo>
                <a:close/>
                <a:moveTo>
                  <a:pt x="116" y="84"/>
                </a:moveTo>
                <a:cubicBezTo>
                  <a:pt x="116" y="84"/>
                  <a:pt x="115" y="84"/>
                  <a:pt x="115" y="84"/>
                </a:cubicBezTo>
                <a:cubicBezTo>
                  <a:pt x="114" y="84"/>
                  <a:pt x="114" y="84"/>
                  <a:pt x="114" y="84"/>
                </a:cubicBezTo>
                <a:cubicBezTo>
                  <a:pt x="113" y="84"/>
                  <a:pt x="113" y="84"/>
                  <a:pt x="112" y="84"/>
                </a:cubicBezTo>
                <a:cubicBezTo>
                  <a:pt x="112" y="84"/>
                  <a:pt x="112" y="84"/>
                  <a:pt x="112" y="84"/>
                </a:cubicBezTo>
                <a:cubicBezTo>
                  <a:pt x="111" y="84"/>
                  <a:pt x="111" y="84"/>
                  <a:pt x="110" y="84"/>
                </a:cubicBezTo>
                <a:cubicBezTo>
                  <a:pt x="110" y="84"/>
                  <a:pt x="110" y="84"/>
                  <a:pt x="110" y="84"/>
                </a:cubicBezTo>
                <a:cubicBezTo>
                  <a:pt x="109" y="84"/>
                  <a:pt x="109" y="84"/>
                  <a:pt x="109" y="84"/>
                </a:cubicBezTo>
                <a:cubicBezTo>
                  <a:pt x="109" y="84"/>
                  <a:pt x="108" y="84"/>
                  <a:pt x="108" y="84"/>
                </a:cubicBezTo>
                <a:cubicBezTo>
                  <a:pt x="107" y="84"/>
                  <a:pt x="107" y="84"/>
                  <a:pt x="107" y="84"/>
                </a:cubicBezTo>
                <a:cubicBezTo>
                  <a:pt x="107" y="84"/>
                  <a:pt x="107" y="84"/>
                  <a:pt x="107" y="84"/>
                </a:cubicBezTo>
                <a:cubicBezTo>
                  <a:pt x="106" y="84"/>
                  <a:pt x="105" y="84"/>
                  <a:pt x="104" y="84"/>
                </a:cubicBezTo>
                <a:cubicBezTo>
                  <a:pt x="103" y="84"/>
                  <a:pt x="103" y="84"/>
                  <a:pt x="103" y="84"/>
                </a:cubicBezTo>
                <a:cubicBezTo>
                  <a:pt x="102" y="84"/>
                  <a:pt x="101" y="84"/>
                  <a:pt x="100" y="84"/>
                </a:cubicBezTo>
                <a:cubicBezTo>
                  <a:pt x="100" y="84"/>
                  <a:pt x="100" y="84"/>
                  <a:pt x="100" y="84"/>
                </a:cubicBezTo>
                <a:cubicBezTo>
                  <a:pt x="99" y="84"/>
                  <a:pt x="99" y="84"/>
                  <a:pt x="99" y="84"/>
                </a:cubicBezTo>
                <a:cubicBezTo>
                  <a:pt x="99" y="84"/>
                  <a:pt x="98" y="84"/>
                  <a:pt x="97" y="84"/>
                </a:cubicBezTo>
                <a:cubicBezTo>
                  <a:pt x="95" y="84"/>
                  <a:pt x="95" y="84"/>
                  <a:pt x="95" y="84"/>
                </a:cubicBezTo>
                <a:cubicBezTo>
                  <a:pt x="95" y="84"/>
                  <a:pt x="94" y="84"/>
                  <a:pt x="94" y="84"/>
                </a:cubicBezTo>
                <a:cubicBezTo>
                  <a:pt x="93" y="84"/>
                  <a:pt x="92" y="84"/>
                  <a:pt x="91" y="84"/>
                </a:cubicBezTo>
                <a:cubicBezTo>
                  <a:pt x="91" y="84"/>
                  <a:pt x="90" y="84"/>
                  <a:pt x="90" y="84"/>
                </a:cubicBezTo>
                <a:cubicBezTo>
                  <a:pt x="89" y="84"/>
                  <a:pt x="88" y="84"/>
                  <a:pt x="87" y="84"/>
                </a:cubicBezTo>
                <a:cubicBezTo>
                  <a:pt x="87" y="84"/>
                  <a:pt x="86" y="84"/>
                  <a:pt x="86" y="84"/>
                </a:cubicBezTo>
                <a:cubicBezTo>
                  <a:pt x="85" y="84"/>
                  <a:pt x="84" y="84"/>
                  <a:pt x="83" y="84"/>
                </a:cubicBezTo>
                <a:cubicBezTo>
                  <a:pt x="83" y="84"/>
                  <a:pt x="83" y="84"/>
                  <a:pt x="82" y="84"/>
                </a:cubicBezTo>
                <a:cubicBezTo>
                  <a:pt x="82" y="84"/>
                  <a:pt x="82" y="84"/>
                  <a:pt x="82" y="84"/>
                </a:cubicBezTo>
                <a:cubicBezTo>
                  <a:pt x="82" y="84"/>
                  <a:pt x="82" y="84"/>
                  <a:pt x="82" y="84"/>
                </a:cubicBezTo>
                <a:cubicBezTo>
                  <a:pt x="81" y="84"/>
                  <a:pt x="81" y="84"/>
                  <a:pt x="80" y="84"/>
                </a:cubicBezTo>
                <a:cubicBezTo>
                  <a:pt x="80" y="84"/>
                  <a:pt x="79" y="84"/>
                  <a:pt x="79" y="84"/>
                </a:cubicBezTo>
                <a:cubicBezTo>
                  <a:pt x="74" y="78"/>
                  <a:pt x="67" y="60"/>
                  <a:pt x="66" y="50"/>
                </a:cubicBezTo>
                <a:cubicBezTo>
                  <a:pt x="74" y="42"/>
                  <a:pt x="89" y="32"/>
                  <a:pt x="98" y="30"/>
                </a:cubicBezTo>
                <a:cubicBezTo>
                  <a:pt x="99" y="30"/>
                  <a:pt x="99" y="30"/>
                  <a:pt x="100" y="30"/>
                </a:cubicBezTo>
                <a:cubicBezTo>
                  <a:pt x="100" y="30"/>
                  <a:pt x="100" y="30"/>
                  <a:pt x="100" y="30"/>
                </a:cubicBezTo>
                <a:cubicBezTo>
                  <a:pt x="100" y="30"/>
                  <a:pt x="100" y="30"/>
                  <a:pt x="100" y="30"/>
                </a:cubicBezTo>
                <a:cubicBezTo>
                  <a:pt x="100" y="30"/>
                  <a:pt x="100" y="30"/>
                  <a:pt x="100" y="30"/>
                </a:cubicBezTo>
                <a:cubicBezTo>
                  <a:pt x="100" y="30"/>
                  <a:pt x="101" y="30"/>
                  <a:pt x="101" y="30"/>
                </a:cubicBezTo>
                <a:cubicBezTo>
                  <a:pt x="101" y="30"/>
                  <a:pt x="101" y="31"/>
                  <a:pt x="101" y="31"/>
                </a:cubicBezTo>
                <a:cubicBezTo>
                  <a:pt x="101" y="31"/>
                  <a:pt x="101" y="31"/>
                  <a:pt x="102" y="31"/>
                </a:cubicBezTo>
                <a:cubicBezTo>
                  <a:pt x="102" y="31"/>
                  <a:pt x="102" y="31"/>
                  <a:pt x="102" y="31"/>
                </a:cubicBezTo>
                <a:cubicBezTo>
                  <a:pt x="102" y="31"/>
                  <a:pt x="102" y="31"/>
                  <a:pt x="102" y="31"/>
                </a:cubicBezTo>
                <a:cubicBezTo>
                  <a:pt x="103" y="31"/>
                  <a:pt x="103" y="31"/>
                  <a:pt x="103" y="31"/>
                </a:cubicBezTo>
                <a:cubicBezTo>
                  <a:pt x="103" y="31"/>
                  <a:pt x="103" y="31"/>
                  <a:pt x="103" y="31"/>
                </a:cubicBezTo>
                <a:cubicBezTo>
                  <a:pt x="106" y="33"/>
                  <a:pt x="109" y="34"/>
                  <a:pt x="111" y="36"/>
                </a:cubicBezTo>
                <a:cubicBezTo>
                  <a:pt x="112" y="36"/>
                  <a:pt x="112" y="36"/>
                  <a:pt x="112" y="36"/>
                </a:cubicBezTo>
                <a:cubicBezTo>
                  <a:pt x="113" y="37"/>
                  <a:pt x="114" y="37"/>
                  <a:pt x="115" y="38"/>
                </a:cubicBezTo>
                <a:cubicBezTo>
                  <a:pt x="115" y="38"/>
                  <a:pt x="115" y="38"/>
                  <a:pt x="115" y="38"/>
                </a:cubicBezTo>
                <a:cubicBezTo>
                  <a:pt x="116" y="39"/>
                  <a:pt x="117" y="39"/>
                  <a:pt x="118" y="40"/>
                </a:cubicBezTo>
                <a:cubicBezTo>
                  <a:pt x="118" y="40"/>
                  <a:pt x="118" y="40"/>
                  <a:pt x="118" y="40"/>
                </a:cubicBezTo>
                <a:cubicBezTo>
                  <a:pt x="119" y="41"/>
                  <a:pt x="120" y="42"/>
                  <a:pt x="121" y="42"/>
                </a:cubicBezTo>
                <a:cubicBezTo>
                  <a:pt x="122" y="43"/>
                  <a:pt x="122" y="43"/>
                  <a:pt x="122" y="43"/>
                </a:cubicBezTo>
                <a:cubicBezTo>
                  <a:pt x="123" y="44"/>
                  <a:pt x="124" y="44"/>
                  <a:pt x="125" y="45"/>
                </a:cubicBezTo>
                <a:cubicBezTo>
                  <a:pt x="125" y="45"/>
                  <a:pt x="125" y="45"/>
                  <a:pt x="125" y="45"/>
                </a:cubicBezTo>
                <a:cubicBezTo>
                  <a:pt x="126" y="46"/>
                  <a:pt x="127" y="47"/>
                  <a:pt x="128" y="48"/>
                </a:cubicBezTo>
                <a:cubicBezTo>
                  <a:pt x="128" y="48"/>
                  <a:pt x="128" y="48"/>
                  <a:pt x="129" y="48"/>
                </a:cubicBezTo>
                <a:cubicBezTo>
                  <a:pt x="129" y="49"/>
                  <a:pt x="130" y="50"/>
                  <a:pt x="131" y="51"/>
                </a:cubicBezTo>
                <a:cubicBezTo>
                  <a:pt x="131" y="51"/>
                  <a:pt x="131" y="52"/>
                  <a:pt x="131" y="52"/>
                </a:cubicBezTo>
                <a:cubicBezTo>
                  <a:pt x="131" y="53"/>
                  <a:pt x="131" y="53"/>
                  <a:pt x="131" y="53"/>
                </a:cubicBezTo>
                <a:cubicBezTo>
                  <a:pt x="131" y="54"/>
                  <a:pt x="130" y="54"/>
                  <a:pt x="130" y="55"/>
                </a:cubicBezTo>
                <a:cubicBezTo>
                  <a:pt x="130" y="55"/>
                  <a:pt x="130" y="55"/>
                  <a:pt x="130" y="55"/>
                </a:cubicBezTo>
                <a:cubicBezTo>
                  <a:pt x="130" y="56"/>
                  <a:pt x="130" y="56"/>
                  <a:pt x="130" y="57"/>
                </a:cubicBezTo>
                <a:cubicBezTo>
                  <a:pt x="130" y="57"/>
                  <a:pt x="130" y="57"/>
                  <a:pt x="130" y="57"/>
                </a:cubicBezTo>
                <a:cubicBezTo>
                  <a:pt x="129" y="58"/>
                  <a:pt x="129" y="59"/>
                  <a:pt x="129" y="59"/>
                </a:cubicBezTo>
                <a:cubicBezTo>
                  <a:pt x="129" y="60"/>
                  <a:pt x="129" y="60"/>
                  <a:pt x="129" y="60"/>
                </a:cubicBezTo>
                <a:cubicBezTo>
                  <a:pt x="129" y="60"/>
                  <a:pt x="128" y="61"/>
                  <a:pt x="128" y="62"/>
                </a:cubicBezTo>
                <a:cubicBezTo>
                  <a:pt x="128" y="62"/>
                  <a:pt x="128" y="62"/>
                  <a:pt x="128" y="62"/>
                </a:cubicBezTo>
                <a:cubicBezTo>
                  <a:pt x="128" y="63"/>
                  <a:pt x="128" y="64"/>
                  <a:pt x="127" y="65"/>
                </a:cubicBezTo>
                <a:cubicBezTo>
                  <a:pt x="127" y="65"/>
                  <a:pt x="127" y="65"/>
                  <a:pt x="127" y="65"/>
                </a:cubicBezTo>
                <a:cubicBezTo>
                  <a:pt x="127" y="67"/>
                  <a:pt x="126" y="69"/>
                  <a:pt x="126" y="70"/>
                </a:cubicBezTo>
                <a:cubicBezTo>
                  <a:pt x="126" y="71"/>
                  <a:pt x="126" y="71"/>
                  <a:pt x="125" y="71"/>
                </a:cubicBezTo>
                <a:cubicBezTo>
                  <a:pt x="125" y="71"/>
                  <a:pt x="125" y="71"/>
                  <a:pt x="125" y="71"/>
                </a:cubicBezTo>
                <a:cubicBezTo>
                  <a:pt x="125" y="71"/>
                  <a:pt x="125" y="72"/>
                  <a:pt x="125" y="72"/>
                </a:cubicBezTo>
                <a:cubicBezTo>
                  <a:pt x="125" y="72"/>
                  <a:pt x="125" y="72"/>
                  <a:pt x="125" y="72"/>
                </a:cubicBezTo>
                <a:cubicBezTo>
                  <a:pt x="125" y="72"/>
                  <a:pt x="125" y="73"/>
                  <a:pt x="125" y="73"/>
                </a:cubicBezTo>
                <a:cubicBezTo>
                  <a:pt x="125" y="73"/>
                  <a:pt x="125" y="73"/>
                  <a:pt x="125" y="73"/>
                </a:cubicBezTo>
                <a:cubicBezTo>
                  <a:pt x="125" y="74"/>
                  <a:pt x="125" y="74"/>
                  <a:pt x="124" y="74"/>
                </a:cubicBezTo>
                <a:cubicBezTo>
                  <a:pt x="124" y="74"/>
                  <a:pt x="124" y="74"/>
                  <a:pt x="124" y="74"/>
                </a:cubicBezTo>
                <a:cubicBezTo>
                  <a:pt x="124" y="75"/>
                  <a:pt x="124" y="75"/>
                  <a:pt x="124" y="75"/>
                </a:cubicBezTo>
                <a:cubicBezTo>
                  <a:pt x="124" y="75"/>
                  <a:pt x="124" y="75"/>
                  <a:pt x="124" y="75"/>
                </a:cubicBezTo>
                <a:cubicBezTo>
                  <a:pt x="124" y="76"/>
                  <a:pt x="124" y="76"/>
                  <a:pt x="124" y="76"/>
                </a:cubicBezTo>
                <a:cubicBezTo>
                  <a:pt x="124" y="76"/>
                  <a:pt x="124" y="76"/>
                  <a:pt x="124" y="76"/>
                </a:cubicBezTo>
                <a:cubicBezTo>
                  <a:pt x="124" y="77"/>
                  <a:pt x="123" y="77"/>
                  <a:pt x="123" y="78"/>
                </a:cubicBezTo>
                <a:cubicBezTo>
                  <a:pt x="123" y="78"/>
                  <a:pt x="123" y="78"/>
                  <a:pt x="123" y="78"/>
                </a:cubicBezTo>
                <a:cubicBezTo>
                  <a:pt x="123" y="78"/>
                  <a:pt x="123" y="79"/>
                  <a:pt x="122" y="80"/>
                </a:cubicBezTo>
                <a:cubicBezTo>
                  <a:pt x="122" y="80"/>
                  <a:pt x="122" y="80"/>
                  <a:pt x="122" y="80"/>
                </a:cubicBezTo>
                <a:cubicBezTo>
                  <a:pt x="122" y="81"/>
                  <a:pt x="122" y="81"/>
                  <a:pt x="122" y="81"/>
                </a:cubicBezTo>
                <a:cubicBezTo>
                  <a:pt x="122" y="81"/>
                  <a:pt x="122" y="81"/>
                  <a:pt x="122" y="81"/>
                </a:cubicBezTo>
                <a:cubicBezTo>
                  <a:pt x="122" y="82"/>
                  <a:pt x="122" y="82"/>
                  <a:pt x="121" y="82"/>
                </a:cubicBezTo>
                <a:cubicBezTo>
                  <a:pt x="121" y="82"/>
                  <a:pt x="121" y="82"/>
                  <a:pt x="121" y="82"/>
                </a:cubicBezTo>
                <a:cubicBezTo>
                  <a:pt x="121" y="82"/>
                  <a:pt x="121" y="83"/>
                  <a:pt x="121" y="83"/>
                </a:cubicBezTo>
                <a:cubicBezTo>
                  <a:pt x="121" y="83"/>
                  <a:pt x="121" y="83"/>
                  <a:pt x="121" y="83"/>
                </a:cubicBezTo>
                <a:cubicBezTo>
                  <a:pt x="121" y="84"/>
                  <a:pt x="120" y="84"/>
                  <a:pt x="120" y="85"/>
                </a:cubicBezTo>
                <a:cubicBezTo>
                  <a:pt x="120" y="85"/>
                  <a:pt x="119" y="85"/>
                  <a:pt x="118" y="85"/>
                </a:cubicBezTo>
                <a:cubicBezTo>
                  <a:pt x="118" y="85"/>
                  <a:pt x="117" y="84"/>
                  <a:pt x="116" y="84"/>
                </a:cubicBezTo>
                <a:close/>
                <a:moveTo>
                  <a:pt x="167" y="152"/>
                </a:moveTo>
                <a:cubicBezTo>
                  <a:pt x="167" y="153"/>
                  <a:pt x="166" y="153"/>
                  <a:pt x="165" y="154"/>
                </a:cubicBezTo>
                <a:cubicBezTo>
                  <a:pt x="165" y="154"/>
                  <a:pt x="165" y="154"/>
                  <a:pt x="165" y="154"/>
                </a:cubicBezTo>
                <a:cubicBezTo>
                  <a:pt x="163" y="156"/>
                  <a:pt x="160" y="159"/>
                  <a:pt x="156" y="162"/>
                </a:cubicBezTo>
                <a:cubicBezTo>
                  <a:pt x="156" y="162"/>
                  <a:pt x="156" y="162"/>
                  <a:pt x="156" y="162"/>
                </a:cubicBezTo>
                <a:cubicBezTo>
                  <a:pt x="156" y="162"/>
                  <a:pt x="156" y="162"/>
                  <a:pt x="156" y="162"/>
                </a:cubicBezTo>
                <a:cubicBezTo>
                  <a:pt x="151" y="166"/>
                  <a:pt x="145" y="169"/>
                  <a:pt x="138" y="171"/>
                </a:cubicBezTo>
                <a:cubicBezTo>
                  <a:pt x="138" y="171"/>
                  <a:pt x="138" y="171"/>
                  <a:pt x="138" y="171"/>
                </a:cubicBezTo>
                <a:cubicBezTo>
                  <a:pt x="138" y="171"/>
                  <a:pt x="138" y="171"/>
                  <a:pt x="138" y="171"/>
                </a:cubicBezTo>
                <a:cubicBezTo>
                  <a:pt x="138" y="171"/>
                  <a:pt x="138" y="171"/>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6" y="170"/>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5" y="169"/>
                </a:cubicBezTo>
                <a:cubicBezTo>
                  <a:pt x="135" y="169"/>
                  <a:pt x="135" y="169"/>
                  <a:pt x="135" y="169"/>
                </a:cubicBezTo>
                <a:cubicBezTo>
                  <a:pt x="135" y="169"/>
                  <a:pt x="135" y="169"/>
                  <a:pt x="135" y="169"/>
                </a:cubicBezTo>
                <a:cubicBezTo>
                  <a:pt x="135" y="168"/>
                  <a:pt x="135" y="168"/>
                  <a:pt x="135" y="168"/>
                </a:cubicBezTo>
                <a:cubicBezTo>
                  <a:pt x="134" y="168"/>
                  <a:pt x="134" y="168"/>
                  <a:pt x="134" y="168"/>
                </a:cubicBezTo>
                <a:cubicBezTo>
                  <a:pt x="134" y="168"/>
                  <a:pt x="134" y="168"/>
                  <a:pt x="134" y="168"/>
                </a:cubicBezTo>
                <a:cubicBezTo>
                  <a:pt x="134" y="168"/>
                  <a:pt x="134" y="168"/>
                  <a:pt x="134" y="168"/>
                </a:cubicBezTo>
                <a:cubicBezTo>
                  <a:pt x="134" y="168"/>
                  <a:pt x="134" y="167"/>
                  <a:pt x="134" y="167"/>
                </a:cubicBezTo>
                <a:cubicBezTo>
                  <a:pt x="134" y="167"/>
                  <a:pt x="134" y="167"/>
                  <a:pt x="134" y="167"/>
                </a:cubicBezTo>
                <a:cubicBezTo>
                  <a:pt x="134" y="167"/>
                  <a:pt x="134" y="167"/>
                  <a:pt x="134" y="167"/>
                </a:cubicBezTo>
                <a:cubicBezTo>
                  <a:pt x="134" y="167"/>
                  <a:pt x="133" y="167"/>
                  <a:pt x="133" y="167"/>
                </a:cubicBezTo>
                <a:cubicBezTo>
                  <a:pt x="133" y="167"/>
                  <a:pt x="133" y="167"/>
                  <a:pt x="133" y="167"/>
                </a:cubicBezTo>
                <a:cubicBezTo>
                  <a:pt x="133" y="166"/>
                  <a:pt x="133" y="166"/>
                  <a:pt x="132" y="166"/>
                </a:cubicBezTo>
                <a:cubicBezTo>
                  <a:pt x="132" y="166"/>
                  <a:pt x="132" y="166"/>
                  <a:pt x="131" y="165"/>
                </a:cubicBezTo>
                <a:cubicBezTo>
                  <a:pt x="131" y="165"/>
                  <a:pt x="131" y="165"/>
                  <a:pt x="131" y="165"/>
                </a:cubicBezTo>
                <a:cubicBezTo>
                  <a:pt x="131" y="165"/>
                  <a:pt x="130" y="164"/>
                  <a:pt x="130" y="164"/>
                </a:cubicBezTo>
                <a:cubicBezTo>
                  <a:pt x="129" y="163"/>
                  <a:pt x="129" y="163"/>
                  <a:pt x="129" y="163"/>
                </a:cubicBezTo>
                <a:cubicBezTo>
                  <a:pt x="129" y="163"/>
                  <a:pt x="129" y="163"/>
                  <a:pt x="129" y="163"/>
                </a:cubicBezTo>
                <a:cubicBezTo>
                  <a:pt x="129" y="163"/>
                  <a:pt x="128" y="162"/>
                  <a:pt x="128" y="162"/>
                </a:cubicBezTo>
                <a:cubicBezTo>
                  <a:pt x="128" y="162"/>
                  <a:pt x="128" y="162"/>
                  <a:pt x="128" y="162"/>
                </a:cubicBezTo>
                <a:cubicBezTo>
                  <a:pt x="128" y="162"/>
                  <a:pt x="128" y="162"/>
                  <a:pt x="128" y="162"/>
                </a:cubicBezTo>
                <a:cubicBezTo>
                  <a:pt x="126" y="160"/>
                  <a:pt x="125" y="159"/>
                  <a:pt x="124" y="158"/>
                </a:cubicBezTo>
                <a:cubicBezTo>
                  <a:pt x="124" y="158"/>
                  <a:pt x="124" y="158"/>
                  <a:pt x="124" y="158"/>
                </a:cubicBezTo>
                <a:cubicBezTo>
                  <a:pt x="124" y="158"/>
                  <a:pt x="124" y="158"/>
                  <a:pt x="124" y="158"/>
                </a:cubicBezTo>
                <a:cubicBezTo>
                  <a:pt x="123" y="157"/>
                  <a:pt x="123" y="157"/>
                  <a:pt x="122" y="156"/>
                </a:cubicBezTo>
                <a:cubicBezTo>
                  <a:pt x="122" y="156"/>
                  <a:pt x="122" y="156"/>
                  <a:pt x="122" y="156"/>
                </a:cubicBezTo>
                <a:cubicBezTo>
                  <a:pt x="122" y="156"/>
                  <a:pt x="122" y="155"/>
                  <a:pt x="121" y="155"/>
                </a:cubicBezTo>
                <a:cubicBezTo>
                  <a:pt x="121" y="155"/>
                  <a:pt x="121" y="155"/>
                  <a:pt x="121" y="155"/>
                </a:cubicBezTo>
                <a:cubicBezTo>
                  <a:pt x="121" y="154"/>
                  <a:pt x="121" y="154"/>
                  <a:pt x="120" y="154"/>
                </a:cubicBezTo>
                <a:cubicBezTo>
                  <a:pt x="120" y="154"/>
                  <a:pt x="120" y="153"/>
                  <a:pt x="120" y="153"/>
                </a:cubicBezTo>
                <a:cubicBezTo>
                  <a:pt x="120" y="153"/>
                  <a:pt x="119" y="153"/>
                  <a:pt x="119" y="152"/>
                </a:cubicBezTo>
                <a:cubicBezTo>
                  <a:pt x="119" y="152"/>
                  <a:pt x="119" y="152"/>
                  <a:pt x="120" y="152"/>
                </a:cubicBezTo>
                <a:cubicBezTo>
                  <a:pt x="120" y="152"/>
                  <a:pt x="120" y="152"/>
                  <a:pt x="120" y="152"/>
                </a:cubicBezTo>
                <a:cubicBezTo>
                  <a:pt x="124" y="147"/>
                  <a:pt x="130" y="139"/>
                  <a:pt x="134" y="131"/>
                </a:cubicBezTo>
                <a:cubicBezTo>
                  <a:pt x="134" y="131"/>
                  <a:pt x="134" y="131"/>
                  <a:pt x="134" y="131"/>
                </a:cubicBezTo>
                <a:cubicBezTo>
                  <a:pt x="134" y="130"/>
                  <a:pt x="135" y="130"/>
                  <a:pt x="135" y="129"/>
                </a:cubicBezTo>
                <a:cubicBezTo>
                  <a:pt x="135" y="129"/>
                  <a:pt x="135" y="129"/>
                  <a:pt x="136" y="128"/>
                </a:cubicBezTo>
                <a:cubicBezTo>
                  <a:pt x="136" y="128"/>
                  <a:pt x="136" y="128"/>
                  <a:pt x="136" y="127"/>
                </a:cubicBezTo>
                <a:cubicBezTo>
                  <a:pt x="136" y="127"/>
                  <a:pt x="137" y="127"/>
                  <a:pt x="137" y="126"/>
                </a:cubicBezTo>
                <a:cubicBezTo>
                  <a:pt x="137" y="126"/>
                  <a:pt x="137" y="126"/>
                  <a:pt x="137" y="125"/>
                </a:cubicBezTo>
                <a:cubicBezTo>
                  <a:pt x="138" y="125"/>
                  <a:pt x="138" y="124"/>
                  <a:pt x="138" y="124"/>
                </a:cubicBezTo>
                <a:cubicBezTo>
                  <a:pt x="138" y="124"/>
                  <a:pt x="138" y="123"/>
                  <a:pt x="138" y="123"/>
                </a:cubicBezTo>
                <a:cubicBezTo>
                  <a:pt x="139" y="123"/>
                  <a:pt x="139" y="122"/>
                  <a:pt x="139" y="122"/>
                </a:cubicBezTo>
                <a:cubicBezTo>
                  <a:pt x="139" y="122"/>
                  <a:pt x="139" y="121"/>
                  <a:pt x="139" y="121"/>
                </a:cubicBezTo>
                <a:cubicBezTo>
                  <a:pt x="140" y="121"/>
                  <a:pt x="140" y="120"/>
                  <a:pt x="140" y="120"/>
                </a:cubicBezTo>
                <a:cubicBezTo>
                  <a:pt x="141" y="120"/>
                  <a:pt x="141" y="120"/>
                  <a:pt x="142" y="120"/>
                </a:cubicBezTo>
                <a:cubicBezTo>
                  <a:pt x="142" y="120"/>
                  <a:pt x="142" y="120"/>
                  <a:pt x="142" y="120"/>
                </a:cubicBezTo>
                <a:cubicBezTo>
                  <a:pt x="143" y="120"/>
                  <a:pt x="143" y="120"/>
                  <a:pt x="143" y="120"/>
                </a:cubicBezTo>
                <a:cubicBezTo>
                  <a:pt x="143" y="120"/>
                  <a:pt x="144" y="120"/>
                  <a:pt x="144" y="120"/>
                </a:cubicBezTo>
                <a:cubicBezTo>
                  <a:pt x="144" y="120"/>
                  <a:pt x="144" y="120"/>
                  <a:pt x="144" y="120"/>
                </a:cubicBezTo>
                <a:cubicBezTo>
                  <a:pt x="145" y="120"/>
                  <a:pt x="145" y="120"/>
                  <a:pt x="146" y="120"/>
                </a:cubicBezTo>
                <a:cubicBezTo>
                  <a:pt x="146" y="120"/>
                  <a:pt x="146" y="120"/>
                  <a:pt x="146" y="120"/>
                </a:cubicBezTo>
                <a:cubicBezTo>
                  <a:pt x="147" y="120"/>
                  <a:pt x="147" y="120"/>
                  <a:pt x="148" y="120"/>
                </a:cubicBezTo>
                <a:cubicBezTo>
                  <a:pt x="148" y="120"/>
                  <a:pt x="148" y="120"/>
                  <a:pt x="148" y="120"/>
                </a:cubicBezTo>
                <a:cubicBezTo>
                  <a:pt x="148" y="120"/>
                  <a:pt x="148" y="120"/>
                  <a:pt x="149" y="120"/>
                </a:cubicBezTo>
                <a:cubicBezTo>
                  <a:pt x="152" y="120"/>
                  <a:pt x="155" y="120"/>
                  <a:pt x="158" y="120"/>
                </a:cubicBezTo>
                <a:cubicBezTo>
                  <a:pt x="160" y="120"/>
                  <a:pt x="162" y="120"/>
                  <a:pt x="163" y="120"/>
                </a:cubicBezTo>
                <a:cubicBezTo>
                  <a:pt x="164" y="120"/>
                  <a:pt x="166" y="120"/>
                  <a:pt x="166" y="120"/>
                </a:cubicBezTo>
                <a:cubicBezTo>
                  <a:pt x="167" y="120"/>
                  <a:pt x="167" y="120"/>
                  <a:pt x="167" y="120"/>
                </a:cubicBezTo>
                <a:cubicBezTo>
                  <a:pt x="168" y="120"/>
                  <a:pt x="169" y="120"/>
                  <a:pt x="170" y="120"/>
                </a:cubicBezTo>
                <a:cubicBezTo>
                  <a:pt x="170" y="120"/>
                  <a:pt x="170" y="120"/>
                  <a:pt x="170" y="120"/>
                </a:cubicBezTo>
                <a:cubicBezTo>
                  <a:pt x="170" y="120"/>
                  <a:pt x="171" y="120"/>
                  <a:pt x="171" y="120"/>
                </a:cubicBezTo>
                <a:cubicBezTo>
                  <a:pt x="171" y="122"/>
                  <a:pt x="172" y="124"/>
                  <a:pt x="172" y="126"/>
                </a:cubicBezTo>
                <a:cubicBezTo>
                  <a:pt x="172" y="126"/>
                  <a:pt x="172" y="126"/>
                  <a:pt x="172" y="126"/>
                </a:cubicBezTo>
                <a:cubicBezTo>
                  <a:pt x="172" y="127"/>
                  <a:pt x="172" y="127"/>
                  <a:pt x="172" y="128"/>
                </a:cubicBezTo>
                <a:cubicBezTo>
                  <a:pt x="172" y="128"/>
                  <a:pt x="172" y="128"/>
                  <a:pt x="172" y="128"/>
                </a:cubicBezTo>
                <a:cubicBezTo>
                  <a:pt x="172" y="128"/>
                  <a:pt x="172" y="129"/>
                  <a:pt x="172" y="129"/>
                </a:cubicBezTo>
                <a:cubicBezTo>
                  <a:pt x="172" y="129"/>
                  <a:pt x="172" y="130"/>
                  <a:pt x="172" y="130"/>
                </a:cubicBezTo>
                <a:cubicBezTo>
                  <a:pt x="172" y="130"/>
                  <a:pt x="172" y="131"/>
                  <a:pt x="172" y="131"/>
                </a:cubicBezTo>
                <a:cubicBezTo>
                  <a:pt x="172" y="131"/>
                  <a:pt x="172" y="131"/>
                  <a:pt x="172" y="132"/>
                </a:cubicBezTo>
                <a:cubicBezTo>
                  <a:pt x="172" y="132"/>
                  <a:pt x="172" y="132"/>
                  <a:pt x="172" y="133"/>
                </a:cubicBezTo>
                <a:cubicBezTo>
                  <a:pt x="172" y="133"/>
                  <a:pt x="172" y="133"/>
                  <a:pt x="172" y="133"/>
                </a:cubicBezTo>
                <a:cubicBezTo>
                  <a:pt x="172" y="134"/>
                  <a:pt x="172" y="134"/>
                  <a:pt x="172" y="135"/>
                </a:cubicBezTo>
                <a:cubicBezTo>
                  <a:pt x="172" y="135"/>
                  <a:pt x="172" y="135"/>
                  <a:pt x="172" y="135"/>
                </a:cubicBezTo>
                <a:cubicBezTo>
                  <a:pt x="172" y="136"/>
                  <a:pt x="172" y="137"/>
                  <a:pt x="172" y="138"/>
                </a:cubicBezTo>
                <a:cubicBezTo>
                  <a:pt x="172" y="138"/>
                  <a:pt x="172" y="138"/>
                  <a:pt x="172" y="138"/>
                </a:cubicBezTo>
                <a:cubicBezTo>
                  <a:pt x="172" y="138"/>
                  <a:pt x="172" y="139"/>
                  <a:pt x="172" y="139"/>
                </a:cubicBezTo>
                <a:cubicBezTo>
                  <a:pt x="172" y="139"/>
                  <a:pt x="172" y="139"/>
                  <a:pt x="172" y="140"/>
                </a:cubicBezTo>
                <a:cubicBezTo>
                  <a:pt x="172" y="140"/>
                  <a:pt x="172" y="140"/>
                  <a:pt x="172" y="141"/>
                </a:cubicBezTo>
                <a:cubicBezTo>
                  <a:pt x="172" y="141"/>
                  <a:pt x="172" y="141"/>
                  <a:pt x="172" y="141"/>
                </a:cubicBezTo>
                <a:cubicBezTo>
                  <a:pt x="172" y="142"/>
                  <a:pt x="172" y="142"/>
                  <a:pt x="172" y="142"/>
                </a:cubicBezTo>
                <a:cubicBezTo>
                  <a:pt x="172" y="142"/>
                  <a:pt x="172" y="143"/>
                  <a:pt x="171" y="143"/>
                </a:cubicBezTo>
                <a:cubicBezTo>
                  <a:pt x="171" y="143"/>
                  <a:pt x="171" y="143"/>
                  <a:pt x="171" y="144"/>
                </a:cubicBezTo>
                <a:cubicBezTo>
                  <a:pt x="171" y="144"/>
                  <a:pt x="171" y="144"/>
                  <a:pt x="171" y="144"/>
                </a:cubicBezTo>
                <a:cubicBezTo>
                  <a:pt x="171" y="145"/>
                  <a:pt x="171" y="145"/>
                  <a:pt x="171" y="145"/>
                </a:cubicBezTo>
                <a:cubicBezTo>
                  <a:pt x="171" y="145"/>
                  <a:pt x="171" y="145"/>
                  <a:pt x="171" y="146"/>
                </a:cubicBezTo>
                <a:cubicBezTo>
                  <a:pt x="171" y="146"/>
                  <a:pt x="171" y="146"/>
                  <a:pt x="171" y="146"/>
                </a:cubicBezTo>
                <a:cubicBezTo>
                  <a:pt x="171" y="146"/>
                  <a:pt x="171" y="146"/>
                  <a:pt x="171" y="146"/>
                </a:cubicBezTo>
                <a:cubicBezTo>
                  <a:pt x="171" y="146"/>
                  <a:pt x="171" y="146"/>
                  <a:pt x="171" y="146"/>
                </a:cubicBezTo>
                <a:cubicBezTo>
                  <a:pt x="171" y="146"/>
                  <a:pt x="171" y="146"/>
                  <a:pt x="171" y="146"/>
                </a:cubicBezTo>
                <a:cubicBezTo>
                  <a:pt x="171" y="146"/>
                  <a:pt x="171" y="146"/>
                  <a:pt x="171" y="147"/>
                </a:cubicBezTo>
                <a:cubicBezTo>
                  <a:pt x="171" y="147"/>
                  <a:pt x="171" y="147"/>
                  <a:pt x="171" y="148"/>
                </a:cubicBezTo>
                <a:cubicBezTo>
                  <a:pt x="171" y="148"/>
                  <a:pt x="170" y="148"/>
                  <a:pt x="170" y="149"/>
                </a:cubicBezTo>
                <a:cubicBezTo>
                  <a:pt x="170" y="149"/>
                  <a:pt x="170" y="149"/>
                  <a:pt x="170" y="149"/>
                </a:cubicBezTo>
                <a:cubicBezTo>
                  <a:pt x="169" y="149"/>
                  <a:pt x="169" y="150"/>
                  <a:pt x="169" y="150"/>
                </a:cubicBezTo>
                <a:cubicBezTo>
                  <a:pt x="169" y="150"/>
                  <a:pt x="169" y="150"/>
                  <a:pt x="169" y="150"/>
                </a:cubicBezTo>
                <a:cubicBezTo>
                  <a:pt x="168" y="151"/>
                  <a:pt x="168" y="151"/>
                  <a:pt x="167" y="152"/>
                </a:cubicBezTo>
                <a:cubicBezTo>
                  <a:pt x="167" y="152"/>
                  <a:pt x="167" y="152"/>
                  <a:pt x="167" y="152"/>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34" name="Freeform 27">
            <a:extLst>
              <a:ext uri="{FF2B5EF4-FFF2-40B4-BE49-F238E27FC236}">
                <a16:creationId xmlns:a16="http://schemas.microsoft.com/office/drawing/2014/main" id="{6AA113C2-5D16-4C23-BC05-90E29A29D174}"/>
              </a:ext>
            </a:extLst>
          </p:cNvPr>
          <p:cNvSpPr>
            <a:spLocks noChangeAspect="1" noEditPoints="1"/>
          </p:cNvSpPr>
          <p:nvPr/>
        </p:nvSpPr>
        <p:spPr bwMode="gray">
          <a:xfrm flipH="1">
            <a:off x="8819481" y="4422203"/>
            <a:ext cx="90000" cy="90000"/>
          </a:xfrm>
          <a:custGeom>
            <a:avLst/>
            <a:gdLst>
              <a:gd name="T0" fmla="*/ 191 w 193"/>
              <a:gd name="T1" fmla="*/ 79 h 193"/>
              <a:gd name="T2" fmla="*/ 189 w 193"/>
              <a:gd name="T3" fmla="*/ 80 h 193"/>
              <a:gd name="T4" fmla="*/ 188 w 193"/>
              <a:gd name="T5" fmla="*/ 81 h 193"/>
              <a:gd name="T6" fmla="*/ 185 w 193"/>
              <a:gd name="T7" fmla="*/ 82 h 193"/>
              <a:gd name="T8" fmla="*/ 179 w 193"/>
              <a:gd name="T9" fmla="*/ 73 h 193"/>
              <a:gd name="T10" fmla="*/ 175 w 193"/>
              <a:gd name="T11" fmla="*/ 65 h 193"/>
              <a:gd name="T12" fmla="*/ 165 w 193"/>
              <a:gd name="T13" fmla="*/ 51 h 193"/>
              <a:gd name="T14" fmla="*/ 164 w 193"/>
              <a:gd name="T15" fmla="*/ 37 h 193"/>
              <a:gd name="T16" fmla="*/ 170 w 193"/>
              <a:gd name="T17" fmla="*/ 35 h 193"/>
              <a:gd name="T18" fmla="*/ 127 w 193"/>
              <a:gd name="T19" fmla="*/ 5 h 193"/>
              <a:gd name="T20" fmla="*/ 31 w 193"/>
              <a:gd name="T21" fmla="*/ 30 h 193"/>
              <a:gd name="T22" fmla="*/ 34 w 193"/>
              <a:gd name="T23" fmla="*/ 29 h 193"/>
              <a:gd name="T24" fmla="*/ 33 w 193"/>
              <a:gd name="T25" fmla="*/ 37 h 193"/>
              <a:gd name="T26" fmla="*/ 33 w 193"/>
              <a:gd name="T27" fmla="*/ 47 h 193"/>
              <a:gd name="T28" fmla="*/ 25 w 193"/>
              <a:gd name="T29" fmla="*/ 58 h 193"/>
              <a:gd name="T30" fmla="*/ 20 w 193"/>
              <a:gd name="T31" fmla="*/ 65 h 193"/>
              <a:gd name="T32" fmla="*/ 14 w 193"/>
              <a:gd name="T33" fmla="*/ 83 h 193"/>
              <a:gd name="T34" fmla="*/ 12 w 193"/>
              <a:gd name="T35" fmla="*/ 83 h 193"/>
              <a:gd name="T36" fmla="*/ 7 w 193"/>
              <a:gd name="T37" fmla="*/ 82 h 193"/>
              <a:gd name="T38" fmla="*/ 4 w 193"/>
              <a:gd name="T39" fmla="*/ 81 h 193"/>
              <a:gd name="T40" fmla="*/ 67 w 193"/>
              <a:gd name="T41" fmla="*/ 188 h 193"/>
              <a:gd name="T42" fmla="*/ 76 w 193"/>
              <a:gd name="T43" fmla="*/ 154 h 193"/>
              <a:gd name="T44" fmla="*/ 73 w 193"/>
              <a:gd name="T45" fmla="*/ 158 h 193"/>
              <a:gd name="T46" fmla="*/ 67 w 193"/>
              <a:gd name="T47" fmla="*/ 163 h 193"/>
              <a:gd name="T48" fmla="*/ 63 w 193"/>
              <a:gd name="T49" fmla="*/ 166 h 193"/>
              <a:gd name="T50" fmla="*/ 61 w 193"/>
              <a:gd name="T51" fmla="*/ 168 h 193"/>
              <a:gd name="T52" fmla="*/ 26 w 193"/>
              <a:gd name="T53" fmla="*/ 145 h 193"/>
              <a:gd name="T54" fmla="*/ 25 w 193"/>
              <a:gd name="T55" fmla="*/ 141 h 193"/>
              <a:gd name="T56" fmla="*/ 24 w 193"/>
              <a:gd name="T57" fmla="*/ 123 h 193"/>
              <a:gd name="T58" fmla="*/ 26 w 193"/>
              <a:gd name="T59" fmla="*/ 117 h 193"/>
              <a:gd name="T60" fmla="*/ 36 w 193"/>
              <a:gd name="T61" fmla="*/ 118 h 193"/>
              <a:gd name="T62" fmla="*/ 50 w 193"/>
              <a:gd name="T63" fmla="*/ 119 h 193"/>
              <a:gd name="T64" fmla="*/ 60 w 193"/>
              <a:gd name="T65" fmla="*/ 122 h 193"/>
              <a:gd name="T66" fmla="*/ 72 w 193"/>
              <a:gd name="T67" fmla="*/ 142 h 193"/>
              <a:gd name="T68" fmla="*/ 112 w 193"/>
              <a:gd name="T69" fmla="*/ 84 h 193"/>
              <a:gd name="T70" fmla="*/ 103 w 193"/>
              <a:gd name="T71" fmla="*/ 84 h 193"/>
              <a:gd name="T72" fmla="*/ 87 w 193"/>
              <a:gd name="T73" fmla="*/ 84 h 193"/>
              <a:gd name="T74" fmla="*/ 98 w 193"/>
              <a:gd name="T75" fmla="*/ 30 h 193"/>
              <a:gd name="T76" fmla="*/ 102 w 193"/>
              <a:gd name="T77" fmla="*/ 31 h 193"/>
              <a:gd name="T78" fmla="*/ 121 w 193"/>
              <a:gd name="T79" fmla="*/ 42 h 193"/>
              <a:gd name="T80" fmla="*/ 130 w 193"/>
              <a:gd name="T81" fmla="*/ 55 h 193"/>
              <a:gd name="T82" fmla="*/ 127 w 193"/>
              <a:gd name="T83" fmla="*/ 65 h 193"/>
              <a:gd name="T84" fmla="*/ 124 w 193"/>
              <a:gd name="T85" fmla="*/ 74 h 193"/>
              <a:gd name="T86" fmla="*/ 122 w 193"/>
              <a:gd name="T87" fmla="*/ 81 h 193"/>
              <a:gd name="T88" fmla="*/ 167 w 193"/>
              <a:gd name="T89" fmla="*/ 152 h 193"/>
              <a:gd name="T90" fmla="*/ 137 w 193"/>
              <a:gd name="T91" fmla="*/ 170 h 193"/>
              <a:gd name="T92" fmla="*/ 136 w 193"/>
              <a:gd name="T93" fmla="*/ 169 h 193"/>
              <a:gd name="T94" fmla="*/ 134 w 193"/>
              <a:gd name="T95" fmla="*/ 167 h 193"/>
              <a:gd name="T96" fmla="*/ 129 w 193"/>
              <a:gd name="T97" fmla="*/ 163 h 193"/>
              <a:gd name="T98" fmla="*/ 122 w 193"/>
              <a:gd name="T99" fmla="*/ 156 h 193"/>
              <a:gd name="T100" fmla="*/ 134 w 193"/>
              <a:gd name="T101" fmla="*/ 131 h 193"/>
              <a:gd name="T102" fmla="*/ 139 w 193"/>
              <a:gd name="T103" fmla="*/ 121 h 193"/>
              <a:gd name="T104" fmla="*/ 148 w 193"/>
              <a:gd name="T105" fmla="*/ 120 h 193"/>
              <a:gd name="T106" fmla="*/ 171 w 193"/>
              <a:gd name="T107" fmla="*/ 120 h 193"/>
              <a:gd name="T108" fmla="*/ 172 w 193"/>
              <a:gd name="T109" fmla="*/ 133 h 193"/>
              <a:gd name="T110" fmla="*/ 172 w 193"/>
              <a:gd name="T111" fmla="*/ 141 h 193"/>
              <a:gd name="T112" fmla="*/ 171 w 193"/>
              <a:gd name="T113" fmla="*/ 146 h 193"/>
              <a:gd name="T114" fmla="*/ 167 w 193"/>
              <a:gd name="T115" fmla="*/ 15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3" h="193">
                <a:moveTo>
                  <a:pt x="177" y="149"/>
                </a:moveTo>
                <a:cubicBezTo>
                  <a:pt x="178" y="148"/>
                  <a:pt x="178" y="147"/>
                  <a:pt x="178" y="147"/>
                </a:cubicBezTo>
                <a:cubicBezTo>
                  <a:pt x="178" y="147"/>
                  <a:pt x="179" y="146"/>
                  <a:pt x="180" y="145"/>
                </a:cubicBezTo>
                <a:cubicBezTo>
                  <a:pt x="187" y="131"/>
                  <a:pt x="193" y="117"/>
                  <a:pt x="193" y="96"/>
                </a:cubicBezTo>
                <a:cubicBezTo>
                  <a:pt x="193" y="95"/>
                  <a:pt x="192" y="94"/>
                  <a:pt x="192" y="94"/>
                </a:cubicBezTo>
                <a:cubicBezTo>
                  <a:pt x="192" y="93"/>
                  <a:pt x="193" y="93"/>
                  <a:pt x="193" y="92"/>
                </a:cubicBezTo>
                <a:cubicBezTo>
                  <a:pt x="192" y="87"/>
                  <a:pt x="192" y="83"/>
                  <a:pt x="191" y="79"/>
                </a:cubicBezTo>
                <a:cubicBezTo>
                  <a:pt x="191" y="79"/>
                  <a:pt x="191" y="79"/>
                  <a:pt x="191" y="79"/>
                </a:cubicBezTo>
                <a:cubicBezTo>
                  <a:pt x="191" y="79"/>
                  <a:pt x="191" y="79"/>
                  <a:pt x="191" y="79"/>
                </a:cubicBezTo>
                <a:cubicBezTo>
                  <a:pt x="191" y="79"/>
                  <a:pt x="191" y="79"/>
                  <a:pt x="190" y="79"/>
                </a:cubicBezTo>
                <a:cubicBezTo>
                  <a:pt x="190" y="79"/>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89" y="80"/>
                  <a:pt x="189" y="80"/>
                  <a:pt x="189" y="80"/>
                </a:cubicBezTo>
                <a:cubicBezTo>
                  <a:pt x="189" y="80"/>
                  <a:pt x="189" y="80"/>
                  <a:pt x="189" y="80"/>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8" y="81"/>
                  <a:pt x="188" y="81"/>
                  <a:pt x="188" y="81"/>
                </a:cubicBezTo>
                <a:cubicBezTo>
                  <a:pt x="188" y="81"/>
                  <a:pt x="188" y="81"/>
                  <a:pt x="188" y="81"/>
                </a:cubicBezTo>
                <a:cubicBezTo>
                  <a:pt x="188" y="82"/>
                  <a:pt x="188" y="82"/>
                  <a:pt x="187" y="82"/>
                </a:cubicBezTo>
                <a:cubicBezTo>
                  <a:pt x="187" y="82"/>
                  <a:pt x="187" y="82"/>
                  <a:pt x="187" y="82"/>
                </a:cubicBezTo>
                <a:cubicBezTo>
                  <a:pt x="187" y="82"/>
                  <a:pt x="187" y="82"/>
                  <a:pt x="187" y="82"/>
                </a:cubicBezTo>
                <a:cubicBezTo>
                  <a:pt x="186" y="82"/>
                  <a:pt x="186" y="82"/>
                  <a:pt x="186" y="82"/>
                </a:cubicBezTo>
                <a:cubicBezTo>
                  <a:pt x="186" y="82"/>
                  <a:pt x="186" y="82"/>
                  <a:pt x="186" y="82"/>
                </a:cubicBezTo>
                <a:cubicBezTo>
                  <a:pt x="186" y="82"/>
                  <a:pt x="186" y="82"/>
                  <a:pt x="186" y="82"/>
                </a:cubicBezTo>
                <a:cubicBezTo>
                  <a:pt x="186" y="82"/>
                  <a:pt x="185" y="82"/>
                  <a:pt x="185" y="82"/>
                </a:cubicBezTo>
                <a:cubicBezTo>
                  <a:pt x="185" y="82"/>
                  <a:pt x="185" y="82"/>
                  <a:pt x="185" y="82"/>
                </a:cubicBezTo>
                <a:cubicBezTo>
                  <a:pt x="185" y="82"/>
                  <a:pt x="184" y="82"/>
                  <a:pt x="183" y="83"/>
                </a:cubicBezTo>
                <a:cubicBezTo>
                  <a:pt x="183" y="82"/>
                  <a:pt x="183" y="81"/>
                  <a:pt x="183" y="81"/>
                </a:cubicBezTo>
                <a:cubicBezTo>
                  <a:pt x="183" y="80"/>
                  <a:pt x="182" y="80"/>
                  <a:pt x="182" y="79"/>
                </a:cubicBezTo>
                <a:cubicBezTo>
                  <a:pt x="182" y="79"/>
                  <a:pt x="182" y="79"/>
                  <a:pt x="182" y="78"/>
                </a:cubicBezTo>
                <a:cubicBezTo>
                  <a:pt x="182" y="78"/>
                  <a:pt x="181" y="77"/>
                  <a:pt x="181" y="77"/>
                </a:cubicBezTo>
                <a:cubicBezTo>
                  <a:pt x="181" y="77"/>
                  <a:pt x="181" y="76"/>
                  <a:pt x="181" y="76"/>
                </a:cubicBezTo>
                <a:cubicBezTo>
                  <a:pt x="181" y="76"/>
                  <a:pt x="180" y="75"/>
                  <a:pt x="180" y="74"/>
                </a:cubicBezTo>
                <a:cubicBezTo>
                  <a:pt x="180" y="74"/>
                  <a:pt x="180" y="74"/>
                  <a:pt x="179" y="73"/>
                </a:cubicBezTo>
                <a:cubicBezTo>
                  <a:pt x="179" y="73"/>
                  <a:pt x="179" y="73"/>
                  <a:pt x="179" y="73"/>
                </a:cubicBezTo>
                <a:cubicBezTo>
                  <a:pt x="179" y="73"/>
                  <a:pt x="179" y="72"/>
                  <a:pt x="179" y="72"/>
                </a:cubicBezTo>
                <a:cubicBezTo>
                  <a:pt x="179" y="72"/>
                  <a:pt x="179" y="72"/>
                  <a:pt x="179" y="72"/>
                </a:cubicBezTo>
                <a:cubicBezTo>
                  <a:pt x="179" y="72"/>
                  <a:pt x="178" y="71"/>
                  <a:pt x="178" y="71"/>
                </a:cubicBezTo>
                <a:cubicBezTo>
                  <a:pt x="178" y="70"/>
                  <a:pt x="178" y="70"/>
                  <a:pt x="178" y="70"/>
                </a:cubicBezTo>
                <a:cubicBezTo>
                  <a:pt x="178" y="70"/>
                  <a:pt x="178" y="70"/>
                  <a:pt x="178" y="70"/>
                </a:cubicBezTo>
                <a:cubicBezTo>
                  <a:pt x="177" y="69"/>
                  <a:pt x="177" y="68"/>
                  <a:pt x="176" y="68"/>
                </a:cubicBezTo>
                <a:cubicBezTo>
                  <a:pt x="176" y="67"/>
                  <a:pt x="176" y="67"/>
                  <a:pt x="176" y="67"/>
                </a:cubicBezTo>
                <a:cubicBezTo>
                  <a:pt x="176" y="66"/>
                  <a:pt x="175" y="66"/>
                  <a:pt x="175" y="65"/>
                </a:cubicBezTo>
                <a:cubicBezTo>
                  <a:pt x="175" y="65"/>
                  <a:pt x="175" y="65"/>
                  <a:pt x="175" y="65"/>
                </a:cubicBezTo>
                <a:cubicBezTo>
                  <a:pt x="174" y="64"/>
                  <a:pt x="173" y="63"/>
                  <a:pt x="173" y="62"/>
                </a:cubicBezTo>
                <a:cubicBezTo>
                  <a:pt x="173" y="62"/>
                  <a:pt x="173" y="62"/>
                  <a:pt x="173" y="62"/>
                </a:cubicBezTo>
                <a:cubicBezTo>
                  <a:pt x="173" y="62"/>
                  <a:pt x="173" y="62"/>
                  <a:pt x="173" y="62"/>
                </a:cubicBezTo>
                <a:cubicBezTo>
                  <a:pt x="172" y="61"/>
                  <a:pt x="172" y="61"/>
                  <a:pt x="172" y="60"/>
                </a:cubicBezTo>
                <a:cubicBezTo>
                  <a:pt x="171" y="60"/>
                  <a:pt x="171" y="60"/>
                  <a:pt x="171" y="60"/>
                </a:cubicBezTo>
                <a:cubicBezTo>
                  <a:pt x="171" y="59"/>
                  <a:pt x="171" y="59"/>
                  <a:pt x="170" y="58"/>
                </a:cubicBezTo>
                <a:cubicBezTo>
                  <a:pt x="169" y="56"/>
                  <a:pt x="167" y="54"/>
                  <a:pt x="166" y="53"/>
                </a:cubicBezTo>
                <a:cubicBezTo>
                  <a:pt x="166" y="53"/>
                  <a:pt x="166" y="53"/>
                  <a:pt x="166" y="53"/>
                </a:cubicBezTo>
                <a:cubicBezTo>
                  <a:pt x="165" y="52"/>
                  <a:pt x="165" y="52"/>
                  <a:pt x="165" y="51"/>
                </a:cubicBezTo>
                <a:cubicBezTo>
                  <a:pt x="164" y="51"/>
                  <a:pt x="164" y="51"/>
                  <a:pt x="164" y="51"/>
                </a:cubicBezTo>
                <a:cubicBezTo>
                  <a:pt x="164" y="51"/>
                  <a:pt x="164" y="51"/>
                  <a:pt x="164" y="51"/>
                </a:cubicBezTo>
                <a:cubicBezTo>
                  <a:pt x="163" y="50"/>
                  <a:pt x="163" y="50"/>
                  <a:pt x="163" y="50"/>
                </a:cubicBezTo>
                <a:cubicBezTo>
                  <a:pt x="163" y="49"/>
                  <a:pt x="163" y="49"/>
                  <a:pt x="164" y="48"/>
                </a:cubicBezTo>
                <a:cubicBezTo>
                  <a:pt x="164" y="47"/>
                  <a:pt x="164" y="46"/>
                  <a:pt x="164" y="44"/>
                </a:cubicBezTo>
                <a:cubicBezTo>
                  <a:pt x="164" y="43"/>
                  <a:pt x="164" y="43"/>
                  <a:pt x="164" y="42"/>
                </a:cubicBezTo>
                <a:cubicBezTo>
                  <a:pt x="164" y="41"/>
                  <a:pt x="164" y="40"/>
                  <a:pt x="164" y="39"/>
                </a:cubicBezTo>
                <a:cubicBezTo>
                  <a:pt x="164" y="39"/>
                  <a:pt x="164" y="39"/>
                  <a:pt x="164" y="39"/>
                </a:cubicBezTo>
                <a:cubicBezTo>
                  <a:pt x="164" y="38"/>
                  <a:pt x="164" y="37"/>
                  <a:pt x="164" y="37"/>
                </a:cubicBezTo>
                <a:cubicBezTo>
                  <a:pt x="164" y="36"/>
                  <a:pt x="164" y="36"/>
                  <a:pt x="164" y="36"/>
                </a:cubicBezTo>
                <a:cubicBezTo>
                  <a:pt x="164" y="35"/>
                  <a:pt x="164" y="34"/>
                  <a:pt x="164" y="34"/>
                </a:cubicBezTo>
                <a:cubicBezTo>
                  <a:pt x="164" y="34"/>
                  <a:pt x="164" y="33"/>
                  <a:pt x="164" y="33"/>
                </a:cubicBezTo>
                <a:cubicBezTo>
                  <a:pt x="164" y="33"/>
                  <a:pt x="164" y="33"/>
                  <a:pt x="164" y="33"/>
                </a:cubicBezTo>
                <a:cubicBezTo>
                  <a:pt x="163" y="32"/>
                  <a:pt x="163" y="31"/>
                  <a:pt x="163" y="31"/>
                </a:cubicBezTo>
                <a:cubicBezTo>
                  <a:pt x="165" y="31"/>
                  <a:pt x="167" y="33"/>
                  <a:pt x="169" y="34"/>
                </a:cubicBezTo>
                <a:cubicBezTo>
                  <a:pt x="169" y="34"/>
                  <a:pt x="169" y="34"/>
                  <a:pt x="169" y="34"/>
                </a:cubicBezTo>
                <a:cubicBezTo>
                  <a:pt x="169" y="35"/>
                  <a:pt x="169" y="35"/>
                  <a:pt x="170" y="35"/>
                </a:cubicBezTo>
                <a:cubicBezTo>
                  <a:pt x="170" y="35"/>
                  <a:pt x="170" y="35"/>
                  <a:pt x="170" y="35"/>
                </a:cubicBezTo>
                <a:cubicBezTo>
                  <a:pt x="170" y="35"/>
                  <a:pt x="170" y="35"/>
                  <a:pt x="170" y="35"/>
                </a:cubicBezTo>
                <a:cubicBezTo>
                  <a:pt x="170" y="35"/>
                  <a:pt x="170" y="35"/>
                  <a:pt x="170" y="35"/>
                </a:cubicBezTo>
                <a:cubicBezTo>
                  <a:pt x="170" y="35"/>
                  <a:pt x="170" y="36"/>
                  <a:pt x="170" y="36"/>
                </a:cubicBezTo>
                <a:cubicBezTo>
                  <a:pt x="171" y="36"/>
                  <a:pt x="171" y="36"/>
                  <a:pt x="171" y="36"/>
                </a:cubicBezTo>
                <a:cubicBezTo>
                  <a:pt x="171" y="36"/>
                  <a:pt x="171" y="36"/>
                  <a:pt x="171" y="36"/>
                </a:cubicBezTo>
                <a:cubicBezTo>
                  <a:pt x="171" y="35"/>
                  <a:pt x="171" y="35"/>
                  <a:pt x="171" y="34"/>
                </a:cubicBezTo>
                <a:cubicBezTo>
                  <a:pt x="160" y="21"/>
                  <a:pt x="145" y="12"/>
                  <a:pt x="129" y="6"/>
                </a:cubicBezTo>
                <a:cubicBezTo>
                  <a:pt x="128" y="5"/>
                  <a:pt x="128" y="6"/>
                  <a:pt x="127" y="6"/>
                </a:cubicBezTo>
                <a:cubicBezTo>
                  <a:pt x="128" y="5"/>
                  <a:pt x="127" y="5"/>
                  <a:pt x="127" y="5"/>
                </a:cubicBezTo>
                <a:cubicBezTo>
                  <a:pt x="117" y="2"/>
                  <a:pt x="107" y="0"/>
                  <a:pt x="96" y="0"/>
                </a:cubicBezTo>
                <a:cubicBezTo>
                  <a:pt x="85" y="0"/>
                  <a:pt x="75" y="1"/>
                  <a:pt x="66" y="5"/>
                </a:cubicBezTo>
                <a:cubicBezTo>
                  <a:pt x="65" y="6"/>
                  <a:pt x="65" y="6"/>
                  <a:pt x="65" y="6"/>
                </a:cubicBezTo>
                <a:cubicBezTo>
                  <a:pt x="65" y="6"/>
                  <a:pt x="62" y="6"/>
                  <a:pt x="60" y="7"/>
                </a:cubicBezTo>
                <a:cubicBezTo>
                  <a:pt x="45" y="13"/>
                  <a:pt x="31" y="24"/>
                  <a:pt x="21" y="37"/>
                </a:cubicBezTo>
                <a:cubicBezTo>
                  <a:pt x="20" y="37"/>
                  <a:pt x="20" y="38"/>
                  <a:pt x="20" y="38"/>
                </a:cubicBezTo>
                <a:cubicBezTo>
                  <a:pt x="22" y="37"/>
                  <a:pt x="26" y="33"/>
                  <a:pt x="30" y="31"/>
                </a:cubicBezTo>
                <a:cubicBezTo>
                  <a:pt x="30" y="31"/>
                  <a:pt x="30" y="31"/>
                  <a:pt x="30" y="31"/>
                </a:cubicBezTo>
                <a:cubicBezTo>
                  <a:pt x="31" y="30"/>
                  <a:pt x="31" y="30"/>
                  <a:pt x="31" y="30"/>
                </a:cubicBezTo>
                <a:cubicBezTo>
                  <a:pt x="31" y="30"/>
                  <a:pt x="31" y="30"/>
                  <a:pt x="32" y="30"/>
                </a:cubicBezTo>
                <a:cubicBezTo>
                  <a:pt x="32" y="30"/>
                  <a:pt x="32" y="30"/>
                  <a:pt x="32" y="29"/>
                </a:cubicBezTo>
                <a:cubicBezTo>
                  <a:pt x="32" y="29"/>
                  <a:pt x="33" y="29"/>
                  <a:pt x="33" y="29"/>
                </a:cubicBezTo>
                <a:cubicBezTo>
                  <a:pt x="33" y="29"/>
                  <a:pt x="33" y="29"/>
                  <a:pt x="33" y="29"/>
                </a:cubicBezTo>
                <a:cubicBezTo>
                  <a:pt x="33" y="29"/>
                  <a:pt x="33" y="29"/>
                  <a:pt x="34" y="29"/>
                </a:cubicBezTo>
                <a:cubicBezTo>
                  <a:pt x="34" y="29"/>
                  <a:pt x="34" y="29"/>
                  <a:pt x="34" y="29"/>
                </a:cubicBezTo>
                <a:cubicBezTo>
                  <a:pt x="34" y="29"/>
                  <a:pt x="34" y="29"/>
                  <a:pt x="34" y="29"/>
                </a:cubicBezTo>
                <a:cubicBezTo>
                  <a:pt x="34" y="29"/>
                  <a:pt x="34" y="29"/>
                  <a:pt x="34" y="28"/>
                </a:cubicBezTo>
                <a:cubicBezTo>
                  <a:pt x="34" y="29"/>
                  <a:pt x="34" y="29"/>
                  <a:pt x="34" y="29"/>
                </a:cubicBezTo>
                <a:cubicBezTo>
                  <a:pt x="34" y="29"/>
                  <a:pt x="34" y="29"/>
                  <a:pt x="34" y="29"/>
                </a:cubicBezTo>
                <a:cubicBezTo>
                  <a:pt x="34" y="30"/>
                  <a:pt x="34" y="30"/>
                  <a:pt x="34" y="30"/>
                </a:cubicBezTo>
                <a:cubicBezTo>
                  <a:pt x="34" y="30"/>
                  <a:pt x="34" y="30"/>
                  <a:pt x="34" y="31"/>
                </a:cubicBezTo>
                <a:cubicBezTo>
                  <a:pt x="34" y="31"/>
                  <a:pt x="34" y="32"/>
                  <a:pt x="34" y="33"/>
                </a:cubicBezTo>
                <a:cubicBezTo>
                  <a:pt x="34" y="33"/>
                  <a:pt x="34" y="33"/>
                  <a:pt x="34" y="33"/>
                </a:cubicBezTo>
                <a:cubicBezTo>
                  <a:pt x="34" y="33"/>
                  <a:pt x="34" y="34"/>
                  <a:pt x="33" y="35"/>
                </a:cubicBezTo>
                <a:cubicBezTo>
                  <a:pt x="33" y="35"/>
                  <a:pt x="33" y="35"/>
                  <a:pt x="33" y="35"/>
                </a:cubicBezTo>
                <a:cubicBezTo>
                  <a:pt x="33" y="35"/>
                  <a:pt x="33" y="36"/>
                  <a:pt x="33" y="36"/>
                </a:cubicBezTo>
                <a:cubicBezTo>
                  <a:pt x="33" y="37"/>
                  <a:pt x="33" y="37"/>
                  <a:pt x="33" y="37"/>
                </a:cubicBezTo>
                <a:cubicBezTo>
                  <a:pt x="33" y="37"/>
                  <a:pt x="33" y="38"/>
                  <a:pt x="33" y="38"/>
                </a:cubicBezTo>
                <a:cubicBezTo>
                  <a:pt x="33" y="39"/>
                  <a:pt x="33" y="39"/>
                  <a:pt x="33" y="39"/>
                </a:cubicBezTo>
                <a:cubicBezTo>
                  <a:pt x="33" y="39"/>
                  <a:pt x="33" y="39"/>
                  <a:pt x="33" y="40"/>
                </a:cubicBezTo>
                <a:cubicBezTo>
                  <a:pt x="33" y="40"/>
                  <a:pt x="33" y="41"/>
                  <a:pt x="33" y="42"/>
                </a:cubicBezTo>
                <a:cubicBezTo>
                  <a:pt x="33" y="42"/>
                  <a:pt x="33" y="42"/>
                  <a:pt x="33" y="42"/>
                </a:cubicBezTo>
                <a:cubicBezTo>
                  <a:pt x="33" y="43"/>
                  <a:pt x="33" y="43"/>
                  <a:pt x="33" y="44"/>
                </a:cubicBezTo>
                <a:cubicBezTo>
                  <a:pt x="33" y="45"/>
                  <a:pt x="33" y="45"/>
                  <a:pt x="33" y="46"/>
                </a:cubicBezTo>
                <a:cubicBezTo>
                  <a:pt x="33" y="46"/>
                  <a:pt x="33" y="46"/>
                  <a:pt x="33" y="47"/>
                </a:cubicBezTo>
                <a:cubicBezTo>
                  <a:pt x="33" y="47"/>
                  <a:pt x="33" y="47"/>
                  <a:pt x="33" y="47"/>
                </a:cubicBezTo>
                <a:cubicBezTo>
                  <a:pt x="34" y="48"/>
                  <a:pt x="34" y="49"/>
                  <a:pt x="34" y="49"/>
                </a:cubicBezTo>
                <a:cubicBezTo>
                  <a:pt x="33" y="50"/>
                  <a:pt x="32" y="51"/>
                  <a:pt x="31" y="51"/>
                </a:cubicBezTo>
                <a:cubicBezTo>
                  <a:pt x="31" y="51"/>
                  <a:pt x="31" y="52"/>
                  <a:pt x="31" y="52"/>
                </a:cubicBezTo>
                <a:cubicBezTo>
                  <a:pt x="30" y="52"/>
                  <a:pt x="30" y="52"/>
                  <a:pt x="30" y="53"/>
                </a:cubicBezTo>
                <a:cubicBezTo>
                  <a:pt x="29" y="53"/>
                  <a:pt x="29" y="53"/>
                  <a:pt x="29" y="54"/>
                </a:cubicBezTo>
                <a:cubicBezTo>
                  <a:pt x="28" y="54"/>
                  <a:pt x="28" y="54"/>
                  <a:pt x="28" y="55"/>
                </a:cubicBezTo>
                <a:cubicBezTo>
                  <a:pt x="28" y="55"/>
                  <a:pt x="27" y="55"/>
                  <a:pt x="27" y="55"/>
                </a:cubicBezTo>
                <a:cubicBezTo>
                  <a:pt x="27" y="56"/>
                  <a:pt x="26" y="56"/>
                  <a:pt x="26" y="56"/>
                </a:cubicBezTo>
                <a:cubicBezTo>
                  <a:pt x="26" y="57"/>
                  <a:pt x="25" y="57"/>
                  <a:pt x="25" y="58"/>
                </a:cubicBezTo>
                <a:cubicBezTo>
                  <a:pt x="25" y="58"/>
                  <a:pt x="24" y="59"/>
                  <a:pt x="24" y="59"/>
                </a:cubicBezTo>
                <a:cubicBezTo>
                  <a:pt x="24" y="59"/>
                  <a:pt x="24" y="59"/>
                  <a:pt x="24" y="59"/>
                </a:cubicBezTo>
                <a:cubicBezTo>
                  <a:pt x="24" y="59"/>
                  <a:pt x="23" y="60"/>
                  <a:pt x="23" y="60"/>
                </a:cubicBezTo>
                <a:cubicBezTo>
                  <a:pt x="23" y="60"/>
                  <a:pt x="22" y="61"/>
                  <a:pt x="22" y="62"/>
                </a:cubicBezTo>
                <a:cubicBezTo>
                  <a:pt x="22" y="62"/>
                  <a:pt x="22" y="62"/>
                  <a:pt x="22" y="62"/>
                </a:cubicBezTo>
                <a:cubicBezTo>
                  <a:pt x="22" y="62"/>
                  <a:pt x="21" y="63"/>
                  <a:pt x="21" y="63"/>
                </a:cubicBezTo>
                <a:cubicBezTo>
                  <a:pt x="21" y="63"/>
                  <a:pt x="21" y="64"/>
                  <a:pt x="20" y="64"/>
                </a:cubicBezTo>
                <a:cubicBezTo>
                  <a:pt x="20" y="64"/>
                  <a:pt x="20" y="64"/>
                  <a:pt x="20" y="64"/>
                </a:cubicBezTo>
                <a:cubicBezTo>
                  <a:pt x="20" y="65"/>
                  <a:pt x="20" y="65"/>
                  <a:pt x="20" y="65"/>
                </a:cubicBezTo>
                <a:cubicBezTo>
                  <a:pt x="19" y="66"/>
                  <a:pt x="19" y="66"/>
                  <a:pt x="19" y="67"/>
                </a:cubicBezTo>
                <a:cubicBezTo>
                  <a:pt x="19" y="67"/>
                  <a:pt x="19" y="67"/>
                  <a:pt x="19" y="67"/>
                </a:cubicBezTo>
                <a:cubicBezTo>
                  <a:pt x="18" y="68"/>
                  <a:pt x="18" y="69"/>
                  <a:pt x="18" y="70"/>
                </a:cubicBezTo>
                <a:cubicBezTo>
                  <a:pt x="17" y="71"/>
                  <a:pt x="17" y="72"/>
                  <a:pt x="16" y="73"/>
                </a:cubicBezTo>
                <a:cubicBezTo>
                  <a:pt x="16" y="73"/>
                  <a:pt x="16" y="73"/>
                  <a:pt x="16" y="73"/>
                </a:cubicBezTo>
                <a:cubicBezTo>
                  <a:pt x="16" y="74"/>
                  <a:pt x="16" y="75"/>
                  <a:pt x="16" y="75"/>
                </a:cubicBezTo>
                <a:cubicBezTo>
                  <a:pt x="16" y="75"/>
                  <a:pt x="16" y="75"/>
                  <a:pt x="16" y="75"/>
                </a:cubicBezTo>
                <a:cubicBezTo>
                  <a:pt x="15" y="77"/>
                  <a:pt x="15" y="79"/>
                  <a:pt x="14" y="80"/>
                </a:cubicBezTo>
                <a:cubicBezTo>
                  <a:pt x="14" y="81"/>
                  <a:pt x="14" y="82"/>
                  <a:pt x="14" y="83"/>
                </a:cubicBezTo>
                <a:cubicBezTo>
                  <a:pt x="14" y="83"/>
                  <a:pt x="14" y="83"/>
                  <a:pt x="14" y="83"/>
                </a:cubicBezTo>
                <a:cubicBezTo>
                  <a:pt x="14" y="83"/>
                  <a:pt x="14" y="83"/>
                  <a:pt x="14"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2" y="83"/>
                </a:cubicBezTo>
                <a:cubicBezTo>
                  <a:pt x="12" y="83"/>
                  <a:pt x="12" y="83"/>
                  <a:pt x="12" y="83"/>
                </a:cubicBezTo>
                <a:cubicBezTo>
                  <a:pt x="12" y="83"/>
                  <a:pt x="12" y="83"/>
                  <a:pt x="12" y="83"/>
                </a:cubicBezTo>
                <a:cubicBezTo>
                  <a:pt x="12" y="83"/>
                  <a:pt x="12" y="83"/>
                  <a:pt x="12" y="83"/>
                </a:cubicBezTo>
                <a:cubicBezTo>
                  <a:pt x="11" y="83"/>
                  <a:pt x="11" y="83"/>
                  <a:pt x="11" y="83"/>
                </a:cubicBezTo>
                <a:cubicBezTo>
                  <a:pt x="11" y="83"/>
                  <a:pt x="11" y="83"/>
                  <a:pt x="11" y="83"/>
                </a:cubicBezTo>
                <a:cubicBezTo>
                  <a:pt x="10" y="82"/>
                  <a:pt x="10" y="82"/>
                  <a:pt x="10" y="82"/>
                </a:cubicBezTo>
                <a:cubicBezTo>
                  <a:pt x="10" y="82"/>
                  <a:pt x="10" y="82"/>
                  <a:pt x="10" y="82"/>
                </a:cubicBezTo>
                <a:cubicBezTo>
                  <a:pt x="10" y="82"/>
                  <a:pt x="10" y="82"/>
                  <a:pt x="9" y="82"/>
                </a:cubicBezTo>
                <a:cubicBezTo>
                  <a:pt x="9" y="82"/>
                  <a:pt x="9" y="82"/>
                  <a:pt x="9" y="82"/>
                </a:cubicBezTo>
                <a:cubicBezTo>
                  <a:pt x="8" y="82"/>
                  <a:pt x="8" y="82"/>
                  <a:pt x="7" y="82"/>
                </a:cubicBezTo>
                <a:cubicBezTo>
                  <a:pt x="7" y="82"/>
                  <a:pt x="7" y="82"/>
                  <a:pt x="7" y="82"/>
                </a:cubicBezTo>
                <a:cubicBezTo>
                  <a:pt x="6" y="82"/>
                  <a:pt x="6" y="82"/>
                  <a:pt x="6" y="82"/>
                </a:cubicBezTo>
                <a:cubicBezTo>
                  <a:pt x="6" y="82"/>
                  <a:pt x="5" y="82"/>
                  <a:pt x="5" y="82"/>
                </a:cubicBezTo>
                <a:cubicBezTo>
                  <a:pt x="5" y="82"/>
                  <a:pt x="5" y="82"/>
                  <a:pt x="5" y="82"/>
                </a:cubicBezTo>
                <a:cubicBezTo>
                  <a:pt x="5" y="82"/>
                  <a:pt x="5" y="81"/>
                  <a:pt x="5" y="81"/>
                </a:cubicBezTo>
                <a:cubicBezTo>
                  <a:pt x="5" y="81"/>
                  <a:pt x="4" y="81"/>
                  <a:pt x="4" y="81"/>
                </a:cubicBezTo>
                <a:cubicBezTo>
                  <a:pt x="4" y="81"/>
                  <a:pt x="4" y="81"/>
                  <a:pt x="4" y="81"/>
                </a:cubicBezTo>
                <a:cubicBezTo>
                  <a:pt x="4" y="81"/>
                  <a:pt x="4" y="81"/>
                  <a:pt x="4" y="81"/>
                </a:cubicBezTo>
                <a:cubicBezTo>
                  <a:pt x="4" y="81"/>
                  <a:pt x="4" y="81"/>
                  <a:pt x="4" y="81"/>
                </a:cubicBezTo>
                <a:cubicBezTo>
                  <a:pt x="3" y="81"/>
                  <a:pt x="3" y="81"/>
                  <a:pt x="3" y="81"/>
                </a:cubicBezTo>
                <a:cubicBezTo>
                  <a:pt x="3" y="81"/>
                  <a:pt x="3" y="81"/>
                  <a:pt x="3" y="81"/>
                </a:cubicBezTo>
                <a:cubicBezTo>
                  <a:pt x="3" y="81"/>
                  <a:pt x="3" y="81"/>
                  <a:pt x="3" y="81"/>
                </a:cubicBezTo>
                <a:cubicBezTo>
                  <a:pt x="2" y="81"/>
                  <a:pt x="2" y="81"/>
                  <a:pt x="2" y="81"/>
                </a:cubicBezTo>
                <a:cubicBezTo>
                  <a:pt x="1" y="86"/>
                  <a:pt x="0" y="91"/>
                  <a:pt x="0" y="96"/>
                </a:cubicBezTo>
                <a:cubicBezTo>
                  <a:pt x="0" y="113"/>
                  <a:pt x="5" y="129"/>
                  <a:pt x="12" y="143"/>
                </a:cubicBezTo>
                <a:cubicBezTo>
                  <a:pt x="13" y="145"/>
                  <a:pt x="16" y="148"/>
                  <a:pt x="17" y="148"/>
                </a:cubicBezTo>
                <a:cubicBezTo>
                  <a:pt x="16" y="149"/>
                  <a:pt x="16" y="149"/>
                  <a:pt x="17" y="150"/>
                </a:cubicBezTo>
                <a:cubicBezTo>
                  <a:pt x="28" y="168"/>
                  <a:pt x="46" y="181"/>
                  <a:pt x="67" y="188"/>
                </a:cubicBezTo>
                <a:cubicBezTo>
                  <a:pt x="69" y="189"/>
                  <a:pt x="71" y="188"/>
                  <a:pt x="73" y="188"/>
                </a:cubicBezTo>
                <a:cubicBezTo>
                  <a:pt x="73" y="189"/>
                  <a:pt x="76" y="190"/>
                  <a:pt x="78" y="191"/>
                </a:cubicBezTo>
                <a:cubicBezTo>
                  <a:pt x="84" y="192"/>
                  <a:pt x="90" y="193"/>
                  <a:pt x="96" y="193"/>
                </a:cubicBezTo>
                <a:cubicBezTo>
                  <a:pt x="103" y="193"/>
                  <a:pt x="110" y="192"/>
                  <a:pt x="116" y="190"/>
                </a:cubicBezTo>
                <a:cubicBezTo>
                  <a:pt x="118" y="190"/>
                  <a:pt x="121" y="189"/>
                  <a:pt x="122" y="188"/>
                </a:cubicBezTo>
                <a:cubicBezTo>
                  <a:pt x="122" y="188"/>
                  <a:pt x="123" y="188"/>
                  <a:pt x="124" y="188"/>
                </a:cubicBezTo>
                <a:cubicBezTo>
                  <a:pt x="148" y="181"/>
                  <a:pt x="166" y="167"/>
                  <a:pt x="177" y="149"/>
                </a:cubicBezTo>
                <a:close/>
                <a:moveTo>
                  <a:pt x="77" y="153"/>
                </a:moveTo>
                <a:cubicBezTo>
                  <a:pt x="77" y="153"/>
                  <a:pt x="77" y="153"/>
                  <a:pt x="76" y="154"/>
                </a:cubicBezTo>
                <a:cubicBezTo>
                  <a:pt x="76" y="154"/>
                  <a:pt x="76" y="154"/>
                  <a:pt x="76" y="154"/>
                </a:cubicBezTo>
                <a:cubicBezTo>
                  <a:pt x="76" y="154"/>
                  <a:pt x="76" y="155"/>
                  <a:pt x="75" y="155"/>
                </a:cubicBezTo>
                <a:cubicBezTo>
                  <a:pt x="75" y="155"/>
                  <a:pt x="75" y="155"/>
                  <a:pt x="75" y="155"/>
                </a:cubicBezTo>
                <a:cubicBezTo>
                  <a:pt x="75" y="155"/>
                  <a:pt x="75" y="156"/>
                  <a:pt x="74" y="156"/>
                </a:cubicBezTo>
                <a:cubicBezTo>
                  <a:pt x="74" y="156"/>
                  <a:pt x="74" y="156"/>
                  <a:pt x="74" y="156"/>
                </a:cubicBezTo>
                <a:cubicBezTo>
                  <a:pt x="74" y="156"/>
                  <a:pt x="74" y="156"/>
                  <a:pt x="74" y="156"/>
                </a:cubicBezTo>
                <a:cubicBezTo>
                  <a:pt x="74" y="156"/>
                  <a:pt x="74" y="156"/>
                  <a:pt x="74" y="156"/>
                </a:cubicBezTo>
                <a:cubicBezTo>
                  <a:pt x="74" y="157"/>
                  <a:pt x="74" y="157"/>
                  <a:pt x="74" y="157"/>
                </a:cubicBezTo>
                <a:cubicBezTo>
                  <a:pt x="73" y="157"/>
                  <a:pt x="73" y="158"/>
                  <a:pt x="73" y="158"/>
                </a:cubicBezTo>
                <a:cubicBezTo>
                  <a:pt x="73" y="158"/>
                  <a:pt x="73" y="158"/>
                  <a:pt x="73" y="158"/>
                </a:cubicBezTo>
                <a:cubicBezTo>
                  <a:pt x="72" y="158"/>
                  <a:pt x="72" y="159"/>
                  <a:pt x="71" y="159"/>
                </a:cubicBezTo>
                <a:cubicBezTo>
                  <a:pt x="71" y="159"/>
                  <a:pt x="71" y="159"/>
                  <a:pt x="71" y="159"/>
                </a:cubicBezTo>
                <a:cubicBezTo>
                  <a:pt x="71" y="160"/>
                  <a:pt x="70" y="160"/>
                  <a:pt x="70" y="161"/>
                </a:cubicBezTo>
                <a:cubicBezTo>
                  <a:pt x="70" y="161"/>
                  <a:pt x="69" y="161"/>
                  <a:pt x="69" y="161"/>
                </a:cubicBezTo>
                <a:cubicBezTo>
                  <a:pt x="69" y="162"/>
                  <a:pt x="69" y="162"/>
                  <a:pt x="69" y="162"/>
                </a:cubicBezTo>
                <a:cubicBezTo>
                  <a:pt x="68" y="162"/>
                  <a:pt x="68" y="163"/>
                  <a:pt x="67" y="163"/>
                </a:cubicBezTo>
                <a:cubicBezTo>
                  <a:pt x="67" y="163"/>
                  <a:pt x="67" y="163"/>
                  <a:pt x="67" y="163"/>
                </a:cubicBezTo>
                <a:cubicBezTo>
                  <a:pt x="67" y="163"/>
                  <a:pt x="67" y="163"/>
                  <a:pt x="67" y="163"/>
                </a:cubicBezTo>
                <a:cubicBezTo>
                  <a:pt x="67" y="163"/>
                  <a:pt x="67" y="164"/>
                  <a:pt x="66" y="164"/>
                </a:cubicBezTo>
                <a:cubicBezTo>
                  <a:pt x="66" y="164"/>
                  <a:pt x="66" y="164"/>
                  <a:pt x="66" y="164"/>
                </a:cubicBezTo>
                <a:cubicBezTo>
                  <a:pt x="66" y="164"/>
                  <a:pt x="66" y="165"/>
                  <a:pt x="65" y="165"/>
                </a:cubicBezTo>
                <a:cubicBezTo>
                  <a:pt x="65" y="165"/>
                  <a:pt x="65" y="165"/>
                  <a:pt x="65" y="165"/>
                </a:cubicBezTo>
                <a:cubicBezTo>
                  <a:pt x="65" y="165"/>
                  <a:pt x="65" y="165"/>
                  <a:pt x="65" y="165"/>
                </a:cubicBezTo>
                <a:cubicBezTo>
                  <a:pt x="65" y="165"/>
                  <a:pt x="65" y="165"/>
                  <a:pt x="65" y="165"/>
                </a:cubicBezTo>
                <a:cubicBezTo>
                  <a:pt x="64" y="166"/>
                  <a:pt x="64" y="166"/>
                  <a:pt x="64" y="166"/>
                </a:cubicBezTo>
                <a:cubicBezTo>
                  <a:pt x="63" y="166"/>
                  <a:pt x="63" y="166"/>
                  <a:pt x="63" y="166"/>
                </a:cubicBezTo>
                <a:cubicBezTo>
                  <a:pt x="63" y="166"/>
                  <a:pt x="63" y="166"/>
                  <a:pt x="63" y="166"/>
                </a:cubicBezTo>
                <a:cubicBezTo>
                  <a:pt x="63" y="167"/>
                  <a:pt x="63" y="167"/>
                  <a:pt x="63" y="167"/>
                </a:cubicBezTo>
                <a:cubicBezTo>
                  <a:pt x="63" y="167"/>
                  <a:pt x="63" y="167"/>
                  <a:pt x="62" y="167"/>
                </a:cubicBezTo>
                <a:cubicBezTo>
                  <a:pt x="62" y="167"/>
                  <a:pt x="62" y="167"/>
                  <a:pt x="62" y="167"/>
                </a:cubicBezTo>
                <a:cubicBezTo>
                  <a:pt x="62" y="168"/>
                  <a:pt x="62" y="168"/>
                  <a:pt x="62" y="168"/>
                </a:cubicBezTo>
                <a:cubicBezTo>
                  <a:pt x="62" y="168"/>
                  <a:pt x="62" y="168"/>
                  <a:pt x="62" y="168"/>
                </a:cubicBezTo>
                <a:cubicBezTo>
                  <a:pt x="62" y="168"/>
                  <a:pt x="61" y="168"/>
                  <a:pt x="61" y="168"/>
                </a:cubicBezTo>
                <a:cubicBezTo>
                  <a:pt x="61" y="168"/>
                  <a:pt x="61" y="168"/>
                  <a:pt x="61" y="168"/>
                </a:cubicBezTo>
                <a:cubicBezTo>
                  <a:pt x="61" y="168"/>
                  <a:pt x="61" y="168"/>
                  <a:pt x="61" y="168"/>
                </a:cubicBezTo>
                <a:cubicBezTo>
                  <a:pt x="61" y="168"/>
                  <a:pt x="61" y="168"/>
                  <a:pt x="61" y="168"/>
                </a:cubicBezTo>
                <a:cubicBezTo>
                  <a:pt x="61" y="169"/>
                  <a:pt x="60" y="169"/>
                  <a:pt x="60" y="169"/>
                </a:cubicBezTo>
                <a:cubicBezTo>
                  <a:pt x="60" y="169"/>
                  <a:pt x="60" y="169"/>
                  <a:pt x="60" y="169"/>
                </a:cubicBezTo>
                <a:cubicBezTo>
                  <a:pt x="60" y="169"/>
                  <a:pt x="60" y="169"/>
                  <a:pt x="59" y="169"/>
                </a:cubicBezTo>
                <a:cubicBezTo>
                  <a:pt x="59" y="170"/>
                  <a:pt x="59" y="170"/>
                  <a:pt x="59" y="170"/>
                </a:cubicBezTo>
                <a:cubicBezTo>
                  <a:pt x="59" y="170"/>
                  <a:pt x="58" y="170"/>
                  <a:pt x="58" y="170"/>
                </a:cubicBezTo>
                <a:cubicBezTo>
                  <a:pt x="50" y="167"/>
                  <a:pt x="30" y="155"/>
                  <a:pt x="27" y="149"/>
                </a:cubicBezTo>
                <a:cubicBezTo>
                  <a:pt x="26" y="148"/>
                  <a:pt x="26" y="147"/>
                  <a:pt x="26" y="146"/>
                </a:cubicBezTo>
                <a:cubicBezTo>
                  <a:pt x="26" y="146"/>
                  <a:pt x="26" y="146"/>
                  <a:pt x="26" y="146"/>
                </a:cubicBezTo>
                <a:cubicBezTo>
                  <a:pt x="26" y="146"/>
                  <a:pt x="26" y="146"/>
                  <a:pt x="26" y="145"/>
                </a:cubicBezTo>
                <a:cubicBezTo>
                  <a:pt x="26" y="145"/>
                  <a:pt x="26" y="145"/>
                  <a:pt x="26" y="145"/>
                </a:cubicBezTo>
                <a:cubicBezTo>
                  <a:pt x="26" y="145"/>
                  <a:pt x="26" y="145"/>
                  <a:pt x="26" y="145"/>
                </a:cubicBezTo>
                <a:cubicBezTo>
                  <a:pt x="26" y="145"/>
                  <a:pt x="26" y="145"/>
                  <a:pt x="26" y="145"/>
                </a:cubicBezTo>
                <a:cubicBezTo>
                  <a:pt x="26" y="144"/>
                  <a:pt x="26" y="144"/>
                  <a:pt x="26" y="144"/>
                </a:cubicBezTo>
                <a:cubicBezTo>
                  <a:pt x="26" y="144"/>
                  <a:pt x="26" y="144"/>
                  <a:pt x="26" y="144"/>
                </a:cubicBezTo>
                <a:cubicBezTo>
                  <a:pt x="26" y="143"/>
                  <a:pt x="26" y="143"/>
                  <a:pt x="26" y="143"/>
                </a:cubicBezTo>
                <a:cubicBezTo>
                  <a:pt x="26" y="143"/>
                  <a:pt x="25" y="143"/>
                  <a:pt x="25" y="143"/>
                </a:cubicBezTo>
                <a:cubicBezTo>
                  <a:pt x="25" y="142"/>
                  <a:pt x="25" y="142"/>
                  <a:pt x="25" y="142"/>
                </a:cubicBezTo>
                <a:cubicBezTo>
                  <a:pt x="25" y="142"/>
                  <a:pt x="25" y="141"/>
                  <a:pt x="25" y="141"/>
                </a:cubicBezTo>
                <a:cubicBezTo>
                  <a:pt x="25" y="141"/>
                  <a:pt x="25" y="141"/>
                  <a:pt x="25" y="140"/>
                </a:cubicBezTo>
                <a:cubicBezTo>
                  <a:pt x="25" y="140"/>
                  <a:pt x="25" y="140"/>
                  <a:pt x="25" y="140"/>
                </a:cubicBezTo>
                <a:cubicBezTo>
                  <a:pt x="25" y="139"/>
                  <a:pt x="25" y="138"/>
                  <a:pt x="25" y="137"/>
                </a:cubicBezTo>
                <a:cubicBezTo>
                  <a:pt x="25" y="137"/>
                  <a:pt x="25" y="137"/>
                  <a:pt x="25" y="137"/>
                </a:cubicBezTo>
                <a:cubicBezTo>
                  <a:pt x="24" y="134"/>
                  <a:pt x="24" y="130"/>
                  <a:pt x="24" y="127"/>
                </a:cubicBezTo>
                <a:cubicBezTo>
                  <a:pt x="24" y="127"/>
                  <a:pt x="24" y="127"/>
                  <a:pt x="24" y="127"/>
                </a:cubicBezTo>
                <a:cubicBezTo>
                  <a:pt x="24" y="126"/>
                  <a:pt x="24" y="126"/>
                  <a:pt x="24" y="125"/>
                </a:cubicBezTo>
                <a:cubicBezTo>
                  <a:pt x="24" y="125"/>
                  <a:pt x="24" y="125"/>
                  <a:pt x="24" y="125"/>
                </a:cubicBezTo>
                <a:cubicBezTo>
                  <a:pt x="24" y="124"/>
                  <a:pt x="24" y="124"/>
                  <a:pt x="24" y="123"/>
                </a:cubicBezTo>
                <a:cubicBezTo>
                  <a:pt x="24" y="123"/>
                  <a:pt x="24" y="123"/>
                  <a:pt x="24" y="123"/>
                </a:cubicBezTo>
                <a:cubicBezTo>
                  <a:pt x="24" y="122"/>
                  <a:pt x="24" y="122"/>
                  <a:pt x="24" y="121"/>
                </a:cubicBezTo>
                <a:cubicBezTo>
                  <a:pt x="24" y="121"/>
                  <a:pt x="24" y="121"/>
                  <a:pt x="24" y="121"/>
                </a:cubicBezTo>
                <a:cubicBezTo>
                  <a:pt x="24" y="121"/>
                  <a:pt x="24" y="120"/>
                  <a:pt x="24" y="120"/>
                </a:cubicBezTo>
                <a:cubicBezTo>
                  <a:pt x="24" y="120"/>
                  <a:pt x="24" y="120"/>
                  <a:pt x="24" y="119"/>
                </a:cubicBezTo>
                <a:cubicBezTo>
                  <a:pt x="24" y="119"/>
                  <a:pt x="24" y="119"/>
                  <a:pt x="24" y="118"/>
                </a:cubicBezTo>
                <a:cubicBezTo>
                  <a:pt x="24" y="118"/>
                  <a:pt x="24" y="118"/>
                  <a:pt x="24" y="118"/>
                </a:cubicBezTo>
                <a:cubicBezTo>
                  <a:pt x="25" y="118"/>
                  <a:pt x="25" y="117"/>
                  <a:pt x="25" y="117"/>
                </a:cubicBezTo>
                <a:cubicBezTo>
                  <a:pt x="25" y="117"/>
                  <a:pt x="26" y="117"/>
                  <a:pt x="26" y="117"/>
                </a:cubicBezTo>
                <a:cubicBezTo>
                  <a:pt x="26" y="117"/>
                  <a:pt x="27" y="117"/>
                  <a:pt x="27" y="117"/>
                </a:cubicBezTo>
                <a:cubicBezTo>
                  <a:pt x="27" y="117"/>
                  <a:pt x="27" y="117"/>
                  <a:pt x="28" y="117"/>
                </a:cubicBezTo>
                <a:cubicBezTo>
                  <a:pt x="28" y="118"/>
                  <a:pt x="28" y="118"/>
                  <a:pt x="29" y="118"/>
                </a:cubicBezTo>
                <a:cubicBezTo>
                  <a:pt x="29" y="118"/>
                  <a:pt x="29" y="118"/>
                  <a:pt x="29" y="118"/>
                </a:cubicBezTo>
                <a:cubicBezTo>
                  <a:pt x="30" y="118"/>
                  <a:pt x="30" y="118"/>
                  <a:pt x="31" y="118"/>
                </a:cubicBezTo>
                <a:cubicBezTo>
                  <a:pt x="31" y="118"/>
                  <a:pt x="31" y="118"/>
                  <a:pt x="31" y="118"/>
                </a:cubicBezTo>
                <a:cubicBezTo>
                  <a:pt x="32" y="118"/>
                  <a:pt x="32" y="118"/>
                  <a:pt x="33" y="118"/>
                </a:cubicBezTo>
                <a:cubicBezTo>
                  <a:pt x="33" y="118"/>
                  <a:pt x="33" y="118"/>
                  <a:pt x="33" y="118"/>
                </a:cubicBezTo>
                <a:cubicBezTo>
                  <a:pt x="34" y="118"/>
                  <a:pt x="35" y="118"/>
                  <a:pt x="36" y="118"/>
                </a:cubicBezTo>
                <a:cubicBezTo>
                  <a:pt x="36" y="118"/>
                  <a:pt x="36" y="118"/>
                  <a:pt x="36" y="118"/>
                </a:cubicBezTo>
                <a:cubicBezTo>
                  <a:pt x="37" y="118"/>
                  <a:pt x="38" y="119"/>
                  <a:pt x="39" y="119"/>
                </a:cubicBezTo>
                <a:cubicBezTo>
                  <a:pt x="39" y="119"/>
                  <a:pt x="39" y="119"/>
                  <a:pt x="39" y="119"/>
                </a:cubicBezTo>
                <a:cubicBezTo>
                  <a:pt x="40" y="119"/>
                  <a:pt x="41" y="119"/>
                  <a:pt x="42" y="119"/>
                </a:cubicBezTo>
                <a:cubicBezTo>
                  <a:pt x="43" y="119"/>
                  <a:pt x="43" y="119"/>
                  <a:pt x="43" y="119"/>
                </a:cubicBezTo>
                <a:cubicBezTo>
                  <a:pt x="44" y="119"/>
                  <a:pt x="45" y="119"/>
                  <a:pt x="46" y="119"/>
                </a:cubicBezTo>
                <a:cubicBezTo>
                  <a:pt x="46" y="119"/>
                  <a:pt x="46" y="119"/>
                  <a:pt x="47" y="119"/>
                </a:cubicBezTo>
                <a:cubicBezTo>
                  <a:pt x="47" y="119"/>
                  <a:pt x="48" y="119"/>
                  <a:pt x="49" y="119"/>
                </a:cubicBezTo>
                <a:cubicBezTo>
                  <a:pt x="49" y="119"/>
                  <a:pt x="49" y="119"/>
                  <a:pt x="50" y="119"/>
                </a:cubicBezTo>
                <a:cubicBezTo>
                  <a:pt x="50" y="119"/>
                  <a:pt x="50" y="119"/>
                  <a:pt x="50" y="119"/>
                </a:cubicBezTo>
                <a:cubicBezTo>
                  <a:pt x="51" y="119"/>
                  <a:pt x="52" y="119"/>
                  <a:pt x="53" y="119"/>
                </a:cubicBezTo>
                <a:cubicBezTo>
                  <a:pt x="53" y="119"/>
                  <a:pt x="53" y="119"/>
                  <a:pt x="53" y="119"/>
                </a:cubicBezTo>
                <a:cubicBezTo>
                  <a:pt x="53" y="119"/>
                  <a:pt x="53" y="119"/>
                  <a:pt x="53" y="119"/>
                </a:cubicBezTo>
                <a:cubicBezTo>
                  <a:pt x="54" y="119"/>
                  <a:pt x="55" y="119"/>
                  <a:pt x="55" y="119"/>
                </a:cubicBezTo>
                <a:cubicBezTo>
                  <a:pt x="56" y="119"/>
                  <a:pt x="56" y="119"/>
                  <a:pt x="56" y="119"/>
                </a:cubicBezTo>
                <a:cubicBezTo>
                  <a:pt x="57" y="119"/>
                  <a:pt x="58" y="119"/>
                  <a:pt x="59" y="119"/>
                </a:cubicBezTo>
                <a:cubicBezTo>
                  <a:pt x="59" y="120"/>
                  <a:pt x="60" y="121"/>
                  <a:pt x="60" y="122"/>
                </a:cubicBezTo>
                <a:cubicBezTo>
                  <a:pt x="60" y="122"/>
                  <a:pt x="60" y="122"/>
                  <a:pt x="60" y="122"/>
                </a:cubicBezTo>
                <a:cubicBezTo>
                  <a:pt x="61" y="123"/>
                  <a:pt x="61" y="124"/>
                  <a:pt x="61" y="124"/>
                </a:cubicBezTo>
                <a:cubicBezTo>
                  <a:pt x="62" y="125"/>
                  <a:pt x="62" y="125"/>
                  <a:pt x="62" y="126"/>
                </a:cubicBezTo>
                <a:cubicBezTo>
                  <a:pt x="62" y="126"/>
                  <a:pt x="62" y="127"/>
                  <a:pt x="63" y="127"/>
                </a:cubicBezTo>
                <a:cubicBezTo>
                  <a:pt x="63" y="128"/>
                  <a:pt x="64" y="129"/>
                  <a:pt x="64" y="130"/>
                </a:cubicBezTo>
                <a:cubicBezTo>
                  <a:pt x="64" y="130"/>
                  <a:pt x="64" y="130"/>
                  <a:pt x="65" y="130"/>
                </a:cubicBezTo>
                <a:cubicBezTo>
                  <a:pt x="65" y="132"/>
                  <a:pt x="66" y="133"/>
                  <a:pt x="67" y="134"/>
                </a:cubicBezTo>
                <a:cubicBezTo>
                  <a:pt x="67" y="134"/>
                  <a:pt x="67" y="134"/>
                  <a:pt x="67" y="134"/>
                </a:cubicBezTo>
                <a:cubicBezTo>
                  <a:pt x="68" y="137"/>
                  <a:pt x="70" y="140"/>
                  <a:pt x="72" y="142"/>
                </a:cubicBezTo>
                <a:cubicBezTo>
                  <a:pt x="72" y="142"/>
                  <a:pt x="72" y="142"/>
                  <a:pt x="72" y="142"/>
                </a:cubicBezTo>
                <a:cubicBezTo>
                  <a:pt x="72" y="143"/>
                  <a:pt x="73" y="144"/>
                  <a:pt x="73" y="144"/>
                </a:cubicBezTo>
                <a:cubicBezTo>
                  <a:pt x="73" y="145"/>
                  <a:pt x="73" y="145"/>
                  <a:pt x="74" y="145"/>
                </a:cubicBezTo>
                <a:cubicBezTo>
                  <a:pt x="74" y="145"/>
                  <a:pt x="74" y="146"/>
                  <a:pt x="74" y="146"/>
                </a:cubicBezTo>
                <a:cubicBezTo>
                  <a:pt x="76" y="148"/>
                  <a:pt x="77" y="150"/>
                  <a:pt x="78" y="152"/>
                </a:cubicBezTo>
                <a:cubicBezTo>
                  <a:pt x="78" y="152"/>
                  <a:pt x="77" y="152"/>
                  <a:pt x="77" y="153"/>
                </a:cubicBezTo>
                <a:close/>
                <a:moveTo>
                  <a:pt x="116" y="84"/>
                </a:moveTo>
                <a:cubicBezTo>
                  <a:pt x="116" y="84"/>
                  <a:pt x="115" y="84"/>
                  <a:pt x="115" y="84"/>
                </a:cubicBezTo>
                <a:cubicBezTo>
                  <a:pt x="114" y="84"/>
                  <a:pt x="114" y="84"/>
                  <a:pt x="114" y="84"/>
                </a:cubicBezTo>
                <a:cubicBezTo>
                  <a:pt x="113" y="84"/>
                  <a:pt x="113" y="84"/>
                  <a:pt x="112" y="84"/>
                </a:cubicBezTo>
                <a:cubicBezTo>
                  <a:pt x="112" y="84"/>
                  <a:pt x="112" y="84"/>
                  <a:pt x="112" y="84"/>
                </a:cubicBezTo>
                <a:cubicBezTo>
                  <a:pt x="111" y="84"/>
                  <a:pt x="111" y="84"/>
                  <a:pt x="110" y="84"/>
                </a:cubicBezTo>
                <a:cubicBezTo>
                  <a:pt x="110" y="84"/>
                  <a:pt x="110" y="84"/>
                  <a:pt x="110" y="84"/>
                </a:cubicBezTo>
                <a:cubicBezTo>
                  <a:pt x="109" y="84"/>
                  <a:pt x="109" y="84"/>
                  <a:pt x="109" y="84"/>
                </a:cubicBezTo>
                <a:cubicBezTo>
                  <a:pt x="109" y="84"/>
                  <a:pt x="108" y="84"/>
                  <a:pt x="108" y="84"/>
                </a:cubicBezTo>
                <a:cubicBezTo>
                  <a:pt x="107" y="84"/>
                  <a:pt x="107" y="84"/>
                  <a:pt x="107" y="84"/>
                </a:cubicBezTo>
                <a:cubicBezTo>
                  <a:pt x="107" y="84"/>
                  <a:pt x="107" y="84"/>
                  <a:pt x="107" y="84"/>
                </a:cubicBezTo>
                <a:cubicBezTo>
                  <a:pt x="106" y="84"/>
                  <a:pt x="105" y="84"/>
                  <a:pt x="104" y="84"/>
                </a:cubicBezTo>
                <a:cubicBezTo>
                  <a:pt x="103" y="84"/>
                  <a:pt x="103" y="84"/>
                  <a:pt x="103" y="84"/>
                </a:cubicBezTo>
                <a:cubicBezTo>
                  <a:pt x="102" y="84"/>
                  <a:pt x="101" y="84"/>
                  <a:pt x="100" y="84"/>
                </a:cubicBezTo>
                <a:cubicBezTo>
                  <a:pt x="100" y="84"/>
                  <a:pt x="100" y="84"/>
                  <a:pt x="100" y="84"/>
                </a:cubicBezTo>
                <a:cubicBezTo>
                  <a:pt x="99" y="84"/>
                  <a:pt x="99" y="84"/>
                  <a:pt x="99" y="84"/>
                </a:cubicBezTo>
                <a:cubicBezTo>
                  <a:pt x="99" y="84"/>
                  <a:pt x="98" y="84"/>
                  <a:pt x="97" y="84"/>
                </a:cubicBezTo>
                <a:cubicBezTo>
                  <a:pt x="95" y="84"/>
                  <a:pt x="95" y="84"/>
                  <a:pt x="95" y="84"/>
                </a:cubicBezTo>
                <a:cubicBezTo>
                  <a:pt x="95" y="84"/>
                  <a:pt x="94" y="84"/>
                  <a:pt x="94" y="84"/>
                </a:cubicBezTo>
                <a:cubicBezTo>
                  <a:pt x="93" y="84"/>
                  <a:pt x="92" y="84"/>
                  <a:pt x="91" y="84"/>
                </a:cubicBezTo>
                <a:cubicBezTo>
                  <a:pt x="91" y="84"/>
                  <a:pt x="90" y="84"/>
                  <a:pt x="90" y="84"/>
                </a:cubicBezTo>
                <a:cubicBezTo>
                  <a:pt x="89" y="84"/>
                  <a:pt x="88" y="84"/>
                  <a:pt x="87" y="84"/>
                </a:cubicBezTo>
                <a:cubicBezTo>
                  <a:pt x="87" y="84"/>
                  <a:pt x="86" y="84"/>
                  <a:pt x="86" y="84"/>
                </a:cubicBezTo>
                <a:cubicBezTo>
                  <a:pt x="85" y="84"/>
                  <a:pt x="84" y="84"/>
                  <a:pt x="83" y="84"/>
                </a:cubicBezTo>
                <a:cubicBezTo>
                  <a:pt x="83" y="84"/>
                  <a:pt x="83" y="84"/>
                  <a:pt x="82" y="84"/>
                </a:cubicBezTo>
                <a:cubicBezTo>
                  <a:pt x="82" y="84"/>
                  <a:pt x="82" y="84"/>
                  <a:pt x="82" y="84"/>
                </a:cubicBezTo>
                <a:cubicBezTo>
                  <a:pt x="82" y="84"/>
                  <a:pt x="82" y="84"/>
                  <a:pt x="82" y="84"/>
                </a:cubicBezTo>
                <a:cubicBezTo>
                  <a:pt x="81" y="84"/>
                  <a:pt x="81" y="84"/>
                  <a:pt x="80" y="84"/>
                </a:cubicBezTo>
                <a:cubicBezTo>
                  <a:pt x="80" y="84"/>
                  <a:pt x="79" y="84"/>
                  <a:pt x="79" y="84"/>
                </a:cubicBezTo>
                <a:cubicBezTo>
                  <a:pt x="74" y="78"/>
                  <a:pt x="67" y="60"/>
                  <a:pt x="66" y="50"/>
                </a:cubicBezTo>
                <a:cubicBezTo>
                  <a:pt x="74" y="42"/>
                  <a:pt x="89" y="32"/>
                  <a:pt x="98" y="30"/>
                </a:cubicBezTo>
                <a:cubicBezTo>
                  <a:pt x="99" y="30"/>
                  <a:pt x="99" y="30"/>
                  <a:pt x="100" y="30"/>
                </a:cubicBezTo>
                <a:cubicBezTo>
                  <a:pt x="100" y="30"/>
                  <a:pt x="100" y="30"/>
                  <a:pt x="100" y="30"/>
                </a:cubicBezTo>
                <a:cubicBezTo>
                  <a:pt x="100" y="30"/>
                  <a:pt x="100" y="30"/>
                  <a:pt x="100" y="30"/>
                </a:cubicBezTo>
                <a:cubicBezTo>
                  <a:pt x="100" y="30"/>
                  <a:pt x="100" y="30"/>
                  <a:pt x="100" y="30"/>
                </a:cubicBezTo>
                <a:cubicBezTo>
                  <a:pt x="100" y="30"/>
                  <a:pt x="101" y="30"/>
                  <a:pt x="101" y="30"/>
                </a:cubicBezTo>
                <a:cubicBezTo>
                  <a:pt x="101" y="30"/>
                  <a:pt x="101" y="31"/>
                  <a:pt x="101" y="31"/>
                </a:cubicBezTo>
                <a:cubicBezTo>
                  <a:pt x="101" y="31"/>
                  <a:pt x="101" y="31"/>
                  <a:pt x="102" y="31"/>
                </a:cubicBezTo>
                <a:cubicBezTo>
                  <a:pt x="102" y="31"/>
                  <a:pt x="102" y="31"/>
                  <a:pt x="102" y="31"/>
                </a:cubicBezTo>
                <a:cubicBezTo>
                  <a:pt x="102" y="31"/>
                  <a:pt x="102" y="31"/>
                  <a:pt x="102" y="31"/>
                </a:cubicBezTo>
                <a:cubicBezTo>
                  <a:pt x="103" y="31"/>
                  <a:pt x="103" y="31"/>
                  <a:pt x="103" y="31"/>
                </a:cubicBezTo>
                <a:cubicBezTo>
                  <a:pt x="103" y="31"/>
                  <a:pt x="103" y="31"/>
                  <a:pt x="103" y="31"/>
                </a:cubicBezTo>
                <a:cubicBezTo>
                  <a:pt x="106" y="33"/>
                  <a:pt x="109" y="34"/>
                  <a:pt x="111" y="36"/>
                </a:cubicBezTo>
                <a:cubicBezTo>
                  <a:pt x="112" y="36"/>
                  <a:pt x="112" y="36"/>
                  <a:pt x="112" y="36"/>
                </a:cubicBezTo>
                <a:cubicBezTo>
                  <a:pt x="113" y="37"/>
                  <a:pt x="114" y="37"/>
                  <a:pt x="115" y="38"/>
                </a:cubicBezTo>
                <a:cubicBezTo>
                  <a:pt x="115" y="38"/>
                  <a:pt x="115" y="38"/>
                  <a:pt x="115" y="38"/>
                </a:cubicBezTo>
                <a:cubicBezTo>
                  <a:pt x="116" y="39"/>
                  <a:pt x="117" y="39"/>
                  <a:pt x="118" y="40"/>
                </a:cubicBezTo>
                <a:cubicBezTo>
                  <a:pt x="118" y="40"/>
                  <a:pt x="118" y="40"/>
                  <a:pt x="118" y="40"/>
                </a:cubicBezTo>
                <a:cubicBezTo>
                  <a:pt x="119" y="41"/>
                  <a:pt x="120" y="42"/>
                  <a:pt x="121" y="42"/>
                </a:cubicBezTo>
                <a:cubicBezTo>
                  <a:pt x="122" y="43"/>
                  <a:pt x="122" y="43"/>
                  <a:pt x="122" y="43"/>
                </a:cubicBezTo>
                <a:cubicBezTo>
                  <a:pt x="123" y="44"/>
                  <a:pt x="124" y="44"/>
                  <a:pt x="125" y="45"/>
                </a:cubicBezTo>
                <a:cubicBezTo>
                  <a:pt x="125" y="45"/>
                  <a:pt x="125" y="45"/>
                  <a:pt x="125" y="45"/>
                </a:cubicBezTo>
                <a:cubicBezTo>
                  <a:pt x="126" y="46"/>
                  <a:pt x="127" y="47"/>
                  <a:pt x="128" y="48"/>
                </a:cubicBezTo>
                <a:cubicBezTo>
                  <a:pt x="128" y="48"/>
                  <a:pt x="128" y="48"/>
                  <a:pt x="129" y="48"/>
                </a:cubicBezTo>
                <a:cubicBezTo>
                  <a:pt x="129" y="49"/>
                  <a:pt x="130" y="50"/>
                  <a:pt x="131" y="51"/>
                </a:cubicBezTo>
                <a:cubicBezTo>
                  <a:pt x="131" y="51"/>
                  <a:pt x="131" y="52"/>
                  <a:pt x="131" y="52"/>
                </a:cubicBezTo>
                <a:cubicBezTo>
                  <a:pt x="131" y="53"/>
                  <a:pt x="131" y="53"/>
                  <a:pt x="131" y="53"/>
                </a:cubicBezTo>
                <a:cubicBezTo>
                  <a:pt x="131" y="54"/>
                  <a:pt x="130" y="54"/>
                  <a:pt x="130" y="55"/>
                </a:cubicBezTo>
                <a:cubicBezTo>
                  <a:pt x="130" y="55"/>
                  <a:pt x="130" y="55"/>
                  <a:pt x="130" y="55"/>
                </a:cubicBezTo>
                <a:cubicBezTo>
                  <a:pt x="130" y="56"/>
                  <a:pt x="130" y="56"/>
                  <a:pt x="130" y="57"/>
                </a:cubicBezTo>
                <a:cubicBezTo>
                  <a:pt x="130" y="57"/>
                  <a:pt x="130" y="57"/>
                  <a:pt x="130" y="57"/>
                </a:cubicBezTo>
                <a:cubicBezTo>
                  <a:pt x="129" y="58"/>
                  <a:pt x="129" y="59"/>
                  <a:pt x="129" y="59"/>
                </a:cubicBezTo>
                <a:cubicBezTo>
                  <a:pt x="129" y="60"/>
                  <a:pt x="129" y="60"/>
                  <a:pt x="129" y="60"/>
                </a:cubicBezTo>
                <a:cubicBezTo>
                  <a:pt x="129" y="60"/>
                  <a:pt x="128" y="61"/>
                  <a:pt x="128" y="62"/>
                </a:cubicBezTo>
                <a:cubicBezTo>
                  <a:pt x="128" y="62"/>
                  <a:pt x="128" y="62"/>
                  <a:pt x="128" y="62"/>
                </a:cubicBezTo>
                <a:cubicBezTo>
                  <a:pt x="128" y="63"/>
                  <a:pt x="128" y="64"/>
                  <a:pt x="127" y="65"/>
                </a:cubicBezTo>
                <a:cubicBezTo>
                  <a:pt x="127" y="65"/>
                  <a:pt x="127" y="65"/>
                  <a:pt x="127" y="65"/>
                </a:cubicBezTo>
                <a:cubicBezTo>
                  <a:pt x="127" y="67"/>
                  <a:pt x="126" y="69"/>
                  <a:pt x="126" y="70"/>
                </a:cubicBezTo>
                <a:cubicBezTo>
                  <a:pt x="126" y="71"/>
                  <a:pt x="126" y="71"/>
                  <a:pt x="125" y="71"/>
                </a:cubicBezTo>
                <a:cubicBezTo>
                  <a:pt x="125" y="71"/>
                  <a:pt x="125" y="71"/>
                  <a:pt x="125" y="71"/>
                </a:cubicBezTo>
                <a:cubicBezTo>
                  <a:pt x="125" y="71"/>
                  <a:pt x="125" y="72"/>
                  <a:pt x="125" y="72"/>
                </a:cubicBezTo>
                <a:cubicBezTo>
                  <a:pt x="125" y="72"/>
                  <a:pt x="125" y="72"/>
                  <a:pt x="125" y="72"/>
                </a:cubicBezTo>
                <a:cubicBezTo>
                  <a:pt x="125" y="72"/>
                  <a:pt x="125" y="73"/>
                  <a:pt x="125" y="73"/>
                </a:cubicBezTo>
                <a:cubicBezTo>
                  <a:pt x="125" y="73"/>
                  <a:pt x="125" y="73"/>
                  <a:pt x="125" y="73"/>
                </a:cubicBezTo>
                <a:cubicBezTo>
                  <a:pt x="125" y="74"/>
                  <a:pt x="125" y="74"/>
                  <a:pt x="124" y="74"/>
                </a:cubicBezTo>
                <a:cubicBezTo>
                  <a:pt x="124" y="74"/>
                  <a:pt x="124" y="74"/>
                  <a:pt x="124" y="74"/>
                </a:cubicBezTo>
                <a:cubicBezTo>
                  <a:pt x="124" y="75"/>
                  <a:pt x="124" y="75"/>
                  <a:pt x="124" y="75"/>
                </a:cubicBezTo>
                <a:cubicBezTo>
                  <a:pt x="124" y="75"/>
                  <a:pt x="124" y="75"/>
                  <a:pt x="124" y="75"/>
                </a:cubicBezTo>
                <a:cubicBezTo>
                  <a:pt x="124" y="76"/>
                  <a:pt x="124" y="76"/>
                  <a:pt x="124" y="76"/>
                </a:cubicBezTo>
                <a:cubicBezTo>
                  <a:pt x="124" y="76"/>
                  <a:pt x="124" y="76"/>
                  <a:pt x="124" y="76"/>
                </a:cubicBezTo>
                <a:cubicBezTo>
                  <a:pt x="124" y="77"/>
                  <a:pt x="123" y="77"/>
                  <a:pt x="123" y="78"/>
                </a:cubicBezTo>
                <a:cubicBezTo>
                  <a:pt x="123" y="78"/>
                  <a:pt x="123" y="78"/>
                  <a:pt x="123" y="78"/>
                </a:cubicBezTo>
                <a:cubicBezTo>
                  <a:pt x="123" y="78"/>
                  <a:pt x="123" y="79"/>
                  <a:pt x="122" y="80"/>
                </a:cubicBezTo>
                <a:cubicBezTo>
                  <a:pt x="122" y="80"/>
                  <a:pt x="122" y="80"/>
                  <a:pt x="122" y="80"/>
                </a:cubicBezTo>
                <a:cubicBezTo>
                  <a:pt x="122" y="81"/>
                  <a:pt x="122" y="81"/>
                  <a:pt x="122" y="81"/>
                </a:cubicBezTo>
                <a:cubicBezTo>
                  <a:pt x="122" y="81"/>
                  <a:pt x="122" y="81"/>
                  <a:pt x="122" y="81"/>
                </a:cubicBezTo>
                <a:cubicBezTo>
                  <a:pt x="122" y="82"/>
                  <a:pt x="122" y="82"/>
                  <a:pt x="121" y="82"/>
                </a:cubicBezTo>
                <a:cubicBezTo>
                  <a:pt x="121" y="82"/>
                  <a:pt x="121" y="82"/>
                  <a:pt x="121" y="82"/>
                </a:cubicBezTo>
                <a:cubicBezTo>
                  <a:pt x="121" y="82"/>
                  <a:pt x="121" y="83"/>
                  <a:pt x="121" y="83"/>
                </a:cubicBezTo>
                <a:cubicBezTo>
                  <a:pt x="121" y="83"/>
                  <a:pt x="121" y="83"/>
                  <a:pt x="121" y="83"/>
                </a:cubicBezTo>
                <a:cubicBezTo>
                  <a:pt x="121" y="84"/>
                  <a:pt x="120" y="84"/>
                  <a:pt x="120" y="85"/>
                </a:cubicBezTo>
                <a:cubicBezTo>
                  <a:pt x="120" y="85"/>
                  <a:pt x="119" y="85"/>
                  <a:pt x="118" y="85"/>
                </a:cubicBezTo>
                <a:cubicBezTo>
                  <a:pt x="118" y="85"/>
                  <a:pt x="117" y="84"/>
                  <a:pt x="116" y="84"/>
                </a:cubicBezTo>
                <a:close/>
                <a:moveTo>
                  <a:pt x="167" y="152"/>
                </a:moveTo>
                <a:cubicBezTo>
                  <a:pt x="167" y="153"/>
                  <a:pt x="166" y="153"/>
                  <a:pt x="165" y="154"/>
                </a:cubicBezTo>
                <a:cubicBezTo>
                  <a:pt x="165" y="154"/>
                  <a:pt x="165" y="154"/>
                  <a:pt x="165" y="154"/>
                </a:cubicBezTo>
                <a:cubicBezTo>
                  <a:pt x="163" y="156"/>
                  <a:pt x="160" y="159"/>
                  <a:pt x="156" y="162"/>
                </a:cubicBezTo>
                <a:cubicBezTo>
                  <a:pt x="156" y="162"/>
                  <a:pt x="156" y="162"/>
                  <a:pt x="156" y="162"/>
                </a:cubicBezTo>
                <a:cubicBezTo>
                  <a:pt x="156" y="162"/>
                  <a:pt x="156" y="162"/>
                  <a:pt x="156" y="162"/>
                </a:cubicBezTo>
                <a:cubicBezTo>
                  <a:pt x="151" y="166"/>
                  <a:pt x="145" y="169"/>
                  <a:pt x="138" y="171"/>
                </a:cubicBezTo>
                <a:cubicBezTo>
                  <a:pt x="138" y="171"/>
                  <a:pt x="138" y="171"/>
                  <a:pt x="138" y="171"/>
                </a:cubicBezTo>
                <a:cubicBezTo>
                  <a:pt x="138" y="171"/>
                  <a:pt x="138" y="171"/>
                  <a:pt x="138" y="171"/>
                </a:cubicBezTo>
                <a:cubicBezTo>
                  <a:pt x="138" y="171"/>
                  <a:pt x="138" y="171"/>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6" y="170"/>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5" y="169"/>
                </a:cubicBezTo>
                <a:cubicBezTo>
                  <a:pt x="135" y="169"/>
                  <a:pt x="135" y="169"/>
                  <a:pt x="135" y="169"/>
                </a:cubicBezTo>
                <a:cubicBezTo>
                  <a:pt x="135" y="169"/>
                  <a:pt x="135" y="169"/>
                  <a:pt x="135" y="169"/>
                </a:cubicBezTo>
                <a:cubicBezTo>
                  <a:pt x="135" y="168"/>
                  <a:pt x="135" y="168"/>
                  <a:pt x="135" y="168"/>
                </a:cubicBezTo>
                <a:cubicBezTo>
                  <a:pt x="134" y="168"/>
                  <a:pt x="134" y="168"/>
                  <a:pt x="134" y="168"/>
                </a:cubicBezTo>
                <a:cubicBezTo>
                  <a:pt x="134" y="168"/>
                  <a:pt x="134" y="168"/>
                  <a:pt x="134" y="168"/>
                </a:cubicBezTo>
                <a:cubicBezTo>
                  <a:pt x="134" y="168"/>
                  <a:pt x="134" y="168"/>
                  <a:pt x="134" y="168"/>
                </a:cubicBezTo>
                <a:cubicBezTo>
                  <a:pt x="134" y="168"/>
                  <a:pt x="134" y="167"/>
                  <a:pt x="134" y="167"/>
                </a:cubicBezTo>
                <a:cubicBezTo>
                  <a:pt x="134" y="167"/>
                  <a:pt x="134" y="167"/>
                  <a:pt x="134" y="167"/>
                </a:cubicBezTo>
                <a:cubicBezTo>
                  <a:pt x="134" y="167"/>
                  <a:pt x="134" y="167"/>
                  <a:pt x="134" y="167"/>
                </a:cubicBezTo>
                <a:cubicBezTo>
                  <a:pt x="134" y="167"/>
                  <a:pt x="133" y="167"/>
                  <a:pt x="133" y="167"/>
                </a:cubicBezTo>
                <a:cubicBezTo>
                  <a:pt x="133" y="167"/>
                  <a:pt x="133" y="167"/>
                  <a:pt x="133" y="167"/>
                </a:cubicBezTo>
                <a:cubicBezTo>
                  <a:pt x="133" y="166"/>
                  <a:pt x="133" y="166"/>
                  <a:pt x="132" y="166"/>
                </a:cubicBezTo>
                <a:cubicBezTo>
                  <a:pt x="132" y="166"/>
                  <a:pt x="132" y="166"/>
                  <a:pt x="131" y="165"/>
                </a:cubicBezTo>
                <a:cubicBezTo>
                  <a:pt x="131" y="165"/>
                  <a:pt x="131" y="165"/>
                  <a:pt x="131" y="165"/>
                </a:cubicBezTo>
                <a:cubicBezTo>
                  <a:pt x="131" y="165"/>
                  <a:pt x="130" y="164"/>
                  <a:pt x="130" y="164"/>
                </a:cubicBezTo>
                <a:cubicBezTo>
                  <a:pt x="129" y="163"/>
                  <a:pt x="129" y="163"/>
                  <a:pt x="129" y="163"/>
                </a:cubicBezTo>
                <a:cubicBezTo>
                  <a:pt x="129" y="163"/>
                  <a:pt x="129" y="163"/>
                  <a:pt x="129" y="163"/>
                </a:cubicBezTo>
                <a:cubicBezTo>
                  <a:pt x="129" y="163"/>
                  <a:pt x="128" y="162"/>
                  <a:pt x="128" y="162"/>
                </a:cubicBezTo>
                <a:cubicBezTo>
                  <a:pt x="128" y="162"/>
                  <a:pt x="128" y="162"/>
                  <a:pt x="128" y="162"/>
                </a:cubicBezTo>
                <a:cubicBezTo>
                  <a:pt x="128" y="162"/>
                  <a:pt x="128" y="162"/>
                  <a:pt x="128" y="162"/>
                </a:cubicBezTo>
                <a:cubicBezTo>
                  <a:pt x="126" y="160"/>
                  <a:pt x="125" y="159"/>
                  <a:pt x="124" y="158"/>
                </a:cubicBezTo>
                <a:cubicBezTo>
                  <a:pt x="124" y="158"/>
                  <a:pt x="124" y="158"/>
                  <a:pt x="124" y="158"/>
                </a:cubicBezTo>
                <a:cubicBezTo>
                  <a:pt x="124" y="158"/>
                  <a:pt x="124" y="158"/>
                  <a:pt x="124" y="158"/>
                </a:cubicBezTo>
                <a:cubicBezTo>
                  <a:pt x="123" y="157"/>
                  <a:pt x="123" y="157"/>
                  <a:pt x="122" y="156"/>
                </a:cubicBezTo>
                <a:cubicBezTo>
                  <a:pt x="122" y="156"/>
                  <a:pt x="122" y="156"/>
                  <a:pt x="122" y="156"/>
                </a:cubicBezTo>
                <a:cubicBezTo>
                  <a:pt x="122" y="156"/>
                  <a:pt x="122" y="155"/>
                  <a:pt x="121" y="155"/>
                </a:cubicBezTo>
                <a:cubicBezTo>
                  <a:pt x="121" y="155"/>
                  <a:pt x="121" y="155"/>
                  <a:pt x="121" y="155"/>
                </a:cubicBezTo>
                <a:cubicBezTo>
                  <a:pt x="121" y="154"/>
                  <a:pt x="121" y="154"/>
                  <a:pt x="120" y="154"/>
                </a:cubicBezTo>
                <a:cubicBezTo>
                  <a:pt x="120" y="154"/>
                  <a:pt x="120" y="153"/>
                  <a:pt x="120" y="153"/>
                </a:cubicBezTo>
                <a:cubicBezTo>
                  <a:pt x="120" y="153"/>
                  <a:pt x="119" y="153"/>
                  <a:pt x="119" y="152"/>
                </a:cubicBezTo>
                <a:cubicBezTo>
                  <a:pt x="119" y="152"/>
                  <a:pt x="119" y="152"/>
                  <a:pt x="120" y="152"/>
                </a:cubicBezTo>
                <a:cubicBezTo>
                  <a:pt x="120" y="152"/>
                  <a:pt x="120" y="152"/>
                  <a:pt x="120" y="152"/>
                </a:cubicBezTo>
                <a:cubicBezTo>
                  <a:pt x="124" y="147"/>
                  <a:pt x="130" y="139"/>
                  <a:pt x="134" y="131"/>
                </a:cubicBezTo>
                <a:cubicBezTo>
                  <a:pt x="134" y="131"/>
                  <a:pt x="134" y="131"/>
                  <a:pt x="134" y="131"/>
                </a:cubicBezTo>
                <a:cubicBezTo>
                  <a:pt x="134" y="130"/>
                  <a:pt x="135" y="130"/>
                  <a:pt x="135" y="129"/>
                </a:cubicBezTo>
                <a:cubicBezTo>
                  <a:pt x="135" y="129"/>
                  <a:pt x="135" y="129"/>
                  <a:pt x="136" y="128"/>
                </a:cubicBezTo>
                <a:cubicBezTo>
                  <a:pt x="136" y="128"/>
                  <a:pt x="136" y="128"/>
                  <a:pt x="136" y="127"/>
                </a:cubicBezTo>
                <a:cubicBezTo>
                  <a:pt x="136" y="127"/>
                  <a:pt x="137" y="127"/>
                  <a:pt x="137" y="126"/>
                </a:cubicBezTo>
                <a:cubicBezTo>
                  <a:pt x="137" y="126"/>
                  <a:pt x="137" y="126"/>
                  <a:pt x="137" y="125"/>
                </a:cubicBezTo>
                <a:cubicBezTo>
                  <a:pt x="138" y="125"/>
                  <a:pt x="138" y="124"/>
                  <a:pt x="138" y="124"/>
                </a:cubicBezTo>
                <a:cubicBezTo>
                  <a:pt x="138" y="124"/>
                  <a:pt x="138" y="123"/>
                  <a:pt x="138" y="123"/>
                </a:cubicBezTo>
                <a:cubicBezTo>
                  <a:pt x="139" y="123"/>
                  <a:pt x="139" y="122"/>
                  <a:pt x="139" y="122"/>
                </a:cubicBezTo>
                <a:cubicBezTo>
                  <a:pt x="139" y="122"/>
                  <a:pt x="139" y="121"/>
                  <a:pt x="139" y="121"/>
                </a:cubicBezTo>
                <a:cubicBezTo>
                  <a:pt x="140" y="121"/>
                  <a:pt x="140" y="120"/>
                  <a:pt x="140" y="120"/>
                </a:cubicBezTo>
                <a:cubicBezTo>
                  <a:pt x="141" y="120"/>
                  <a:pt x="141" y="120"/>
                  <a:pt x="142" y="120"/>
                </a:cubicBezTo>
                <a:cubicBezTo>
                  <a:pt x="142" y="120"/>
                  <a:pt x="142" y="120"/>
                  <a:pt x="142" y="120"/>
                </a:cubicBezTo>
                <a:cubicBezTo>
                  <a:pt x="143" y="120"/>
                  <a:pt x="143" y="120"/>
                  <a:pt x="143" y="120"/>
                </a:cubicBezTo>
                <a:cubicBezTo>
                  <a:pt x="143" y="120"/>
                  <a:pt x="144" y="120"/>
                  <a:pt x="144" y="120"/>
                </a:cubicBezTo>
                <a:cubicBezTo>
                  <a:pt x="144" y="120"/>
                  <a:pt x="144" y="120"/>
                  <a:pt x="144" y="120"/>
                </a:cubicBezTo>
                <a:cubicBezTo>
                  <a:pt x="145" y="120"/>
                  <a:pt x="145" y="120"/>
                  <a:pt x="146" y="120"/>
                </a:cubicBezTo>
                <a:cubicBezTo>
                  <a:pt x="146" y="120"/>
                  <a:pt x="146" y="120"/>
                  <a:pt x="146" y="120"/>
                </a:cubicBezTo>
                <a:cubicBezTo>
                  <a:pt x="147" y="120"/>
                  <a:pt x="147" y="120"/>
                  <a:pt x="148" y="120"/>
                </a:cubicBezTo>
                <a:cubicBezTo>
                  <a:pt x="148" y="120"/>
                  <a:pt x="148" y="120"/>
                  <a:pt x="148" y="120"/>
                </a:cubicBezTo>
                <a:cubicBezTo>
                  <a:pt x="148" y="120"/>
                  <a:pt x="148" y="120"/>
                  <a:pt x="149" y="120"/>
                </a:cubicBezTo>
                <a:cubicBezTo>
                  <a:pt x="152" y="120"/>
                  <a:pt x="155" y="120"/>
                  <a:pt x="158" y="120"/>
                </a:cubicBezTo>
                <a:cubicBezTo>
                  <a:pt x="160" y="120"/>
                  <a:pt x="162" y="120"/>
                  <a:pt x="163" y="120"/>
                </a:cubicBezTo>
                <a:cubicBezTo>
                  <a:pt x="164" y="120"/>
                  <a:pt x="166" y="120"/>
                  <a:pt x="166" y="120"/>
                </a:cubicBezTo>
                <a:cubicBezTo>
                  <a:pt x="167" y="120"/>
                  <a:pt x="167" y="120"/>
                  <a:pt x="167" y="120"/>
                </a:cubicBezTo>
                <a:cubicBezTo>
                  <a:pt x="168" y="120"/>
                  <a:pt x="169" y="120"/>
                  <a:pt x="170" y="120"/>
                </a:cubicBezTo>
                <a:cubicBezTo>
                  <a:pt x="170" y="120"/>
                  <a:pt x="170" y="120"/>
                  <a:pt x="170" y="120"/>
                </a:cubicBezTo>
                <a:cubicBezTo>
                  <a:pt x="170" y="120"/>
                  <a:pt x="171" y="120"/>
                  <a:pt x="171" y="120"/>
                </a:cubicBezTo>
                <a:cubicBezTo>
                  <a:pt x="171" y="122"/>
                  <a:pt x="172" y="124"/>
                  <a:pt x="172" y="126"/>
                </a:cubicBezTo>
                <a:cubicBezTo>
                  <a:pt x="172" y="126"/>
                  <a:pt x="172" y="126"/>
                  <a:pt x="172" y="126"/>
                </a:cubicBezTo>
                <a:cubicBezTo>
                  <a:pt x="172" y="127"/>
                  <a:pt x="172" y="127"/>
                  <a:pt x="172" y="128"/>
                </a:cubicBezTo>
                <a:cubicBezTo>
                  <a:pt x="172" y="128"/>
                  <a:pt x="172" y="128"/>
                  <a:pt x="172" y="128"/>
                </a:cubicBezTo>
                <a:cubicBezTo>
                  <a:pt x="172" y="128"/>
                  <a:pt x="172" y="129"/>
                  <a:pt x="172" y="129"/>
                </a:cubicBezTo>
                <a:cubicBezTo>
                  <a:pt x="172" y="129"/>
                  <a:pt x="172" y="130"/>
                  <a:pt x="172" y="130"/>
                </a:cubicBezTo>
                <a:cubicBezTo>
                  <a:pt x="172" y="130"/>
                  <a:pt x="172" y="131"/>
                  <a:pt x="172" y="131"/>
                </a:cubicBezTo>
                <a:cubicBezTo>
                  <a:pt x="172" y="131"/>
                  <a:pt x="172" y="131"/>
                  <a:pt x="172" y="132"/>
                </a:cubicBezTo>
                <a:cubicBezTo>
                  <a:pt x="172" y="132"/>
                  <a:pt x="172" y="132"/>
                  <a:pt x="172" y="133"/>
                </a:cubicBezTo>
                <a:cubicBezTo>
                  <a:pt x="172" y="133"/>
                  <a:pt x="172" y="133"/>
                  <a:pt x="172" y="133"/>
                </a:cubicBezTo>
                <a:cubicBezTo>
                  <a:pt x="172" y="134"/>
                  <a:pt x="172" y="134"/>
                  <a:pt x="172" y="135"/>
                </a:cubicBezTo>
                <a:cubicBezTo>
                  <a:pt x="172" y="135"/>
                  <a:pt x="172" y="135"/>
                  <a:pt x="172" y="135"/>
                </a:cubicBezTo>
                <a:cubicBezTo>
                  <a:pt x="172" y="136"/>
                  <a:pt x="172" y="137"/>
                  <a:pt x="172" y="138"/>
                </a:cubicBezTo>
                <a:cubicBezTo>
                  <a:pt x="172" y="138"/>
                  <a:pt x="172" y="138"/>
                  <a:pt x="172" y="138"/>
                </a:cubicBezTo>
                <a:cubicBezTo>
                  <a:pt x="172" y="138"/>
                  <a:pt x="172" y="139"/>
                  <a:pt x="172" y="139"/>
                </a:cubicBezTo>
                <a:cubicBezTo>
                  <a:pt x="172" y="139"/>
                  <a:pt x="172" y="139"/>
                  <a:pt x="172" y="140"/>
                </a:cubicBezTo>
                <a:cubicBezTo>
                  <a:pt x="172" y="140"/>
                  <a:pt x="172" y="140"/>
                  <a:pt x="172" y="141"/>
                </a:cubicBezTo>
                <a:cubicBezTo>
                  <a:pt x="172" y="141"/>
                  <a:pt x="172" y="141"/>
                  <a:pt x="172" y="141"/>
                </a:cubicBezTo>
                <a:cubicBezTo>
                  <a:pt x="172" y="142"/>
                  <a:pt x="172" y="142"/>
                  <a:pt x="172" y="142"/>
                </a:cubicBezTo>
                <a:cubicBezTo>
                  <a:pt x="172" y="142"/>
                  <a:pt x="172" y="143"/>
                  <a:pt x="171" y="143"/>
                </a:cubicBezTo>
                <a:cubicBezTo>
                  <a:pt x="171" y="143"/>
                  <a:pt x="171" y="143"/>
                  <a:pt x="171" y="144"/>
                </a:cubicBezTo>
                <a:cubicBezTo>
                  <a:pt x="171" y="144"/>
                  <a:pt x="171" y="144"/>
                  <a:pt x="171" y="144"/>
                </a:cubicBezTo>
                <a:cubicBezTo>
                  <a:pt x="171" y="145"/>
                  <a:pt x="171" y="145"/>
                  <a:pt x="171" y="145"/>
                </a:cubicBezTo>
                <a:cubicBezTo>
                  <a:pt x="171" y="145"/>
                  <a:pt x="171" y="145"/>
                  <a:pt x="171" y="146"/>
                </a:cubicBezTo>
                <a:cubicBezTo>
                  <a:pt x="171" y="146"/>
                  <a:pt x="171" y="146"/>
                  <a:pt x="171" y="146"/>
                </a:cubicBezTo>
                <a:cubicBezTo>
                  <a:pt x="171" y="146"/>
                  <a:pt x="171" y="146"/>
                  <a:pt x="171" y="146"/>
                </a:cubicBezTo>
                <a:cubicBezTo>
                  <a:pt x="171" y="146"/>
                  <a:pt x="171" y="146"/>
                  <a:pt x="171" y="146"/>
                </a:cubicBezTo>
                <a:cubicBezTo>
                  <a:pt x="171" y="146"/>
                  <a:pt x="171" y="146"/>
                  <a:pt x="171" y="146"/>
                </a:cubicBezTo>
                <a:cubicBezTo>
                  <a:pt x="171" y="146"/>
                  <a:pt x="171" y="146"/>
                  <a:pt x="171" y="147"/>
                </a:cubicBezTo>
                <a:cubicBezTo>
                  <a:pt x="171" y="147"/>
                  <a:pt x="171" y="147"/>
                  <a:pt x="171" y="148"/>
                </a:cubicBezTo>
                <a:cubicBezTo>
                  <a:pt x="171" y="148"/>
                  <a:pt x="170" y="148"/>
                  <a:pt x="170" y="149"/>
                </a:cubicBezTo>
                <a:cubicBezTo>
                  <a:pt x="170" y="149"/>
                  <a:pt x="170" y="149"/>
                  <a:pt x="170" y="149"/>
                </a:cubicBezTo>
                <a:cubicBezTo>
                  <a:pt x="169" y="149"/>
                  <a:pt x="169" y="150"/>
                  <a:pt x="169" y="150"/>
                </a:cubicBezTo>
                <a:cubicBezTo>
                  <a:pt x="169" y="150"/>
                  <a:pt x="169" y="150"/>
                  <a:pt x="169" y="150"/>
                </a:cubicBezTo>
                <a:cubicBezTo>
                  <a:pt x="168" y="151"/>
                  <a:pt x="168" y="151"/>
                  <a:pt x="167" y="152"/>
                </a:cubicBezTo>
                <a:cubicBezTo>
                  <a:pt x="167" y="152"/>
                  <a:pt x="167" y="152"/>
                  <a:pt x="167" y="152"/>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35" name="Freeform 27">
            <a:extLst>
              <a:ext uri="{FF2B5EF4-FFF2-40B4-BE49-F238E27FC236}">
                <a16:creationId xmlns:a16="http://schemas.microsoft.com/office/drawing/2014/main" id="{3BE5EFDC-621F-4748-A502-443D42F49EFD}"/>
              </a:ext>
            </a:extLst>
          </p:cNvPr>
          <p:cNvSpPr>
            <a:spLocks noChangeAspect="1" noEditPoints="1"/>
          </p:cNvSpPr>
          <p:nvPr/>
        </p:nvSpPr>
        <p:spPr bwMode="gray">
          <a:xfrm flipH="1">
            <a:off x="8864481" y="4276692"/>
            <a:ext cx="90000" cy="90000"/>
          </a:xfrm>
          <a:custGeom>
            <a:avLst/>
            <a:gdLst>
              <a:gd name="T0" fmla="*/ 191 w 193"/>
              <a:gd name="T1" fmla="*/ 79 h 193"/>
              <a:gd name="T2" fmla="*/ 189 w 193"/>
              <a:gd name="T3" fmla="*/ 80 h 193"/>
              <a:gd name="T4" fmla="*/ 188 w 193"/>
              <a:gd name="T5" fmla="*/ 81 h 193"/>
              <a:gd name="T6" fmla="*/ 185 w 193"/>
              <a:gd name="T7" fmla="*/ 82 h 193"/>
              <a:gd name="T8" fmla="*/ 179 w 193"/>
              <a:gd name="T9" fmla="*/ 73 h 193"/>
              <a:gd name="T10" fmla="*/ 175 w 193"/>
              <a:gd name="T11" fmla="*/ 65 h 193"/>
              <a:gd name="T12" fmla="*/ 165 w 193"/>
              <a:gd name="T13" fmla="*/ 51 h 193"/>
              <a:gd name="T14" fmla="*/ 164 w 193"/>
              <a:gd name="T15" fmla="*/ 37 h 193"/>
              <a:gd name="T16" fmla="*/ 170 w 193"/>
              <a:gd name="T17" fmla="*/ 35 h 193"/>
              <a:gd name="T18" fmla="*/ 127 w 193"/>
              <a:gd name="T19" fmla="*/ 5 h 193"/>
              <a:gd name="T20" fmla="*/ 31 w 193"/>
              <a:gd name="T21" fmla="*/ 30 h 193"/>
              <a:gd name="T22" fmla="*/ 34 w 193"/>
              <a:gd name="T23" fmla="*/ 29 h 193"/>
              <a:gd name="T24" fmla="*/ 33 w 193"/>
              <a:gd name="T25" fmla="*/ 37 h 193"/>
              <a:gd name="T26" fmla="*/ 33 w 193"/>
              <a:gd name="T27" fmla="*/ 47 h 193"/>
              <a:gd name="T28" fmla="*/ 25 w 193"/>
              <a:gd name="T29" fmla="*/ 58 h 193"/>
              <a:gd name="T30" fmla="*/ 20 w 193"/>
              <a:gd name="T31" fmla="*/ 65 h 193"/>
              <a:gd name="T32" fmla="*/ 14 w 193"/>
              <a:gd name="T33" fmla="*/ 83 h 193"/>
              <a:gd name="T34" fmla="*/ 12 w 193"/>
              <a:gd name="T35" fmla="*/ 83 h 193"/>
              <a:gd name="T36" fmla="*/ 7 w 193"/>
              <a:gd name="T37" fmla="*/ 82 h 193"/>
              <a:gd name="T38" fmla="*/ 4 w 193"/>
              <a:gd name="T39" fmla="*/ 81 h 193"/>
              <a:gd name="T40" fmla="*/ 67 w 193"/>
              <a:gd name="T41" fmla="*/ 188 h 193"/>
              <a:gd name="T42" fmla="*/ 76 w 193"/>
              <a:gd name="T43" fmla="*/ 154 h 193"/>
              <a:gd name="T44" fmla="*/ 73 w 193"/>
              <a:gd name="T45" fmla="*/ 158 h 193"/>
              <a:gd name="T46" fmla="*/ 67 w 193"/>
              <a:gd name="T47" fmla="*/ 163 h 193"/>
              <a:gd name="T48" fmla="*/ 63 w 193"/>
              <a:gd name="T49" fmla="*/ 166 h 193"/>
              <a:gd name="T50" fmla="*/ 61 w 193"/>
              <a:gd name="T51" fmla="*/ 168 h 193"/>
              <a:gd name="T52" fmla="*/ 26 w 193"/>
              <a:gd name="T53" fmla="*/ 145 h 193"/>
              <a:gd name="T54" fmla="*/ 25 w 193"/>
              <a:gd name="T55" fmla="*/ 141 h 193"/>
              <a:gd name="T56" fmla="*/ 24 w 193"/>
              <a:gd name="T57" fmla="*/ 123 h 193"/>
              <a:gd name="T58" fmla="*/ 26 w 193"/>
              <a:gd name="T59" fmla="*/ 117 h 193"/>
              <a:gd name="T60" fmla="*/ 36 w 193"/>
              <a:gd name="T61" fmla="*/ 118 h 193"/>
              <a:gd name="T62" fmla="*/ 50 w 193"/>
              <a:gd name="T63" fmla="*/ 119 h 193"/>
              <a:gd name="T64" fmla="*/ 60 w 193"/>
              <a:gd name="T65" fmla="*/ 122 h 193"/>
              <a:gd name="T66" fmla="*/ 72 w 193"/>
              <a:gd name="T67" fmla="*/ 142 h 193"/>
              <a:gd name="T68" fmla="*/ 112 w 193"/>
              <a:gd name="T69" fmla="*/ 84 h 193"/>
              <a:gd name="T70" fmla="*/ 103 w 193"/>
              <a:gd name="T71" fmla="*/ 84 h 193"/>
              <a:gd name="T72" fmla="*/ 87 w 193"/>
              <a:gd name="T73" fmla="*/ 84 h 193"/>
              <a:gd name="T74" fmla="*/ 98 w 193"/>
              <a:gd name="T75" fmla="*/ 30 h 193"/>
              <a:gd name="T76" fmla="*/ 102 w 193"/>
              <a:gd name="T77" fmla="*/ 31 h 193"/>
              <a:gd name="T78" fmla="*/ 121 w 193"/>
              <a:gd name="T79" fmla="*/ 42 h 193"/>
              <a:gd name="T80" fmla="*/ 130 w 193"/>
              <a:gd name="T81" fmla="*/ 55 h 193"/>
              <a:gd name="T82" fmla="*/ 127 w 193"/>
              <a:gd name="T83" fmla="*/ 65 h 193"/>
              <a:gd name="T84" fmla="*/ 124 w 193"/>
              <a:gd name="T85" fmla="*/ 74 h 193"/>
              <a:gd name="T86" fmla="*/ 122 w 193"/>
              <a:gd name="T87" fmla="*/ 81 h 193"/>
              <a:gd name="T88" fmla="*/ 167 w 193"/>
              <a:gd name="T89" fmla="*/ 152 h 193"/>
              <a:gd name="T90" fmla="*/ 137 w 193"/>
              <a:gd name="T91" fmla="*/ 170 h 193"/>
              <a:gd name="T92" fmla="*/ 136 w 193"/>
              <a:gd name="T93" fmla="*/ 169 h 193"/>
              <a:gd name="T94" fmla="*/ 134 w 193"/>
              <a:gd name="T95" fmla="*/ 167 h 193"/>
              <a:gd name="T96" fmla="*/ 129 w 193"/>
              <a:gd name="T97" fmla="*/ 163 h 193"/>
              <a:gd name="T98" fmla="*/ 122 w 193"/>
              <a:gd name="T99" fmla="*/ 156 h 193"/>
              <a:gd name="T100" fmla="*/ 134 w 193"/>
              <a:gd name="T101" fmla="*/ 131 h 193"/>
              <a:gd name="T102" fmla="*/ 139 w 193"/>
              <a:gd name="T103" fmla="*/ 121 h 193"/>
              <a:gd name="T104" fmla="*/ 148 w 193"/>
              <a:gd name="T105" fmla="*/ 120 h 193"/>
              <a:gd name="T106" fmla="*/ 171 w 193"/>
              <a:gd name="T107" fmla="*/ 120 h 193"/>
              <a:gd name="T108" fmla="*/ 172 w 193"/>
              <a:gd name="T109" fmla="*/ 133 h 193"/>
              <a:gd name="T110" fmla="*/ 172 w 193"/>
              <a:gd name="T111" fmla="*/ 141 h 193"/>
              <a:gd name="T112" fmla="*/ 171 w 193"/>
              <a:gd name="T113" fmla="*/ 146 h 193"/>
              <a:gd name="T114" fmla="*/ 167 w 193"/>
              <a:gd name="T115" fmla="*/ 15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3" h="193">
                <a:moveTo>
                  <a:pt x="177" y="149"/>
                </a:moveTo>
                <a:cubicBezTo>
                  <a:pt x="178" y="148"/>
                  <a:pt x="178" y="147"/>
                  <a:pt x="178" y="147"/>
                </a:cubicBezTo>
                <a:cubicBezTo>
                  <a:pt x="178" y="147"/>
                  <a:pt x="179" y="146"/>
                  <a:pt x="180" y="145"/>
                </a:cubicBezTo>
                <a:cubicBezTo>
                  <a:pt x="187" y="131"/>
                  <a:pt x="193" y="117"/>
                  <a:pt x="193" y="96"/>
                </a:cubicBezTo>
                <a:cubicBezTo>
                  <a:pt x="193" y="95"/>
                  <a:pt x="192" y="94"/>
                  <a:pt x="192" y="94"/>
                </a:cubicBezTo>
                <a:cubicBezTo>
                  <a:pt x="192" y="93"/>
                  <a:pt x="193" y="93"/>
                  <a:pt x="193" y="92"/>
                </a:cubicBezTo>
                <a:cubicBezTo>
                  <a:pt x="192" y="87"/>
                  <a:pt x="192" y="83"/>
                  <a:pt x="191" y="79"/>
                </a:cubicBezTo>
                <a:cubicBezTo>
                  <a:pt x="191" y="79"/>
                  <a:pt x="191" y="79"/>
                  <a:pt x="191" y="79"/>
                </a:cubicBezTo>
                <a:cubicBezTo>
                  <a:pt x="191" y="79"/>
                  <a:pt x="191" y="79"/>
                  <a:pt x="191" y="79"/>
                </a:cubicBezTo>
                <a:cubicBezTo>
                  <a:pt x="191" y="79"/>
                  <a:pt x="191" y="79"/>
                  <a:pt x="190" y="79"/>
                </a:cubicBezTo>
                <a:cubicBezTo>
                  <a:pt x="190" y="79"/>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89" y="80"/>
                  <a:pt x="189" y="80"/>
                  <a:pt x="189" y="80"/>
                </a:cubicBezTo>
                <a:cubicBezTo>
                  <a:pt x="189" y="80"/>
                  <a:pt x="189" y="80"/>
                  <a:pt x="189" y="80"/>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8" y="81"/>
                  <a:pt x="188" y="81"/>
                  <a:pt x="188" y="81"/>
                </a:cubicBezTo>
                <a:cubicBezTo>
                  <a:pt x="188" y="81"/>
                  <a:pt x="188" y="81"/>
                  <a:pt x="188" y="81"/>
                </a:cubicBezTo>
                <a:cubicBezTo>
                  <a:pt x="188" y="82"/>
                  <a:pt x="188" y="82"/>
                  <a:pt x="187" y="82"/>
                </a:cubicBezTo>
                <a:cubicBezTo>
                  <a:pt x="187" y="82"/>
                  <a:pt x="187" y="82"/>
                  <a:pt x="187" y="82"/>
                </a:cubicBezTo>
                <a:cubicBezTo>
                  <a:pt x="187" y="82"/>
                  <a:pt x="187" y="82"/>
                  <a:pt x="187" y="82"/>
                </a:cubicBezTo>
                <a:cubicBezTo>
                  <a:pt x="186" y="82"/>
                  <a:pt x="186" y="82"/>
                  <a:pt x="186" y="82"/>
                </a:cubicBezTo>
                <a:cubicBezTo>
                  <a:pt x="186" y="82"/>
                  <a:pt x="186" y="82"/>
                  <a:pt x="186" y="82"/>
                </a:cubicBezTo>
                <a:cubicBezTo>
                  <a:pt x="186" y="82"/>
                  <a:pt x="186" y="82"/>
                  <a:pt x="186" y="82"/>
                </a:cubicBezTo>
                <a:cubicBezTo>
                  <a:pt x="186" y="82"/>
                  <a:pt x="185" y="82"/>
                  <a:pt x="185" y="82"/>
                </a:cubicBezTo>
                <a:cubicBezTo>
                  <a:pt x="185" y="82"/>
                  <a:pt x="185" y="82"/>
                  <a:pt x="185" y="82"/>
                </a:cubicBezTo>
                <a:cubicBezTo>
                  <a:pt x="185" y="82"/>
                  <a:pt x="184" y="82"/>
                  <a:pt x="183" y="83"/>
                </a:cubicBezTo>
                <a:cubicBezTo>
                  <a:pt x="183" y="82"/>
                  <a:pt x="183" y="81"/>
                  <a:pt x="183" y="81"/>
                </a:cubicBezTo>
                <a:cubicBezTo>
                  <a:pt x="183" y="80"/>
                  <a:pt x="182" y="80"/>
                  <a:pt x="182" y="79"/>
                </a:cubicBezTo>
                <a:cubicBezTo>
                  <a:pt x="182" y="79"/>
                  <a:pt x="182" y="79"/>
                  <a:pt x="182" y="78"/>
                </a:cubicBezTo>
                <a:cubicBezTo>
                  <a:pt x="182" y="78"/>
                  <a:pt x="181" y="77"/>
                  <a:pt x="181" y="77"/>
                </a:cubicBezTo>
                <a:cubicBezTo>
                  <a:pt x="181" y="77"/>
                  <a:pt x="181" y="76"/>
                  <a:pt x="181" y="76"/>
                </a:cubicBezTo>
                <a:cubicBezTo>
                  <a:pt x="181" y="76"/>
                  <a:pt x="180" y="75"/>
                  <a:pt x="180" y="74"/>
                </a:cubicBezTo>
                <a:cubicBezTo>
                  <a:pt x="180" y="74"/>
                  <a:pt x="180" y="74"/>
                  <a:pt x="179" y="73"/>
                </a:cubicBezTo>
                <a:cubicBezTo>
                  <a:pt x="179" y="73"/>
                  <a:pt x="179" y="73"/>
                  <a:pt x="179" y="73"/>
                </a:cubicBezTo>
                <a:cubicBezTo>
                  <a:pt x="179" y="73"/>
                  <a:pt x="179" y="72"/>
                  <a:pt x="179" y="72"/>
                </a:cubicBezTo>
                <a:cubicBezTo>
                  <a:pt x="179" y="72"/>
                  <a:pt x="179" y="72"/>
                  <a:pt x="179" y="72"/>
                </a:cubicBezTo>
                <a:cubicBezTo>
                  <a:pt x="179" y="72"/>
                  <a:pt x="178" y="71"/>
                  <a:pt x="178" y="71"/>
                </a:cubicBezTo>
                <a:cubicBezTo>
                  <a:pt x="178" y="70"/>
                  <a:pt x="178" y="70"/>
                  <a:pt x="178" y="70"/>
                </a:cubicBezTo>
                <a:cubicBezTo>
                  <a:pt x="178" y="70"/>
                  <a:pt x="178" y="70"/>
                  <a:pt x="178" y="70"/>
                </a:cubicBezTo>
                <a:cubicBezTo>
                  <a:pt x="177" y="69"/>
                  <a:pt x="177" y="68"/>
                  <a:pt x="176" y="68"/>
                </a:cubicBezTo>
                <a:cubicBezTo>
                  <a:pt x="176" y="67"/>
                  <a:pt x="176" y="67"/>
                  <a:pt x="176" y="67"/>
                </a:cubicBezTo>
                <a:cubicBezTo>
                  <a:pt x="176" y="66"/>
                  <a:pt x="175" y="66"/>
                  <a:pt x="175" y="65"/>
                </a:cubicBezTo>
                <a:cubicBezTo>
                  <a:pt x="175" y="65"/>
                  <a:pt x="175" y="65"/>
                  <a:pt x="175" y="65"/>
                </a:cubicBezTo>
                <a:cubicBezTo>
                  <a:pt x="174" y="64"/>
                  <a:pt x="173" y="63"/>
                  <a:pt x="173" y="62"/>
                </a:cubicBezTo>
                <a:cubicBezTo>
                  <a:pt x="173" y="62"/>
                  <a:pt x="173" y="62"/>
                  <a:pt x="173" y="62"/>
                </a:cubicBezTo>
                <a:cubicBezTo>
                  <a:pt x="173" y="62"/>
                  <a:pt x="173" y="62"/>
                  <a:pt x="173" y="62"/>
                </a:cubicBezTo>
                <a:cubicBezTo>
                  <a:pt x="172" y="61"/>
                  <a:pt x="172" y="61"/>
                  <a:pt x="172" y="60"/>
                </a:cubicBezTo>
                <a:cubicBezTo>
                  <a:pt x="171" y="60"/>
                  <a:pt x="171" y="60"/>
                  <a:pt x="171" y="60"/>
                </a:cubicBezTo>
                <a:cubicBezTo>
                  <a:pt x="171" y="59"/>
                  <a:pt x="171" y="59"/>
                  <a:pt x="170" y="58"/>
                </a:cubicBezTo>
                <a:cubicBezTo>
                  <a:pt x="169" y="56"/>
                  <a:pt x="167" y="54"/>
                  <a:pt x="166" y="53"/>
                </a:cubicBezTo>
                <a:cubicBezTo>
                  <a:pt x="166" y="53"/>
                  <a:pt x="166" y="53"/>
                  <a:pt x="166" y="53"/>
                </a:cubicBezTo>
                <a:cubicBezTo>
                  <a:pt x="165" y="52"/>
                  <a:pt x="165" y="52"/>
                  <a:pt x="165" y="51"/>
                </a:cubicBezTo>
                <a:cubicBezTo>
                  <a:pt x="164" y="51"/>
                  <a:pt x="164" y="51"/>
                  <a:pt x="164" y="51"/>
                </a:cubicBezTo>
                <a:cubicBezTo>
                  <a:pt x="164" y="51"/>
                  <a:pt x="164" y="51"/>
                  <a:pt x="164" y="51"/>
                </a:cubicBezTo>
                <a:cubicBezTo>
                  <a:pt x="163" y="50"/>
                  <a:pt x="163" y="50"/>
                  <a:pt x="163" y="50"/>
                </a:cubicBezTo>
                <a:cubicBezTo>
                  <a:pt x="163" y="49"/>
                  <a:pt x="163" y="49"/>
                  <a:pt x="164" y="48"/>
                </a:cubicBezTo>
                <a:cubicBezTo>
                  <a:pt x="164" y="47"/>
                  <a:pt x="164" y="46"/>
                  <a:pt x="164" y="44"/>
                </a:cubicBezTo>
                <a:cubicBezTo>
                  <a:pt x="164" y="43"/>
                  <a:pt x="164" y="43"/>
                  <a:pt x="164" y="42"/>
                </a:cubicBezTo>
                <a:cubicBezTo>
                  <a:pt x="164" y="41"/>
                  <a:pt x="164" y="40"/>
                  <a:pt x="164" y="39"/>
                </a:cubicBezTo>
                <a:cubicBezTo>
                  <a:pt x="164" y="39"/>
                  <a:pt x="164" y="39"/>
                  <a:pt x="164" y="39"/>
                </a:cubicBezTo>
                <a:cubicBezTo>
                  <a:pt x="164" y="38"/>
                  <a:pt x="164" y="37"/>
                  <a:pt x="164" y="37"/>
                </a:cubicBezTo>
                <a:cubicBezTo>
                  <a:pt x="164" y="36"/>
                  <a:pt x="164" y="36"/>
                  <a:pt x="164" y="36"/>
                </a:cubicBezTo>
                <a:cubicBezTo>
                  <a:pt x="164" y="35"/>
                  <a:pt x="164" y="34"/>
                  <a:pt x="164" y="34"/>
                </a:cubicBezTo>
                <a:cubicBezTo>
                  <a:pt x="164" y="34"/>
                  <a:pt x="164" y="33"/>
                  <a:pt x="164" y="33"/>
                </a:cubicBezTo>
                <a:cubicBezTo>
                  <a:pt x="164" y="33"/>
                  <a:pt x="164" y="33"/>
                  <a:pt x="164" y="33"/>
                </a:cubicBezTo>
                <a:cubicBezTo>
                  <a:pt x="163" y="32"/>
                  <a:pt x="163" y="31"/>
                  <a:pt x="163" y="31"/>
                </a:cubicBezTo>
                <a:cubicBezTo>
                  <a:pt x="165" y="31"/>
                  <a:pt x="167" y="33"/>
                  <a:pt x="169" y="34"/>
                </a:cubicBezTo>
                <a:cubicBezTo>
                  <a:pt x="169" y="34"/>
                  <a:pt x="169" y="34"/>
                  <a:pt x="169" y="34"/>
                </a:cubicBezTo>
                <a:cubicBezTo>
                  <a:pt x="169" y="35"/>
                  <a:pt x="169" y="35"/>
                  <a:pt x="170" y="35"/>
                </a:cubicBezTo>
                <a:cubicBezTo>
                  <a:pt x="170" y="35"/>
                  <a:pt x="170" y="35"/>
                  <a:pt x="170" y="35"/>
                </a:cubicBezTo>
                <a:cubicBezTo>
                  <a:pt x="170" y="35"/>
                  <a:pt x="170" y="35"/>
                  <a:pt x="170" y="35"/>
                </a:cubicBezTo>
                <a:cubicBezTo>
                  <a:pt x="170" y="35"/>
                  <a:pt x="170" y="35"/>
                  <a:pt x="170" y="35"/>
                </a:cubicBezTo>
                <a:cubicBezTo>
                  <a:pt x="170" y="35"/>
                  <a:pt x="170" y="36"/>
                  <a:pt x="170" y="36"/>
                </a:cubicBezTo>
                <a:cubicBezTo>
                  <a:pt x="171" y="36"/>
                  <a:pt x="171" y="36"/>
                  <a:pt x="171" y="36"/>
                </a:cubicBezTo>
                <a:cubicBezTo>
                  <a:pt x="171" y="36"/>
                  <a:pt x="171" y="36"/>
                  <a:pt x="171" y="36"/>
                </a:cubicBezTo>
                <a:cubicBezTo>
                  <a:pt x="171" y="35"/>
                  <a:pt x="171" y="35"/>
                  <a:pt x="171" y="34"/>
                </a:cubicBezTo>
                <a:cubicBezTo>
                  <a:pt x="160" y="21"/>
                  <a:pt x="145" y="12"/>
                  <a:pt x="129" y="6"/>
                </a:cubicBezTo>
                <a:cubicBezTo>
                  <a:pt x="128" y="5"/>
                  <a:pt x="128" y="6"/>
                  <a:pt x="127" y="6"/>
                </a:cubicBezTo>
                <a:cubicBezTo>
                  <a:pt x="128" y="5"/>
                  <a:pt x="127" y="5"/>
                  <a:pt x="127" y="5"/>
                </a:cubicBezTo>
                <a:cubicBezTo>
                  <a:pt x="117" y="2"/>
                  <a:pt x="107" y="0"/>
                  <a:pt x="96" y="0"/>
                </a:cubicBezTo>
                <a:cubicBezTo>
                  <a:pt x="85" y="0"/>
                  <a:pt x="75" y="1"/>
                  <a:pt x="66" y="5"/>
                </a:cubicBezTo>
                <a:cubicBezTo>
                  <a:pt x="65" y="6"/>
                  <a:pt x="65" y="6"/>
                  <a:pt x="65" y="6"/>
                </a:cubicBezTo>
                <a:cubicBezTo>
                  <a:pt x="65" y="6"/>
                  <a:pt x="62" y="6"/>
                  <a:pt x="60" y="7"/>
                </a:cubicBezTo>
                <a:cubicBezTo>
                  <a:pt x="45" y="13"/>
                  <a:pt x="31" y="24"/>
                  <a:pt x="21" y="37"/>
                </a:cubicBezTo>
                <a:cubicBezTo>
                  <a:pt x="20" y="37"/>
                  <a:pt x="20" y="38"/>
                  <a:pt x="20" y="38"/>
                </a:cubicBezTo>
                <a:cubicBezTo>
                  <a:pt x="22" y="37"/>
                  <a:pt x="26" y="33"/>
                  <a:pt x="30" y="31"/>
                </a:cubicBezTo>
                <a:cubicBezTo>
                  <a:pt x="30" y="31"/>
                  <a:pt x="30" y="31"/>
                  <a:pt x="30" y="31"/>
                </a:cubicBezTo>
                <a:cubicBezTo>
                  <a:pt x="31" y="30"/>
                  <a:pt x="31" y="30"/>
                  <a:pt x="31" y="30"/>
                </a:cubicBezTo>
                <a:cubicBezTo>
                  <a:pt x="31" y="30"/>
                  <a:pt x="31" y="30"/>
                  <a:pt x="32" y="30"/>
                </a:cubicBezTo>
                <a:cubicBezTo>
                  <a:pt x="32" y="30"/>
                  <a:pt x="32" y="30"/>
                  <a:pt x="32" y="29"/>
                </a:cubicBezTo>
                <a:cubicBezTo>
                  <a:pt x="32" y="29"/>
                  <a:pt x="33" y="29"/>
                  <a:pt x="33" y="29"/>
                </a:cubicBezTo>
                <a:cubicBezTo>
                  <a:pt x="33" y="29"/>
                  <a:pt x="33" y="29"/>
                  <a:pt x="33" y="29"/>
                </a:cubicBezTo>
                <a:cubicBezTo>
                  <a:pt x="33" y="29"/>
                  <a:pt x="33" y="29"/>
                  <a:pt x="34" y="29"/>
                </a:cubicBezTo>
                <a:cubicBezTo>
                  <a:pt x="34" y="29"/>
                  <a:pt x="34" y="29"/>
                  <a:pt x="34" y="29"/>
                </a:cubicBezTo>
                <a:cubicBezTo>
                  <a:pt x="34" y="29"/>
                  <a:pt x="34" y="29"/>
                  <a:pt x="34" y="29"/>
                </a:cubicBezTo>
                <a:cubicBezTo>
                  <a:pt x="34" y="29"/>
                  <a:pt x="34" y="29"/>
                  <a:pt x="34" y="28"/>
                </a:cubicBezTo>
                <a:cubicBezTo>
                  <a:pt x="34" y="29"/>
                  <a:pt x="34" y="29"/>
                  <a:pt x="34" y="29"/>
                </a:cubicBezTo>
                <a:cubicBezTo>
                  <a:pt x="34" y="29"/>
                  <a:pt x="34" y="29"/>
                  <a:pt x="34" y="29"/>
                </a:cubicBezTo>
                <a:cubicBezTo>
                  <a:pt x="34" y="30"/>
                  <a:pt x="34" y="30"/>
                  <a:pt x="34" y="30"/>
                </a:cubicBezTo>
                <a:cubicBezTo>
                  <a:pt x="34" y="30"/>
                  <a:pt x="34" y="30"/>
                  <a:pt x="34" y="31"/>
                </a:cubicBezTo>
                <a:cubicBezTo>
                  <a:pt x="34" y="31"/>
                  <a:pt x="34" y="32"/>
                  <a:pt x="34" y="33"/>
                </a:cubicBezTo>
                <a:cubicBezTo>
                  <a:pt x="34" y="33"/>
                  <a:pt x="34" y="33"/>
                  <a:pt x="34" y="33"/>
                </a:cubicBezTo>
                <a:cubicBezTo>
                  <a:pt x="34" y="33"/>
                  <a:pt x="34" y="34"/>
                  <a:pt x="33" y="35"/>
                </a:cubicBezTo>
                <a:cubicBezTo>
                  <a:pt x="33" y="35"/>
                  <a:pt x="33" y="35"/>
                  <a:pt x="33" y="35"/>
                </a:cubicBezTo>
                <a:cubicBezTo>
                  <a:pt x="33" y="35"/>
                  <a:pt x="33" y="36"/>
                  <a:pt x="33" y="36"/>
                </a:cubicBezTo>
                <a:cubicBezTo>
                  <a:pt x="33" y="37"/>
                  <a:pt x="33" y="37"/>
                  <a:pt x="33" y="37"/>
                </a:cubicBezTo>
                <a:cubicBezTo>
                  <a:pt x="33" y="37"/>
                  <a:pt x="33" y="38"/>
                  <a:pt x="33" y="38"/>
                </a:cubicBezTo>
                <a:cubicBezTo>
                  <a:pt x="33" y="39"/>
                  <a:pt x="33" y="39"/>
                  <a:pt x="33" y="39"/>
                </a:cubicBezTo>
                <a:cubicBezTo>
                  <a:pt x="33" y="39"/>
                  <a:pt x="33" y="39"/>
                  <a:pt x="33" y="40"/>
                </a:cubicBezTo>
                <a:cubicBezTo>
                  <a:pt x="33" y="40"/>
                  <a:pt x="33" y="41"/>
                  <a:pt x="33" y="42"/>
                </a:cubicBezTo>
                <a:cubicBezTo>
                  <a:pt x="33" y="42"/>
                  <a:pt x="33" y="42"/>
                  <a:pt x="33" y="42"/>
                </a:cubicBezTo>
                <a:cubicBezTo>
                  <a:pt x="33" y="43"/>
                  <a:pt x="33" y="43"/>
                  <a:pt x="33" y="44"/>
                </a:cubicBezTo>
                <a:cubicBezTo>
                  <a:pt x="33" y="45"/>
                  <a:pt x="33" y="45"/>
                  <a:pt x="33" y="46"/>
                </a:cubicBezTo>
                <a:cubicBezTo>
                  <a:pt x="33" y="46"/>
                  <a:pt x="33" y="46"/>
                  <a:pt x="33" y="47"/>
                </a:cubicBezTo>
                <a:cubicBezTo>
                  <a:pt x="33" y="47"/>
                  <a:pt x="33" y="47"/>
                  <a:pt x="33" y="47"/>
                </a:cubicBezTo>
                <a:cubicBezTo>
                  <a:pt x="34" y="48"/>
                  <a:pt x="34" y="49"/>
                  <a:pt x="34" y="49"/>
                </a:cubicBezTo>
                <a:cubicBezTo>
                  <a:pt x="33" y="50"/>
                  <a:pt x="32" y="51"/>
                  <a:pt x="31" y="51"/>
                </a:cubicBezTo>
                <a:cubicBezTo>
                  <a:pt x="31" y="51"/>
                  <a:pt x="31" y="52"/>
                  <a:pt x="31" y="52"/>
                </a:cubicBezTo>
                <a:cubicBezTo>
                  <a:pt x="30" y="52"/>
                  <a:pt x="30" y="52"/>
                  <a:pt x="30" y="53"/>
                </a:cubicBezTo>
                <a:cubicBezTo>
                  <a:pt x="29" y="53"/>
                  <a:pt x="29" y="53"/>
                  <a:pt x="29" y="54"/>
                </a:cubicBezTo>
                <a:cubicBezTo>
                  <a:pt x="28" y="54"/>
                  <a:pt x="28" y="54"/>
                  <a:pt x="28" y="55"/>
                </a:cubicBezTo>
                <a:cubicBezTo>
                  <a:pt x="28" y="55"/>
                  <a:pt x="27" y="55"/>
                  <a:pt x="27" y="55"/>
                </a:cubicBezTo>
                <a:cubicBezTo>
                  <a:pt x="27" y="56"/>
                  <a:pt x="26" y="56"/>
                  <a:pt x="26" y="56"/>
                </a:cubicBezTo>
                <a:cubicBezTo>
                  <a:pt x="26" y="57"/>
                  <a:pt x="25" y="57"/>
                  <a:pt x="25" y="58"/>
                </a:cubicBezTo>
                <a:cubicBezTo>
                  <a:pt x="25" y="58"/>
                  <a:pt x="24" y="59"/>
                  <a:pt x="24" y="59"/>
                </a:cubicBezTo>
                <a:cubicBezTo>
                  <a:pt x="24" y="59"/>
                  <a:pt x="24" y="59"/>
                  <a:pt x="24" y="59"/>
                </a:cubicBezTo>
                <a:cubicBezTo>
                  <a:pt x="24" y="59"/>
                  <a:pt x="23" y="60"/>
                  <a:pt x="23" y="60"/>
                </a:cubicBezTo>
                <a:cubicBezTo>
                  <a:pt x="23" y="60"/>
                  <a:pt x="22" y="61"/>
                  <a:pt x="22" y="62"/>
                </a:cubicBezTo>
                <a:cubicBezTo>
                  <a:pt x="22" y="62"/>
                  <a:pt x="22" y="62"/>
                  <a:pt x="22" y="62"/>
                </a:cubicBezTo>
                <a:cubicBezTo>
                  <a:pt x="22" y="62"/>
                  <a:pt x="21" y="63"/>
                  <a:pt x="21" y="63"/>
                </a:cubicBezTo>
                <a:cubicBezTo>
                  <a:pt x="21" y="63"/>
                  <a:pt x="21" y="64"/>
                  <a:pt x="20" y="64"/>
                </a:cubicBezTo>
                <a:cubicBezTo>
                  <a:pt x="20" y="64"/>
                  <a:pt x="20" y="64"/>
                  <a:pt x="20" y="64"/>
                </a:cubicBezTo>
                <a:cubicBezTo>
                  <a:pt x="20" y="65"/>
                  <a:pt x="20" y="65"/>
                  <a:pt x="20" y="65"/>
                </a:cubicBezTo>
                <a:cubicBezTo>
                  <a:pt x="19" y="66"/>
                  <a:pt x="19" y="66"/>
                  <a:pt x="19" y="67"/>
                </a:cubicBezTo>
                <a:cubicBezTo>
                  <a:pt x="19" y="67"/>
                  <a:pt x="19" y="67"/>
                  <a:pt x="19" y="67"/>
                </a:cubicBezTo>
                <a:cubicBezTo>
                  <a:pt x="18" y="68"/>
                  <a:pt x="18" y="69"/>
                  <a:pt x="18" y="70"/>
                </a:cubicBezTo>
                <a:cubicBezTo>
                  <a:pt x="17" y="71"/>
                  <a:pt x="17" y="72"/>
                  <a:pt x="16" y="73"/>
                </a:cubicBezTo>
                <a:cubicBezTo>
                  <a:pt x="16" y="73"/>
                  <a:pt x="16" y="73"/>
                  <a:pt x="16" y="73"/>
                </a:cubicBezTo>
                <a:cubicBezTo>
                  <a:pt x="16" y="74"/>
                  <a:pt x="16" y="75"/>
                  <a:pt x="16" y="75"/>
                </a:cubicBezTo>
                <a:cubicBezTo>
                  <a:pt x="16" y="75"/>
                  <a:pt x="16" y="75"/>
                  <a:pt x="16" y="75"/>
                </a:cubicBezTo>
                <a:cubicBezTo>
                  <a:pt x="15" y="77"/>
                  <a:pt x="15" y="79"/>
                  <a:pt x="14" y="80"/>
                </a:cubicBezTo>
                <a:cubicBezTo>
                  <a:pt x="14" y="81"/>
                  <a:pt x="14" y="82"/>
                  <a:pt x="14" y="83"/>
                </a:cubicBezTo>
                <a:cubicBezTo>
                  <a:pt x="14" y="83"/>
                  <a:pt x="14" y="83"/>
                  <a:pt x="14" y="83"/>
                </a:cubicBezTo>
                <a:cubicBezTo>
                  <a:pt x="14" y="83"/>
                  <a:pt x="14" y="83"/>
                  <a:pt x="14"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2" y="83"/>
                </a:cubicBezTo>
                <a:cubicBezTo>
                  <a:pt x="12" y="83"/>
                  <a:pt x="12" y="83"/>
                  <a:pt x="12" y="83"/>
                </a:cubicBezTo>
                <a:cubicBezTo>
                  <a:pt x="12" y="83"/>
                  <a:pt x="12" y="83"/>
                  <a:pt x="12" y="83"/>
                </a:cubicBezTo>
                <a:cubicBezTo>
                  <a:pt x="12" y="83"/>
                  <a:pt x="12" y="83"/>
                  <a:pt x="12" y="83"/>
                </a:cubicBezTo>
                <a:cubicBezTo>
                  <a:pt x="11" y="83"/>
                  <a:pt x="11" y="83"/>
                  <a:pt x="11" y="83"/>
                </a:cubicBezTo>
                <a:cubicBezTo>
                  <a:pt x="11" y="83"/>
                  <a:pt x="11" y="83"/>
                  <a:pt x="11" y="83"/>
                </a:cubicBezTo>
                <a:cubicBezTo>
                  <a:pt x="10" y="82"/>
                  <a:pt x="10" y="82"/>
                  <a:pt x="10" y="82"/>
                </a:cubicBezTo>
                <a:cubicBezTo>
                  <a:pt x="10" y="82"/>
                  <a:pt x="10" y="82"/>
                  <a:pt x="10" y="82"/>
                </a:cubicBezTo>
                <a:cubicBezTo>
                  <a:pt x="10" y="82"/>
                  <a:pt x="10" y="82"/>
                  <a:pt x="9" y="82"/>
                </a:cubicBezTo>
                <a:cubicBezTo>
                  <a:pt x="9" y="82"/>
                  <a:pt x="9" y="82"/>
                  <a:pt x="9" y="82"/>
                </a:cubicBezTo>
                <a:cubicBezTo>
                  <a:pt x="8" y="82"/>
                  <a:pt x="8" y="82"/>
                  <a:pt x="7" y="82"/>
                </a:cubicBezTo>
                <a:cubicBezTo>
                  <a:pt x="7" y="82"/>
                  <a:pt x="7" y="82"/>
                  <a:pt x="7" y="82"/>
                </a:cubicBezTo>
                <a:cubicBezTo>
                  <a:pt x="6" y="82"/>
                  <a:pt x="6" y="82"/>
                  <a:pt x="6" y="82"/>
                </a:cubicBezTo>
                <a:cubicBezTo>
                  <a:pt x="6" y="82"/>
                  <a:pt x="5" y="82"/>
                  <a:pt x="5" y="82"/>
                </a:cubicBezTo>
                <a:cubicBezTo>
                  <a:pt x="5" y="82"/>
                  <a:pt x="5" y="82"/>
                  <a:pt x="5" y="82"/>
                </a:cubicBezTo>
                <a:cubicBezTo>
                  <a:pt x="5" y="82"/>
                  <a:pt x="5" y="81"/>
                  <a:pt x="5" y="81"/>
                </a:cubicBezTo>
                <a:cubicBezTo>
                  <a:pt x="5" y="81"/>
                  <a:pt x="4" y="81"/>
                  <a:pt x="4" y="81"/>
                </a:cubicBezTo>
                <a:cubicBezTo>
                  <a:pt x="4" y="81"/>
                  <a:pt x="4" y="81"/>
                  <a:pt x="4" y="81"/>
                </a:cubicBezTo>
                <a:cubicBezTo>
                  <a:pt x="4" y="81"/>
                  <a:pt x="4" y="81"/>
                  <a:pt x="4" y="81"/>
                </a:cubicBezTo>
                <a:cubicBezTo>
                  <a:pt x="4" y="81"/>
                  <a:pt x="4" y="81"/>
                  <a:pt x="4" y="81"/>
                </a:cubicBezTo>
                <a:cubicBezTo>
                  <a:pt x="3" y="81"/>
                  <a:pt x="3" y="81"/>
                  <a:pt x="3" y="81"/>
                </a:cubicBezTo>
                <a:cubicBezTo>
                  <a:pt x="3" y="81"/>
                  <a:pt x="3" y="81"/>
                  <a:pt x="3" y="81"/>
                </a:cubicBezTo>
                <a:cubicBezTo>
                  <a:pt x="3" y="81"/>
                  <a:pt x="3" y="81"/>
                  <a:pt x="3" y="81"/>
                </a:cubicBezTo>
                <a:cubicBezTo>
                  <a:pt x="2" y="81"/>
                  <a:pt x="2" y="81"/>
                  <a:pt x="2" y="81"/>
                </a:cubicBezTo>
                <a:cubicBezTo>
                  <a:pt x="1" y="86"/>
                  <a:pt x="0" y="91"/>
                  <a:pt x="0" y="96"/>
                </a:cubicBezTo>
                <a:cubicBezTo>
                  <a:pt x="0" y="113"/>
                  <a:pt x="5" y="129"/>
                  <a:pt x="12" y="143"/>
                </a:cubicBezTo>
                <a:cubicBezTo>
                  <a:pt x="13" y="145"/>
                  <a:pt x="16" y="148"/>
                  <a:pt x="17" y="148"/>
                </a:cubicBezTo>
                <a:cubicBezTo>
                  <a:pt x="16" y="149"/>
                  <a:pt x="16" y="149"/>
                  <a:pt x="17" y="150"/>
                </a:cubicBezTo>
                <a:cubicBezTo>
                  <a:pt x="28" y="168"/>
                  <a:pt x="46" y="181"/>
                  <a:pt x="67" y="188"/>
                </a:cubicBezTo>
                <a:cubicBezTo>
                  <a:pt x="69" y="189"/>
                  <a:pt x="71" y="188"/>
                  <a:pt x="73" y="188"/>
                </a:cubicBezTo>
                <a:cubicBezTo>
                  <a:pt x="73" y="189"/>
                  <a:pt x="76" y="190"/>
                  <a:pt x="78" y="191"/>
                </a:cubicBezTo>
                <a:cubicBezTo>
                  <a:pt x="84" y="192"/>
                  <a:pt x="90" y="193"/>
                  <a:pt x="96" y="193"/>
                </a:cubicBezTo>
                <a:cubicBezTo>
                  <a:pt x="103" y="193"/>
                  <a:pt x="110" y="192"/>
                  <a:pt x="116" y="190"/>
                </a:cubicBezTo>
                <a:cubicBezTo>
                  <a:pt x="118" y="190"/>
                  <a:pt x="121" y="189"/>
                  <a:pt x="122" y="188"/>
                </a:cubicBezTo>
                <a:cubicBezTo>
                  <a:pt x="122" y="188"/>
                  <a:pt x="123" y="188"/>
                  <a:pt x="124" y="188"/>
                </a:cubicBezTo>
                <a:cubicBezTo>
                  <a:pt x="148" y="181"/>
                  <a:pt x="166" y="167"/>
                  <a:pt x="177" y="149"/>
                </a:cubicBezTo>
                <a:close/>
                <a:moveTo>
                  <a:pt x="77" y="153"/>
                </a:moveTo>
                <a:cubicBezTo>
                  <a:pt x="77" y="153"/>
                  <a:pt x="77" y="153"/>
                  <a:pt x="76" y="154"/>
                </a:cubicBezTo>
                <a:cubicBezTo>
                  <a:pt x="76" y="154"/>
                  <a:pt x="76" y="154"/>
                  <a:pt x="76" y="154"/>
                </a:cubicBezTo>
                <a:cubicBezTo>
                  <a:pt x="76" y="154"/>
                  <a:pt x="76" y="155"/>
                  <a:pt x="75" y="155"/>
                </a:cubicBezTo>
                <a:cubicBezTo>
                  <a:pt x="75" y="155"/>
                  <a:pt x="75" y="155"/>
                  <a:pt x="75" y="155"/>
                </a:cubicBezTo>
                <a:cubicBezTo>
                  <a:pt x="75" y="155"/>
                  <a:pt x="75" y="156"/>
                  <a:pt x="74" y="156"/>
                </a:cubicBezTo>
                <a:cubicBezTo>
                  <a:pt x="74" y="156"/>
                  <a:pt x="74" y="156"/>
                  <a:pt x="74" y="156"/>
                </a:cubicBezTo>
                <a:cubicBezTo>
                  <a:pt x="74" y="156"/>
                  <a:pt x="74" y="156"/>
                  <a:pt x="74" y="156"/>
                </a:cubicBezTo>
                <a:cubicBezTo>
                  <a:pt x="74" y="156"/>
                  <a:pt x="74" y="156"/>
                  <a:pt x="74" y="156"/>
                </a:cubicBezTo>
                <a:cubicBezTo>
                  <a:pt x="74" y="157"/>
                  <a:pt x="74" y="157"/>
                  <a:pt x="74" y="157"/>
                </a:cubicBezTo>
                <a:cubicBezTo>
                  <a:pt x="73" y="157"/>
                  <a:pt x="73" y="158"/>
                  <a:pt x="73" y="158"/>
                </a:cubicBezTo>
                <a:cubicBezTo>
                  <a:pt x="73" y="158"/>
                  <a:pt x="73" y="158"/>
                  <a:pt x="73" y="158"/>
                </a:cubicBezTo>
                <a:cubicBezTo>
                  <a:pt x="72" y="158"/>
                  <a:pt x="72" y="159"/>
                  <a:pt x="71" y="159"/>
                </a:cubicBezTo>
                <a:cubicBezTo>
                  <a:pt x="71" y="159"/>
                  <a:pt x="71" y="159"/>
                  <a:pt x="71" y="159"/>
                </a:cubicBezTo>
                <a:cubicBezTo>
                  <a:pt x="71" y="160"/>
                  <a:pt x="70" y="160"/>
                  <a:pt x="70" y="161"/>
                </a:cubicBezTo>
                <a:cubicBezTo>
                  <a:pt x="70" y="161"/>
                  <a:pt x="69" y="161"/>
                  <a:pt x="69" y="161"/>
                </a:cubicBezTo>
                <a:cubicBezTo>
                  <a:pt x="69" y="162"/>
                  <a:pt x="69" y="162"/>
                  <a:pt x="69" y="162"/>
                </a:cubicBezTo>
                <a:cubicBezTo>
                  <a:pt x="68" y="162"/>
                  <a:pt x="68" y="163"/>
                  <a:pt x="67" y="163"/>
                </a:cubicBezTo>
                <a:cubicBezTo>
                  <a:pt x="67" y="163"/>
                  <a:pt x="67" y="163"/>
                  <a:pt x="67" y="163"/>
                </a:cubicBezTo>
                <a:cubicBezTo>
                  <a:pt x="67" y="163"/>
                  <a:pt x="67" y="163"/>
                  <a:pt x="67" y="163"/>
                </a:cubicBezTo>
                <a:cubicBezTo>
                  <a:pt x="67" y="163"/>
                  <a:pt x="67" y="164"/>
                  <a:pt x="66" y="164"/>
                </a:cubicBezTo>
                <a:cubicBezTo>
                  <a:pt x="66" y="164"/>
                  <a:pt x="66" y="164"/>
                  <a:pt x="66" y="164"/>
                </a:cubicBezTo>
                <a:cubicBezTo>
                  <a:pt x="66" y="164"/>
                  <a:pt x="66" y="165"/>
                  <a:pt x="65" y="165"/>
                </a:cubicBezTo>
                <a:cubicBezTo>
                  <a:pt x="65" y="165"/>
                  <a:pt x="65" y="165"/>
                  <a:pt x="65" y="165"/>
                </a:cubicBezTo>
                <a:cubicBezTo>
                  <a:pt x="65" y="165"/>
                  <a:pt x="65" y="165"/>
                  <a:pt x="65" y="165"/>
                </a:cubicBezTo>
                <a:cubicBezTo>
                  <a:pt x="65" y="165"/>
                  <a:pt x="65" y="165"/>
                  <a:pt x="65" y="165"/>
                </a:cubicBezTo>
                <a:cubicBezTo>
                  <a:pt x="64" y="166"/>
                  <a:pt x="64" y="166"/>
                  <a:pt x="64" y="166"/>
                </a:cubicBezTo>
                <a:cubicBezTo>
                  <a:pt x="63" y="166"/>
                  <a:pt x="63" y="166"/>
                  <a:pt x="63" y="166"/>
                </a:cubicBezTo>
                <a:cubicBezTo>
                  <a:pt x="63" y="166"/>
                  <a:pt x="63" y="166"/>
                  <a:pt x="63" y="166"/>
                </a:cubicBezTo>
                <a:cubicBezTo>
                  <a:pt x="63" y="167"/>
                  <a:pt x="63" y="167"/>
                  <a:pt x="63" y="167"/>
                </a:cubicBezTo>
                <a:cubicBezTo>
                  <a:pt x="63" y="167"/>
                  <a:pt x="63" y="167"/>
                  <a:pt x="62" y="167"/>
                </a:cubicBezTo>
                <a:cubicBezTo>
                  <a:pt x="62" y="167"/>
                  <a:pt x="62" y="167"/>
                  <a:pt x="62" y="167"/>
                </a:cubicBezTo>
                <a:cubicBezTo>
                  <a:pt x="62" y="168"/>
                  <a:pt x="62" y="168"/>
                  <a:pt x="62" y="168"/>
                </a:cubicBezTo>
                <a:cubicBezTo>
                  <a:pt x="62" y="168"/>
                  <a:pt x="62" y="168"/>
                  <a:pt x="62" y="168"/>
                </a:cubicBezTo>
                <a:cubicBezTo>
                  <a:pt x="62" y="168"/>
                  <a:pt x="61" y="168"/>
                  <a:pt x="61" y="168"/>
                </a:cubicBezTo>
                <a:cubicBezTo>
                  <a:pt x="61" y="168"/>
                  <a:pt x="61" y="168"/>
                  <a:pt x="61" y="168"/>
                </a:cubicBezTo>
                <a:cubicBezTo>
                  <a:pt x="61" y="168"/>
                  <a:pt x="61" y="168"/>
                  <a:pt x="61" y="168"/>
                </a:cubicBezTo>
                <a:cubicBezTo>
                  <a:pt x="61" y="168"/>
                  <a:pt x="61" y="168"/>
                  <a:pt x="61" y="168"/>
                </a:cubicBezTo>
                <a:cubicBezTo>
                  <a:pt x="61" y="169"/>
                  <a:pt x="60" y="169"/>
                  <a:pt x="60" y="169"/>
                </a:cubicBezTo>
                <a:cubicBezTo>
                  <a:pt x="60" y="169"/>
                  <a:pt x="60" y="169"/>
                  <a:pt x="60" y="169"/>
                </a:cubicBezTo>
                <a:cubicBezTo>
                  <a:pt x="60" y="169"/>
                  <a:pt x="60" y="169"/>
                  <a:pt x="59" y="169"/>
                </a:cubicBezTo>
                <a:cubicBezTo>
                  <a:pt x="59" y="170"/>
                  <a:pt x="59" y="170"/>
                  <a:pt x="59" y="170"/>
                </a:cubicBezTo>
                <a:cubicBezTo>
                  <a:pt x="59" y="170"/>
                  <a:pt x="58" y="170"/>
                  <a:pt x="58" y="170"/>
                </a:cubicBezTo>
                <a:cubicBezTo>
                  <a:pt x="50" y="167"/>
                  <a:pt x="30" y="155"/>
                  <a:pt x="27" y="149"/>
                </a:cubicBezTo>
                <a:cubicBezTo>
                  <a:pt x="26" y="148"/>
                  <a:pt x="26" y="147"/>
                  <a:pt x="26" y="146"/>
                </a:cubicBezTo>
                <a:cubicBezTo>
                  <a:pt x="26" y="146"/>
                  <a:pt x="26" y="146"/>
                  <a:pt x="26" y="146"/>
                </a:cubicBezTo>
                <a:cubicBezTo>
                  <a:pt x="26" y="146"/>
                  <a:pt x="26" y="146"/>
                  <a:pt x="26" y="145"/>
                </a:cubicBezTo>
                <a:cubicBezTo>
                  <a:pt x="26" y="145"/>
                  <a:pt x="26" y="145"/>
                  <a:pt x="26" y="145"/>
                </a:cubicBezTo>
                <a:cubicBezTo>
                  <a:pt x="26" y="145"/>
                  <a:pt x="26" y="145"/>
                  <a:pt x="26" y="145"/>
                </a:cubicBezTo>
                <a:cubicBezTo>
                  <a:pt x="26" y="145"/>
                  <a:pt x="26" y="145"/>
                  <a:pt x="26" y="145"/>
                </a:cubicBezTo>
                <a:cubicBezTo>
                  <a:pt x="26" y="144"/>
                  <a:pt x="26" y="144"/>
                  <a:pt x="26" y="144"/>
                </a:cubicBezTo>
                <a:cubicBezTo>
                  <a:pt x="26" y="144"/>
                  <a:pt x="26" y="144"/>
                  <a:pt x="26" y="144"/>
                </a:cubicBezTo>
                <a:cubicBezTo>
                  <a:pt x="26" y="143"/>
                  <a:pt x="26" y="143"/>
                  <a:pt x="26" y="143"/>
                </a:cubicBezTo>
                <a:cubicBezTo>
                  <a:pt x="26" y="143"/>
                  <a:pt x="25" y="143"/>
                  <a:pt x="25" y="143"/>
                </a:cubicBezTo>
                <a:cubicBezTo>
                  <a:pt x="25" y="142"/>
                  <a:pt x="25" y="142"/>
                  <a:pt x="25" y="142"/>
                </a:cubicBezTo>
                <a:cubicBezTo>
                  <a:pt x="25" y="142"/>
                  <a:pt x="25" y="141"/>
                  <a:pt x="25" y="141"/>
                </a:cubicBezTo>
                <a:cubicBezTo>
                  <a:pt x="25" y="141"/>
                  <a:pt x="25" y="141"/>
                  <a:pt x="25" y="140"/>
                </a:cubicBezTo>
                <a:cubicBezTo>
                  <a:pt x="25" y="140"/>
                  <a:pt x="25" y="140"/>
                  <a:pt x="25" y="140"/>
                </a:cubicBezTo>
                <a:cubicBezTo>
                  <a:pt x="25" y="139"/>
                  <a:pt x="25" y="138"/>
                  <a:pt x="25" y="137"/>
                </a:cubicBezTo>
                <a:cubicBezTo>
                  <a:pt x="25" y="137"/>
                  <a:pt x="25" y="137"/>
                  <a:pt x="25" y="137"/>
                </a:cubicBezTo>
                <a:cubicBezTo>
                  <a:pt x="24" y="134"/>
                  <a:pt x="24" y="130"/>
                  <a:pt x="24" y="127"/>
                </a:cubicBezTo>
                <a:cubicBezTo>
                  <a:pt x="24" y="127"/>
                  <a:pt x="24" y="127"/>
                  <a:pt x="24" y="127"/>
                </a:cubicBezTo>
                <a:cubicBezTo>
                  <a:pt x="24" y="126"/>
                  <a:pt x="24" y="126"/>
                  <a:pt x="24" y="125"/>
                </a:cubicBezTo>
                <a:cubicBezTo>
                  <a:pt x="24" y="125"/>
                  <a:pt x="24" y="125"/>
                  <a:pt x="24" y="125"/>
                </a:cubicBezTo>
                <a:cubicBezTo>
                  <a:pt x="24" y="124"/>
                  <a:pt x="24" y="124"/>
                  <a:pt x="24" y="123"/>
                </a:cubicBezTo>
                <a:cubicBezTo>
                  <a:pt x="24" y="123"/>
                  <a:pt x="24" y="123"/>
                  <a:pt x="24" y="123"/>
                </a:cubicBezTo>
                <a:cubicBezTo>
                  <a:pt x="24" y="122"/>
                  <a:pt x="24" y="122"/>
                  <a:pt x="24" y="121"/>
                </a:cubicBezTo>
                <a:cubicBezTo>
                  <a:pt x="24" y="121"/>
                  <a:pt x="24" y="121"/>
                  <a:pt x="24" y="121"/>
                </a:cubicBezTo>
                <a:cubicBezTo>
                  <a:pt x="24" y="121"/>
                  <a:pt x="24" y="120"/>
                  <a:pt x="24" y="120"/>
                </a:cubicBezTo>
                <a:cubicBezTo>
                  <a:pt x="24" y="120"/>
                  <a:pt x="24" y="120"/>
                  <a:pt x="24" y="119"/>
                </a:cubicBezTo>
                <a:cubicBezTo>
                  <a:pt x="24" y="119"/>
                  <a:pt x="24" y="119"/>
                  <a:pt x="24" y="118"/>
                </a:cubicBezTo>
                <a:cubicBezTo>
                  <a:pt x="24" y="118"/>
                  <a:pt x="24" y="118"/>
                  <a:pt x="24" y="118"/>
                </a:cubicBezTo>
                <a:cubicBezTo>
                  <a:pt x="25" y="118"/>
                  <a:pt x="25" y="117"/>
                  <a:pt x="25" y="117"/>
                </a:cubicBezTo>
                <a:cubicBezTo>
                  <a:pt x="25" y="117"/>
                  <a:pt x="26" y="117"/>
                  <a:pt x="26" y="117"/>
                </a:cubicBezTo>
                <a:cubicBezTo>
                  <a:pt x="26" y="117"/>
                  <a:pt x="27" y="117"/>
                  <a:pt x="27" y="117"/>
                </a:cubicBezTo>
                <a:cubicBezTo>
                  <a:pt x="27" y="117"/>
                  <a:pt x="27" y="117"/>
                  <a:pt x="28" y="117"/>
                </a:cubicBezTo>
                <a:cubicBezTo>
                  <a:pt x="28" y="118"/>
                  <a:pt x="28" y="118"/>
                  <a:pt x="29" y="118"/>
                </a:cubicBezTo>
                <a:cubicBezTo>
                  <a:pt x="29" y="118"/>
                  <a:pt x="29" y="118"/>
                  <a:pt x="29" y="118"/>
                </a:cubicBezTo>
                <a:cubicBezTo>
                  <a:pt x="30" y="118"/>
                  <a:pt x="30" y="118"/>
                  <a:pt x="31" y="118"/>
                </a:cubicBezTo>
                <a:cubicBezTo>
                  <a:pt x="31" y="118"/>
                  <a:pt x="31" y="118"/>
                  <a:pt x="31" y="118"/>
                </a:cubicBezTo>
                <a:cubicBezTo>
                  <a:pt x="32" y="118"/>
                  <a:pt x="32" y="118"/>
                  <a:pt x="33" y="118"/>
                </a:cubicBezTo>
                <a:cubicBezTo>
                  <a:pt x="33" y="118"/>
                  <a:pt x="33" y="118"/>
                  <a:pt x="33" y="118"/>
                </a:cubicBezTo>
                <a:cubicBezTo>
                  <a:pt x="34" y="118"/>
                  <a:pt x="35" y="118"/>
                  <a:pt x="36" y="118"/>
                </a:cubicBezTo>
                <a:cubicBezTo>
                  <a:pt x="36" y="118"/>
                  <a:pt x="36" y="118"/>
                  <a:pt x="36" y="118"/>
                </a:cubicBezTo>
                <a:cubicBezTo>
                  <a:pt x="37" y="118"/>
                  <a:pt x="38" y="119"/>
                  <a:pt x="39" y="119"/>
                </a:cubicBezTo>
                <a:cubicBezTo>
                  <a:pt x="39" y="119"/>
                  <a:pt x="39" y="119"/>
                  <a:pt x="39" y="119"/>
                </a:cubicBezTo>
                <a:cubicBezTo>
                  <a:pt x="40" y="119"/>
                  <a:pt x="41" y="119"/>
                  <a:pt x="42" y="119"/>
                </a:cubicBezTo>
                <a:cubicBezTo>
                  <a:pt x="43" y="119"/>
                  <a:pt x="43" y="119"/>
                  <a:pt x="43" y="119"/>
                </a:cubicBezTo>
                <a:cubicBezTo>
                  <a:pt x="44" y="119"/>
                  <a:pt x="45" y="119"/>
                  <a:pt x="46" y="119"/>
                </a:cubicBezTo>
                <a:cubicBezTo>
                  <a:pt x="46" y="119"/>
                  <a:pt x="46" y="119"/>
                  <a:pt x="47" y="119"/>
                </a:cubicBezTo>
                <a:cubicBezTo>
                  <a:pt x="47" y="119"/>
                  <a:pt x="48" y="119"/>
                  <a:pt x="49" y="119"/>
                </a:cubicBezTo>
                <a:cubicBezTo>
                  <a:pt x="49" y="119"/>
                  <a:pt x="49" y="119"/>
                  <a:pt x="50" y="119"/>
                </a:cubicBezTo>
                <a:cubicBezTo>
                  <a:pt x="50" y="119"/>
                  <a:pt x="50" y="119"/>
                  <a:pt x="50" y="119"/>
                </a:cubicBezTo>
                <a:cubicBezTo>
                  <a:pt x="51" y="119"/>
                  <a:pt x="52" y="119"/>
                  <a:pt x="53" y="119"/>
                </a:cubicBezTo>
                <a:cubicBezTo>
                  <a:pt x="53" y="119"/>
                  <a:pt x="53" y="119"/>
                  <a:pt x="53" y="119"/>
                </a:cubicBezTo>
                <a:cubicBezTo>
                  <a:pt x="53" y="119"/>
                  <a:pt x="53" y="119"/>
                  <a:pt x="53" y="119"/>
                </a:cubicBezTo>
                <a:cubicBezTo>
                  <a:pt x="54" y="119"/>
                  <a:pt x="55" y="119"/>
                  <a:pt x="55" y="119"/>
                </a:cubicBezTo>
                <a:cubicBezTo>
                  <a:pt x="56" y="119"/>
                  <a:pt x="56" y="119"/>
                  <a:pt x="56" y="119"/>
                </a:cubicBezTo>
                <a:cubicBezTo>
                  <a:pt x="57" y="119"/>
                  <a:pt x="58" y="119"/>
                  <a:pt x="59" y="119"/>
                </a:cubicBezTo>
                <a:cubicBezTo>
                  <a:pt x="59" y="120"/>
                  <a:pt x="60" y="121"/>
                  <a:pt x="60" y="122"/>
                </a:cubicBezTo>
                <a:cubicBezTo>
                  <a:pt x="60" y="122"/>
                  <a:pt x="60" y="122"/>
                  <a:pt x="60" y="122"/>
                </a:cubicBezTo>
                <a:cubicBezTo>
                  <a:pt x="61" y="123"/>
                  <a:pt x="61" y="124"/>
                  <a:pt x="61" y="124"/>
                </a:cubicBezTo>
                <a:cubicBezTo>
                  <a:pt x="62" y="125"/>
                  <a:pt x="62" y="125"/>
                  <a:pt x="62" y="126"/>
                </a:cubicBezTo>
                <a:cubicBezTo>
                  <a:pt x="62" y="126"/>
                  <a:pt x="62" y="127"/>
                  <a:pt x="63" y="127"/>
                </a:cubicBezTo>
                <a:cubicBezTo>
                  <a:pt x="63" y="128"/>
                  <a:pt x="64" y="129"/>
                  <a:pt x="64" y="130"/>
                </a:cubicBezTo>
                <a:cubicBezTo>
                  <a:pt x="64" y="130"/>
                  <a:pt x="64" y="130"/>
                  <a:pt x="65" y="130"/>
                </a:cubicBezTo>
                <a:cubicBezTo>
                  <a:pt x="65" y="132"/>
                  <a:pt x="66" y="133"/>
                  <a:pt x="67" y="134"/>
                </a:cubicBezTo>
                <a:cubicBezTo>
                  <a:pt x="67" y="134"/>
                  <a:pt x="67" y="134"/>
                  <a:pt x="67" y="134"/>
                </a:cubicBezTo>
                <a:cubicBezTo>
                  <a:pt x="68" y="137"/>
                  <a:pt x="70" y="140"/>
                  <a:pt x="72" y="142"/>
                </a:cubicBezTo>
                <a:cubicBezTo>
                  <a:pt x="72" y="142"/>
                  <a:pt x="72" y="142"/>
                  <a:pt x="72" y="142"/>
                </a:cubicBezTo>
                <a:cubicBezTo>
                  <a:pt x="72" y="143"/>
                  <a:pt x="73" y="144"/>
                  <a:pt x="73" y="144"/>
                </a:cubicBezTo>
                <a:cubicBezTo>
                  <a:pt x="73" y="145"/>
                  <a:pt x="73" y="145"/>
                  <a:pt x="74" y="145"/>
                </a:cubicBezTo>
                <a:cubicBezTo>
                  <a:pt x="74" y="145"/>
                  <a:pt x="74" y="146"/>
                  <a:pt x="74" y="146"/>
                </a:cubicBezTo>
                <a:cubicBezTo>
                  <a:pt x="76" y="148"/>
                  <a:pt x="77" y="150"/>
                  <a:pt x="78" y="152"/>
                </a:cubicBezTo>
                <a:cubicBezTo>
                  <a:pt x="78" y="152"/>
                  <a:pt x="77" y="152"/>
                  <a:pt x="77" y="153"/>
                </a:cubicBezTo>
                <a:close/>
                <a:moveTo>
                  <a:pt x="116" y="84"/>
                </a:moveTo>
                <a:cubicBezTo>
                  <a:pt x="116" y="84"/>
                  <a:pt x="115" y="84"/>
                  <a:pt x="115" y="84"/>
                </a:cubicBezTo>
                <a:cubicBezTo>
                  <a:pt x="114" y="84"/>
                  <a:pt x="114" y="84"/>
                  <a:pt x="114" y="84"/>
                </a:cubicBezTo>
                <a:cubicBezTo>
                  <a:pt x="113" y="84"/>
                  <a:pt x="113" y="84"/>
                  <a:pt x="112" y="84"/>
                </a:cubicBezTo>
                <a:cubicBezTo>
                  <a:pt x="112" y="84"/>
                  <a:pt x="112" y="84"/>
                  <a:pt x="112" y="84"/>
                </a:cubicBezTo>
                <a:cubicBezTo>
                  <a:pt x="111" y="84"/>
                  <a:pt x="111" y="84"/>
                  <a:pt x="110" y="84"/>
                </a:cubicBezTo>
                <a:cubicBezTo>
                  <a:pt x="110" y="84"/>
                  <a:pt x="110" y="84"/>
                  <a:pt x="110" y="84"/>
                </a:cubicBezTo>
                <a:cubicBezTo>
                  <a:pt x="109" y="84"/>
                  <a:pt x="109" y="84"/>
                  <a:pt x="109" y="84"/>
                </a:cubicBezTo>
                <a:cubicBezTo>
                  <a:pt x="109" y="84"/>
                  <a:pt x="108" y="84"/>
                  <a:pt x="108" y="84"/>
                </a:cubicBezTo>
                <a:cubicBezTo>
                  <a:pt x="107" y="84"/>
                  <a:pt x="107" y="84"/>
                  <a:pt x="107" y="84"/>
                </a:cubicBezTo>
                <a:cubicBezTo>
                  <a:pt x="107" y="84"/>
                  <a:pt x="107" y="84"/>
                  <a:pt x="107" y="84"/>
                </a:cubicBezTo>
                <a:cubicBezTo>
                  <a:pt x="106" y="84"/>
                  <a:pt x="105" y="84"/>
                  <a:pt x="104" y="84"/>
                </a:cubicBezTo>
                <a:cubicBezTo>
                  <a:pt x="103" y="84"/>
                  <a:pt x="103" y="84"/>
                  <a:pt x="103" y="84"/>
                </a:cubicBezTo>
                <a:cubicBezTo>
                  <a:pt x="102" y="84"/>
                  <a:pt x="101" y="84"/>
                  <a:pt x="100" y="84"/>
                </a:cubicBezTo>
                <a:cubicBezTo>
                  <a:pt x="100" y="84"/>
                  <a:pt x="100" y="84"/>
                  <a:pt x="100" y="84"/>
                </a:cubicBezTo>
                <a:cubicBezTo>
                  <a:pt x="99" y="84"/>
                  <a:pt x="99" y="84"/>
                  <a:pt x="99" y="84"/>
                </a:cubicBezTo>
                <a:cubicBezTo>
                  <a:pt x="99" y="84"/>
                  <a:pt x="98" y="84"/>
                  <a:pt x="97" y="84"/>
                </a:cubicBezTo>
                <a:cubicBezTo>
                  <a:pt x="95" y="84"/>
                  <a:pt x="95" y="84"/>
                  <a:pt x="95" y="84"/>
                </a:cubicBezTo>
                <a:cubicBezTo>
                  <a:pt x="95" y="84"/>
                  <a:pt x="94" y="84"/>
                  <a:pt x="94" y="84"/>
                </a:cubicBezTo>
                <a:cubicBezTo>
                  <a:pt x="93" y="84"/>
                  <a:pt x="92" y="84"/>
                  <a:pt x="91" y="84"/>
                </a:cubicBezTo>
                <a:cubicBezTo>
                  <a:pt x="91" y="84"/>
                  <a:pt x="90" y="84"/>
                  <a:pt x="90" y="84"/>
                </a:cubicBezTo>
                <a:cubicBezTo>
                  <a:pt x="89" y="84"/>
                  <a:pt x="88" y="84"/>
                  <a:pt x="87" y="84"/>
                </a:cubicBezTo>
                <a:cubicBezTo>
                  <a:pt x="87" y="84"/>
                  <a:pt x="86" y="84"/>
                  <a:pt x="86" y="84"/>
                </a:cubicBezTo>
                <a:cubicBezTo>
                  <a:pt x="85" y="84"/>
                  <a:pt x="84" y="84"/>
                  <a:pt x="83" y="84"/>
                </a:cubicBezTo>
                <a:cubicBezTo>
                  <a:pt x="83" y="84"/>
                  <a:pt x="83" y="84"/>
                  <a:pt x="82" y="84"/>
                </a:cubicBezTo>
                <a:cubicBezTo>
                  <a:pt x="82" y="84"/>
                  <a:pt x="82" y="84"/>
                  <a:pt x="82" y="84"/>
                </a:cubicBezTo>
                <a:cubicBezTo>
                  <a:pt x="82" y="84"/>
                  <a:pt x="82" y="84"/>
                  <a:pt x="82" y="84"/>
                </a:cubicBezTo>
                <a:cubicBezTo>
                  <a:pt x="81" y="84"/>
                  <a:pt x="81" y="84"/>
                  <a:pt x="80" y="84"/>
                </a:cubicBezTo>
                <a:cubicBezTo>
                  <a:pt x="80" y="84"/>
                  <a:pt x="79" y="84"/>
                  <a:pt x="79" y="84"/>
                </a:cubicBezTo>
                <a:cubicBezTo>
                  <a:pt x="74" y="78"/>
                  <a:pt x="67" y="60"/>
                  <a:pt x="66" y="50"/>
                </a:cubicBezTo>
                <a:cubicBezTo>
                  <a:pt x="74" y="42"/>
                  <a:pt x="89" y="32"/>
                  <a:pt x="98" y="30"/>
                </a:cubicBezTo>
                <a:cubicBezTo>
                  <a:pt x="99" y="30"/>
                  <a:pt x="99" y="30"/>
                  <a:pt x="100" y="30"/>
                </a:cubicBezTo>
                <a:cubicBezTo>
                  <a:pt x="100" y="30"/>
                  <a:pt x="100" y="30"/>
                  <a:pt x="100" y="30"/>
                </a:cubicBezTo>
                <a:cubicBezTo>
                  <a:pt x="100" y="30"/>
                  <a:pt x="100" y="30"/>
                  <a:pt x="100" y="30"/>
                </a:cubicBezTo>
                <a:cubicBezTo>
                  <a:pt x="100" y="30"/>
                  <a:pt x="100" y="30"/>
                  <a:pt x="100" y="30"/>
                </a:cubicBezTo>
                <a:cubicBezTo>
                  <a:pt x="100" y="30"/>
                  <a:pt x="101" y="30"/>
                  <a:pt x="101" y="30"/>
                </a:cubicBezTo>
                <a:cubicBezTo>
                  <a:pt x="101" y="30"/>
                  <a:pt x="101" y="31"/>
                  <a:pt x="101" y="31"/>
                </a:cubicBezTo>
                <a:cubicBezTo>
                  <a:pt x="101" y="31"/>
                  <a:pt x="101" y="31"/>
                  <a:pt x="102" y="31"/>
                </a:cubicBezTo>
                <a:cubicBezTo>
                  <a:pt x="102" y="31"/>
                  <a:pt x="102" y="31"/>
                  <a:pt x="102" y="31"/>
                </a:cubicBezTo>
                <a:cubicBezTo>
                  <a:pt x="102" y="31"/>
                  <a:pt x="102" y="31"/>
                  <a:pt x="102" y="31"/>
                </a:cubicBezTo>
                <a:cubicBezTo>
                  <a:pt x="103" y="31"/>
                  <a:pt x="103" y="31"/>
                  <a:pt x="103" y="31"/>
                </a:cubicBezTo>
                <a:cubicBezTo>
                  <a:pt x="103" y="31"/>
                  <a:pt x="103" y="31"/>
                  <a:pt x="103" y="31"/>
                </a:cubicBezTo>
                <a:cubicBezTo>
                  <a:pt x="106" y="33"/>
                  <a:pt x="109" y="34"/>
                  <a:pt x="111" y="36"/>
                </a:cubicBezTo>
                <a:cubicBezTo>
                  <a:pt x="112" y="36"/>
                  <a:pt x="112" y="36"/>
                  <a:pt x="112" y="36"/>
                </a:cubicBezTo>
                <a:cubicBezTo>
                  <a:pt x="113" y="37"/>
                  <a:pt x="114" y="37"/>
                  <a:pt x="115" y="38"/>
                </a:cubicBezTo>
                <a:cubicBezTo>
                  <a:pt x="115" y="38"/>
                  <a:pt x="115" y="38"/>
                  <a:pt x="115" y="38"/>
                </a:cubicBezTo>
                <a:cubicBezTo>
                  <a:pt x="116" y="39"/>
                  <a:pt x="117" y="39"/>
                  <a:pt x="118" y="40"/>
                </a:cubicBezTo>
                <a:cubicBezTo>
                  <a:pt x="118" y="40"/>
                  <a:pt x="118" y="40"/>
                  <a:pt x="118" y="40"/>
                </a:cubicBezTo>
                <a:cubicBezTo>
                  <a:pt x="119" y="41"/>
                  <a:pt x="120" y="42"/>
                  <a:pt x="121" y="42"/>
                </a:cubicBezTo>
                <a:cubicBezTo>
                  <a:pt x="122" y="43"/>
                  <a:pt x="122" y="43"/>
                  <a:pt x="122" y="43"/>
                </a:cubicBezTo>
                <a:cubicBezTo>
                  <a:pt x="123" y="44"/>
                  <a:pt x="124" y="44"/>
                  <a:pt x="125" y="45"/>
                </a:cubicBezTo>
                <a:cubicBezTo>
                  <a:pt x="125" y="45"/>
                  <a:pt x="125" y="45"/>
                  <a:pt x="125" y="45"/>
                </a:cubicBezTo>
                <a:cubicBezTo>
                  <a:pt x="126" y="46"/>
                  <a:pt x="127" y="47"/>
                  <a:pt x="128" y="48"/>
                </a:cubicBezTo>
                <a:cubicBezTo>
                  <a:pt x="128" y="48"/>
                  <a:pt x="128" y="48"/>
                  <a:pt x="129" y="48"/>
                </a:cubicBezTo>
                <a:cubicBezTo>
                  <a:pt x="129" y="49"/>
                  <a:pt x="130" y="50"/>
                  <a:pt x="131" y="51"/>
                </a:cubicBezTo>
                <a:cubicBezTo>
                  <a:pt x="131" y="51"/>
                  <a:pt x="131" y="52"/>
                  <a:pt x="131" y="52"/>
                </a:cubicBezTo>
                <a:cubicBezTo>
                  <a:pt x="131" y="53"/>
                  <a:pt x="131" y="53"/>
                  <a:pt x="131" y="53"/>
                </a:cubicBezTo>
                <a:cubicBezTo>
                  <a:pt x="131" y="54"/>
                  <a:pt x="130" y="54"/>
                  <a:pt x="130" y="55"/>
                </a:cubicBezTo>
                <a:cubicBezTo>
                  <a:pt x="130" y="55"/>
                  <a:pt x="130" y="55"/>
                  <a:pt x="130" y="55"/>
                </a:cubicBezTo>
                <a:cubicBezTo>
                  <a:pt x="130" y="56"/>
                  <a:pt x="130" y="56"/>
                  <a:pt x="130" y="57"/>
                </a:cubicBezTo>
                <a:cubicBezTo>
                  <a:pt x="130" y="57"/>
                  <a:pt x="130" y="57"/>
                  <a:pt x="130" y="57"/>
                </a:cubicBezTo>
                <a:cubicBezTo>
                  <a:pt x="129" y="58"/>
                  <a:pt x="129" y="59"/>
                  <a:pt x="129" y="59"/>
                </a:cubicBezTo>
                <a:cubicBezTo>
                  <a:pt x="129" y="60"/>
                  <a:pt x="129" y="60"/>
                  <a:pt x="129" y="60"/>
                </a:cubicBezTo>
                <a:cubicBezTo>
                  <a:pt x="129" y="60"/>
                  <a:pt x="128" y="61"/>
                  <a:pt x="128" y="62"/>
                </a:cubicBezTo>
                <a:cubicBezTo>
                  <a:pt x="128" y="62"/>
                  <a:pt x="128" y="62"/>
                  <a:pt x="128" y="62"/>
                </a:cubicBezTo>
                <a:cubicBezTo>
                  <a:pt x="128" y="63"/>
                  <a:pt x="128" y="64"/>
                  <a:pt x="127" y="65"/>
                </a:cubicBezTo>
                <a:cubicBezTo>
                  <a:pt x="127" y="65"/>
                  <a:pt x="127" y="65"/>
                  <a:pt x="127" y="65"/>
                </a:cubicBezTo>
                <a:cubicBezTo>
                  <a:pt x="127" y="67"/>
                  <a:pt x="126" y="69"/>
                  <a:pt x="126" y="70"/>
                </a:cubicBezTo>
                <a:cubicBezTo>
                  <a:pt x="126" y="71"/>
                  <a:pt x="126" y="71"/>
                  <a:pt x="125" y="71"/>
                </a:cubicBezTo>
                <a:cubicBezTo>
                  <a:pt x="125" y="71"/>
                  <a:pt x="125" y="71"/>
                  <a:pt x="125" y="71"/>
                </a:cubicBezTo>
                <a:cubicBezTo>
                  <a:pt x="125" y="71"/>
                  <a:pt x="125" y="72"/>
                  <a:pt x="125" y="72"/>
                </a:cubicBezTo>
                <a:cubicBezTo>
                  <a:pt x="125" y="72"/>
                  <a:pt x="125" y="72"/>
                  <a:pt x="125" y="72"/>
                </a:cubicBezTo>
                <a:cubicBezTo>
                  <a:pt x="125" y="72"/>
                  <a:pt x="125" y="73"/>
                  <a:pt x="125" y="73"/>
                </a:cubicBezTo>
                <a:cubicBezTo>
                  <a:pt x="125" y="73"/>
                  <a:pt x="125" y="73"/>
                  <a:pt x="125" y="73"/>
                </a:cubicBezTo>
                <a:cubicBezTo>
                  <a:pt x="125" y="74"/>
                  <a:pt x="125" y="74"/>
                  <a:pt x="124" y="74"/>
                </a:cubicBezTo>
                <a:cubicBezTo>
                  <a:pt x="124" y="74"/>
                  <a:pt x="124" y="74"/>
                  <a:pt x="124" y="74"/>
                </a:cubicBezTo>
                <a:cubicBezTo>
                  <a:pt x="124" y="75"/>
                  <a:pt x="124" y="75"/>
                  <a:pt x="124" y="75"/>
                </a:cubicBezTo>
                <a:cubicBezTo>
                  <a:pt x="124" y="75"/>
                  <a:pt x="124" y="75"/>
                  <a:pt x="124" y="75"/>
                </a:cubicBezTo>
                <a:cubicBezTo>
                  <a:pt x="124" y="76"/>
                  <a:pt x="124" y="76"/>
                  <a:pt x="124" y="76"/>
                </a:cubicBezTo>
                <a:cubicBezTo>
                  <a:pt x="124" y="76"/>
                  <a:pt x="124" y="76"/>
                  <a:pt x="124" y="76"/>
                </a:cubicBezTo>
                <a:cubicBezTo>
                  <a:pt x="124" y="77"/>
                  <a:pt x="123" y="77"/>
                  <a:pt x="123" y="78"/>
                </a:cubicBezTo>
                <a:cubicBezTo>
                  <a:pt x="123" y="78"/>
                  <a:pt x="123" y="78"/>
                  <a:pt x="123" y="78"/>
                </a:cubicBezTo>
                <a:cubicBezTo>
                  <a:pt x="123" y="78"/>
                  <a:pt x="123" y="79"/>
                  <a:pt x="122" y="80"/>
                </a:cubicBezTo>
                <a:cubicBezTo>
                  <a:pt x="122" y="80"/>
                  <a:pt x="122" y="80"/>
                  <a:pt x="122" y="80"/>
                </a:cubicBezTo>
                <a:cubicBezTo>
                  <a:pt x="122" y="81"/>
                  <a:pt x="122" y="81"/>
                  <a:pt x="122" y="81"/>
                </a:cubicBezTo>
                <a:cubicBezTo>
                  <a:pt x="122" y="81"/>
                  <a:pt x="122" y="81"/>
                  <a:pt x="122" y="81"/>
                </a:cubicBezTo>
                <a:cubicBezTo>
                  <a:pt x="122" y="82"/>
                  <a:pt x="122" y="82"/>
                  <a:pt x="121" y="82"/>
                </a:cubicBezTo>
                <a:cubicBezTo>
                  <a:pt x="121" y="82"/>
                  <a:pt x="121" y="82"/>
                  <a:pt x="121" y="82"/>
                </a:cubicBezTo>
                <a:cubicBezTo>
                  <a:pt x="121" y="82"/>
                  <a:pt x="121" y="83"/>
                  <a:pt x="121" y="83"/>
                </a:cubicBezTo>
                <a:cubicBezTo>
                  <a:pt x="121" y="83"/>
                  <a:pt x="121" y="83"/>
                  <a:pt x="121" y="83"/>
                </a:cubicBezTo>
                <a:cubicBezTo>
                  <a:pt x="121" y="84"/>
                  <a:pt x="120" y="84"/>
                  <a:pt x="120" y="85"/>
                </a:cubicBezTo>
                <a:cubicBezTo>
                  <a:pt x="120" y="85"/>
                  <a:pt x="119" y="85"/>
                  <a:pt x="118" y="85"/>
                </a:cubicBezTo>
                <a:cubicBezTo>
                  <a:pt x="118" y="85"/>
                  <a:pt x="117" y="84"/>
                  <a:pt x="116" y="84"/>
                </a:cubicBezTo>
                <a:close/>
                <a:moveTo>
                  <a:pt x="167" y="152"/>
                </a:moveTo>
                <a:cubicBezTo>
                  <a:pt x="167" y="153"/>
                  <a:pt x="166" y="153"/>
                  <a:pt x="165" y="154"/>
                </a:cubicBezTo>
                <a:cubicBezTo>
                  <a:pt x="165" y="154"/>
                  <a:pt x="165" y="154"/>
                  <a:pt x="165" y="154"/>
                </a:cubicBezTo>
                <a:cubicBezTo>
                  <a:pt x="163" y="156"/>
                  <a:pt x="160" y="159"/>
                  <a:pt x="156" y="162"/>
                </a:cubicBezTo>
                <a:cubicBezTo>
                  <a:pt x="156" y="162"/>
                  <a:pt x="156" y="162"/>
                  <a:pt x="156" y="162"/>
                </a:cubicBezTo>
                <a:cubicBezTo>
                  <a:pt x="156" y="162"/>
                  <a:pt x="156" y="162"/>
                  <a:pt x="156" y="162"/>
                </a:cubicBezTo>
                <a:cubicBezTo>
                  <a:pt x="151" y="166"/>
                  <a:pt x="145" y="169"/>
                  <a:pt x="138" y="171"/>
                </a:cubicBezTo>
                <a:cubicBezTo>
                  <a:pt x="138" y="171"/>
                  <a:pt x="138" y="171"/>
                  <a:pt x="138" y="171"/>
                </a:cubicBezTo>
                <a:cubicBezTo>
                  <a:pt x="138" y="171"/>
                  <a:pt x="138" y="171"/>
                  <a:pt x="138" y="171"/>
                </a:cubicBezTo>
                <a:cubicBezTo>
                  <a:pt x="138" y="171"/>
                  <a:pt x="138" y="171"/>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6" y="170"/>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5" y="169"/>
                </a:cubicBezTo>
                <a:cubicBezTo>
                  <a:pt x="135" y="169"/>
                  <a:pt x="135" y="169"/>
                  <a:pt x="135" y="169"/>
                </a:cubicBezTo>
                <a:cubicBezTo>
                  <a:pt x="135" y="169"/>
                  <a:pt x="135" y="169"/>
                  <a:pt x="135" y="169"/>
                </a:cubicBezTo>
                <a:cubicBezTo>
                  <a:pt x="135" y="168"/>
                  <a:pt x="135" y="168"/>
                  <a:pt x="135" y="168"/>
                </a:cubicBezTo>
                <a:cubicBezTo>
                  <a:pt x="134" y="168"/>
                  <a:pt x="134" y="168"/>
                  <a:pt x="134" y="168"/>
                </a:cubicBezTo>
                <a:cubicBezTo>
                  <a:pt x="134" y="168"/>
                  <a:pt x="134" y="168"/>
                  <a:pt x="134" y="168"/>
                </a:cubicBezTo>
                <a:cubicBezTo>
                  <a:pt x="134" y="168"/>
                  <a:pt x="134" y="168"/>
                  <a:pt x="134" y="168"/>
                </a:cubicBezTo>
                <a:cubicBezTo>
                  <a:pt x="134" y="168"/>
                  <a:pt x="134" y="167"/>
                  <a:pt x="134" y="167"/>
                </a:cubicBezTo>
                <a:cubicBezTo>
                  <a:pt x="134" y="167"/>
                  <a:pt x="134" y="167"/>
                  <a:pt x="134" y="167"/>
                </a:cubicBezTo>
                <a:cubicBezTo>
                  <a:pt x="134" y="167"/>
                  <a:pt x="134" y="167"/>
                  <a:pt x="134" y="167"/>
                </a:cubicBezTo>
                <a:cubicBezTo>
                  <a:pt x="134" y="167"/>
                  <a:pt x="133" y="167"/>
                  <a:pt x="133" y="167"/>
                </a:cubicBezTo>
                <a:cubicBezTo>
                  <a:pt x="133" y="167"/>
                  <a:pt x="133" y="167"/>
                  <a:pt x="133" y="167"/>
                </a:cubicBezTo>
                <a:cubicBezTo>
                  <a:pt x="133" y="166"/>
                  <a:pt x="133" y="166"/>
                  <a:pt x="132" y="166"/>
                </a:cubicBezTo>
                <a:cubicBezTo>
                  <a:pt x="132" y="166"/>
                  <a:pt x="132" y="166"/>
                  <a:pt x="131" y="165"/>
                </a:cubicBezTo>
                <a:cubicBezTo>
                  <a:pt x="131" y="165"/>
                  <a:pt x="131" y="165"/>
                  <a:pt x="131" y="165"/>
                </a:cubicBezTo>
                <a:cubicBezTo>
                  <a:pt x="131" y="165"/>
                  <a:pt x="130" y="164"/>
                  <a:pt x="130" y="164"/>
                </a:cubicBezTo>
                <a:cubicBezTo>
                  <a:pt x="129" y="163"/>
                  <a:pt x="129" y="163"/>
                  <a:pt x="129" y="163"/>
                </a:cubicBezTo>
                <a:cubicBezTo>
                  <a:pt x="129" y="163"/>
                  <a:pt x="129" y="163"/>
                  <a:pt x="129" y="163"/>
                </a:cubicBezTo>
                <a:cubicBezTo>
                  <a:pt x="129" y="163"/>
                  <a:pt x="128" y="162"/>
                  <a:pt x="128" y="162"/>
                </a:cubicBezTo>
                <a:cubicBezTo>
                  <a:pt x="128" y="162"/>
                  <a:pt x="128" y="162"/>
                  <a:pt x="128" y="162"/>
                </a:cubicBezTo>
                <a:cubicBezTo>
                  <a:pt x="128" y="162"/>
                  <a:pt x="128" y="162"/>
                  <a:pt x="128" y="162"/>
                </a:cubicBezTo>
                <a:cubicBezTo>
                  <a:pt x="126" y="160"/>
                  <a:pt x="125" y="159"/>
                  <a:pt x="124" y="158"/>
                </a:cubicBezTo>
                <a:cubicBezTo>
                  <a:pt x="124" y="158"/>
                  <a:pt x="124" y="158"/>
                  <a:pt x="124" y="158"/>
                </a:cubicBezTo>
                <a:cubicBezTo>
                  <a:pt x="124" y="158"/>
                  <a:pt x="124" y="158"/>
                  <a:pt x="124" y="158"/>
                </a:cubicBezTo>
                <a:cubicBezTo>
                  <a:pt x="123" y="157"/>
                  <a:pt x="123" y="157"/>
                  <a:pt x="122" y="156"/>
                </a:cubicBezTo>
                <a:cubicBezTo>
                  <a:pt x="122" y="156"/>
                  <a:pt x="122" y="156"/>
                  <a:pt x="122" y="156"/>
                </a:cubicBezTo>
                <a:cubicBezTo>
                  <a:pt x="122" y="156"/>
                  <a:pt x="122" y="155"/>
                  <a:pt x="121" y="155"/>
                </a:cubicBezTo>
                <a:cubicBezTo>
                  <a:pt x="121" y="155"/>
                  <a:pt x="121" y="155"/>
                  <a:pt x="121" y="155"/>
                </a:cubicBezTo>
                <a:cubicBezTo>
                  <a:pt x="121" y="154"/>
                  <a:pt x="121" y="154"/>
                  <a:pt x="120" y="154"/>
                </a:cubicBezTo>
                <a:cubicBezTo>
                  <a:pt x="120" y="154"/>
                  <a:pt x="120" y="153"/>
                  <a:pt x="120" y="153"/>
                </a:cubicBezTo>
                <a:cubicBezTo>
                  <a:pt x="120" y="153"/>
                  <a:pt x="119" y="153"/>
                  <a:pt x="119" y="152"/>
                </a:cubicBezTo>
                <a:cubicBezTo>
                  <a:pt x="119" y="152"/>
                  <a:pt x="119" y="152"/>
                  <a:pt x="120" y="152"/>
                </a:cubicBezTo>
                <a:cubicBezTo>
                  <a:pt x="120" y="152"/>
                  <a:pt x="120" y="152"/>
                  <a:pt x="120" y="152"/>
                </a:cubicBezTo>
                <a:cubicBezTo>
                  <a:pt x="124" y="147"/>
                  <a:pt x="130" y="139"/>
                  <a:pt x="134" y="131"/>
                </a:cubicBezTo>
                <a:cubicBezTo>
                  <a:pt x="134" y="131"/>
                  <a:pt x="134" y="131"/>
                  <a:pt x="134" y="131"/>
                </a:cubicBezTo>
                <a:cubicBezTo>
                  <a:pt x="134" y="130"/>
                  <a:pt x="135" y="130"/>
                  <a:pt x="135" y="129"/>
                </a:cubicBezTo>
                <a:cubicBezTo>
                  <a:pt x="135" y="129"/>
                  <a:pt x="135" y="129"/>
                  <a:pt x="136" y="128"/>
                </a:cubicBezTo>
                <a:cubicBezTo>
                  <a:pt x="136" y="128"/>
                  <a:pt x="136" y="128"/>
                  <a:pt x="136" y="127"/>
                </a:cubicBezTo>
                <a:cubicBezTo>
                  <a:pt x="136" y="127"/>
                  <a:pt x="137" y="127"/>
                  <a:pt x="137" y="126"/>
                </a:cubicBezTo>
                <a:cubicBezTo>
                  <a:pt x="137" y="126"/>
                  <a:pt x="137" y="126"/>
                  <a:pt x="137" y="125"/>
                </a:cubicBezTo>
                <a:cubicBezTo>
                  <a:pt x="138" y="125"/>
                  <a:pt x="138" y="124"/>
                  <a:pt x="138" y="124"/>
                </a:cubicBezTo>
                <a:cubicBezTo>
                  <a:pt x="138" y="124"/>
                  <a:pt x="138" y="123"/>
                  <a:pt x="138" y="123"/>
                </a:cubicBezTo>
                <a:cubicBezTo>
                  <a:pt x="139" y="123"/>
                  <a:pt x="139" y="122"/>
                  <a:pt x="139" y="122"/>
                </a:cubicBezTo>
                <a:cubicBezTo>
                  <a:pt x="139" y="122"/>
                  <a:pt x="139" y="121"/>
                  <a:pt x="139" y="121"/>
                </a:cubicBezTo>
                <a:cubicBezTo>
                  <a:pt x="140" y="121"/>
                  <a:pt x="140" y="120"/>
                  <a:pt x="140" y="120"/>
                </a:cubicBezTo>
                <a:cubicBezTo>
                  <a:pt x="141" y="120"/>
                  <a:pt x="141" y="120"/>
                  <a:pt x="142" y="120"/>
                </a:cubicBezTo>
                <a:cubicBezTo>
                  <a:pt x="142" y="120"/>
                  <a:pt x="142" y="120"/>
                  <a:pt x="142" y="120"/>
                </a:cubicBezTo>
                <a:cubicBezTo>
                  <a:pt x="143" y="120"/>
                  <a:pt x="143" y="120"/>
                  <a:pt x="143" y="120"/>
                </a:cubicBezTo>
                <a:cubicBezTo>
                  <a:pt x="143" y="120"/>
                  <a:pt x="144" y="120"/>
                  <a:pt x="144" y="120"/>
                </a:cubicBezTo>
                <a:cubicBezTo>
                  <a:pt x="144" y="120"/>
                  <a:pt x="144" y="120"/>
                  <a:pt x="144" y="120"/>
                </a:cubicBezTo>
                <a:cubicBezTo>
                  <a:pt x="145" y="120"/>
                  <a:pt x="145" y="120"/>
                  <a:pt x="146" y="120"/>
                </a:cubicBezTo>
                <a:cubicBezTo>
                  <a:pt x="146" y="120"/>
                  <a:pt x="146" y="120"/>
                  <a:pt x="146" y="120"/>
                </a:cubicBezTo>
                <a:cubicBezTo>
                  <a:pt x="147" y="120"/>
                  <a:pt x="147" y="120"/>
                  <a:pt x="148" y="120"/>
                </a:cubicBezTo>
                <a:cubicBezTo>
                  <a:pt x="148" y="120"/>
                  <a:pt x="148" y="120"/>
                  <a:pt x="148" y="120"/>
                </a:cubicBezTo>
                <a:cubicBezTo>
                  <a:pt x="148" y="120"/>
                  <a:pt x="148" y="120"/>
                  <a:pt x="149" y="120"/>
                </a:cubicBezTo>
                <a:cubicBezTo>
                  <a:pt x="152" y="120"/>
                  <a:pt x="155" y="120"/>
                  <a:pt x="158" y="120"/>
                </a:cubicBezTo>
                <a:cubicBezTo>
                  <a:pt x="160" y="120"/>
                  <a:pt x="162" y="120"/>
                  <a:pt x="163" y="120"/>
                </a:cubicBezTo>
                <a:cubicBezTo>
                  <a:pt x="164" y="120"/>
                  <a:pt x="166" y="120"/>
                  <a:pt x="166" y="120"/>
                </a:cubicBezTo>
                <a:cubicBezTo>
                  <a:pt x="167" y="120"/>
                  <a:pt x="167" y="120"/>
                  <a:pt x="167" y="120"/>
                </a:cubicBezTo>
                <a:cubicBezTo>
                  <a:pt x="168" y="120"/>
                  <a:pt x="169" y="120"/>
                  <a:pt x="170" y="120"/>
                </a:cubicBezTo>
                <a:cubicBezTo>
                  <a:pt x="170" y="120"/>
                  <a:pt x="170" y="120"/>
                  <a:pt x="170" y="120"/>
                </a:cubicBezTo>
                <a:cubicBezTo>
                  <a:pt x="170" y="120"/>
                  <a:pt x="171" y="120"/>
                  <a:pt x="171" y="120"/>
                </a:cubicBezTo>
                <a:cubicBezTo>
                  <a:pt x="171" y="122"/>
                  <a:pt x="172" y="124"/>
                  <a:pt x="172" y="126"/>
                </a:cubicBezTo>
                <a:cubicBezTo>
                  <a:pt x="172" y="126"/>
                  <a:pt x="172" y="126"/>
                  <a:pt x="172" y="126"/>
                </a:cubicBezTo>
                <a:cubicBezTo>
                  <a:pt x="172" y="127"/>
                  <a:pt x="172" y="127"/>
                  <a:pt x="172" y="128"/>
                </a:cubicBezTo>
                <a:cubicBezTo>
                  <a:pt x="172" y="128"/>
                  <a:pt x="172" y="128"/>
                  <a:pt x="172" y="128"/>
                </a:cubicBezTo>
                <a:cubicBezTo>
                  <a:pt x="172" y="128"/>
                  <a:pt x="172" y="129"/>
                  <a:pt x="172" y="129"/>
                </a:cubicBezTo>
                <a:cubicBezTo>
                  <a:pt x="172" y="129"/>
                  <a:pt x="172" y="130"/>
                  <a:pt x="172" y="130"/>
                </a:cubicBezTo>
                <a:cubicBezTo>
                  <a:pt x="172" y="130"/>
                  <a:pt x="172" y="131"/>
                  <a:pt x="172" y="131"/>
                </a:cubicBezTo>
                <a:cubicBezTo>
                  <a:pt x="172" y="131"/>
                  <a:pt x="172" y="131"/>
                  <a:pt x="172" y="132"/>
                </a:cubicBezTo>
                <a:cubicBezTo>
                  <a:pt x="172" y="132"/>
                  <a:pt x="172" y="132"/>
                  <a:pt x="172" y="133"/>
                </a:cubicBezTo>
                <a:cubicBezTo>
                  <a:pt x="172" y="133"/>
                  <a:pt x="172" y="133"/>
                  <a:pt x="172" y="133"/>
                </a:cubicBezTo>
                <a:cubicBezTo>
                  <a:pt x="172" y="134"/>
                  <a:pt x="172" y="134"/>
                  <a:pt x="172" y="135"/>
                </a:cubicBezTo>
                <a:cubicBezTo>
                  <a:pt x="172" y="135"/>
                  <a:pt x="172" y="135"/>
                  <a:pt x="172" y="135"/>
                </a:cubicBezTo>
                <a:cubicBezTo>
                  <a:pt x="172" y="136"/>
                  <a:pt x="172" y="137"/>
                  <a:pt x="172" y="138"/>
                </a:cubicBezTo>
                <a:cubicBezTo>
                  <a:pt x="172" y="138"/>
                  <a:pt x="172" y="138"/>
                  <a:pt x="172" y="138"/>
                </a:cubicBezTo>
                <a:cubicBezTo>
                  <a:pt x="172" y="138"/>
                  <a:pt x="172" y="139"/>
                  <a:pt x="172" y="139"/>
                </a:cubicBezTo>
                <a:cubicBezTo>
                  <a:pt x="172" y="139"/>
                  <a:pt x="172" y="139"/>
                  <a:pt x="172" y="140"/>
                </a:cubicBezTo>
                <a:cubicBezTo>
                  <a:pt x="172" y="140"/>
                  <a:pt x="172" y="140"/>
                  <a:pt x="172" y="141"/>
                </a:cubicBezTo>
                <a:cubicBezTo>
                  <a:pt x="172" y="141"/>
                  <a:pt x="172" y="141"/>
                  <a:pt x="172" y="141"/>
                </a:cubicBezTo>
                <a:cubicBezTo>
                  <a:pt x="172" y="142"/>
                  <a:pt x="172" y="142"/>
                  <a:pt x="172" y="142"/>
                </a:cubicBezTo>
                <a:cubicBezTo>
                  <a:pt x="172" y="142"/>
                  <a:pt x="172" y="143"/>
                  <a:pt x="171" y="143"/>
                </a:cubicBezTo>
                <a:cubicBezTo>
                  <a:pt x="171" y="143"/>
                  <a:pt x="171" y="143"/>
                  <a:pt x="171" y="144"/>
                </a:cubicBezTo>
                <a:cubicBezTo>
                  <a:pt x="171" y="144"/>
                  <a:pt x="171" y="144"/>
                  <a:pt x="171" y="144"/>
                </a:cubicBezTo>
                <a:cubicBezTo>
                  <a:pt x="171" y="145"/>
                  <a:pt x="171" y="145"/>
                  <a:pt x="171" y="145"/>
                </a:cubicBezTo>
                <a:cubicBezTo>
                  <a:pt x="171" y="145"/>
                  <a:pt x="171" y="145"/>
                  <a:pt x="171" y="146"/>
                </a:cubicBezTo>
                <a:cubicBezTo>
                  <a:pt x="171" y="146"/>
                  <a:pt x="171" y="146"/>
                  <a:pt x="171" y="146"/>
                </a:cubicBezTo>
                <a:cubicBezTo>
                  <a:pt x="171" y="146"/>
                  <a:pt x="171" y="146"/>
                  <a:pt x="171" y="146"/>
                </a:cubicBezTo>
                <a:cubicBezTo>
                  <a:pt x="171" y="146"/>
                  <a:pt x="171" y="146"/>
                  <a:pt x="171" y="146"/>
                </a:cubicBezTo>
                <a:cubicBezTo>
                  <a:pt x="171" y="146"/>
                  <a:pt x="171" y="146"/>
                  <a:pt x="171" y="146"/>
                </a:cubicBezTo>
                <a:cubicBezTo>
                  <a:pt x="171" y="146"/>
                  <a:pt x="171" y="146"/>
                  <a:pt x="171" y="147"/>
                </a:cubicBezTo>
                <a:cubicBezTo>
                  <a:pt x="171" y="147"/>
                  <a:pt x="171" y="147"/>
                  <a:pt x="171" y="148"/>
                </a:cubicBezTo>
                <a:cubicBezTo>
                  <a:pt x="171" y="148"/>
                  <a:pt x="170" y="148"/>
                  <a:pt x="170" y="149"/>
                </a:cubicBezTo>
                <a:cubicBezTo>
                  <a:pt x="170" y="149"/>
                  <a:pt x="170" y="149"/>
                  <a:pt x="170" y="149"/>
                </a:cubicBezTo>
                <a:cubicBezTo>
                  <a:pt x="169" y="149"/>
                  <a:pt x="169" y="150"/>
                  <a:pt x="169" y="150"/>
                </a:cubicBezTo>
                <a:cubicBezTo>
                  <a:pt x="169" y="150"/>
                  <a:pt x="169" y="150"/>
                  <a:pt x="169" y="150"/>
                </a:cubicBezTo>
                <a:cubicBezTo>
                  <a:pt x="168" y="151"/>
                  <a:pt x="168" y="151"/>
                  <a:pt x="167" y="152"/>
                </a:cubicBezTo>
                <a:cubicBezTo>
                  <a:pt x="167" y="152"/>
                  <a:pt x="167" y="152"/>
                  <a:pt x="167" y="152"/>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36" name="Freeform 27">
            <a:extLst>
              <a:ext uri="{FF2B5EF4-FFF2-40B4-BE49-F238E27FC236}">
                <a16:creationId xmlns:a16="http://schemas.microsoft.com/office/drawing/2014/main" id="{7B082BE3-03E5-4D1E-9C41-A61CAFA228F9}"/>
              </a:ext>
            </a:extLst>
          </p:cNvPr>
          <p:cNvSpPr>
            <a:spLocks noChangeAspect="1" noEditPoints="1"/>
          </p:cNvSpPr>
          <p:nvPr/>
        </p:nvSpPr>
        <p:spPr bwMode="gray">
          <a:xfrm flipH="1">
            <a:off x="8950392" y="4155553"/>
            <a:ext cx="90000" cy="90000"/>
          </a:xfrm>
          <a:custGeom>
            <a:avLst/>
            <a:gdLst>
              <a:gd name="T0" fmla="*/ 191 w 193"/>
              <a:gd name="T1" fmla="*/ 79 h 193"/>
              <a:gd name="T2" fmla="*/ 189 w 193"/>
              <a:gd name="T3" fmla="*/ 80 h 193"/>
              <a:gd name="T4" fmla="*/ 188 w 193"/>
              <a:gd name="T5" fmla="*/ 81 h 193"/>
              <a:gd name="T6" fmla="*/ 185 w 193"/>
              <a:gd name="T7" fmla="*/ 82 h 193"/>
              <a:gd name="T8" fmla="*/ 179 w 193"/>
              <a:gd name="T9" fmla="*/ 73 h 193"/>
              <a:gd name="T10" fmla="*/ 175 w 193"/>
              <a:gd name="T11" fmla="*/ 65 h 193"/>
              <a:gd name="T12" fmla="*/ 165 w 193"/>
              <a:gd name="T13" fmla="*/ 51 h 193"/>
              <a:gd name="T14" fmla="*/ 164 w 193"/>
              <a:gd name="T15" fmla="*/ 37 h 193"/>
              <a:gd name="T16" fmla="*/ 170 w 193"/>
              <a:gd name="T17" fmla="*/ 35 h 193"/>
              <a:gd name="T18" fmla="*/ 127 w 193"/>
              <a:gd name="T19" fmla="*/ 5 h 193"/>
              <a:gd name="T20" fmla="*/ 31 w 193"/>
              <a:gd name="T21" fmla="*/ 30 h 193"/>
              <a:gd name="T22" fmla="*/ 34 w 193"/>
              <a:gd name="T23" fmla="*/ 29 h 193"/>
              <a:gd name="T24" fmla="*/ 33 w 193"/>
              <a:gd name="T25" fmla="*/ 37 h 193"/>
              <a:gd name="T26" fmla="*/ 33 w 193"/>
              <a:gd name="T27" fmla="*/ 47 h 193"/>
              <a:gd name="T28" fmla="*/ 25 w 193"/>
              <a:gd name="T29" fmla="*/ 58 h 193"/>
              <a:gd name="T30" fmla="*/ 20 w 193"/>
              <a:gd name="T31" fmla="*/ 65 h 193"/>
              <a:gd name="T32" fmla="*/ 14 w 193"/>
              <a:gd name="T33" fmla="*/ 83 h 193"/>
              <a:gd name="T34" fmla="*/ 12 w 193"/>
              <a:gd name="T35" fmla="*/ 83 h 193"/>
              <a:gd name="T36" fmla="*/ 7 w 193"/>
              <a:gd name="T37" fmla="*/ 82 h 193"/>
              <a:gd name="T38" fmla="*/ 4 w 193"/>
              <a:gd name="T39" fmla="*/ 81 h 193"/>
              <a:gd name="T40" fmla="*/ 67 w 193"/>
              <a:gd name="T41" fmla="*/ 188 h 193"/>
              <a:gd name="T42" fmla="*/ 76 w 193"/>
              <a:gd name="T43" fmla="*/ 154 h 193"/>
              <a:gd name="T44" fmla="*/ 73 w 193"/>
              <a:gd name="T45" fmla="*/ 158 h 193"/>
              <a:gd name="T46" fmla="*/ 67 w 193"/>
              <a:gd name="T47" fmla="*/ 163 h 193"/>
              <a:gd name="T48" fmla="*/ 63 w 193"/>
              <a:gd name="T49" fmla="*/ 166 h 193"/>
              <a:gd name="T50" fmla="*/ 61 w 193"/>
              <a:gd name="T51" fmla="*/ 168 h 193"/>
              <a:gd name="T52" fmla="*/ 26 w 193"/>
              <a:gd name="T53" fmla="*/ 145 h 193"/>
              <a:gd name="T54" fmla="*/ 25 w 193"/>
              <a:gd name="T55" fmla="*/ 141 h 193"/>
              <a:gd name="T56" fmla="*/ 24 w 193"/>
              <a:gd name="T57" fmla="*/ 123 h 193"/>
              <a:gd name="T58" fmla="*/ 26 w 193"/>
              <a:gd name="T59" fmla="*/ 117 h 193"/>
              <a:gd name="T60" fmla="*/ 36 w 193"/>
              <a:gd name="T61" fmla="*/ 118 h 193"/>
              <a:gd name="T62" fmla="*/ 50 w 193"/>
              <a:gd name="T63" fmla="*/ 119 h 193"/>
              <a:gd name="T64" fmla="*/ 60 w 193"/>
              <a:gd name="T65" fmla="*/ 122 h 193"/>
              <a:gd name="T66" fmla="*/ 72 w 193"/>
              <a:gd name="T67" fmla="*/ 142 h 193"/>
              <a:gd name="T68" fmla="*/ 112 w 193"/>
              <a:gd name="T69" fmla="*/ 84 h 193"/>
              <a:gd name="T70" fmla="*/ 103 w 193"/>
              <a:gd name="T71" fmla="*/ 84 h 193"/>
              <a:gd name="T72" fmla="*/ 87 w 193"/>
              <a:gd name="T73" fmla="*/ 84 h 193"/>
              <a:gd name="T74" fmla="*/ 98 w 193"/>
              <a:gd name="T75" fmla="*/ 30 h 193"/>
              <a:gd name="T76" fmla="*/ 102 w 193"/>
              <a:gd name="T77" fmla="*/ 31 h 193"/>
              <a:gd name="T78" fmla="*/ 121 w 193"/>
              <a:gd name="T79" fmla="*/ 42 h 193"/>
              <a:gd name="T80" fmla="*/ 130 w 193"/>
              <a:gd name="T81" fmla="*/ 55 h 193"/>
              <a:gd name="T82" fmla="*/ 127 w 193"/>
              <a:gd name="T83" fmla="*/ 65 h 193"/>
              <a:gd name="T84" fmla="*/ 124 w 193"/>
              <a:gd name="T85" fmla="*/ 74 h 193"/>
              <a:gd name="T86" fmla="*/ 122 w 193"/>
              <a:gd name="T87" fmla="*/ 81 h 193"/>
              <a:gd name="T88" fmla="*/ 167 w 193"/>
              <a:gd name="T89" fmla="*/ 152 h 193"/>
              <a:gd name="T90" fmla="*/ 137 w 193"/>
              <a:gd name="T91" fmla="*/ 170 h 193"/>
              <a:gd name="T92" fmla="*/ 136 w 193"/>
              <a:gd name="T93" fmla="*/ 169 h 193"/>
              <a:gd name="T94" fmla="*/ 134 w 193"/>
              <a:gd name="T95" fmla="*/ 167 h 193"/>
              <a:gd name="T96" fmla="*/ 129 w 193"/>
              <a:gd name="T97" fmla="*/ 163 h 193"/>
              <a:gd name="T98" fmla="*/ 122 w 193"/>
              <a:gd name="T99" fmla="*/ 156 h 193"/>
              <a:gd name="T100" fmla="*/ 134 w 193"/>
              <a:gd name="T101" fmla="*/ 131 h 193"/>
              <a:gd name="T102" fmla="*/ 139 w 193"/>
              <a:gd name="T103" fmla="*/ 121 h 193"/>
              <a:gd name="T104" fmla="*/ 148 w 193"/>
              <a:gd name="T105" fmla="*/ 120 h 193"/>
              <a:gd name="T106" fmla="*/ 171 w 193"/>
              <a:gd name="T107" fmla="*/ 120 h 193"/>
              <a:gd name="T108" fmla="*/ 172 w 193"/>
              <a:gd name="T109" fmla="*/ 133 h 193"/>
              <a:gd name="T110" fmla="*/ 172 w 193"/>
              <a:gd name="T111" fmla="*/ 141 h 193"/>
              <a:gd name="T112" fmla="*/ 171 w 193"/>
              <a:gd name="T113" fmla="*/ 146 h 193"/>
              <a:gd name="T114" fmla="*/ 167 w 193"/>
              <a:gd name="T115" fmla="*/ 15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3" h="193">
                <a:moveTo>
                  <a:pt x="177" y="149"/>
                </a:moveTo>
                <a:cubicBezTo>
                  <a:pt x="178" y="148"/>
                  <a:pt x="178" y="147"/>
                  <a:pt x="178" y="147"/>
                </a:cubicBezTo>
                <a:cubicBezTo>
                  <a:pt x="178" y="147"/>
                  <a:pt x="179" y="146"/>
                  <a:pt x="180" y="145"/>
                </a:cubicBezTo>
                <a:cubicBezTo>
                  <a:pt x="187" y="131"/>
                  <a:pt x="193" y="117"/>
                  <a:pt x="193" y="96"/>
                </a:cubicBezTo>
                <a:cubicBezTo>
                  <a:pt x="193" y="95"/>
                  <a:pt x="192" y="94"/>
                  <a:pt x="192" y="94"/>
                </a:cubicBezTo>
                <a:cubicBezTo>
                  <a:pt x="192" y="93"/>
                  <a:pt x="193" y="93"/>
                  <a:pt x="193" y="92"/>
                </a:cubicBezTo>
                <a:cubicBezTo>
                  <a:pt x="192" y="87"/>
                  <a:pt x="192" y="83"/>
                  <a:pt x="191" y="79"/>
                </a:cubicBezTo>
                <a:cubicBezTo>
                  <a:pt x="191" y="79"/>
                  <a:pt x="191" y="79"/>
                  <a:pt x="191" y="79"/>
                </a:cubicBezTo>
                <a:cubicBezTo>
                  <a:pt x="191" y="79"/>
                  <a:pt x="191" y="79"/>
                  <a:pt x="191" y="79"/>
                </a:cubicBezTo>
                <a:cubicBezTo>
                  <a:pt x="191" y="79"/>
                  <a:pt x="191" y="79"/>
                  <a:pt x="190" y="79"/>
                </a:cubicBezTo>
                <a:cubicBezTo>
                  <a:pt x="190" y="79"/>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89" y="80"/>
                  <a:pt x="189" y="80"/>
                  <a:pt x="189" y="80"/>
                </a:cubicBezTo>
                <a:cubicBezTo>
                  <a:pt x="189" y="80"/>
                  <a:pt x="189" y="80"/>
                  <a:pt x="189" y="80"/>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8" y="81"/>
                  <a:pt x="188" y="81"/>
                  <a:pt x="188" y="81"/>
                </a:cubicBezTo>
                <a:cubicBezTo>
                  <a:pt x="188" y="81"/>
                  <a:pt x="188" y="81"/>
                  <a:pt x="188" y="81"/>
                </a:cubicBezTo>
                <a:cubicBezTo>
                  <a:pt x="188" y="82"/>
                  <a:pt x="188" y="82"/>
                  <a:pt x="187" y="82"/>
                </a:cubicBezTo>
                <a:cubicBezTo>
                  <a:pt x="187" y="82"/>
                  <a:pt x="187" y="82"/>
                  <a:pt x="187" y="82"/>
                </a:cubicBezTo>
                <a:cubicBezTo>
                  <a:pt x="187" y="82"/>
                  <a:pt x="187" y="82"/>
                  <a:pt x="187" y="82"/>
                </a:cubicBezTo>
                <a:cubicBezTo>
                  <a:pt x="186" y="82"/>
                  <a:pt x="186" y="82"/>
                  <a:pt x="186" y="82"/>
                </a:cubicBezTo>
                <a:cubicBezTo>
                  <a:pt x="186" y="82"/>
                  <a:pt x="186" y="82"/>
                  <a:pt x="186" y="82"/>
                </a:cubicBezTo>
                <a:cubicBezTo>
                  <a:pt x="186" y="82"/>
                  <a:pt x="186" y="82"/>
                  <a:pt x="186" y="82"/>
                </a:cubicBezTo>
                <a:cubicBezTo>
                  <a:pt x="186" y="82"/>
                  <a:pt x="185" y="82"/>
                  <a:pt x="185" y="82"/>
                </a:cubicBezTo>
                <a:cubicBezTo>
                  <a:pt x="185" y="82"/>
                  <a:pt x="185" y="82"/>
                  <a:pt x="185" y="82"/>
                </a:cubicBezTo>
                <a:cubicBezTo>
                  <a:pt x="185" y="82"/>
                  <a:pt x="184" y="82"/>
                  <a:pt x="183" y="83"/>
                </a:cubicBezTo>
                <a:cubicBezTo>
                  <a:pt x="183" y="82"/>
                  <a:pt x="183" y="81"/>
                  <a:pt x="183" y="81"/>
                </a:cubicBezTo>
                <a:cubicBezTo>
                  <a:pt x="183" y="80"/>
                  <a:pt x="182" y="80"/>
                  <a:pt x="182" y="79"/>
                </a:cubicBezTo>
                <a:cubicBezTo>
                  <a:pt x="182" y="79"/>
                  <a:pt x="182" y="79"/>
                  <a:pt x="182" y="78"/>
                </a:cubicBezTo>
                <a:cubicBezTo>
                  <a:pt x="182" y="78"/>
                  <a:pt x="181" y="77"/>
                  <a:pt x="181" y="77"/>
                </a:cubicBezTo>
                <a:cubicBezTo>
                  <a:pt x="181" y="77"/>
                  <a:pt x="181" y="76"/>
                  <a:pt x="181" y="76"/>
                </a:cubicBezTo>
                <a:cubicBezTo>
                  <a:pt x="181" y="76"/>
                  <a:pt x="180" y="75"/>
                  <a:pt x="180" y="74"/>
                </a:cubicBezTo>
                <a:cubicBezTo>
                  <a:pt x="180" y="74"/>
                  <a:pt x="180" y="74"/>
                  <a:pt x="179" y="73"/>
                </a:cubicBezTo>
                <a:cubicBezTo>
                  <a:pt x="179" y="73"/>
                  <a:pt x="179" y="73"/>
                  <a:pt x="179" y="73"/>
                </a:cubicBezTo>
                <a:cubicBezTo>
                  <a:pt x="179" y="73"/>
                  <a:pt x="179" y="72"/>
                  <a:pt x="179" y="72"/>
                </a:cubicBezTo>
                <a:cubicBezTo>
                  <a:pt x="179" y="72"/>
                  <a:pt x="179" y="72"/>
                  <a:pt x="179" y="72"/>
                </a:cubicBezTo>
                <a:cubicBezTo>
                  <a:pt x="179" y="72"/>
                  <a:pt x="178" y="71"/>
                  <a:pt x="178" y="71"/>
                </a:cubicBezTo>
                <a:cubicBezTo>
                  <a:pt x="178" y="70"/>
                  <a:pt x="178" y="70"/>
                  <a:pt x="178" y="70"/>
                </a:cubicBezTo>
                <a:cubicBezTo>
                  <a:pt x="178" y="70"/>
                  <a:pt x="178" y="70"/>
                  <a:pt x="178" y="70"/>
                </a:cubicBezTo>
                <a:cubicBezTo>
                  <a:pt x="177" y="69"/>
                  <a:pt x="177" y="68"/>
                  <a:pt x="176" y="68"/>
                </a:cubicBezTo>
                <a:cubicBezTo>
                  <a:pt x="176" y="67"/>
                  <a:pt x="176" y="67"/>
                  <a:pt x="176" y="67"/>
                </a:cubicBezTo>
                <a:cubicBezTo>
                  <a:pt x="176" y="66"/>
                  <a:pt x="175" y="66"/>
                  <a:pt x="175" y="65"/>
                </a:cubicBezTo>
                <a:cubicBezTo>
                  <a:pt x="175" y="65"/>
                  <a:pt x="175" y="65"/>
                  <a:pt x="175" y="65"/>
                </a:cubicBezTo>
                <a:cubicBezTo>
                  <a:pt x="174" y="64"/>
                  <a:pt x="173" y="63"/>
                  <a:pt x="173" y="62"/>
                </a:cubicBezTo>
                <a:cubicBezTo>
                  <a:pt x="173" y="62"/>
                  <a:pt x="173" y="62"/>
                  <a:pt x="173" y="62"/>
                </a:cubicBezTo>
                <a:cubicBezTo>
                  <a:pt x="173" y="62"/>
                  <a:pt x="173" y="62"/>
                  <a:pt x="173" y="62"/>
                </a:cubicBezTo>
                <a:cubicBezTo>
                  <a:pt x="172" y="61"/>
                  <a:pt x="172" y="61"/>
                  <a:pt x="172" y="60"/>
                </a:cubicBezTo>
                <a:cubicBezTo>
                  <a:pt x="171" y="60"/>
                  <a:pt x="171" y="60"/>
                  <a:pt x="171" y="60"/>
                </a:cubicBezTo>
                <a:cubicBezTo>
                  <a:pt x="171" y="59"/>
                  <a:pt x="171" y="59"/>
                  <a:pt x="170" y="58"/>
                </a:cubicBezTo>
                <a:cubicBezTo>
                  <a:pt x="169" y="56"/>
                  <a:pt x="167" y="54"/>
                  <a:pt x="166" y="53"/>
                </a:cubicBezTo>
                <a:cubicBezTo>
                  <a:pt x="166" y="53"/>
                  <a:pt x="166" y="53"/>
                  <a:pt x="166" y="53"/>
                </a:cubicBezTo>
                <a:cubicBezTo>
                  <a:pt x="165" y="52"/>
                  <a:pt x="165" y="52"/>
                  <a:pt x="165" y="51"/>
                </a:cubicBezTo>
                <a:cubicBezTo>
                  <a:pt x="164" y="51"/>
                  <a:pt x="164" y="51"/>
                  <a:pt x="164" y="51"/>
                </a:cubicBezTo>
                <a:cubicBezTo>
                  <a:pt x="164" y="51"/>
                  <a:pt x="164" y="51"/>
                  <a:pt x="164" y="51"/>
                </a:cubicBezTo>
                <a:cubicBezTo>
                  <a:pt x="163" y="50"/>
                  <a:pt x="163" y="50"/>
                  <a:pt x="163" y="50"/>
                </a:cubicBezTo>
                <a:cubicBezTo>
                  <a:pt x="163" y="49"/>
                  <a:pt x="163" y="49"/>
                  <a:pt x="164" y="48"/>
                </a:cubicBezTo>
                <a:cubicBezTo>
                  <a:pt x="164" y="47"/>
                  <a:pt x="164" y="46"/>
                  <a:pt x="164" y="44"/>
                </a:cubicBezTo>
                <a:cubicBezTo>
                  <a:pt x="164" y="43"/>
                  <a:pt x="164" y="43"/>
                  <a:pt x="164" y="42"/>
                </a:cubicBezTo>
                <a:cubicBezTo>
                  <a:pt x="164" y="41"/>
                  <a:pt x="164" y="40"/>
                  <a:pt x="164" y="39"/>
                </a:cubicBezTo>
                <a:cubicBezTo>
                  <a:pt x="164" y="39"/>
                  <a:pt x="164" y="39"/>
                  <a:pt x="164" y="39"/>
                </a:cubicBezTo>
                <a:cubicBezTo>
                  <a:pt x="164" y="38"/>
                  <a:pt x="164" y="37"/>
                  <a:pt x="164" y="37"/>
                </a:cubicBezTo>
                <a:cubicBezTo>
                  <a:pt x="164" y="36"/>
                  <a:pt x="164" y="36"/>
                  <a:pt x="164" y="36"/>
                </a:cubicBezTo>
                <a:cubicBezTo>
                  <a:pt x="164" y="35"/>
                  <a:pt x="164" y="34"/>
                  <a:pt x="164" y="34"/>
                </a:cubicBezTo>
                <a:cubicBezTo>
                  <a:pt x="164" y="34"/>
                  <a:pt x="164" y="33"/>
                  <a:pt x="164" y="33"/>
                </a:cubicBezTo>
                <a:cubicBezTo>
                  <a:pt x="164" y="33"/>
                  <a:pt x="164" y="33"/>
                  <a:pt x="164" y="33"/>
                </a:cubicBezTo>
                <a:cubicBezTo>
                  <a:pt x="163" y="32"/>
                  <a:pt x="163" y="31"/>
                  <a:pt x="163" y="31"/>
                </a:cubicBezTo>
                <a:cubicBezTo>
                  <a:pt x="165" y="31"/>
                  <a:pt x="167" y="33"/>
                  <a:pt x="169" y="34"/>
                </a:cubicBezTo>
                <a:cubicBezTo>
                  <a:pt x="169" y="34"/>
                  <a:pt x="169" y="34"/>
                  <a:pt x="169" y="34"/>
                </a:cubicBezTo>
                <a:cubicBezTo>
                  <a:pt x="169" y="35"/>
                  <a:pt x="169" y="35"/>
                  <a:pt x="170" y="35"/>
                </a:cubicBezTo>
                <a:cubicBezTo>
                  <a:pt x="170" y="35"/>
                  <a:pt x="170" y="35"/>
                  <a:pt x="170" y="35"/>
                </a:cubicBezTo>
                <a:cubicBezTo>
                  <a:pt x="170" y="35"/>
                  <a:pt x="170" y="35"/>
                  <a:pt x="170" y="35"/>
                </a:cubicBezTo>
                <a:cubicBezTo>
                  <a:pt x="170" y="35"/>
                  <a:pt x="170" y="35"/>
                  <a:pt x="170" y="35"/>
                </a:cubicBezTo>
                <a:cubicBezTo>
                  <a:pt x="170" y="35"/>
                  <a:pt x="170" y="36"/>
                  <a:pt x="170" y="36"/>
                </a:cubicBezTo>
                <a:cubicBezTo>
                  <a:pt x="171" y="36"/>
                  <a:pt x="171" y="36"/>
                  <a:pt x="171" y="36"/>
                </a:cubicBezTo>
                <a:cubicBezTo>
                  <a:pt x="171" y="36"/>
                  <a:pt x="171" y="36"/>
                  <a:pt x="171" y="36"/>
                </a:cubicBezTo>
                <a:cubicBezTo>
                  <a:pt x="171" y="35"/>
                  <a:pt x="171" y="35"/>
                  <a:pt x="171" y="34"/>
                </a:cubicBezTo>
                <a:cubicBezTo>
                  <a:pt x="160" y="21"/>
                  <a:pt x="145" y="12"/>
                  <a:pt x="129" y="6"/>
                </a:cubicBezTo>
                <a:cubicBezTo>
                  <a:pt x="128" y="5"/>
                  <a:pt x="128" y="6"/>
                  <a:pt x="127" y="6"/>
                </a:cubicBezTo>
                <a:cubicBezTo>
                  <a:pt x="128" y="5"/>
                  <a:pt x="127" y="5"/>
                  <a:pt x="127" y="5"/>
                </a:cubicBezTo>
                <a:cubicBezTo>
                  <a:pt x="117" y="2"/>
                  <a:pt x="107" y="0"/>
                  <a:pt x="96" y="0"/>
                </a:cubicBezTo>
                <a:cubicBezTo>
                  <a:pt x="85" y="0"/>
                  <a:pt x="75" y="1"/>
                  <a:pt x="66" y="5"/>
                </a:cubicBezTo>
                <a:cubicBezTo>
                  <a:pt x="65" y="6"/>
                  <a:pt x="65" y="6"/>
                  <a:pt x="65" y="6"/>
                </a:cubicBezTo>
                <a:cubicBezTo>
                  <a:pt x="65" y="6"/>
                  <a:pt x="62" y="6"/>
                  <a:pt x="60" y="7"/>
                </a:cubicBezTo>
                <a:cubicBezTo>
                  <a:pt x="45" y="13"/>
                  <a:pt x="31" y="24"/>
                  <a:pt x="21" y="37"/>
                </a:cubicBezTo>
                <a:cubicBezTo>
                  <a:pt x="20" y="37"/>
                  <a:pt x="20" y="38"/>
                  <a:pt x="20" y="38"/>
                </a:cubicBezTo>
                <a:cubicBezTo>
                  <a:pt x="22" y="37"/>
                  <a:pt x="26" y="33"/>
                  <a:pt x="30" y="31"/>
                </a:cubicBezTo>
                <a:cubicBezTo>
                  <a:pt x="30" y="31"/>
                  <a:pt x="30" y="31"/>
                  <a:pt x="30" y="31"/>
                </a:cubicBezTo>
                <a:cubicBezTo>
                  <a:pt x="31" y="30"/>
                  <a:pt x="31" y="30"/>
                  <a:pt x="31" y="30"/>
                </a:cubicBezTo>
                <a:cubicBezTo>
                  <a:pt x="31" y="30"/>
                  <a:pt x="31" y="30"/>
                  <a:pt x="32" y="30"/>
                </a:cubicBezTo>
                <a:cubicBezTo>
                  <a:pt x="32" y="30"/>
                  <a:pt x="32" y="30"/>
                  <a:pt x="32" y="29"/>
                </a:cubicBezTo>
                <a:cubicBezTo>
                  <a:pt x="32" y="29"/>
                  <a:pt x="33" y="29"/>
                  <a:pt x="33" y="29"/>
                </a:cubicBezTo>
                <a:cubicBezTo>
                  <a:pt x="33" y="29"/>
                  <a:pt x="33" y="29"/>
                  <a:pt x="33" y="29"/>
                </a:cubicBezTo>
                <a:cubicBezTo>
                  <a:pt x="33" y="29"/>
                  <a:pt x="33" y="29"/>
                  <a:pt x="34" y="29"/>
                </a:cubicBezTo>
                <a:cubicBezTo>
                  <a:pt x="34" y="29"/>
                  <a:pt x="34" y="29"/>
                  <a:pt x="34" y="29"/>
                </a:cubicBezTo>
                <a:cubicBezTo>
                  <a:pt x="34" y="29"/>
                  <a:pt x="34" y="29"/>
                  <a:pt x="34" y="29"/>
                </a:cubicBezTo>
                <a:cubicBezTo>
                  <a:pt x="34" y="29"/>
                  <a:pt x="34" y="29"/>
                  <a:pt x="34" y="28"/>
                </a:cubicBezTo>
                <a:cubicBezTo>
                  <a:pt x="34" y="29"/>
                  <a:pt x="34" y="29"/>
                  <a:pt x="34" y="29"/>
                </a:cubicBezTo>
                <a:cubicBezTo>
                  <a:pt x="34" y="29"/>
                  <a:pt x="34" y="29"/>
                  <a:pt x="34" y="29"/>
                </a:cubicBezTo>
                <a:cubicBezTo>
                  <a:pt x="34" y="30"/>
                  <a:pt x="34" y="30"/>
                  <a:pt x="34" y="30"/>
                </a:cubicBezTo>
                <a:cubicBezTo>
                  <a:pt x="34" y="30"/>
                  <a:pt x="34" y="30"/>
                  <a:pt x="34" y="31"/>
                </a:cubicBezTo>
                <a:cubicBezTo>
                  <a:pt x="34" y="31"/>
                  <a:pt x="34" y="32"/>
                  <a:pt x="34" y="33"/>
                </a:cubicBezTo>
                <a:cubicBezTo>
                  <a:pt x="34" y="33"/>
                  <a:pt x="34" y="33"/>
                  <a:pt x="34" y="33"/>
                </a:cubicBezTo>
                <a:cubicBezTo>
                  <a:pt x="34" y="33"/>
                  <a:pt x="34" y="34"/>
                  <a:pt x="33" y="35"/>
                </a:cubicBezTo>
                <a:cubicBezTo>
                  <a:pt x="33" y="35"/>
                  <a:pt x="33" y="35"/>
                  <a:pt x="33" y="35"/>
                </a:cubicBezTo>
                <a:cubicBezTo>
                  <a:pt x="33" y="35"/>
                  <a:pt x="33" y="36"/>
                  <a:pt x="33" y="36"/>
                </a:cubicBezTo>
                <a:cubicBezTo>
                  <a:pt x="33" y="37"/>
                  <a:pt x="33" y="37"/>
                  <a:pt x="33" y="37"/>
                </a:cubicBezTo>
                <a:cubicBezTo>
                  <a:pt x="33" y="37"/>
                  <a:pt x="33" y="38"/>
                  <a:pt x="33" y="38"/>
                </a:cubicBezTo>
                <a:cubicBezTo>
                  <a:pt x="33" y="39"/>
                  <a:pt x="33" y="39"/>
                  <a:pt x="33" y="39"/>
                </a:cubicBezTo>
                <a:cubicBezTo>
                  <a:pt x="33" y="39"/>
                  <a:pt x="33" y="39"/>
                  <a:pt x="33" y="40"/>
                </a:cubicBezTo>
                <a:cubicBezTo>
                  <a:pt x="33" y="40"/>
                  <a:pt x="33" y="41"/>
                  <a:pt x="33" y="42"/>
                </a:cubicBezTo>
                <a:cubicBezTo>
                  <a:pt x="33" y="42"/>
                  <a:pt x="33" y="42"/>
                  <a:pt x="33" y="42"/>
                </a:cubicBezTo>
                <a:cubicBezTo>
                  <a:pt x="33" y="43"/>
                  <a:pt x="33" y="43"/>
                  <a:pt x="33" y="44"/>
                </a:cubicBezTo>
                <a:cubicBezTo>
                  <a:pt x="33" y="45"/>
                  <a:pt x="33" y="45"/>
                  <a:pt x="33" y="46"/>
                </a:cubicBezTo>
                <a:cubicBezTo>
                  <a:pt x="33" y="46"/>
                  <a:pt x="33" y="46"/>
                  <a:pt x="33" y="47"/>
                </a:cubicBezTo>
                <a:cubicBezTo>
                  <a:pt x="33" y="47"/>
                  <a:pt x="33" y="47"/>
                  <a:pt x="33" y="47"/>
                </a:cubicBezTo>
                <a:cubicBezTo>
                  <a:pt x="34" y="48"/>
                  <a:pt x="34" y="49"/>
                  <a:pt x="34" y="49"/>
                </a:cubicBezTo>
                <a:cubicBezTo>
                  <a:pt x="33" y="50"/>
                  <a:pt x="32" y="51"/>
                  <a:pt x="31" y="51"/>
                </a:cubicBezTo>
                <a:cubicBezTo>
                  <a:pt x="31" y="51"/>
                  <a:pt x="31" y="52"/>
                  <a:pt x="31" y="52"/>
                </a:cubicBezTo>
                <a:cubicBezTo>
                  <a:pt x="30" y="52"/>
                  <a:pt x="30" y="52"/>
                  <a:pt x="30" y="53"/>
                </a:cubicBezTo>
                <a:cubicBezTo>
                  <a:pt x="29" y="53"/>
                  <a:pt x="29" y="53"/>
                  <a:pt x="29" y="54"/>
                </a:cubicBezTo>
                <a:cubicBezTo>
                  <a:pt x="28" y="54"/>
                  <a:pt x="28" y="54"/>
                  <a:pt x="28" y="55"/>
                </a:cubicBezTo>
                <a:cubicBezTo>
                  <a:pt x="28" y="55"/>
                  <a:pt x="27" y="55"/>
                  <a:pt x="27" y="55"/>
                </a:cubicBezTo>
                <a:cubicBezTo>
                  <a:pt x="27" y="56"/>
                  <a:pt x="26" y="56"/>
                  <a:pt x="26" y="56"/>
                </a:cubicBezTo>
                <a:cubicBezTo>
                  <a:pt x="26" y="57"/>
                  <a:pt x="25" y="57"/>
                  <a:pt x="25" y="58"/>
                </a:cubicBezTo>
                <a:cubicBezTo>
                  <a:pt x="25" y="58"/>
                  <a:pt x="24" y="59"/>
                  <a:pt x="24" y="59"/>
                </a:cubicBezTo>
                <a:cubicBezTo>
                  <a:pt x="24" y="59"/>
                  <a:pt x="24" y="59"/>
                  <a:pt x="24" y="59"/>
                </a:cubicBezTo>
                <a:cubicBezTo>
                  <a:pt x="24" y="59"/>
                  <a:pt x="23" y="60"/>
                  <a:pt x="23" y="60"/>
                </a:cubicBezTo>
                <a:cubicBezTo>
                  <a:pt x="23" y="60"/>
                  <a:pt x="22" y="61"/>
                  <a:pt x="22" y="62"/>
                </a:cubicBezTo>
                <a:cubicBezTo>
                  <a:pt x="22" y="62"/>
                  <a:pt x="22" y="62"/>
                  <a:pt x="22" y="62"/>
                </a:cubicBezTo>
                <a:cubicBezTo>
                  <a:pt x="22" y="62"/>
                  <a:pt x="21" y="63"/>
                  <a:pt x="21" y="63"/>
                </a:cubicBezTo>
                <a:cubicBezTo>
                  <a:pt x="21" y="63"/>
                  <a:pt x="21" y="64"/>
                  <a:pt x="20" y="64"/>
                </a:cubicBezTo>
                <a:cubicBezTo>
                  <a:pt x="20" y="64"/>
                  <a:pt x="20" y="64"/>
                  <a:pt x="20" y="64"/>
                </a:cubicBezTo>
                <a:cubicBezTo>
                  <a:pt x="20" y="65"/>
                  <a:pt x="20" y="65"/>
                  <a:pt x="20" y="65"/>
                </a:cubicBezTo>
                <a:cubicBezTo>
                  <a:pt x="19" y="66"/>
                  <a:pt x="19" y="66"/>
                  <a:pt x="19" y="67"/>
                </a:cubicBezTo>
                <a:cubicBezTo>
                  <a:pt x="19" y="67"/>
                  <a:pt x="19" y="67"/>
                  <a:pt x="19" y="67"/>
                </a:cubicBezTo>
                <a:cubicBezTo>
                  <a:pt x="18" y="68"/>
                  <a:pt x="18" y="69"/>
                  <a:pt x="18" y="70"/>
                </a:cubicBezTo>
                <a:cubicBezTo>
                  <a:pt x="17" y="71"/>
                  <a:pt x="17" y="72"/>
                  <a:pt x="16" y="73"/>
                </a:cubicBezTo>
                <a:cubicBezTo>
                  <a:pt x="16" y="73"/>
                  <a:pt x="16" y="73"/>
                  <a:pt x="16" y="73"/>
                </a:cubicBezTo>
                <a:cubicBezTo>
                  <a:pt x="16" y="74"/>
                  <a:pt x="16" y="75"/>
                  <a:pt x="16" y="75"/>
                </a:cubicBezTo>
                <a:cubicBezTo>
                  <a:pt x="16" y="75"/>
                  <a:pt x="16" y="75"/>
                  <a:pt x="16" y="75"/>
                </a:cubicBezTo>
                <a:cubicBezTo>
                  <a:pt x="15" y="77"/>
                  <a:pt x="15" y="79"/>
                  <a:pt x="14" y="80"/>
                </a:cubicBezTo>
                <a:cubicBezTo>
                  <a:pt x="14" y="81"/>
                  <a:pt x="14" y="82"/>
                  <a:pt x="14" y="83"/>
                </a:cubicBezTo>
                <a:cubicBezTo>
                  <a:pt x="14" y="83"/>
                  <a:pt x="14" y="83"/>
                  <a:pt x="14" y="83"/>
                </a:cubicBezTo>
                <a:cubicBezTo>
                  <a:pt x="14" y="83"/>
                  <a:pt x="14" y="83"/>
                  <a:pt x="14"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2" y="83"/>
                </a:cubicBezTo>
                <a:cubicBezTo>
                  <a:pt x="12" y="83"/>
                  <a:pt x="12" y="83"/>
                  <a:pt x="12" y="83"/>
                </a:cubicBezTo>
                <a:cubicBezTo>
                  <a:pt x="12" y="83"/>
                  <a:pt x="12" y="83"/>
                  <a:pt x="12" y="83"/>
                </a:cubicBezTo>
                <a:cubicBezTo>
                  <a:pt x="12" y="83"/>
                  <a:pt x="12" y="83"/>
                  <a:pt x="12" y="83"/>
                </a:cubicBezTo>
                <a:cubicBezTo>
                  <a:pt x="11" y="83"/>
                  <a:pt x="11" y="83"/>
                  <a:pt x="11" y="83"/>
                </a:cubicBezTo>
                <a:cubicBezTo>
                  <a:pt x="11" y="83"/>
                  <a:pt x="11" y="83"/>
                  <a:pt x="11" y="83"/>
                </a:cubicBezTo>
                <a:cubicBezTo>
                  <a:pt x="10" y="82"/>
                  <a:pt x="10" y="82"/>
                  <a:pt x="10" y="82"/>
                </a:cubicBezTo>
                <a:cubicBezTo>
                  <a:pt x="10" y="82"/>
                  <a:pt x="10" y="82"/>
                  <a:pt x="10" y="82"/>
                </a:cubicBezTo>
                <a:cubicBezTo>
                  <a:pt x="10" y="82"/>
                  <a:pt x="10" y="82"/>
                  <a:pt x="9" y="82"/>
                </a:cubicBezTo>
                <a:cubicBezTo>
                  <a:pt x="9" y="82"/>
                  <a:pt x="9" y="82"/>
                  <a:pt x="9" y="82"/>
                </a:cubicBezTo>
                <a:cubicBezTo>
                  <a:pt x="8" y="82"/>
                  <a:pt x="8" y="82"/>
                  <a:pt x="7" y="82"/>
                </a:cubicBezTo>
                <a:cubicBezTo>
                  <a:pt x="7" y="82"/>
                  <a:pt x="7" y="82"/>
                  <a:pt x="7" y="82"/>
                </a:cubicBezTo>
                <a:cubicBezTo>
                  <a:pt x="6" y="82"/>
                  <a:pt x="6" y="82"/>
                  <a:pt x="6" y="82"/>
                </a:cubicBezTo>
                <a:cubicBezTo>
                  <a:pt x="6" y="82"/>
                  <a:pt x="5" y="82"/>
                  <a:pt x="5" y="82"/>
                </a:cubicBezTo>
                <a:cubicBezTo>
                  <a:pt x="5" y="82"/>
                  <a:pt x="5" y="82"/>
                  <a:pt x="5" y="82"/>
                </a:cubicBezTo>
                <a:cubicBezTo>
                  <a:pt x="5" y="82"/>
                  <a:pt x="5" y="81"/>
                  <a:pt x="5" y="81"/>
                </a:cubicBezTo>
                <a:cubicBezTo>
                  <a:pt x="5" y="81"/>
                  <a:pt x="4" y="81"/>
                  <a:pt x="4" y="81"/>
                </a:cubicBezTo>
                <a:cubicBezTo>
                  <a:pt x="4" y="81"/>
                  <a:pt x="4" y="81"/>
                  <a:pt x="4" y="81"/>
                </a:cubicBezTo>
                <a:cubicBezTo>
                  <a:pt x="4" y="81"/>
                  <a:pt x="4" y="81"/>
                  <a:pt x="4" y="81"/>
                </a:cubicBezTo>
                <a:cubicBezTo>
                  <a:pt x="4" y="81"/>
                  <a:pt x="4" y="81"/>
                  <a:pt x="4" y="81"/>
                </a:cubicBezTo>
                <a:cubicBezTo>
                  <a:pt x="3" y="81"/>
                  <a:pt x="3" y="81"/>
                  <a:pt x="3" y="81"/>
                </a:cubicBezTo>
                <a:cubicBezTo>
                  <a:pt x="3" y="81"/>
                  <a:pt x="3" y="81"/>
                  <a:pt x="3" y="81"/>
                </a:cubicBezTo>
                <a:cubicBezTo>
                  <a:pt x="3" y="81"/>
                  <a:pt x="3" y="81"/>
                  <a:pt x="3" y="81"/>
                </a:cubicBezTo>
                <a:cubicBezTo>
                  <a:pt x="2" y="81"/>
                  <a:pt x="2" y="81"/>
                  <a:pt x="2" y="81"/>
                </a:cubicBezTo>
                <a:cubicBezTo>
                  <a:pt x="1" y="86"/>
                  <a:pt x="0" y="91"/>
                  <a:pt x="0" y="96"/>
                </a:cubicBezTo>
                <a:cubicBezTo>
                  <a:pt x="0" y="113"/>
                  <a:pt x="5" y="129"/>
                  <a:pt x="12" y="143"/>
                </a:cubicBezTo>
                <a:cubicBezTo>
                  <a:pt x="13" y="145"/>
                  <a:pt x="16" y="148"/>
                  <a:pt x="17" y="148"/>
                </a:cubicBezTo>
                <a:cubicBezTo>
                  <a:pt x="16" y="149"/>
                  <a:pt x="16" y="149"/>
                  <a:pt x="17" y="150"/>
                </a:cubicBezTo>
                <a:cubicBezTo>
                  <a:pt x="28" y="168"/>
                  <a:pt x="46" y="181"/>
                  <a:pt x="67" y="188"/>
                </a:cubicBezTo>
                <a:cubicBezTo>
                  <a:pt x="69" y="189"/>
                  <a:pt x="71" y="188"/>
                  <a:pt x="73" y="188"/>
                </a:cubicBezTo>
                <a:cubicBezTo>
                  <a:pt x="73" y="189"/>
                  <a:pt x="76" y="190"/>
                  <a:pt x="78" y="191"/>
                </a:cubicBezTo>
                <a:cubicBezTo>
                  <a:pt x="84" y="192"/>
                  <a:pt x="90" y="193"/>
                  <a:pt x="96" y="193"/>
                </a:cubicBezTo>
                <a:cubicBezTo>
                  <a:pt x="103" y="193"/>
                  <a:pt x="110" y="192"/>
                  <a:pt x="116" y="190"/>
                </a:cubicBezTo>
                <a:cubicBezTo>
                  <a:pt x="118" y="190"/>
                  <a:pt x="121" y="189"/>
                  <a:pt x="122" y="188"/>
                </a:cubicBezTo>
                <a:cubicBezTo>
                  <a:pt x="122" y="188"/>
                  <a:pt x="123" y="188"/>
                  <a:pt x="124" y="188"/>
                </a:cubicBezTo>
                <a:cubicBezTo>
                  <a:pt x="148" y="181"/>
                  <a:pt x="166" y="167"/>
                  <a:pt x="177" y="149"/>
                </a:cubicBezTo>
                <a:close/>
                <a:moveTo>
                  <a:pt x="77" y="153"/>
                </a:moveTo>
                <a:cubicBezTo>
                  <a:pt x="77" y="153"/>
                  <a:pt x="77" y="153"/>
                  <a:pt x="76" y="154"/>
                </a:cubicBezTo>
                <a:cubicBezTo>
                  <a:pt x="76" y="154"/>
                  <a:pt x="76" y="154"/>
                  <a:pt x="76" y="154"/>
                </a:cubicBezTo>
                <a:cubicBezTo>
                  <a:pt x="76" y="154"/>
                  <a:pt x="76" y="155"/>
                  <a:pt x="75" y="155"/>
                </a:cubicBezTo>
                <a:cubicBezTo>
                  <a:pt x="75" y="155"/>
                  <a:pt x="75" y="155"/>
                  <a:pt x="75" y="155"/>
                </a:cubicBezTo>
                <a:cubicBezTo>
                  <a:pt x="75" y="155"/>
                  <a:pt x="75" y="156"/>
                  <a:pt x="74" y="156"/>
                </a:cubicBezTo>
                <a:cubicBezTo>
                  <a:pt x="74" y="156"/>
                  <a:pt x="74" y="156"/>
                  <a:pt x="74" y="156"/>
                </a:cubicBezTo>
                <a:cubicBezTo>
                  <a:pt x="74" y="156"/>
                  <a:pt x="74" y="156"/>
                  <a:pt x="74" y="156"/>
                </a:cubicBezTo>
                <a:cubicBezTo>
                  <a:pt x="74" y="156"/>
                  <a:pt x="74" y="156"/>
                  <a:pt x="74" y="156"/>
                </a:cubicBezTo>
                <a:cubicBezTo>
                  <a:pt x="74" y="157"/>
                  <a:pt x="74" y="157"/>
                  <a:pt x="74" y="157"/>
                </a:cubicBezTo>
                <a:cubicBezTo>
                  <a:pt x="73" y="157"/>
                  <a:pt x="73" y="158"/>
                  <a:pt x="73" y="158"/>
                </a:cubicBezTo>
                <a:cubicBezTo>
                  <a:pt x="73" y="158"/>
                  <a:pt x="73" y="158"/>
                  <a:pt x="73" y="158"/>
                </a:cubicBezTo>
                <a:cubicBezTo>
                  <a:pt x="72" y="158"/>
                  <a:pt x="72" y="159"/>
                  <a:pt x="71" y="159"/>
                </a:cubicBezTo>
                <a:cubicBezTo>
                  <a:pt x="71" y="159"/>
                  <a:pt x="71" y="159"/>
                  <a:pt x="71" y="159"/>
                </a:cubicBezTo>
                <a:cubicBezTo>
                  <a:pt x="71" y="160"/>
                  <a:pt x="70" y="160"/>
                  <a:pt x="70" y="161"/>
                </a:cubicBezTo>
                <a:cubicBezTo>
                  <a:pt x="70" y="161"/>
                  <a:pt x="69" y="161"/>
                  <a:pt x="69" y="161"/>
                </a:cubicBezTo>
                <a:cubicBezTo>
                  <a:pt x="69" y="162"/>
                  <a:pt x="69" y="162"/>
                  <a:pt x="69" y="162"/>
                </a:cubicBezTo>
                <a:cubicBezTo>
                  <a:pt x="68" y="162"/>
                  <a:pt x="68" y="163"/>
                  <a:pt x="67" y="163"/>
                </a:cubicBezTo>
                <a:cubicBezTo>
                  <a:pt x="67" y="163"/>
                  <a:pt x="67" y="163"/>
                  <a:pt x="67" y="163"/>
                </a:cubicBezTo>
                <a:cubicBezTo>
                  <a:pt x="67" y="163"/>
                  <a:pt x="67" y="163"/>
                  <a:pt x="67" y="163"/>
                </a:cubicBezTo>
                <a:cubicBezTo>
                  <a:pt x="67" y="163"/>
                  <a:pt x="67" y="164"/>
                  <a:pt x="66" y="164"/>
                </a:cubicBezTo>
                <a:cubicBezTo>
                  <a:pt x="66" y="164"/>
                  <a:pt x="66" y="164"/>
                  <a:pt x="66" y="164"/>
                </a:cubicBezTo>
                <a:cubicBezTo>
                  <a:pt x="66" y="164"/>
                  <a:pt x="66" y="165"/>
                  <a:pt x="65" y="165"/>
                </a:cubicBezTo>
                <a:cubicBezTo>
                  <a:pt x="65" y="165"/>
                  <a:pt x="65" y="165"/>
                  <a:pt x="65" y="165"/>
                </a:cubicBezTo>
                <a:cubicBezTo>
                  <a:pt x="65" y="165"/>
                  <a:pt x="65" y="165"/>
                  <a:pt x="65" y="165"/>
                </a:cubicBezTo>
                <a:cubicBezTo>
                  <a:pt x="65" y="165"/>
                  <a:pt x="65" y="165"/>
                  <a:pt x="65" y="165"/>
                </a:cubicBezTo>
                <a:cubicBezTo>
                  <a:pt x="64" y="166"/>
                  <a:pt x="64" y="166"/>
                  <a:pt x="64" y="166"/>
                </a:cubicBezTo>
                <a:cubicBezTo>
                  <a:pt x="63" y="166"/>
                  <a:pt x="63" y="166"/>
                  <a:pt x="63" y="166"/>
                </a:cubicBezTo>
                <a:cubicBezTo>
                  <a:pt x="63" y="166"/>
                  <a:pt x="63" y="166"/>
                  <a:pt x="63" y="166"/>
                </a:cubicBezTo>
                <a:cubicBezTo>
                  <a:pt x="63" y="167"/>
                  <a:pt x="63" y="167"/>
                  <a:pt x="63" y="167"/>
                </a:cubicBezTo>
                <a:cubicBezTo>
                  <a:pt x="63" y="167"/>
                  <a:pt x="63" y="167"/>
                  <a:pt x="62" y="167"/>
                </a:cubicBezTo>
                <a:cubicBezTo>
                  <a:pt x="62" y="167"/>
                  <a:pt x="62" y="167"/>
                  <a:pt x="62" y="167"/>
                </a:cubicBezTo>
                <a:cubicBezTo>
                  <a:pt x="62" y="168"/>
                  <a:pt x="62" y="168"/>
                  <a:pt x="62" y="168"/>
                </a:cubicBezTo>
                <a:cubicBezTo>
                  <a:pt x="62" y="168"/>
                  <a:pt x="62" y="168"/>
                  <a:pt x="62" y="168"/>
                </a:cubicBezTo>
                <a:cubicBezTo>
                  <a:pt x="62" y="168"/>
                  <a:pt x="61" y="168"/>
                  <a:pt x="61" y="168"/>
                </a:cubicBezTo>
                <a:cubicBezTo>
                  <a:pt x="61" y="168"/>
                  <a:pt x="61" y="168"/>
                  <a:pt x="61" y="168"/>
                </a:cubicBezTo>
                <a:cubicBezTo>
                  <a:pt x="61" y="168"/>
                  <a:pt x="61" y="168"/>
                  <a:pt x="61" y="168"/>
                </a:cubicBezTo>
                <a:cubicBezTo>
                  <a:pt x="61" y="168"/>
                  <a:pt x="61" y="168"/>
                  <a:pt x="61" y="168"/>
                </a:cubicBezTo>
                <a:cubicBezTo>
                  <a:pt x="61" y="169"/>
                  <a:pt x="60" y="169"/>
                  <a:pt x="60" y="169"/>
                </a:cubicBezTo>
                <a:cubicBezTo>
                  <a:pt x="60" y="169"/>
                  <a:pt x="60" y="169"/>
                  <a:pt x="60" y="169"/>
                </a:cubicBezTo>
                <a:cubicBezTo>
                  <a:pt x="60" y="169"/>
                  <a:pt x="60" y="169"/>
                  <a:pt x="59" y="169"/>
                </a:cubicBezTo>
                <a:cubicBezTo>
                  <a:pt x="59" y="170"/>
                  <a:pt x="59" y="170"/>
                  <a:pt x="59" y="170"/>
                </a:cubicBezTo>
                <a:cubicBezTo>
                  <a:pt x="59" y="170"/>
                  <a:pt x="58" y="170"/>
                  <a:pt x="58" y="170"/>
                </a:cubicBezTo>
                <a:cubicBezTo>
                  <a:pt x="50" y="167"/>
                  <a:pt x="30" y="155"/>
                  <a:pt x="27" y="149"/>
                </a:cubicBezTo>
                <a:cubicBezTo>
                  <a:pt x="26" y="148"/>
                  <a:pt x="26" y="147"/>
                  <a:pt x="26" y="146"/>
                </a:cubicBezTo>
                <a:cubicBezTo>
                  <a:pt x="26" y="146"/>
                  <a:pt x="26" y="146"/>
                  <a:pt x="26" y="146"/>
                </a:cubicBezTo>
                <a:cubicBezTo>
                  <a:pt x="26" y="146"/>
                  <a:pt x="26" y="146"/>
                  <a:pt x="26" y="145"/>
                </a:cubicBezTo>
                <a:cubicBezTo>
                  <a:pt x="26" y="145"/>
                  <a:pt x="26" y="145"/>
                  <a:pt x="26" y="145"/>
                </a:cubicBezTo>
                <a:cubicBezTo>
                  <a:pt x="26" y="145"/>
                  <a:pt x="26" y="145"/>
                  <a:pt x="26" y="145"/>
                </a:cubicBezTo>
                <a:cubicBezTo>
                  <a:pt x="26" y="145"/>
                  <a:pt x="26" y="145"/>
                  <a:pt x="26" y="145"/>
                </a:cubicBezTo>
                <a:cubicBezTo>
                  <a:pt x="26" y="144"/>
                  <a:pt x="26" y="144"/>
                  <a:pt x="26" y="144"/>
                </a:cubicBezTo>
                <a:cubicBezTo>
                  <a:pt x="26" y="144"/>
                  <a:pt x="26" y="144"/>
                  <a:pt x="26" y="144"/>
                </a:cubicBezTo>
                <a:cubicBezTo>
                  <a:pt x="26" y="143"/>
                  <a:pt x="26" y="143"/>
                  <a:pt x="26" y="143"/>
                </a:cubicBezTo>
                <a:cubicBezTo>
                  <a:pt x="26" y="143"/>
                  <a:pt x="25" y="143"/>
                  <a:pt x="25" y="143"/>
                </a:cubicBezTo>
                <a:cubicBezTo>
                  <a:pt x="25" y="142"/>
                  <a:pt x="25" y="142"/>
                  <a:pt x="25" y="142"/>
                </a:cubicBezTo>
                <a:cubicBezTo>
                  <a:pt x="25" y="142"/>
                  <a:pt x="25" y="141"/>
                  <a:pt x="25" y="141"/>
                </a:cubicBezTo>
                <a:cubicBezTo>
                  <a:pt x="25" y="141"/>
                  <a:pt x="25" y="141"/>
                  <a:pt x="25" y="140"/>
                </a:cubicBezTo>
                <a:cubicBezTo>
                  <a:pt x="25" y="140"/>
                  <a:pt x="25" y="140"/>
                  <a:pt x="25" y="140"/>
                </a:cubicBezTo>
                <a:cubicBezTo>
                  <a:pt x="25" y="139"/>
                  <a:pt x="25" y="138"/>
                  <a:pt x="25" y="137"/>
                </a:cubicBezTo>
                <a:cubicBezTo>
                  <a:pt x="25" y="137"/>
                  <a:pt x="25" y="137"/>
                  <a:pt x="25" y="137"/>
                </a:cubicBezTo>
                <a:cubicBezTo>
                  <a:pt x="24" y="134"/>
                  <a:pt x="24" y="130"/>
                  <a:pt x="24" y="127"/>
                </a:cubicBezTo>
                <a:cubicBezTo>
                  <a:pt x="24" y="127"/>
                  <a:pt x="24" y="127"/>
                  <a:pt x="24" y="127"/>
                </a:cubicBezTo>
                <a:cubicBezTo>
                  <a:pt x="24" y="126"/>
                  <a:pt x="24" y="126"/>
                  <a:pt x="24" y="125"/>
                </a:cubicBezTo>
                <a:cubicBezTo>
                  <a:pt x="24" y="125"/>
                  <a:pt x="24" y="125"/>
                  <a:pt x="24" y="125"/>
                </a:cubicBezTo>
                <a:cubicBezTo>
                  <a:pt x="24" y="124"/>
                  <a:pt x="24" y="124"/>
                  <a:pt x="24" y="123"/>
                </a:cubicBezTo>
                <a:cubicBezTo>
                  <a:pt x="24" y="123"/>
                  <a:pt x="24" y="123"/>
                  <a:pt x="24" y="123"/>
                </a:cubicBezTo>
                <a:cubicBezTo>
                  <a:pt x="24" y="122"/>
                  <a:pt x="24" y="122"/>
                  <a:pt x="24" y="121"/>
                </a:cubicBezTo>
                <a:cubicBezTo>
                  <a:pt x="24" y="121"/>
                  <a:pt x="24" y="121"/>
                  <a:pt x="24" y="121"/>
                </a:cubicBezTo>
                <a:cubicBezTo>
                  <a:pt x="24" y="121"/>
                  <a:pt x="24" y="120"/>
                  <a:pt x="24" y="120"/>
                </a:cubicBezTo>
                <a:cubicBezTo>
                  <a:pt x="24" y="120"/>
                  <a:pt x="24" y="120"/>
                  <a:pt x="24" y="119"/>
                </a:cubicBezTo>
                <a:cubicBezTo>
                  <a:pt x="24" y="119"/>
                  <a:pt x="24" y="119"/>
                  <a:pt x="24" y="118"/>
                </a:cubicBezTo>
                <a:cubicBezTo>
                  <a:pt x="24" y="118"/>
                  <a:pt x="24" y="118"/>
                  <a:pt x="24" y="118"/>
                </a:cubicBezTo>
                <a:cubicBezTo>
                  <a:pt x="25" y="118"/>
                  <a:pt x="25" y="117"/>
                  <a:pt x="25" y="117"/>
                </a:cubicBezTo>
                <a:cubicBezTo>
                  <a:pt x="25" y="117"/>
                  <a:pt x="26" y="117"/>
                  <a:pt x="26" y="117"/>
                </a:cubicBezTo>
                <a:cubicBezTo>
                  <a:pt x="26" y="117"/>
                  <a:pt x="27" y="117"/>
                  <a:pt x="27" y="117"/>
                </a:cubicBezTo>
                <a:cubicBezTo>
                  <a:pt x="27" y="117"/>
                  <a:pt x="27" y="117"/>
                  <a:pt x="28" y="117"/>
                </a:cubicBezTo>
                <a:cubicBezTo>
                  <a:pt x="28" y="118"/>
                  <a:pt x="28" y="118"/>
                  <a:pt x="29" y="118"/>
                </a:cubicBezTo>
                <a:cubicBezTo>
                  <a:pt x="29" y="118"/>
                  <a:pt x="29" y="118"/>
                  <a:pt x="29" y="118"/>
                </a:cubicBezTo>
                <a:cubicBezTo>
                  <a:pt x="30" y="118"/>
                  <a:pt x="30" y="118"/>
                  <a:pt x="31" y="118"/>
                </a:cubicBezTo>
                <a:cubicBezTo>
                  <a:pt x="31" y="118"/>
                  <a:pt x="31" y="118"/>
                  <a:pt x="31" y="118"/>
                </a:cubicBezTo>
                <a:cubicBezTo>
                  <a:pt x="32" y="118"/>
                  <a:pt x="32" y="118"/>
                  <a:pt x="33" y="118"/>
                </a:cubicBezTo>
                <a:cubicBezTo>
                  <a:pt x="33" y="118"/>
                  <a:pt x="33" y="118"/>
                  <a:pt x="33" y="118"/>
                </a:cubicBezTo>
                <a:cubicBezTo>
                  <a:pt x="34" y="118"/>
                  <a:pt x="35" y="118"/>
                  <a:pt x="36" y="118"/>
                </a:cubicBezTo>
                <a:cubicBezTo>
                  <a:pt x="36" y="118"/>
                  <a:pt x="36" y="118"/>
                  <a:pt x="36" y="118"/>
                </a:cubicBezTo>
                <a:cubicBezTo>
                  <a:pt x="37" y="118"/>
                  <a:pt x="38" y="119"/>
                  <a:pt x="39" y="119"/>
                </a:cubicBezTo>
                <a:cubicBezTo>
                  <a:pt x="39" y="119"/>
                  <a:pt x="39" y="119"/>
                  <a:pt x="39" y="119"/>
                </a:cubicBezTo>
                <a:cubicBezTo>
                  <a:pt x="40" y="119"/>
                  <a:pt x="41" y="119"/>
                  <a:pt x="42" y="119"/>
                </a:cubicBezTo>
                <a:cubicBezTo>
                  <a:pt x="43" y="119"/>
                  <a:pt x="43" y="119"/>
                  <a:pt x="43" y="119"/>
                </a:cubicBezTo>
                <a:cubicBezTo>
                  <a:pt x="44" y="119"/>
                  <a:pt x="45" y="119"/>
                  <a:pt x="46" y="119"/>
                </a:cubicBezTo>
                <a:cubicBezTo>
                  <a:pt x="46" y="119"/>
                  <a:pt x="46" y="119"/>
                  <a:pt x="47" y="119"/>
                </a:cubicBezTo>
                <a:cubicBezTo>
                  <a:pt x="47" y="119"/>
                  <a:pt x="48" y="119"/>
                  <a:pt x="49" y="119"/>
                </a:cubicBezTo>
                <a:cubicBezTo>
                  <a:pt x="49" y="119"/>
                  <a:pt x="49" y="119"/>
                  <a:pt x="50" y="119"/>
                </a:cubicBezTo>
                <a:cubicBezTo>
                  <a:pt x="50" y="119"/>
                  <a:pt x="50" y="119"/>
                  <a:pt x="50" y="119"/>
                </a:cubicBezTo>
                <a:cubicBezTo>
                  <a:pt x="51" y="119"/>
                  <a:pt x="52" y="119"/>
                  <a:pt x="53" y="119"/>
                </a:cubicBezTo>
                <a:cubicBezTo>
                  <a:pt x="53" y="119"/>
                  <a:pt x="53" y="119"/>
                  <a:pt x="53" y="119"/>
                </a:cubicBezTo>
                <a:cubicBezTo>
                  <a:pt x="53" y="119"/>
                  <a:pt x="53" y="119"/>
                  <a:pt x="53" y="119"/>
                </a:cubicBezTo>
                <a:cubicBezTo>
                  <a:pt x="54" y="119"/>
                  <a:pt x="55" y="119"/>
                  <a:pt x="55" y="119"/>
                </a:cubicBezTo>
                <a:cubicBezTo>
                  <a:pt x="56" y="119"/>
                  <a:pt x="56" y="119"/>
                  <a:pt x="56" y="119"/>
                </a:cubicBezTo>
                <a:cubicBezTo>
                  <a:pt x="57" y="119"/>
                  <a:pt x="58" y="119"/>
                  <a:pt x="59" y="119"/>
                </a:cubicBezTo>
                <a:cubicBezTo>
                  <a:pt x="59" y="120"/>
                  <a:pt x="60" y="121"/>
                  <a:pt x="60" y="122"/>
                </a:cubicBezTo>
                <a:cubicBezTo>
                  <a:pt x="60" y="122"/>
                  <a:pt x="60" y="122"/>
                  <a:pt x="60" y="122"/>
                </a:cubicBezTo>
                <a:cubicBezTo>
                  <a:pt x="61" y="123"/>
                  <a:pt x="61" y="124"/>
                  <a:pt x="61" y="124"/>
                </a:cubicBezTo>
                <a:cubicBezTo>
                  <a:pt x="62" y="125"/>
                  <a:pt x="62" y="125"/>
                  <a:pt x="62" y="126"/>
                </a:cubicBezTo>
                <a:cubicBezTo>
                  <a:pt x="62" y="126"/>
                  <a:pt x="62" y="127"/>
                  <a:pt x="63" y="127"/>
                </a:cubicBezTo>
                <a:cubicBezTo>
                  <a:pt x="63" y="128"/>
                  <a:pt x="64" y="129"/>
                  <a:pt x="64" y="130"/>
                </a:cubicBezTo>
                <a:cubicBezTo>
                  <a:pt x="64" y="130"/>
                  <a:pt x="64" y="130"/>
                  <a:pt x="65" y="130"/>
                </a:cubicBezTo>
                <a:cubicBezTo>
                  <a:pt x="65" y="132"/>
                  <a:pt x="66" y="133"/>
                  <a:pt x="67" y="134"/>
                </a:cubicBezTo>
                <a:cubicBezTo>
                  <a:pt x="67" y="134"/>
                  <a:pt x="67" y="134"/>
                  <a:pt x="67" y="134"/>
                </a:cubicBezTo>
                <a:cubicBezTo>
                  <a:pt x="68" y="137"/>
                  <a:pt x="70" y="140"/>
                  <a:pt x="72" y="142"/>
                </a:cubicBezTo>
                <a:cubicBezTo>
                  <a:pt x="72" y="142"/>
                  <a:pt x="72" y="142"/>
                  <a:pt x="72" y="142"/>
                </a:cubicBezTo>
                <a:cubicBezTo>
                  <a:pt x="72" y="143"/>
                  <a:pt x="73" y="144"/>
                  <a:pt x="73" y="144"/>
                </a:cubicBezTo>
                <a:cubicBezTo>
                  <a:pt x="73" y="145"/>
                  <a:pt x="73" y="145"/>
                  <a:pt x="74" y="145"/>
                </a:cubicBezTo>
                <a:cubicBezTo>
                  <a:pt x="74" y="145"/>
                  <a:pt x="74" y="146"/>
                  <a:pt x="74" y="146"/>
                </a:cubicBezTo>
                <a:cubicBezTo>
                  <a:pt x="76" y="148"/>
                  <a:pt x="77" y="150"/>
                  <a:pt x="78" y="152"/>
                </a:cubicBezTo>
                <a:cubicBezTo>
                  <a:pt x="78" y="152"/>
                  <a:pt x="77" y="152"/>
                  <a:pt x="77" y="153"/>
                </a:cubicBezTo>
                <a:close/>
                <a:moveTo>
                  <a:pt x="116" y="84"/>
                </a:moveTo>
                <a:cubicBezTo>
                  <a:pt x="116" y="84"/>
                  <a:pt x="115" y="84"/>
                  <a:pt x="115" y="84"/>
                </a:cubicBezTo>
                <a:cubicBezTo>
                  <a:pt x="114" y="84"/>
                  <a:pt x="114" y="84"/>
                  <a:pt x="114" y="84"/>
                </a:cubicBezTo>
                <a:cubicBezTo>
                  <a:pt x="113" y="84"/>
                  <a:pt x="113" y="84"/>
                  <a:pt x="112" y="84"/>
                </a:cubicBezTo>
                <a:cubicBezTo>
                  <a:pt x="112" y="84"/>
                  <a:pt x="112" y="84"/>
                  <a:pt x="112" y="84"/>
                </a:cubicBezTo>
                <a:cubicBezTo>
                  <a:pt x="111" y="84"/>
                  <a:pt x="111" y="84"/>
                  <a:pt x="110" y="84"/>
                </a:cubicBezTo>
                <a:cubicBezTo>
                  <a:pt x="110" y="84"/>
                  <a:pt x="110" y="84"/>
                  <a:pt x="110" y="84"/>
                </a:cubicBezTo>
                <a:cubicBezTo>
                  <a:pt x="109" y="84"/>
                  <a:pt x="109" y="84"/>
                  <a:pt x="109" y="84"/>
                </a:cubicBezTo>
                <a:cubicBezTo>
                  <a:pt x="109" y="84"/>
                  <a:pt x="108" y="84"/>
                  <a:pt x="108" y="84"/>
                </a:cubicBezTo>
                <a:cubicBezTo>
                  <a:pt x="107" y="84"/>
                  <a:pt x="107" y="84"/>
                  <a:pt x="107" y="84"/>
                </a:cubicBezTo>
                <a:cubicBezTo>
                  <a:pt x="107" y="84"/>
                  <a:pt x="107" y="84"/>
                  <a:pt x="107" y="84"/>
                </a:cubicBezTo>
                <a:cubicBezTo>
                  <a:pt x="106" y="84"/>
                  <a:pt x="105" y="84"/>
                  <a:pt x="104" y="84"/>
                </a:cubicBezTo>
                <a:cubicBezTo>
                  <a:pt x="103" y="84"/>
                  <a:pt x="103" y="84"/>
                  <a:pt x="103" y="84"/>
                </a:cubicBezTo>
                <a:cubicBezTo>
                  <a:pt x="102" y="84"/>
                  <a:pt x="101" y="84"/>
                  <a:pt x="100" y="84"/>
                </a:cubicBezTo>
                <a:cubicBezTo>
                  <a:pt x="100" y="84"/>
                  <a:pt x="100" y="84"/>
                  <a:pt x="100" y="84"/>
                </a:cubicBezTo>
                <a:cubicBezTo>
                  <a:pt x="99" y="84"/>
                  <a:pt x="99" y="84"/>
                  <a:pt x="99" y="84"/>
                </a:cubicBezTo>
                <a:cubicBezTo>
                  <a:pt x="99" y="84"/>
                  <a:pt x="98" y="84"/>
                  <a:pt x="97" y="84"/>
                </a:cubicBezTo>
                <a:cubicBezTo>
                  <a:pt x="95" y="84"/>
                  <a:pt x="95" y="84"/>
                  <a:pt x="95" y="84"/>
                </a:cubicBezTo>
                <a:cubicBezTo>
                  <a:pt x="95" y="84"/>
                  <a:pt x="94" y="84"/>
                  <a:pt x="94" y="84"/>
                </a:cubicBezTo>
                <a:cubicBezTo>
                  <a:pt x="93" y="84"/>
                  <a:pt x="92" y="84"/>
                  <a:pt x="91" y="84"/>
                </a:cubicBezTo>
                <a:cubicBezTo>
                  <a:pt x="91" y="84"/>
                  <a:pt x="90" y="84"/>
                  <a:pt x="90" y="84"/>
                </a:cubicBezTo>
                <a:cubicBezTo>
                  <a:pt x="89" y="84"/>
                  <a:pt x="88" y="84"/>
                  <a:pt x="87" y="84"/>
                </a:cubicBezTo>
                <a:cubicBezTo>
                  <a:pt x="87" y="84"/>
                  <a:pt x="86" y="84"/>
                  <a:pt x="86" y="84"/>
                </a:cubicBezTo>
                <a:cubicBezTo>
                  <a:pt x="85" y="84"/>
                  <a:pt x="84" y="84"/>
                  <a:pt x="83" y="84"/>
                </a:cubicBezTo>
                <a:cubicBezTo>
                  <a:pt x="83" y="84"/>
                  <a:pt x="83" y="84"/>
                  <a:pt x="82" y="84"/>
                </a:cubicBezTo>
                <a:cubicBezTo>
                  <a:pt x="82" y="84"/>
                  <a:pt x="82" y="84"/>
                  <a:pt x="82" y="84"/>
                </a:cubicBezTo>
                <a:cubicBezTo>
                  <a:pt x="82" y="84"/>
                  <a:pt x="82" y="84"/>
                  <a:pt x="82" y="84"/>
                </a:cubicBezTo>
                <a:cubicBezTo>
                  <a:pt x="81" y="84"/>
                  <a:pt x="81" y="84"/>
                  <a:pt x="80" y="84"/>
                </a:cubicBezTo>
                <a:cubicBezTo>
                  <a:pt x="80" y="84"/>
                  <a:pt x="79" y="84"/>
                  <a:pt x="79" y="84"/>
                </a:cubicBezTo>
                <a:cubicBezTo>
                  <a:pt x="74" y="78"/>
                  <a:pt x="67" y="60"/>
                  <a:pt x="66" y="50"/>
                </a:cubicBezTo>
                <a:cubicBezTo>
                  <a:pt x="74" y="42"/>
                  <a:pt x="89" y="32"/>
                  <a:pt x="98" y="30"/>
                </a:cubicBezTo>
                <a:cubicBezTo>
                  <a:pt x="99" y="30"/>
                  <a:pt x="99" y="30"/>
                  <a:pt x="100" y="30"/>
                </a:cubicBezTo>
                <a:cubicBezTo>
                  <a:pt x="100" y="30"/>
                  <a:pt x="100" y="30"/>
                  <a:pt x="100" y="30"/>
                </a:cubicBezTo>
                <a:cubicBezTo>
                  <a:pt x="100" y="30"/>
                  <a:pt x="100" y="30"/>
                  <a:pt x="100" y="30"/>
                </a:cubicBezTo>
                <a:cubicBezTo>
                  <a:pt x="100" y="30"/>
                  <a:pt x="100" y="30"/>
                  <a:pt x="100" y="30"/>
                </a:cubicBezTo>
                <a:cubicBezTo>
                  <a:pt x="100" y="30"/>
                  <a:pt x="101" y="30"/>
                  <a:pt x="101" y="30"/>
                </a:cubicBezTo>
                <a:cubicBezTo>
                  <a:pt x="101" y="30"/>
                  <a:pt x="101" y="31"/>
                  <a:pt x="101" y="31"/>
                </a:cubicBezTo>
                <a:cubicBezTo>
                  <a:pt x="101" y="31"/>
                  <a:pt x="101" y="31"/>
                  <a:pt x="102" y="31"/>
                </a:cubicBezTo>
                <a:cubicBezTo>
                  <a:pt x="102" y="31"/>
                  <a:pt x="102" y="31"/>
                  <a:pt x="102" y="31"/>
                </a:cubicBezTo>
                <a:cubicBezTo>
                  <a:pt x="102" y="31"/>
                  <a:pt x="102" y="31"/>
                  <a:pt x="102" y="31"/>
                </a:cubicBezTo>
                <a:cubicBezTo>
                  <a:pt x="103" y="31"/>
                  <a:pt x="103" y="31"/>
                  <a:pt x="103" y="31"/>
                </a:cubicBezTo>
                <a:cubicBezTo>
                  <a:pt x="103" y="31"/>
                  <a:pt x="103" y="31"/>
                  <a:pt x="103" y="31"/>
                </a:cubicBezTo>
                <a:cubicBezTo>
                  <a:pt x="106" y="33"/>
                  <a:pt x="109" y="34"/>
                  <a:pt x="111" y="36"/>
                </a:cubicBezTo>
                <a:cubicBezTo>
                  <a:pt x="112" y="36"/>
                  <a:pt x="112" y="36"/>
                  <a:pt x="112" y="36"/>
                </a:cubicBezTo>
                <a:cubicBezTo>
                  <a:pt x="113" y="37"/>
                  <a:pt x="114" y="37"/>
                  <a:pt x="115" y="38"/>
                </a:cubicBezTo>
                <a:cubicBezTo>
                  <a:pt x="115" y="38"/>
                  <a:pt x="115" y="38"/>
                  <a:pt x="115" y="38"/>
                </a:cubicBezTo>
                <a:cubicBezTo>
                  <a:pt x="116" y="39"/>
                  <a:pt x="117" y="39"/>
                  <a:pt x="118" y="40"/>
                </a:cubicBezTo>
                <a:cubicBezTo>
                  <a:pt x="118" y="40"/>
                  <a:pt x="118" y="40"/>
                  <a:pt x="118" y="40"/>
                </a:cubicBezTo>
                <a:cubicBezTo>
                  <a:pt x="119" y="41"/>
                  <a:pt x="120" y="42"/>
                  <a:pt x="121" y="42"/>
                </a:cubicBezTo>
                <a:cubicBezTo>
                  <a:pt x="122" y="43"/>
                  <a:pt x="122" y="43"/>
                  <a:pt x="122" y="43"/>
                </a:cubicBezTo>
                <a:cubicBezTo>
                  <a:pt x="123" y="44"/>
                  <a:pt x="124" y="44"/>
                  <a:pt x="125" y="45"/>
                </a:cubicBezTo>
                <a:cubicBezTo>
                  <a:pt x="125" y="45"/>
                  <a:pt x="125" y="45"/>
                  <a:pt x="125" y="45"/>
                </a:cubicBezTo>
                <a:cubicBezTo>
                  <a:pt x="126" y="46"/>
                  <a:pt x="127" y="47"/>
                  <a:pt x="128" y="48"/>
                </a:cubicBezTo>
                <a:cubicBezTo>
                  <a:pt x="128" y="48"/>
                  <a:pt x="128" y="48"/>
                  <a:pt x="129" y="48"/>
                </a:cubicBezTo>
                <a:cubicBezTo>
                  <a:pt x="129" y="49"/>
                  <a:pt x="130" y="50"/>
                  <a:pt x="131" y="51"/>
                </a:cubicBezTo>
                <a:cubicBezTo>
                  <a:pt x="131" y="51"/>
                  <a:pt x="131" y="52"/>
                  <a:pt x="131" y="52"/>
                </a:cubicBezTo>
                <a:cubicBezTo>
                  <a:pt x="131" y="53"/>
                  <a:pt x="131" y="53"/>
                  <a:pt x="131" y="53"/>
                </a:cubicBezTo>
                <a:cubicBezTo>
                  <a:pt x="131" y="54"/>
                  <a:pt x="130" y="54"/>
                  <a:pt x="130" y="55"/>
                </a:cubicBezTo>
                <a:cubicBezTo>
                  <a:pt x="130" y="55"/>
                  <a:pt x="130" y="55"/>
                  <a:pt x="130" y="55"/>
                </a:cubicBezTo>
                <a:cubicBezTo>
                  <a:pt x="130" y="56"/>
                  <a:pt x="130" y="56"/>
                  <a:pt x="130" y="57"/>
                </a:cubicBezTo>
                <a:cubicBezTo>
                  <a:pt x="130" y="57"/>
                  <a:pt x="130" y="57"/>
                  <a:pt x="130" y="57"/>
                </a:cubicBezTo>
                <a:cubicBezTo>
                  <a:pt x="129" y="58"/>
                  <a:pt x="129" y="59"/>
                  <a:pt x="129" y="59"/>
                </a:cubicBezTo>
                <a:cubicBezTo>
                  <a:pt x="129" y="60"/>
                  <a:pt x="129" y="60"/>
                  <a:pt x="129" y="60"/>
                </a:cubicBezTo>
                <a:cubicBezTo>
                  <a:pt x="129" y="60"/>
                  <a:pt x="128" y="61"/>
                  <a:pt x="128" y="62"/>
                </a:cubicBezTo>
                <a:cubicBezTo>
                  <a:pt x="128" y="62"/>
                  <a:pt x="128" y="62"/>
                  <a:pt x="128" y="62"/>
                </a:cubicBezTo>
                <a:cubicBezTo>
                  <a:pt x="128" y="63"/>
                  <a:pt x="128" y="64"/>
                  <a:pt x="127" y="65"/>
                </a:cubicBezTo>
                <a:cubicBezTo>
                  <a:pt x="127" y="65"/>
                  <a:pt x="127" y="65"/>
                  <a:pt x="127" y="65"/>
                </a:cubicBezTo>
                <a:cubicBezTo>
                  <a:pt x="127" y="67"/>
                  <a:pt x="126" y="69"/>
                  <a:pt x="126" y="70"/>
                </a:cubicBezTo>
                <a:cubicBezTo>
                  <a:pt x="126" y="71"/>
                  <a:pt x="126" y="71"/>
                  <a:pt x="125" y="71"/>
                </a:cubicBezTo>
                <a:cubicBezTo>
                  <a:pt x="125" y="71"/>
                  <a:pt x="125" y="71"/>
                  <a:pt x="125" y="71"/>
                </a:cubicBezTo>
                <a:cubicBezTo>
                  <a:pt x="125" y="71"/>
                  <a:pt x="125" y="72"/>
                  <a:pt x="125" y="72"/>
                </a:cubicBezTo>
                <a:cubicBezTo>
                  <a:pt x="125" y="72"/>
                  <a:pt x="125" y="72"/>
                  <a:pt x="125" y="72"/>
                </a:cubicBezTo>
                <a:cubicBezTo>
                  <a:pt x="125" y="72"/>
                  <a:pt x="125" y="73"/>
                  <a:pt x="125" y="73"/>
                </a:cubicBezTo>
                <a:cubicBezTo>
                  <a:pt x="125" y="73"/>
                  <a:pt x="125" y="73"/>
                  <a:pt x="125" y="73"/>
                </a:cubicBezTo>
                <a:cubicBezTo>
                  <a:pt x="125" y="74"/>
                  <a:pt x="125" y="74"/>
                  <a:pt x="124" y="74"/>
                </a:cubicBezTo>
                <a:cubicBezTo>
                  <a:pt x="124" y="74"/>
                  <a:pt x="124" y="74"/>
                  <a:pt x="124" y="74"/>
                </a:cubicBezTo>
                <a:cubicBezTo>
                  <a:pt x="124" y="75"/>
                  <a:pt x="124" y="75"/>
                  <a:pt x="124" y="75"/>
                </a:cubicBezTo>
                <a:cubicBezTo>
                  <a:pt x="124" y="75"/>
                  <a:pt x="124" y="75"/>
                  <a:pt x="124" y="75"/>
                </a:cubicBezTo>
                <a:cubicBezTo>
                  <a:pt x="124" y="76"/>
                  <a:pt x="124" y="76"/>
                  <a:pt x="124" y="76"/>
                </a:cubicBezTo>
                <a:cubicBezTo>
                  <a:pt x="124" y="76"/>
                  <a:pt x="124" y="76"/>
                  <a:pt x="124" y="76"/>
                </a:cubicBezTo>
                <a:cubicBezTo>
                  <a:pt x="124" y="77"/>
                  <a:pt x="123" y="77"/>
                  <a:pt x="123" y="78"/>
                </a:cubicBezTo>
                <a:cubicBezTo>
                  <a:pt x="123" y="78"/>
                  <a:pt x="123" y="78"/>
                  <a:pt x="123" y="78"/>
                </a:cubicBezTo>
                <a:cubicBezTo>
                  <a:pt x="123" y="78"/>
                  <a:pt x="123" y="79"/>
                  <a:pt x="122" y="80"/>
                </a:cubicBezTo>
                <a:cubicBezTo>
                  <a:pt x="122" y="80"/>
                  <a:pt x="122" y="80"/>
                  <a:pt x="122" y="80"/>
                </a:cubicBezTo>
                <a:cubicBezTo>
                  <a:pt x="122" y="81"/>
                  <a:pt x="122" y="81"/>
                  <a:pt x="122" y="81"/>
                </a:cubicBezTo>
                <a:cubicBezTo>
                  <a:pt x="122" y="81"/>
                  <a:pt x="122" y="81"/>
                  <a:pt x="122" y="81"/>
                </a:cubicBezTo>
                <a:cubicBezTo>
                  <a:pt x="122" y="82"/>
                  <a:pt x="122" y="82"/>
                  <a:pt x="121" y="82"/>
                </a:cubicBezTo>
                <a:cubicBezTo>
                  <a:pt x="121" y="82"/>
                  <a:pt x="121" y="82"/>
                  <a:pt x="121" y="82"/>
                </a:cubicBezTo>
                <a:cubicBezTo>
                  <a:pt x="121" y="82"/>
                  <a:pt x="121" y="83"/>
                  <a:pt x="121" y="83"/>
                </a:cubicBezTo>
                <a:cubicBezTo>
                  <a:pt x="121" y="83"/>
                  <a:pt x="121" y="83"/>
                  <a:pt x="121" y="83"/>
                </a:cubicBezTo>
                <a:cubicBezTo>
                  <a:pt x="121" y="84"/>
                  <a:pt x="120" y="84"/>
                  <a:pt x="120" y="85"/>
                </a:cubicBezTo>
                <a:cubicBezTo>
                  <a:pt x="120" y="85"/>
                  <a:pt x="119" y="85"/>
                  <a:pt x="118" y="85"/>
                </a:cubicBezTo>
                <a:cubicBezTo>
                  <a:pt x="118" y="85"/>
                  <a:pt x="117" y="84"/>
                  <a:pt x="116" y="84"/>
                </a:cubicBezTo>
                <a:close/>
                <a:moveTo>
                  <a:pt x="167" y="152"/>
                </a:moveTo>
                <a:cubicBezTo>
                  <a:pt x="167" y="153"/>
                  <a:pt x="166" y="153"/>
                  <a:pt x="165" y="154"/>
                </a:cubicBezTo>
                <a:cubicBezTo>
                  <a:pt x="165" y="154"/>
                  <a:pt x="165" y="154"/>
                  <a:pt x="165" y="154"/>
                </a:cubicBezTo>
                <a:cubicBezTo>
                  <a:pt x="163" y="156"/>
                  <a:pt x="160" y="159"/>
                  <a:pt x="156" y="162"/>
                </a:cubicBezTo>
                <a:cubicBezTo>
                  <a:pt x="156" y="162"/>
                  <a:pt x="156" y="162"/>
                  <a:pt x="156" y="162"/>
                </a:cubicBezTo>
                <a:cubicBezTo>
                  <a:pt x="156" y="162"/>
                  <a:pt x="156" y="162"/>
                  <a:pt x="156" y="162"/>
                </a:cubicBezTo>
                <a:cubicBezTo>
                  <a:pt x="151" y="166"/>
                  <a:pt x="145" y="169"/>
                  <a:pt x="138" y="171"/>
                </a:cubicBezTo>
                <a:cubicBezTo>
                  <a:pt x="138" y="171"/>
                  <a:pt x="138" y="171"/>
                  <a:pt x="138" y="171"/>
                </a:cubicBezTo>
                <a:cubicBezTo>
                  <a:pt x="138" y="171"/>
                  <a:pt x="138" y="171"/>
                  <a:pt x="138" y="171"/>
                </a:cubicBezTo>
                <a:cubicBezTo>
                  <a:pt x="138" y="171"/>
                  <a:pt x="138" y="171"/>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6" y="170"/>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5" y="169"/>
                </a:cubicBezTo>
                <a:cubicBezTo>
                  <a:pt x="135" y="169"/>
                  <a:pt x="135" y="169"/>
                  <a:pt x="135" y="169"/>
                </a:cubicBezTo>
                <a:cubicBezTo>
                  <a:pt x="135" y="169"/>
                  <a:pt x="135" y="169"/>
                  <a:pt x="135" y="169"/>
                </a:cubicBezTo>
                <a:cubicBezTo>
                  <a:pt x="135" y="168"/>
                  <a:pt x="135" y="168"/>
                  <a:pt x="135" y="168"/>
                </a:cubicBezTo>
                <a:cubicBezTo>
                  <a:pt x="134" y="168"/>
                  <a:pt x="134" y="168"/>
                  <a:pt x="134" y="168"/>
                </a:cubicBezTo>
                <a:cubicBezTo>
                  <a:pt x="134" y="168"/>
                  <a:pt x="134" y="168"/>
                  <a:pt x="134" y="168"/>
                </a:cubicBezTo>
                <a:cubicBezTo>
                  <a:pt x="134" y="168"/>
                  <a:pt x="134" y="168"/>
                  <a:pt x="134" y="168"/>
                </a:cubicBezTo>
                <a:cubicBezTo>
                  <a:pt x="134" y="168"/>
                  <a:pt x="134" y="167"/>
                  <a:pt x="134" y="167"/>
                </a:cubicBezTo>
                <a:cubicBezTo>
                  <a:pt x="134" y="167"/>
                  <a:pt x="134" y="167"/>
                  <a:pt x="134" y="167"/>
                </a:cubicBezTo>
                <a:cubicBezTo>
                  <a:pt x="134" y="167"/>
                  <a:pt x="134" y="167"/>
                  <a:pt x="134" y="167"/>
                </a:cubicBezTo>
                <a:cubicBezTo>
                  <a:pt x="134" y="167"/>
                  <a:pt x="133" y="167"/>
                  <a:pt x="133" y="167"/>
                </a:cubicBezTo>
                <a:cubicBezTo>
                  <a:pt x="133" y="167"/>
                  <a:pt x="133" y="167"/>
                  <a:pt x="133" y="167"/>
                </a:cubicBezTo>
                <a:cubicBezTo>
                  <a:pt x="133" y="166"/>
                  <a:pt x="133" y="166"/>
                  <a:pt x="132" y="166"/>
                </a:cubicBezTo>
                <a:cubicBezTo>
                  <a:pt x="132" y="166"/>
                  <a:pt x="132" y="166"/>
                  <a:pt x="131" y="165"/>
                </a:cubicBezTo>
                <a:cubicBezTo>
                  <a:pt x="131" y="165"/>
                  <a:pt x="131" y="165"/>
                  <a:pt x="131" y="165"/>
                </a:cubicBezTo>
                <a:cubicBezTo>
                  <a:pt x="131" y="165"/>
                  <a:pt x="130" y="164"/>
                  <a:pt x="130" y="164"/>
                </a:cubicBezTo>
                <a:cubicBezTo>
                  <a:pt x="129" y="163"/>
                  <a:pt x="129" y="163"/>
                  <a:pt x="129" y="163"/>
                </a:cubicBezTo>
                <a:cubicBezTo>
                  <a:pt x="129" y="163"/>
                  <a:pt x="129" y="163"/>
                  <a:pt x="129" y="163"/>
                </a:cubicBezTo>
                <a:cubicBezTo>
                  <a:pt x="129" y="163"/>
                  <a:pt x="128" y="162"/>
                  <a:pt x="128" y="162"/>
                </a:cubicBezTo>
                <a:cubicBezTo>
                  <a:pt x="128" y="162"/>
                  <a:pt x="128" y="162"/>
                  <a:pt x="128" y="162"/>
                </a:cubicBezTo>
                <a:cubicBezTo>
                  <a:pt x="128" y="162"/>
                  <a:pt x="128" y="162"/>
                  <a:pt x="128" y="162"/>
                </a:cubicBezTo>
                <a:cubicBezTo>
                  <a:pt x="126" y="160"/>
                  <a:pt x="125" y="159"/>
                  <a:pt x="124" y="158"/>
                </a:cubicBezTo>
                <a:cubicBezTo>
                  <a:pt x="124" y="158"/>
                  <a:pt x="124" y="158"/>
                  <a:pt x="124" y="158"/>
                </a:cubicBezTo>
                <a:cubicBezTo>
                  <a:pt x="124" y="158"/>
                  <a:pt x="124" y="158"/>
                  <a:pt x="124" y="158"/>
                </a:cubicBezTo>
                <a:cubicBezTo>
                  <a:pt x="123" y="157"/>
                  <a:pt x="123" y="157"/>
                  <a:pt x="122" y="156"/>
                </a:cubicBezTo>
                <a:cubicBezTo>
                  <a:pt x="122" y="156"/>
                  <a:pt x="122" y="156"/>
                  <a:pt x="122" y="156"/>
                </a:cubicBezTo>
                <a:cubicBezTo>
                  <a:pt x="122" y="156"/>
                  <a:pt x="122" y="155"/>
                  <a:pt x="121" y="155"/>
                </a:cubicBezTo>
                <a:cubicBezTo>
                  <a:pt x="121" y="155"/>
                  <a:pt x="121" y="155"/>
                  <a:pt x="121" y="155"/>
                </a:cubicBezTo>
                <a:cubicBezTo>
                  <a:pt x="121" y="154"/>
                  <a:pt x="121" y="154"/>
                  <a:pt x="120" y="154"/>
                </a:cubicBezTo>
                <a:cubicBezTo>
                  <a:pt x="120" y="154"/>
                  <a:pt x="120" y="153"/>
                  <a:pt x="120" y="153"/>
                </a:cubicBezTo>
                <a:cubicBezTo>
                  <a:pt x="120" y="153"/>
                  <a:pt x="119" y="153"/>
                  <a:pt x="119" y="152"/>
                </a:cubicBezTo>
                <a:cubicBezTo>
                  <a:pt x="119" y="152"/>
                  <a:pt x="119" y="152"/>
                  <a:pt x="120" y="152"/>
                </a:cubicBezTo>
                <a:cubicBezTo>
                  <a:pt x="120" y="152"/>
                  <a:pt x="120" y="152"/>
                  <a:pt x="120" y="152"/>
                </a:cubicBezTo>
                <a:cubicBezTo>
                  <a:pt x="124" y="147"/>
                  <a:pt x="130" y="139"/>
                  <a:pt x="134" y="131"/>
                </a:cubicBezTo>
                <a:cubicBezTo>
                  <a:pt x="134" y="131"/>
                  <a:pt x="134" y="131"/>
                  <a:pt x="134" y="131"/>
                </a:cubicBezTo>
                <a:cubicBezTo>
                  <a:pt x="134" y="130"/>
                  <a:pt x="135" y="130"/>
                  <a:pt x="135" y="129"/>
                </a:cubicBezTo>
                <a:cubicBezTo>
                  <a:pt x="135" y="129"/>
                  <a:pt x="135" y="129"/>
                  <a:pt x="136" y="128"/>
                </a:cubicBezTo>
                <a:cubicBezTo>
                  <a:pt x="136" y="128"/>
                  <a:pt x="136" y="128"/>
                  <a:pt x="136" y="127"/>
                </a:cubicBezTo>
                <a:cubicBezTo>
                  <a:pt x="136" y="127"/>
                  <a:pt x="137" y="127"/>
                  <a:pt x="137" y="126"/>
                </a:cubicBezTo>
                <a:cubicBezTo>
                  <a:pt x="137" y="126"/>
                  <a:pt x="137" y="126"/>
                  <a:pt x="137" y="125"/>
                </a:cubicBezTo>
                <a:cubicBezTo>
                  <a:pt x="138" y="125"/>
                  <a:pt x="138" y="124"/>
                  <a:pt x="138" y="124"/>
                </a:cubicBezTo>
                <a:cubicBezTo>
                  <a:pt x="138" y="124"/>
                  <a:pt x="138" y="123"/>
                  <a:pt x="138" y="123"/>
                </a:cubicBezTo>
                <a:cubicBezTo>
                  <a:pt x="139" y="123"/>
                  <a:pt x="139" y="122"/>
                  <a:pt x="139" y="122"/>
                </a:cubicBezTo>
                <a:cubicBezTo>
                  <a:pt x="139" y="122"/>
                  <a:pt x="139" y="121"/>
                  <a:pt x="139" y="121"/>
                </a:cubicBezTo>
                <a:cubicBezTo>
                  <a:pt x="140" y="121"/>
                  <a:pt x="140" y="120"/>
                  <a:pt x="140" y="120"/>
                </a:cubicBezTo>
                <a:cubicBezTo>
                  <a:pt x="141" y="120"/>
                  <a:pt x="141" y="120"/>
                  <a:pt x="142" y="120"/>
                </a:cubicBezTo>
                <a:cubicBezTo>
                  <a:pt x="142" y="120"/>
                  <a:pt x="142" y="120"/>
                  <a:pt x="142" y="120"/>
                </a:cubicBezTo>
                <a:cubicBezTo>
                  <a:pt x="143" y="120"/>
                  <a:pt x="143" y="120"/>
                  <a:pt x="143" y="120"/>
                </a:cubicBezTo>
                <a:cubicBezTo>
                  <a:pt x="143" y="120"/>
                  <a:pt x="144" y="120"/>
                  <a:pt x="144" y="120"/>
                </a:cubicBezTo>
                <a:cubicBezTo>
                  <a:pt x="144" y="120"/>
                  <a:pt x="144" y="120"/>
                  <a:pt x="144" y="120"/>
                </a:cubicBezTo>
                <a:cubicBezTo>
                  <a:pt x="145" y="120"/>
                  <a:pt x="145" y="120"/>
                  <a:pt x="146" y="120"/>
                </a:cubicBezTo>
                <a:cubicBezTo>
                  <a:pt x="146" y="120"/>
                  <a:pt x="146" y="120"/>
                  <a:pt x="146" y="120"/>
                </a:cubicBezTo>
                <a:cubicBezTo>
                  <a:pt x="147" y="120"/>
                  <a:pt x="147" y="120"/>
                  <a:pt x="148" y="120"/>
                </a:cubicBezTo>
                <a:cubicBezTo>
                  <a:pt x="148" y="120"/>
                  <a:pt x="148" y="120"/>
                  <a:pt x="148" y="120"/>
                </a:cubicBezTo>
                <a:cubicBezTo>
                  <a:pt x="148" y="120"/>
                  <a:pt x="148" y="120"/>
                  <a:pt x="149" y="120"/>
                </a:cubicBezTo>
                <a:cubicBezTo>
                  <a:pt x="152" y="120"/>
                  <a:pt x="155" y="120"/>
                  <a:pt x="158" y="120"/>
                </a:cubicBezTo>
                <a:cubicBezTo>
                  <a:pt x="160" y="120"/>
                  <a:pt x="162" y="120"/>
                  <a:pt x="163" y="120"/>
                </a:cubicBezTo>
                <a:cubicBezTo>
                  <a:pt x="164" y="120"/>
                  <a:pt x="166" y="120"/>
                  <a:pt x="166" y="120"/>
                </a:cubicBezTo>
                <a:cubicBezTo>
                  <a:pt x="167" y="120"/>
                  <a:pt x="167" y="120"/>
                  <a:pt x="167" y="120"/>
                </a:cubicBezTo>
                <a:cubicBezTo>
                  <a:pt x="168" y="120"/>
                  <a:pt x="169" y="120"/>
                  <a:pt x="170" y="120"/>
                </a:cubicBezTo>
                <a:cubicBezTo>
                  <a:pt x="170" y="120"/>
                  <a:pt x="170" y="120"/>
                  <a:pt x="170" y="120"/>
                </a:cubicBezTo>
                <a:cubicBezTo>
                  <a:pt x="170" y="120"/>
                  <a:pt x="171" y="120"/>
                  <a:pt x="171" y="120"/>
                </a:cubicBezTo>
                <a:cubicBezTo>
                  <a:pt x="171" y="122"/>
                  <a:pt x="172" y="124"/>
                  <a:pt x="172" y="126"/>
                </a:cubicBezTo>
                <a:cubicBezTo>
                  <a:pt x="172" y="126"/>
                  <a:pt x="172" y="126"/>
                  <a:pt x="172" y="126"/>
                </a:cubicBezTo>
                <a:cubicBezTo>
                  <a:pt x="172" y="127"/>
                  <a:pt x="172" y="127"/>
                  <a:pt x="172" y="128"/>
                </a:cubicBezTo>
                <a:cubicBezTo>
                  <a:pt x="172" y="128"/>
                  <a:pt x="172" y="128"/>
                  <a:pt x="172" y="128"/>
                </a:cubicBezTo>
                <a:cubicBezTo>
                  <a:pt x="172" y="128"/>
                  <a:pt x="172" y="129"/>
                  <a:pt x="172" y="129"/>
                </a:cubicBezTo>
                <a:cubicBezTo>
                  <a:pt x="172" y="129"/>
                  <a:pt x="172" y="130"/>
                  <a:pt x="172" y="130"/>
                </a:cubicBezTo>
                <a:cubicBezTo>
                  <a:pt x="172" y="130"/>
                  <a:pt x="172" y="131"/>
                  <a:pt x="172" y="131"/>
                </a:cubicBezTo>
                <a:cubicBezTo>
                  <a:pt x="172" y="131"/>
                  <a:pt x="172" y="131"/>
                  <a:pt x="172" y="132"/>
                </a:cubicBezTo>
                <a:cubicBezTo>
                  <a:pt x="172" y="132"/>
                  <a:pt x="172" y="132"/>
                  <a:pt x="172" y="133"/>
                </a:cubicBezTo>
                <a:cubicBezTo>
                  <a:pt x="172" y="133"/>
                  <a:pt x="172" y="133"/>
                  <a:pt x="172" y="133"/>
                </a:cubicBezTo>
                <a:cubicBezTo>
                  <a:pt x="172" y="134"/>
                  <a:pt x="172" y="134"/>
                  <a:pt x="172" y="135"/>
                </a:cubicBezTo>
                <a:cubicBezTo>
                  <a:pt x="172" y="135"/>
                  <a:pt x="172" y="135"/>
                  <a:pt x="172" y="135"/>
                </a:cubicBezTo>
                <a:cubicBezTo>
                  <a:pt x="172" y="136"/>
                  <a:pt x="172" y="137"/>
                  <a:pt x="172" y="138"/>
                </a:cubicBezTo>
                <a:cubicBezTo>
                  <a:pt x="172" y="138"/>
                  <a:pt x="172" y="138"/>
                  <a:pt x="172" y="138"/>
                </a:cubicBezTo>
                <a:cubicBezTo>
                  <a:pt x="172" y="138"/>
                  <a:pt x="172" y="139"/>
                  <a:pt x="172" y="139"/>
                </a:cubicBezTo>
                <a:cubicBezTo>
                  <a:pt x="172" y="139"/>
                  <a:pt x="172" y="139"/>
                  <a:pt x="172" y="140"/>
                </a:cubicBezTo>
                <a:cubicBezTo>
                  <a:pt x="172" y="140"/>
                  <a:pt x="172" y="140"/>
                  <a:pt x="172" y="141"/>
                </a:cubicBezTo>
                <a:cubicBezTo>
                  <a:pt x="172" y="141"/>
                  <a:pt x="172" y="141"/>
                  <a:pt x="172" y="141"/>
                </a:cubicBezTo>
                <a:cubicBezTo>
                  <a:pt x="172" y="142"/>
                  <a:pt x="172" y="142"/>
                  <a:pt x="172" y="142"/>
                </a:cubicBezTo>
                <a:cubicBezTo>
                  <a:pt x="172" y="142"/>
                  <a:pt x="172" y="143"/>
                  <a:pt x="171" y="143"/>
                </a:cubicBezTo>
                <a:cubicBezTo>
                  <a:pt x="171" y="143"/>
                  <a:pt x="171" y="143"/>
                  <a:pt x="171" y="144"/>
                </a:cubicBezTo>
                <a:cubicBezTo>
                  <a:pt x="171" y="144"/>
                  <a:pt x="171" y="144"/>
                  <a:pt x="171" y="144"/>
                </a:cubicBezTo>
                <a:cubicBezTo>
                  <a:pt x="171" y="145"/>
                  <a:pt x="171" y="145"/>
                  <a:pt x="171" y="145"/>
                </a:cubicBezTo>
                <a:cubicBezTo>
                  <a:pt x="171" y="145"/>
                  <a:pt x="171" y="145"/>
                  <a:pt x="171" y="146"/>
                </a:cubicBezTo>
                <a:cubicBezTo>
                  <a:pt x="171" y="146"/>
                  <a:pt x="171" y="146"/>
                  <a:pt x="171" y="146"/>
                </a:cubicBezTo>
                <a:cubicBezTo>
                  <a:pt x="171" y="146"/>
                  <a:pt x="171" y="146"/>
                  <a:pt x="171" y="146"/>
                </a:cubicBezTo>
                <a:cubicBezTo>
                  <a:pt x="171" y="146"/>
                  <a:pt x="171" y="146"/>
                  <a:pt x="171" y="146"/>
                </a:cubicBezTo>
                <a:cubicBezTo>
                  <a:pt x="171" y="146"/>
                  <a:pt x="171" y="146"/>
                  <a:pt x="171" y="146"/>
                </a:cubicBezTo>
                <a:cubicBezTo>
                  <a:pt x="171" y="146"/>
                  <a:pt x="171" y="146"/>
                  <a:pt x="171" y="147"/>
                </a:cubicBezTo>
                <a:cubicBezTo>
                  <a:pt x="171" y="147"/>
                  <a:pt x="171" y="147"/>
                  <a:pt x="171" y="148"/>
                </a:cubicBezTo>
                <a:cubicBezTo>
                  <a:pt x="171" y="148"/>
                  <a:pt x="170" y="148"/>
                  <a:pt x="170" y="149"/>
                </a:cubicBezTo>
                <a:cubicBezTo>
                  <a:pt x="170" y="149"/>
                  <a:pt x="170" y="149"/>
                  <a:pt x="170" y="149"/>
                </a:cubicBezTo>
                <a:cubicBezTo>
                  <a:pt x="169" y="149"/>
                  <a:pt x="169" y="150"/>
                  <a:pt x="169" y="150"/>
                </a:cubicBezTo>
                <a:cubicBezTo>
                  <a:pt x="169" y="150"/>
                  <a:pt x="169" y="150"/>
                  <a:pt x="169" y="150"/>
                </a:cubicBezTo>
                <a:cubicBezTo>
                  <a:pt x="168" y="151"/>
                  <a:pt x="168" y="151"/>
                  <a:pt x="167" y="152"/>
                </a:cubicBezTo>
                <a:cubicBezTo>
                  <a:pt x="167" y="152"/>
                  <a:pt x="167" y="152"/>
                  <a:pt x="167" y="152"/>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37" name="Freeform 27">
            <a:extLst>
              <a:ext uri="{FF2B5EF4-FFF2-40B4-BE49-F238E27FC236}">
                <a16:creationId xmlns:a16="http://schemas.microsoft.com/office/drawing/2014/main" id="{50E4F340-A325-4F60-BE3D-38594DFB7367}"/>
              </a:ext>
            </a:extLst>
          </p:cNvPr>
          <p:cNvSpPr>
            <a:spLocks noChangeAspect="1" noEditPoints="1"/>
          </p:cNvSpPr>
          <p:nvPr/>
        </p:nvSpPr>
        <p:spPr bwMode="gray">
          <a:xfrm flipH="1">
            <a:off x="9072824" y="4065553"/>
            <a:ext cx="90000" cy="90000"/>
          </a:xfrm>
          <a:custGeom>
            <a:avLst/>
            <a:gdLst>
              <a:gd name="T0" fmla="*/ 191 w 193"/>
              <a:gd name="T1" fmla="*/ 79 h 193"/>
              <a:gd name="T2" fmla="*/ 189 w 193"/>
              <a:gd name="T3" fmla="*/ 80 h 193"/>
              <a:gd name="T4" fmla="*/ 188 w 193"/>
              <a:gd name="T5" fmla="*/ 81 h 193"/>
              <a:gd name="T6" fmla="*/ 185 w 193"/>
              <a:gd name="T7" fmla="*/ 82 h 193"/>
              <a:gd name="T8" fmla="*/ 179 w 193"/>
              <a:gd name="T9" fmla="*/ 73 h 193"/>
              <a:gd name="T10" fmla="*/ 175 w 193"/>
              <a:gd name="T11" fmla="*/ 65 h 193"/>
              <a:gd name="T12" fmla="*/ 165 w 193"/>
              <a:gd name="T13" fmla="*/ 51 h 193"/>
              <a:gd name="T14" fmla="*/ 164 w 193"/>
              <a:gd name="T15" fmla="*/ 37 h 193"/>
              <a:gd name="T16" fmla="*/ 170 w 193"/>
              <a:gd name="T17" fmla="*/ 35 h 193"/>
              <a:gd name="T18" fmla="*/ 127 w 193"/>
              <a:gd name="T19" fmla="*/ 5 h 193"/>
              <a:gd name="T20" fmla="*/ 31 w 193"/>
              <a:gd name="T21" fmla="*/ 30 h 193"/>
              <a:gd name="T22" fmla="*/ 34 w 193"/>
              <a:gd name="T23" fmla="*/ 29 h 193"/>
              <a:gd name="T24" fmla="*/ 33 w 193"/>
              <a:gd name="T25" fmla="*/ 37 h 193"/>
              <a:gd name="T26" fmla="*/ 33 w 193"/>
              <a:gd name="T27" fmla="*/ 47 h 193"/>
              <a:gd name="T28" fmla="*/ 25 w 193"/>
              <a:gd name="T29" fmla="*/ 58 h 193"/>
              <a:gd name="T30" fmla="*/ 20 w 193"/>
              <a:gd name="T31" fmla="*/ 65 h 193"/>
              <a:gd name="T32" fmla="*/ 14 w 193"/>
              <a:gd name="T33" fmla="*/ 83 h 193"/>
              <a:gd name="T34" fmla="*/ 12 w 193"/>
              <a:gd name="T35" fmla="*/ 83 h 193"/>
              <a:gd name="T36" fmla="*/ 7 w 193"/>
              <a:gd name="T37" fmla="*/ 82 h 193"/>
              <a:gd name="T38" fmla="*/ 4 w 193"/>
              <a:gd name="T39" fmla="*/ 81 h 193"/>
              <a:gd name="T40" fmla="*/ 67 w 193"/>
              <a:gd name="T41" fmla="*/ 188 h 193"/>
              <a:gd name="T42" fmla="*/ 76 w 193"/>
              <a:gd name="T43" fmla="*/ 154 h 193"/>
              <a:gd name="T44" fmla="*/ 73 w 193"/>
              <a:gd name="T45" fmla="*/ 158 h 193"/>
              <a:gd name="T46" fmla="*/ 67 w 193"/>
              <a:gd name="T47" fmla="*/ 163 h 193"/>
              <a:gd name="T48" fmla="*/ 63 w 193"/>
              <a:gd name="T49" fmla="*/ 166 h 193"/>
              <a:gd name="T50" fmla="*/ 61 w 193"/>
              <a:gd name="T51" fmla="*/ 168 h 193"/>
              <a:gd name="T52" fmla="*/ 26 w 193"/>
              <a:gd name="T53" fmla="*/ 145 h 193"/>
              <a:gd name="T54" fmla="*/ 25 w 193"/>
              <a:gd name="T55" fmla="*/ 141 h 193"/>
              <a:gd name="T56" fmla="*/ 24 w 193"/>
              <a:gd name="T57" fmla="*/ 123 h 193"/>
              <a:gd name="T58" fmla="*/ 26 w 193"/>
              <a:gd name="T59" fmla="*/ 117 h 193"/>
              <a:gd name="T60" fmla="*/ 36 w 193"/>
              <a:gd name="T61" fmla="*/ 118 h 193"/>
              <a:gd name="T62" fmla="*/ 50 w 193"/>
              <a:gd name="T63" fmla="*/ 119 h 193"/>
              <a:gd name="T64" fmla="*/ 60 w 193"/>
              <a:gd name="T65" fmla="*/ 122 h 193"/>
              <a:gd name="T66" fmla="*/ 72 w 193"/>
              <a:gd name="T67" fmla="*/ 142 h 193"/>
              <a:gd name="T68" fmla="*/ 112 w 193"/>
              <a:gd name="T69" fmla="*/ 84 h 193"/>
              <a:gd name="T70" fmla="*/ 103 w 193"/>
              <a:gd name="T71" fmla="*/ 84 h 193"/>
              <a:gd name="T72" fmla="*/ 87 w 193"/>
              <a:gd name="T73" fmla="*/ 84 h 193"/>
              <a:gd name="T74" fmla="*/ 98 w 193"/>
              <a:gd name="T75" fmla="*/ 30 h 193"/>
              <a:gd name="T76" fmla="*/ 102 w 193"/>
              <a:gd name="T77" fmla="*/ 31 h 193"/>
              <a:gd name="T78" fmla="*/ 121 w 193"/>
              <a:gd name="T79" fmla="*/ 42 h 193"/>
              <a:gd name="T80" fmla="*/ 130 w 193"/>
              <a:gd name="T81" fmla="*/ 55 h 193"/>
              <a:gd name="T82" fmla="*/ 127 w 193"/>
              <a:gd name="T83" fmla="*/ 65 h 193"/>
              <a:gd name="T84" fmla="*/ 124 w 193"/>
              <a:gd name="T85" fmla="*/ 74 h 193"/>
              <a:gd name="T86" fmla="*/ 122 w 193"/>
              <a:gd name="T87" fmla="*/ 81 h 193"/>
              <a:gd name="T88" fmla="*/ 167 w 193"/>
              <a:gd name="T89" fmla="*/ 152 h 193"/>
              <a:gd name="T90" fmla="*/ 137 w 193"/>
              <a:gd name="T91" fmla="*/ 170 h 193"/>
              <a:gd name="T92" fmla="*/ 136 w 193"/>
              <a:gd name="T93" fmla="*/ 169 h 193"/>
              <a:gd name="T94" fmla="*/ 134 w 193"/>
              <a:gd name="T95" fmla="*/ 167 h 193"/>
              <a:gd name="T96" fmla="*/ 129 w 193"/>
              <a:gd name="T97" fmla="*/ 163 h 193"/>
              <a:gd name="T98" fmla="*/ 122 w 193"/>
              <a:gd name="T99" fmla="*/ 156 h 193"/>
              <a:gd name="T100" fmla="*/ 134 w 193"/>
              <a:gd name="T101" fmla="*/ 131 h 193"/>
              <a:gd name="T102" fmla="*/ 139 w 193"/>
              <a:gd name="T103" fmla="*/ 121 h 193"/>
              <a:gd name="T104" fmla="*/ 148 w 193"/>
              <a:gd name="T105" fmla="*/ 120 h 193"/>
              <a:gd name="T106" fmla="*/ 171 w 193"/>
              <a:gd name="T107" fmla="*/ 120 h 193"/>
              <a:gd name="T108" fmla="*/ 172 w 193"/>
              <a:gd name="T109" fmla="*/ 133 h 193"/>
              <a:gd name="T110" fmla="*/ 172 w 193"/>
              <a:gd name="T111" fmla="*/ 141 h 193"/>
              <a:gd name="T112" fmla="*/ 171 w 193"/>
              <a:gd name="T113" fmla="*/ 146 h 193"/>
              <a:gd name="T114" fmla="*/ 167 w 193"/>
              <a:gd name="T115" fmla="*/ 15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3" h="193">
                <a:moveTo>
                  <a:pt x="177" y="149"/>
                </a:moveTo>
                <a:cubicBezTo>
                  <a:pt x="178" y="148"/>
                  <a:pt x="178" y="147"/>
                  <a:pt x="178" y="147"/>
                </a:cubicBezTo>
                <a:cubicBezTo>
                  <a:pt x="178" y="147"/>
                  <a:pt x="179" y="146"/>
                  <a:pt x="180" y="145"/>
                </a:cubicBezTo>
                <a:cubicBezTo>
                  <a:pt x="187" y="131"/>
                  <a:pt x="193" y="117"/>
                  <a:pt x="193" y="96"/>
                </a:cubicBezTo>
                <a:cubicBezTo>
                  <a:pt x="193" y="95"/>
                  <a:pt x="192" y="94"/>
                  <a:pt x="192" y="94"/>
                </a:cubicBezTo>
                <a:cubicBezTo>
                  <a:pt x="192" y="93"/>
                  <a:pt x="193" y="93"/>
                  <a:pt x="193" y="92"/>
                </a:cubicBezTo>
                <a:cubicBezTo>
                  <a:pt x="192" y="87"/>
                  <a:pt x="192" y="83"/>
                  <a:pt x="191" y="79"/>
                </a:cubicBezTo>
                <a:cubicBezTo>
                  <a:pt x="191" y="79"/>
                  <a:pt x="191" y="79"/>
                  <a:pt x="191" y="79"/>
                </a:cubicBezTo>
                <a:cubicBezTo>
                  <a:pt x="191" y="79"/>
                  <a:pt x="191" y="79"/>
                  <a:pt x="191" y="79"/>
                </a:cubicBezTo>
                <a:cubicBezTo>
                  <a:pt x="191" y="79"/>
                  <a:pt x="191" y="79"/>
                  <a:pt x="190" y="79"/>
                </a:cubicBezTo>
                <a:cubicBezTo>
                  <a:pt x="190" y="79"/>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89" y="80"/>
                  <a:pt x="189" y="80"/>
                  <a:pt x="189" y="80"/>
                </a:cubicBezTo>
                <a:cubicBezTo>
                  <a:pt x="189" y="80"/>
                  <a:pt x="189" y="80"/>
                  <a:pt x="189" y="80"/>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8" y="81"/>
                  <a:pt x="188" y="81"/>
                  <a:pt x="188" y="81"/>
                </a:cubicBezTo>
                <a:cubicBezTo>
                  <a:pt x="188" y="81"/>
                  <a:pt x="188" y="81"/>
                  <a:pt x="188" y="81"/>
                </a:cubicBezTo>
                <a:cubicBezTo>
                  <a:pt x="188" y="82"/>
                  <a:pt x="188" y="82"/>
                  <a:pt x="187" y="82"/>
                </a:cubicBezTo>
                <a:cubicBezTo>
                  <a:pt x="187" y="82"/>
                  <a:pt x="187" y="82"/>
                  <a:pt x="187" y="82"/>
                </a:cubicBezTo>
                <a:cubicBezTo>
                  <a:pt x="187" y="82"/>
                  <a:pt x="187" y="82"/>
                  <a:pt x="187" y="82"/>
                </a:cubicBezTo>
                <a:cubicBezTo>
                  <a:pt x="186" y="82"/>
                  <a:pt x="186" y="82"/>
                  <a:pt x="186" y="82"/>
                </a:cubicBezTo>
                <a:cubicBezTo>
                  <a:pt x="186" y="82"/>
                  <a:pt x="186" y="82"/>
                  <a:pt x="186" y="82"/>
                </a:cubicBezTo>
                <a:cubicBezTo>
                  <a:pt x="186" y="82"/>
                  <a:pt x="186" y="82"/>
                  <a:pt x="186" y="82"/>
                </a:cubicBezTo>
                <a:cubicBezTo>
                  <a:pt x="186" y="82"/>
                  <a:pt x="185" y="82"/>
                  <a:pt x="185" y="82"/>
                </a:cubicBezTo>
                <a:cubicBezTo>
                  <a:pt x="185" y="82"/>
                  <a:pt x="185" y="82"/>
                  <a:pt x="185" y="82"/>
                </a:cubicBezTo>
                <a:cubicBezTo>
                  <a:pt x="185" y="82"/>
                  <a:pt x="184" y="82"/>
                  <a:pt x="183" y="83"/>
                </a:cubicBezTo>
                <a:cubicBezTo>
                  <a:pt x="183" y="82"/>
                  <a:pt x="183" y="81"/>
                  <a:pt x="183" y="81"/>
                </a:cubicBezTo>
                <a:cubicBezTo>
                  <a:pt x="183" y="80"/>
                  <a:pt x="182" y="80"/>
                  <a:pt x="182" y="79"/>
                </a:cubicBezTo>
                <a:cubicBezTo>
                  <a:pt x="182" y="79"/>
                  <a:pt x="182" y="79"/>
                  <a:pt x="182" y="78"/>
                </a:cubicBezTo>
                <a:cubicBezTo>
                  <a:pt x="182" y="78"/>
                  <a:pt x="181" y="77"/>
                  <a:pt x="181" y="77"/>
                </a:cubicBezTo>
                <a:cubicBezTo>
                  <a:pt x="181" y="77"/>
                  <a:pt x="181" y="76"/>
                  <a:pt x="181" y="76"/>
                </a:cubicBezTo>
                <a:cubicBezTo>
                  <a:pt x="181" y="76"/>
                  <a:pt x="180" y="75"/>
                  <a:pt x="180" y="74"/>
                </a:cubicBezTo>
                <a:cubicBezTo>
                  <a:pt x="180" y="74"/>
                  <a:pt x="180" y="74"/>
                  <a:pt x="179" y="73"/>
                </a:cubicBezTo>
                <a:cubicBezTo>
                  <a:pt x="179" y="73"/>
                  <a:pt x="179" y="73"/>
                  <a:pt x="179" y="73"/>
                </a:cubicBezTo>
                <a:cubicBezTo>
                  <a:pt x="179" y="73"/>
                  <a:pt x="179" y="72"/>
                  <a:pt x="179" y="72"/>
                </a:cubicBezTo>
                <a:cubicBezTo>
                  <a:pt x="179" y="72"/>
                  <a:pt x="179" y="72"/>
                  <a:pt x="179" y="72"/>
                </a:cubicBezTo>
                <a:cubicBezTo>
                  <a:pt x="179" y="72"/>
                  <a:pt x="178" y="71"/>
                  <a:pt x="178" y="71"/>
                </a:cubicBezTo>
                <a:cubicBezTo>
                  <a:pt x="178" y="70"/>
                  <a:pt x="178" y="70"/>
                  <a:pt x="178" y="70"/>
                </a:cubicBezTo>
                <a:cubicBezTo>
                  <a:pt x="178" y="70"/>
                  <a:pt x="178" y="70"/>
                  <a:pt x="178" y="70"/>
                </a:cubicBezTo>
                <a:cubicBezTo>
                  <a:pt x="177" y="69"/>
                  <a:pt x="177" y="68"/>
                  <a:pt x="176" y="68"/>
                </a:cubicBezTo>
                <a:cubicBezTo>
                  <a:pt x="176" y="67"/>
                  <a:pt x="176" y="67"/>
                  <a:pt x="176" y="67"/>
                </a:cubicBezTo>
                <a:cubicBezTo>
                  <a:pt x="176" y="66"/>
                  <a:pt x="175" y="66"/>
                  <a:pt x="175" y="65"/>
                </a:cubicBezTo>
                <a:cubicBezTo>
                  <a:pt x="175" y="65"/>
                  <a:pt x="175" y="65"/>
                  <a:pt x="175" y="65"/>
                </a:cubicBezTo>
                <a:cubicBezTo>
                  <a:pt x="174" y="64"/>
                  <a:pt x="173" y="63"/>
                  <a:pt x="173" y="62"/>
                </a:cubicBezTo>
                <a:cubicBezTo>
                  <a:pt x="173" y="62"/>
                  <a:pt x="173" y="62"/>
                  <a:pt x="173" y="62"/>
                </a:cubicBezTo>
                <a:cubicBezTo>
                  <a:pt x="173" y="62"/>
                  <a:pt x="173" y="62"/>
                  <a:pt x="173" y="62"/>
                </a:cubicBezTo>
                <a:cubicBezTo>
                  <a:pt x="172" y="61"/>
                  <a:pt x="172" y="61"/>
                  <a:pt x="172" y="60"/>
                </a:cubicBezTo>
                <a:cubicBezTo>
                  <a:pt x="171" y="60"/>
                  <a:pt x="171" y="60"/>
                  <a:pt x="171" y="60"/>
                </a:cubicBezTo>
                <a:cubicBezTo>
                  <a:pt x="171" y="59"/>
                  <a:pt x="171" y="59"/>
                  <a:pt x="170" y="58"/>
                </a:cubicBezTo>
                <a:cubicBezTo>
                  <a:pt x="169" y="56"/>
                  <a:pt x="167" y="54"/>
                  <a:pt x="166" y="53"/>
                </a:cubicBezTo>
                <a:cubicBezTo>
                  <a:pt x="166" y="53"/>
                  <a:pt x="166" y="53"/>
                  <a:pt x="166" y="53"/>
                </a:cubicBezTo>
                <a:cubicBezTo>
                  <a:pt x="165" y="52"/>
                  <a:pt x="165" y="52"/>
                  <a:pt x="165" y="51"/>
                </a:cubicBezTo>
                <a:cubicBezTo>
                  <a:pt x="164" y="51"/>
                  <a:pt x="164" y="51"/>
                  <a:pt x="164" y="51"/>
                </a:cubicBezTo>
                <a:cubicBezTo>
                  <a:pt x="164" y="51"/>
                  <a:pt x="164" y="51"/>
                  <a:pt x="164" y="51"/>
                </a:cubicBezTo>
                <a:cubicBezTo>
                  <a:pt x="163" y="50"/>
                  <a:pt x="163" y="50"/>
                  <a:pt x="163" y="50"/>
                </a:cubicBezTo>
                <a:cubicBezTo>
                  <a:pt x="163" y="49"/>
                  <a:pt x="163" y="49"/>
                  <a:pt x="164" y="48"/>
                </a:cubicBezTo>
                <a:cubicBezTo>
                  <a:pt x="164" y="47"/>
                  <a:pt x="164" y="46"/>
                  <a:pt x="164" y="44"/>
                </a:cubicBezTo>
                <a:cubicBezTo>
                  <a:pt x="164" y="43"/>
                  <a:pt x="164" y="43"/>
                  <a:pt x="164" y="42"/>
                </a:cubicBezTo>
                <a:cubicBezTo>
                  <a:pt x="164" y="41"/>
                  <a:pt x="164" y="40"/>
                  <a:pt x="164" y="39"/>
                </a:cubicBezTo>
                <a:cubicBezTo>
                  <a:pt x="164" y="39"/>
                  <a:pt x="164" y="39"/>
                  <a:pt x="164" y="39"/>
                </a:cubicBezTo>
                <a:cubicBezTo>
                  <a:pt x="164" y="38"/>
                  <a:pt x="164" y="37"/>
                  <a:pt x="164" y="37"/>
                </a:cubicBezTo>
                <a:cubicBezTo>
                  <a:pt x="164" y="36"/>
                  <a:pt x="164" y="36"/>
                  <a:pt x="164" y="36"/>
                </a:cubicBezTo>
                <a:cubicBezTo>
                  <a:pt x="164" y="35"/>
                  <a:pt x="164" y="34"/>
                  <a:pt x="164" y="34"/>
                </a:cubicBezTo>
                <a:cubicBezTo>
                  <a:pt x="164" y="34"/>
                  <a:pt x="164" y="33"/>
                  <a:pt x="164" y="33"/>
                </a:cubicBezTo>
                <a:cubicBezTo>
                  <a:pt x="164" y="33"/>
                  <a:pt x="164" y="33"/>
                  <a:pt x="164" y="33"/>
                </a:cubicBezTo>
                <a:cubicBezTo>
                  <a:pt x="163" y="32"/>
                  <a:pt x="163" y="31"/>
                  <a:pt x="163" y="31"/>
                </a:cubicBezTo>
                <a:cubicBezTo>
                  <a:pt x="165" y="31"/>
                  <a:pt x="167" y="33"/>
                  <a:pt x="169" y="34"/>
                </a:cubicBezTo>
                <a:cubicBezTo>
                  <a:pt x="169" y="34"/>
                  <a:pt x="169" y="34"/>
                  <a:pt x="169" y="34"/>
                </a:cubicBezTo>
                <a:cubicBezTo>
                  <a:pt x="169" y="35"/>
                  <a:pt x="169" y="35"/>
                  <a:pt x="170" y="35"/>
                </a:cubicBezTo>
                <a:cubicBezTo>
                  <a:pt x="170" y="35"/>
                  <a:pt x="170" y="35"/>
                  <a:pt x="170" y="35"/>
                </a:cubicBezTo>
                <a:cubicBezTo>
                  <a:pt x="170" y="35"/>
                  <a:pt x="170" y="35"/>
                  <a:pt x="170" y="35"/>
                </a:cubicBezTo>
                <a:cubicBezTo>
                  <a:pt x="170" y="35"/>
                  <a:pt x="170" y="35"/>
                  <a:pt x="170" y="35"/>
                </a:cubicBezTo>
                <a:cubicBezTo>
                  <a:pt x="170" y="35"/>
                  <a:pt x="170" y="36"/>
                  <a:pt x="170" y="36"/>
                </a:cubicBezTo>
                <a:cubicBezTo>
                  <a:pt x="171" y="36"/>
                  <a:pt x="171" y="36"/>
                  <a:pt x="171" y="36"/>
                </a:cubicBezTo>
                <a:cubicBezTo>
                  <a:pt x="171" y="36"/>
                  <a:pt x="171" y="36"/>
                  <a:pt x="171" y="36"/>
                </a:cubicBezTo>
                <a:cubicBezTo>
                  <a:pt x="171" y="35"/>
                  <a:pt x="171" y="35"/>
                  <a:pt x="171" y="34"/>
                </a:cubicBezTo>
                <a:cubicBezTo>
                  <a:pt x="160" y="21"/>
                  <a:pt x="145" y="12"/>
                  <a:pt x="129" y="6"/>
                </a:cubicBezTo>
                <a:cubicBezTo>
                  <a:pt x="128" y="5"/>
                  <a:pt x="128" y="6"/>
                  <a:pt x="127" y="6"/>
                </a:cubicBezTo>
                <a:cubicBezTo>
                  <a:pt x="128" y="5"/>
                  <a:pt x="127" y="5"/>
                  <a:pt x="127" y="5"/>
                </a:cubicBezTo>
                <a:cubicBezTo>
                  <a:pt x="117" y="2"/>
                  <a:pt x="107" y="0"/>
                  <a:pt x="96" y="0"/>
                </a:cubicBezTo>
                <a:cubicBezTo>
                  <a:pt x="85" y="0"/>
                  <a:pt x="75" y="1"/>
                  <a:pt x="66" y="5"/>
                </a:cubicBezTo>
                <a:cubicBezTo>
                  <a:pt x="65" y="6"/>
                  <a:pt x="65" y="6"/>
                  <a:pt x="65" y="6"/>
                </a:cubicBezTo>
                <a:cubicBezTo>
                  <a:pt x="65" y="6"/>
                  <a:pt x="62" y="6"/>
                  <a:pt x="60" y="7"/>
                </a:cubicBezTo>
                <a:cubicBezTo>
                  <a:pt x="45" y="13"/>
                  <a:pt x="31" y="24"/>
                  <a:pt x="21" y="37"/>
                </a:cubicBezTo>
                <a:cubicBezTo>
                  <a:pt x="20" y="37"/>
                  <a:pt x="20" y="38"/>
                  <a:pt x="20" y="38"/>
                </a:cubicBezTo>
                <a:cubicBezTo>
                  <a:pt x="22" y="37"/>
                  <a:pt x="26" y="33"/>
                  <a:pt x="30" y="31"/>
                </a:cubicBezTo>
                <a:cubicBezTo>
                  <a:pt x="30" y="31"/>
                  <a:pt x="30" y="31"/>
                  <a:pt x="30" y="31"/>
                </a:cubicBezTo>
                <a:cubicBezTo>
                  <a:pt x="31" y="30"/>
                  <a:pt x="31" y="30"/>
                  <a:pt x="31" y="30"/>
                </a:cubicBezTo>
                <a:cubicBezTo>
                  <a:pt x="31" y="30"/>
                  <a:pt x="31" y="30"/>
                  <a:pt x="32" y="30"/>
                </a:cubicBezTo>
                <a:cubicBezTo>
                  <a:pt x="32" y="30"/>
                  <a:pt x="32" y="30"/>
                  <a:pt x="32" y="29"/>
                </a:cubicBezTo>
                <a:cubicBezTo>
                  <a:pt x="32" y="29"/>
                  <a:pt x="33" y="29"/>
                  <a:pt x="33" y="29"/>
                </a:cubicBezTo>
                <a:cubicBezTo>
                  <a:pt x="33" y="29"/>
                  <a:pt x="33" y="29"/>
                  <a:pt x="33" y="29"/>
                </a:cubicBezTo>
                <a:cubicBezTo>
                  <a:pt x="33" y="29"/>
                  <a:pt x="33" y="29"/>
                  <a:pt x="34" y="29"/>
                </a:cubicBezTo>
                <a:cubicBezTo>
                  <a:pt x="34" y="29"/>
                  <a:pt x="34" y="29"/>
                  <a:pt x="34" y="29"/>
                </a:cubicBezTo>
                <a:cubicBezTo>
                  <a:pt x="34" y="29"/>
                  <a:pt x="34" y="29"/>
                  <a:pt x="34" y="29"/>
                </a:cubicBezTo>
                <a:cubicBezTo>
                  <a:pt x="34" y="29"/>
                  <a:pt x="34" y="29"/>
                  <a:pt x="34" y="28"/>
                </a:cubicBezTo>
                <a:cubicBezTo>
                  <a:pt x="34" y="29"/>
                  <a:pt x="34" y="29"/>
                  <a:pt x="34" y="29"/>
                </a:cubicBezTo>
                <a:cubicBezTo>
                  <a:pt x="34" y="29"/>
                  <a:pt x="34" y="29"/>
                  <a:pt x="34" y="29"/>
                </a:cubicBezTo>
                <a:cubicBezTo>
                  <a:pt x="34" y="30"/>
                  <a:pt x="34" y="30"/>
                  <a:pt x="34" y="30"/>
                </a:cubicBezTo>
                <a:cubicBezTo>
                  <a:pt x="34" y="30"/>
                  <a:pt x="34" y="30"/>
                  <a:pt x="34" y="31"/>
                </a:cubicBezTo>
                <a:cubicBezTo>
                  <a:pt x="34" y="31"/>
                  <a:pt x="34" y="32"/>
                  <a:pt x="34" y="33"/>
                </a:cubicBezTo>
                <a:cubicBezTo>
                  <a:pt x="34" y="33"/>
                  <a:pt x="34" y="33"/>
                  <a:pt x="34" y="33"/>
                </a:cubicBezTo>
                <a:cubicBezTo>
                  <a:pt x="34" y="33"/>
                  <a:pt x="34" y="34"/>
                  <a:pt x="33" y="35"/>
                </a:cubicBezTo>
                <a:cubicBezTo>
                  <a:pt x="33" y="35"/>
                  <a:pt x="33" y="35"/>
                  <a:pt x="33" y="35"/>
                </a:cubicBezTo>
                <a:cubicBezTo>
                  <a:pt x="33" y="35"/>
                  <a:pt x="33" y="36"/>
                  <a:pt x="33" y="36"/>
                </a:cubicBezTo>
                <a:cubicBezTo>
                  <a:pt x="33" y="37"/>
                  <a:pt x="33" y="37"/>
                  <a:pt x="33" y="37"/>
                </a:cubicBezTo>
                <a:cubicBezTo>
                  <a:pt x="33" y="37"/>
                  <a:pt x="33" y="38"/>
                  <a:pt x="33" y="38"/>
                </a:cubicBezTo>
                <a:cubicBezTo>
                  <a:pt x="33" y="39"/>
                  <a:pt x="33" y="39"/>
                  <a:pt x="33" y="39"/>
                </a:cubicBezTo>
                <a:cubicBezTo>
                  <a:pt x="33" y="39"/>
                  <a:pt x="33" y="39"/>
                  <a:pt x="33" y="40"/>
                </a:cubicBezTo>
                <a:cubicBezTo>
                  <a:pt x="33" y="40"/>
                  <a:pt x="33" y="41"/>
                  <a:pt x="33" y="42"/>
                </a:cubicBezTo>
                <a:cubicBezTo>
                  <a:pt x="33" y="42"/>
                  <a:pt x="33" y="42"/>
                  <a:pt x="33" y="42"/>
                </a:cubicBezTo>
                <a:cubicBezTo>
                  <a:pt x="33" y="43"/>
                  <a:pt x="33" y="43"/>
                  <a:pt x="33" y="44"/>
                </a:cubicBezTo>
                <a:cubicBezTo>
                  <a:pt x="33" y="45"/>
                  <a:pt x="33" y="45"/>
                  <a:pt x="33" y="46"/>
                </a:cubicBezTo>
                <a:cubicBezTo>
                  <a:pt x="33" y="46"/>
                  <a:pt x="33" y="46"/>
                  <a:pt x="33" y="47"/>
                </a:cubicBezTo>
                <a:cubicBezTo>
                  <a:pt x="33" y="47"/>
                  <a:pt x="33" y="47"/>
                  <a:pt x="33" y="47"/>
                </a:cubicBezTo>
                <a:cubicBezTo>
                  <a:pt x="34" y="48"/>
                  <a:pt x="34" y="49"/>
                  <a:pt x="34" y="49"/>
                </a:cubicBezTo>
                <a:cubicBezTo>
                  <a:pt x="33" y="50"/>
                  <a:pt x="32" y="51"/>
                  <a:pt x="31" y="51"/>
                </a:cubicBezTo>
                <a:cubicBezTo>
                  <a:pt x="31" y="51"/>
                  <a:pt x="31" y="52"/>
                  <a:pt x="31" y="52"/>
                </a:cubicBezTo>
                <a:cubicBezTo>
                  <a:pt x="30" y="52"/>
                  <a:pt x="30" y="52"/>
                  <a:pt x="30" y="53"/>
                </a:cubicBezTo>
                <a:cubicBezTo>
                  <a:pt x="29" y="53"/>
                  <a:pt x="29" y="53"/>
                  <a:pt x="29" y="54"/>
                </a:cubicBezTo>
                <a:cubicBezTo>
                  <a:pt x="28" y="54"/>
                  <a:pt x="28" y="54"/>
                  <a:pt x="28" y="55"/>
                </a:cubicBezTo>
                <a:cubicBezTo>
                  <a:pt x="28" y="55"/>
                  <a:pt x="27" y="55"/>
                  <a:pt x="27" y="55"/>
                </a:cubicBezTo>
                <a:cubicBezTo>
                  <a:pt x="27" y="56"/>
                  <a:pt x="26" y="56"/>
                  <a:pt x="26" y="56"/>
                </a:cubicBezTo>
                <a:cubicBezTo>
                  <a:pt x="26" y="57"/>
                  <a:pt x="25" y="57"/>
                  <a:pt x="25" y="58"/>
                </a:cubicBezTo>
                <a:cubicBezTo>
                  <a:pt x="25" y="58"/>
                  <a:pt x="24" y="59"/>
                  <a:pt x="24" y="59"/>
                </a:cubicBezTo>
                <a:cubicBezTo>
                  <a:pt x="24" y="59"/>
                  <a:pt x="24" y="59"/>
                  <a:pt x="24" y="59"/>
                </a:cubicBezTo>
                <a:cubicBezTo>
                  <a:pt x="24" y="59"/>
                  <a:pt x="23" y="60"/>
                  <a:pt x="23" y="60"/>
                </a:cubicBezTo>
                <a:cubicBezTo>
                  <a:pt x="23" y="60"/>
                  <a:pt x="22" y="61"/>
                  <a:pt x="22" y="62"/>
                </a:cubicBezTo>
                <a:cubicBezTo>
                  <a:pt x="22" y="62"/>
                  <a:pt x="22" y="62"/>
                  <a:pt x="22" y="62"/>
                </a:cubicBezTo>
                <a:cubicBezTo>
                  <a:pt x="22" y="62"/>
                  <a:pt x="21" y="63"/>
                  <a:pt x="21" y="63"/>
                </a:cubicBezTo>
                <a:cubicBezTo>
                  <a:pt x="21" y="63"/>
                  <a:pt x="21" y="64"/>
                  <a:pt x="20" y="64"/>
                </a:cubicBezTo>
                <a:cubicBezTo>
                  <a:pt x="20" y="64"/>
                  <a:pt x="20" y="64"/>
                  <a:pt x="20" y="64"/>
                </a:cubicBezTo>
                <a:cubicBezTo>
                  <a:pt x="20" y="65"/>
                  <a:pt x="20" y="65"/>
                  <a:pt x="20" y="65"/>
                </a:cubicBezTo>
                <a:cubicBezTo>
                  <a:pt x="19" y="66"/>
                  <a:pt x="19" y="66"/>
                  <a:pt x="19" y="67"/>
                </a:cubicBezTo>
                <a:cubicBezTo>
                  <a:pt x="19" y="67"/>
                  <a:pt x="19" y="67"/>
                  <a:pt x="19" y="67"/>
                </a:cubicBezTo>
                <a:cubicBezTo>
                  <a:pt x="18" y="68"/>
                  <a:pt x="18" y="69"/>
                  <a:pt x="18" y="70"/>
                </a:cubicBezTo>
                <a:cubicBezTo>
                  <a:pt x="17" y="71"/>
                  <a:pt x="17" y="72"/>
                  <a:pt x="16" y="73"/>
                </a:cubicBezTo>
                <a:cubicBezTo>
                  <a:pt x="16" y="73"/>
                  <a:pt x="16" y="73"/>
                  <a:pt x="16" y="73"/>
                </a:cubicBezTo>
                <a:cubicBezTo>
                  <a:pt x="16" y="74"/>
                  <a:pt x="16" y="75"/>
                  <a:pt x="16" y="75"/>
                </a:cubicBezTo>
                <a:cubicBezTo>
                  <a:pt x="16" y="75"/>
                  <a:pt x="16" y="75"/>
                  <a:pt x="16" y="75"/>
                </a:cubicBezTo>
                <a:cubicBezTo>
                  <a:pt x="15" y="77"/>
                  <a:pt x="15" y="79"/>
                  <a:pt x="14" y="80"/>
                </a:cubicBezTo>
                <a:cubicBezTo>
                  <a:pt x="14" y="81"/>
                  <a:pt x="14" y="82"/>
                  <a:pt x="14" y="83"/>
                </a:cubicBezTo>
                <a:cubicBezTo>
                  <a:pt x="14" y="83"/>
                  <a:pt x="14" y="83"/>
                  <a:pt x="14" y="83"/>
                </a:cubicBezTo>
                <a:cubicBezTo>
                  <a:pt x="14" y="83"/>
                  <a:pt x="14" y="83"/>
                  <a:pt x="14"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2" y="83"/>
                </a:cubicBezTo>
                <a:cubicBezTo>
                  <a:pt x="12" y="83"/>
                  <a:pt x="12" y="83"/>
                  <a:pt x="12" y="83"/>
                </a:cubicBezTo>
                <a:cubicBezTo>
                  <a:pt x="12" y="83"/>
                  <a:pt x="12" y="83"/>
                  <a:pt x="12" y="83"/>
                </a:cubicBezTo>
                <a:cubicBezTo>
                  <a:pt x="12" y="83"/>
                  <a:pt x="12" y="83"/>
                  <a:pt x="12" y="83"/>
                </a:cubicBezTo>
                <a:cubicBezTo>
                  <a:pt x="11" y="83"/>
                  <a:pt x="11" y="83"/>
                  <a:pt x="11" y="83"/>
                </a:cubicBezTo>
                <a:cubicBezTo>
                  <a:pt x="11" y="83"/>
                  <a:pt x="11" y="83"/>
                  <a:pt x="11" y="83"/>
                </a:cubicBezTo>
                <a:cubicBezTo>
                  <a:pt x="10" y="82"/>
                  <a:pt x="10" y="82"/>
                  <a:pt x="10" y="82"/>
                </a:cubicBezTo>
                <a:cubicBezTo>
                  <a:pt x="10" y="82"/>
                  <a:pt x="10" y="82"/>
                  <a:pt x="10" y="82"/>
                </a:cubicBezTo>
                <a:cubicBezTo>
                  <a:pt x="10" y="82"/>
                  <a:pt x="10" y="82"/>
                  <a:pt x="9" y="82"/>
                </a:cubicBezTo>
                <a:cubicBezTo>
                  <a:pt x="9" y="82"/>
                  <a:pt x="9" y="82"/>
                  <a:pt x="9" y="82"/>
                </a:cubicBezTo>
                <a:cubicBezTo>
                  <a:pt x="8" y="82"/>
                  <a:pt x="8" y="82"/>
                  <a:pt x="7" y="82"/>
                </a:cubicBezTo>
                <a:cubicBezTo>
                  <a:pt x="7" y="82"/>
                  <a:pt x="7" y="82"/>
                  <a:pt x="7" y="82"/>
                </a:cubicBezTo>
                <a:cubicBezTo>
                  <a:pt x="6" y="82"/>
                  <a:pt x="6" y="82"/>
                  <a:pt x="6" y="82"/>
                </a:cubicBezTo>
                <a:cubicBezTo>
                  <a:pt x="6" y="82"/>
                  <a:pt x="5" y="82"/>
                  <a:pt x="5" y="82"/>
                </a:cubicBezTo>
                <a:cubicBezTo>
                  <a:pt x="5" y="82"/>
                  <a:pt x="5" y="82"/>
                  <a:pt x="5" y="82"/>
                </a:cubicBezTo>
                <a:cubicBezTo>
                  <a:pt x="5" y="82"/>
                  <a:pt x="5" y="81"/>
                  <a:pt x="5" y="81"/>
                </a:cubicBezTo>
                <a:cubicBezTo>
                  <a:pt x="5" y="81"/>
                  <a:pt x="4" y="81"/>
                  <a:pt x="4" y="81"/>
                </a:cubicBezTo>
                <a:cubicBezTo>
                  <a:pt x="4" y="81"/>
                  <a:pt x="4" y="81"/>
                  <a:pt x="4" y="81"/>
                </a:cubicBezTo>
                <a:cubicBezTo>
                  <a:pt x="4" y="81"/>
                  <a:pt x="4" y="81"/>
                  <a:pt x="4" y="81"/>
                </a:cubicBezTo>
                <a:cubicBezTo>
                  <a:pt x="4" y="81"/>
                  <a:pt x="4" y="81"/>
                  <a:pt x="4" y="81"/>
                </a:cubicBezTo>
                <a:cubicBezTo>
                  <a:pt x="3" y="81"/>
                  <a:pt x="3" y="81"/>
                  <a:pt x="3" y="81"/>
                </a:cubicBezTo>
                <a:cubicBezTo>
                  <a:pt x="3" y="81"/>
                  <a:pt x="3" y="81"/>
                  <a:pt x="3" y="81"/>
                </a:cubicBezTo>
                <a:cubicBezTo>
                  <a:pt x="3" y="81"/>
                  <a:pt x="3" y="81"/>
                  <a:pt x="3" y="81"/>
                </a:cubicBezTo>
                <a:cubicBezTo>
                  <a:pt x="2" y="81"/>
                  <a:pt x="2" y="81"/>
                  <a:pt x="2" y="81"/>
                </a:cubicBezTo>
                <a:cubicBezTo>
                  <a:pt x="1" y="86"/>
                  <a:pt x="0" y="91"/>
                  <a:pt x="0" y="96"/>
                </a:cubicBezTo>
                <a:cubicBezTo>
                  <a:pt x="0" y="113"/>
                  <a:pt x="5" y="129"/>
                  <a:pt x="12" y="143"/>
                </a:cubicBezTo>
                <a:cubicBezTo>
                  <a:pt x="13" y="145"/>
                  <a:pt x="16" y="148"/>
                  <a:pt x="17" y="148"/>
                </a:cubicBezTo>
                <a:cubicBezTo>
                  <a:pt x="16" y="149"/>
                  <a:pt x="16" y="149"/>
                  <a:pt x="17" y="150"/>
                </a:cubicBezTo>
                <a:cubicBezTo>
                  <a:pt x="28" y="168"/>
                  <a:pt x="46" y="181"/>
                  <a:pt x="67" y="188"/>
                </a:cubicBezTo>
                <a:cubicBezTo>
                  <a:pt x="69" y="189"/>
                  <a:pt x="71" y="188"/>
                  <a:pt x="73" y="188"/>
                </a:cubicBezTo>
                <a:cubicBezTo>
                  <a:pt x="73" y="189"/>
                  <a:pt x="76" y="190"/>
                  <a:pt x="78" y="191"/>
                </a:cubicBezTo>
                <a:cubicBezTo>
                  <a:pt x="84" y="192"/>
                  <a:pt x="90" y="193"/>
                  <a:pt x="96" y="193"/>
                </a:cubicBezTo>
                <a:cubicBezTo>
                  <a:pt x="103" y="193"/>
                  <a:pt x="110" y="192"/>
                  <a:pt x="116" y="190"/>
                </a:cubicBezTo>
                <a:cubicBezTo>
                  <a:pt x="118" y="190"/>
                  <a:pt x="121" y="189"/>
                  <a:pt x="122" y="188"/>
                </a:cubicBezTo>
                <a:cubicBezTo>
                  <a:pt x="122" y="188"/>
                  <a:pt x="123" y="188"/>
                  <a:pt x="124" y="188"/>
                </a:cubicBezTo>
                <a:cubicBezTo>
                  <a:pt x="148" y="181"/>
                  <a:pt x="166" y="167"/>
                  <a:pt x="177" y="149"/>
                </a:cubicBezTo>
                <a:close/>
                <a:moveTo>
                  <a:pt x="77" y="153"/>
                </a:moveTo>
                <a:cubicBezTo>
                  <a:pt x="77" y="153"/>
                  <a:pt x="77" y="153"/>
                  <a:pt x="76" y="154"/>
                </a:cubicBezTo>
                <a:cubicBezTo>
                  <a:pt x="76" y="154"/>
                  <a:pt x="76" y="154"/>
                  <a:pt x="76" y="154"/>
                </a:cubicBezTo>
                <a:cubicBezTo>
                  <a:pt x="76" y="154"/>
                  <a:pt x="76" y="155"/>
                  <a:pt x="75" y="155"/>
                </a:cubicBezTo>
                <a:cubicBezTo>
                  <a:pt x="75" y="155"/>
                  <a:pt x="75" y="155"/>
                  <a:pt x="75" y="155"/>
                </a:cubicBezTo>
                <a:cubicBezTo>
                  <a:pt x="75" y="155"/>
                  <a:pt x="75" y="156"/>
                  <a:pt x="74" y="156"/>
                </a:cubicBezTo>
                <a:cubicBezTo>
                  <a:pt x="74" y="156"/>
                  <a:pt x="74" y="156"/>
                  <a:pt x="74" y="156"/>
                </a:cubicBezTo>
                <a:cubicBezTo>
                  <a:pt x="74" y="156"/>
                  <a:pt x="74" y="156"/>
                  <a:pt x="74" y="156"/>
                </a:cubicBezTo>
                <a:cubicBezTo>
                  <a:pt x="74" y="156"/>
                  <a:pt x="74" y="156"/>
                  <a:pt x="74" y="156"/>
                </a:cubicBezTo>
                <a:cubicBezTo>
                  <a:pt x="74" y="157"/>
                  <a:pt x="74" y="157"/>
                  <a:pt x="74" y="157"/>
                </a:cubicBezTo>
                <a:cubicBezTo>
                  <a:pt x="73" y="157"/>
                  <a:pt x="73" y="158"/>
                  <a:pt x="73" y="158"/>
                </a:cubicBezTo>
                <a:cubicBezTo>
                  <a:pt x="73" y="158"/>
                  <a:pt x="73" y="158"/>
                  <a:pt x="73" y="158"/>
                </a:cubicBezTo>
                <a:cubicBezTo>
                  <a:pt x="72" y="158"/>
                  <a:pt x="72" y="159"/>
                  <a:pt x="71" y="159"/>
                </a:cubicBezTo>
                <a:cubicBezTo>
                  <a:pt x="71" y="159"/>
                  <a:pt x="71" y="159"/>
                  <a:pt x="71" y="159"/>
                </a:cubicBezTo>
                <a:cubicBezTo>
                  <a:pt x="71" y="160"/>
                  <a:pt x="70" y="160"/>
                  <a:pt x="70" y="161"/>
                </a:cubicBezTo>
                <a:cubicBezTo>
                  <a:pt x="70" y="161"/>
                  <a:pt x="69" y="161"/>
                  <a:pt x="69" y="161"/>
                </a:cubicBezTo>
                <a:cubicBezTo>
                  <a:pt x="69" y="162"/>
                  <a:pt x="69" y="162"/>
                  <a:pt x="69" y="162"/>
                </a:cubicBezTo>
                <a:cubicBezTo>
                  <a:pt x="68" y="162"/>
                  <a:pt x="68" y="163"/>
                  <a:pt x="67" y="163"/>
                </a:cubicBezTo>
                <a:cubicBezTo>
                  <a:pt x="67" y="163"/>
                  <a:pt x="67" y="163"/>
                  <a:pt x="67" y="163"/>
                </a:cubicBezTo>
                <a:cubicBezTo>
                  <a:pt x="67" y="163"/>
                  <a:pt x="67" y="163"/>
                  <a:pt x="67" y="163"/>
                </a:cubicBezTo>
                <a:cubicBezTo>
                  <a:pt x="67" y="163"/>
                  <a:pt x="67" y="164"/>
                  <a:pt x="66" y="164"/>
                </a:cubicBezTo>
                <a:cubicBezTo>
                  <a:pt x="66" y="164"/>
                  <a:pt x="66" y="164"/>
                  <a:pt x="66" y="164"/>
                </a:cubicBezTo>
                <a:cubicBezTo>
                  <a:pt x="66" y="164"/>
                  <a:pt x="66" y="165"/>
                  <a:pt x="65" y="165"/>
                </a:cubicBezTo>
                <a:cubicBezTo>
                  <a:pt x="65" y="165"/>
                  <a:pt x="65" y="165"/>
                  <a:pt x="65" y="165"/>
                </a:cubicBezTo>
                <a:cubicBezTo>
                  <a:pt x="65" y="165"/>
                  <a:pt x="65" y="165"/>
                  <a:pt x="65" y="165"/>
                </a:cubicBezTo>
                <a:cubicBezTo>
                  <a:pt x="65" y="165"/>
                  <a:pt x="65" y="165"/>
                  <a:pt x="65" y="165"/>
                </a:cubicBezTo>
                <a:cubicBezTo>
                  <a:pt x="64" y="166"/>
                  <a:pt x="64" y="166"/>
                  <a:pt x="64" y="166"/>
                </a:cubicBezTo>
                <a:cubicBezTo>
                  <a:pt x="63" y="166"/>
                  <a:pt x="63" y="166"/>
                  <a:pt x="63" y="166"/>
                </a:cubicBezTo>
                <a:cubicBezTo>
                  <a:pt x="63" y="166"/>
                  <a:pt x="63" y="166"/>
                  <a:pt x="63" y="166"/>
                </a:cubicBezTo>
                <a:cubicBezTo>
                  <a:pt x="63" y="167"/>
                  <a:pt x="63" y="167"/>
                  <a:pt x="63" y="167"/>
                </a:cubicBezTo>
                <a:cubicBezTo>
                  <a:pt x="63" y="167"/>
                  <a:pt x="63" y="167"/>
                  <a:pt x="62" y="167"/>
                </a:cubicBezTo>
                <a:cubicBezTo>
                  <a:pt x="62" y="167"/>
                  <a:pt x="62" y="167"/>
                  <a:pt x="62" y="167"/>
                </a:cubicBezTo>
                <a:cubicBezTo>
                  <a:pt x="62" y="168"/>
                  <a:pt x="62" y="168"/>
                  <a:pt x="62" y="168"/>
                </a:cubicBezTo>
                <a:cubicBezTo>
                  <a:pt x="62" y="168"/>
                  <a:pt x="62" y="168"/>
                  <a:pt x="62" y="168"/>
                </a:cubicBezTo>
                <a:cubicBezTo>
                  <a:pt x="62" y="168"/>
                  <a:pt x="61" y="168"/>
                  <a:pt x="61" y="168"/>
                </a:cubicBezTo>
                <a:cubicBezTo>
                  <a:pt x="61" y="168"/>
                  <a:pt x="61" y="168"/>
                  <a:pt x="61" y="168"/>
                </a:cubicBezTo>
                <a:cubicBezTo>
                  <a:pt x="61" y="168"/>
                  <a:pt x="61" y="168"/>
                  <a:pt x="61" y="168"/>
                </a:cubicBezTo>
                <a:cubicBezTo>
                  <a:pt x="61" y="168"/>
                  <a:pt x="61" y="168"/>
                  <a:pt x="61" y="168"/>
                </a:cubicBezTo>
                <a:cubicBezTo>
                  <a:pt x="61" y="169"/>
                  <a:pt x="60" y="169"/>
                  <a:pt x="60" y="169"/>
                </a:cubicBezTo>
                <a:cubicBezTo>
                  <a:pt x="60" y="169"/>
                  <a:pt x="60" y="169"/>
                  <a:pt x="60" y="169"/>
                </a:cubicBezTo>
                <a:cubicBezTo>
                  <a:pt x="60" y="169"/>
                  <a:pt x="60" y="169"/>
                  <a:pt x="59" y="169"/>
                </a:cubicBezTo>
                <a:cubicBezTo>
                  <a:pt x="59" y="170"/>
                  <a:pt x="59" y="170"/>
                  <a:pt x="59" y="170"/>
                </a:cubicBezTo>
                <a:cubicBezTo>
                  <a:pt x="59" y="170"/>
                  <a:pt x="58" y="170"/>
                  <a:pt x="58" y="170"/>
                </a:cubicBezTo>
                <a:cubicBezTo>
                  <a:pt x="50" y="167"/>
                  <a:pt x="30" y="155"/>
                  <a:pt x="27" y="149"/>
                </a:cubicBezTo>
                <a:cubicBezTo>
                  <a:pt x="26" y="148"/>
                  <a:pt x="26" y="147"/>
                  <a:pt x="26" y="146"/>
                </a:cubicBezTo>
                <a:cubicBezTo>
                  <a:pt x="26" y="146"/>
                  <a:pt x="26" y="146"/>
                  <a:pt x="26" y="146"/>
                </a:cubicBezTo>
                <a:cubicBezTo>
                  <a:pt x="26" y="146"/>
                  <a:pt x="26" y="146"/>
                  <a:pt x="26" y="145"/>
                </a:cubicBezTo>
                <a:cubicBezTo>
                  <a:pt x="26" y="145"/>
                  <a:pt x="26" y="145"/>
                  <a:pt x="26" y="145"/>
                </a:cubicBezTo>
                <a:cubicBezTo>
                  <a:pt x="26" y="145"/>
                  <a:pt x="26" y="145"/>
                  <a:pt x="26" y="145"/>
                </a:cubicBezTo>
                <a:cubicBezTo>
                  <a:pt x="26" y="145"/>
                  <a:pt x="26" y="145"/>
                  <a:pt x="26" y="145"/>
                </a:cubicBezTo>
                <a:cubicBezTo>
                  <a:pt x="26" y="144"/>
                  <a:pt x="26" y="144"/>
                  <a:pt x="26" y="144"/>
                </a:cubicBezTo>
                <a:cubicBezTo>
                  <a:pt x="26" y="144"/>
                  <a:pt x="26" y="144"/>
                  <a:pt x="26" y="144"/>
                </a:cubicBezTo>
                <a:cubicBezTo>
                  <a:pt x="26" y="143"/>
                  <a:pt x="26" y="143"/>
                  <a:pt x="26" y="143"/>
                </a:cubicBezTo>
                <a:cubicBezTo>
                  <a:pt x="26" y="143"/>
                  <a:pt x="25" y="143"/>
                  <a:pt x="25" y="143"/>
                </a:cubicBezTo>
                <a:cubicBezTo>
                  <a:pt x="25" y="142"/>
                  <a:pt x="25" y="142"/>
                  <a:pt x="25" y="142"/>
                </a:cubicBezTo>
                <a:cubicBezTo>
                  <a:pt x="25" y="142"/>
                  <a:pt x="25" y="141"/>
                  <a:pt x="25" y="141"/>
                </a:cubicBezTo>
                <a:cubicBezTo>
                  <a:pt x="25" y="141"/>
                  <a:pt x="25" y="141"/>
                  <a:pt x="25" y="140"/>
                </a:cubicBezTo>
                <a:cubicBezTo>
                  <a:pt x="25" y="140"/>
                  <a:pt x="25" y="140"/>
                  <a:pt x="25" y="140"/>
                </a:cubicBezTo>
                <a:cubicBezTo>
                  <a:pt x="25" y="139"/>
                  <a:pt x="25" y="138"/>
                  <a:pt x="25" y="137"/>
                </a:cubicBezTo>
                <a:cubicBezTo>
                  <a:pt x="25" y="137"/>
                  <a:pt x="25" y="137"/>
                  <a:pt x="25" y="137"/>
                </a:cubicBezTo>
                <a:cubicBezTo>
                  <a:pt x="24" y="134"/>
                  <a:pt x="24" y="130"/>
                  <a:pt x="24" y="127"/>
                </a:cubicBezTo>
                <a:cubicBezTo>
                  <a:pt x="24" y="127"/>
                  <a:pt x="24" y="127"/>
                  <a:pt x="24" y="127"/>
                </a:cubicBezTo>
                <a:cubicBezTo>
                  <a:pt x="24" y="126"/>
                  <a:pt x="24" y="126"/>
                  <a:pt x="24" y="125"/>
                </a:cubicBezTo>
                <a:cubicBezTo>
                  <a:pt x="24" y="125"/>
                  <a:pt x="24" y="125"/>
                  <a:pt x="24" y="125"/>
                </a:cubicBezTo>
                <a:cubicBezTo>
                  <a:pt x="24" y="124"/>
                  <a:pt x="24" y="124"/>
                  <a:pt x="24" y="123"/>
                </a:cubicBezTo>
                <a:cubicBezTo>
                  <a:pt x="24" y="123"/>
                  <a:pt x="24" y="123"/>
                  <a:pt x="24" y="123"/>
                </a:cubicBezTo>
                <a:cubicBezTo>
                  <a:pt x="24" y="122"/>
                  <a:pt x="24" y="122"/>
                  <a:pt x="24" y="121"/>
                </a:cubicBezTo>
                <a:cubicBezTo>
                  <a:pt x="24" y="121"/>
                  <a:pt x="24" y="121"/>
                  <a:pt x="24" y="121"/>
                </a:cubicBezTo>
                <a:cubicBezTo>
                  <a:pt x="24" y="121"/>
                  <a:pt x="24" y="120"/>
                  <a:pt x="24" y="120"/>
                </a:cubicBezTo>
                <a:cubicBezTo>
                  <a:pt x="24" y="120"/>
                  <a:pt x="24" y="120"/>
                  <a:pt x="24" y="119"/>
                </a:cubicBezTo>
                <a:cubicBezTo>
                  <a:pt x="24" y="119"/>
                  <a:pt x="24" y="119"/>
                  <a:pt x="24" y="118"/>
                </a:cubicBezTo>
                <a:cubicBezTo>
                  <a:pt x="24" y="118"/>
                  <a:pt x="24" y="118"/>
                  <a:pt x="24" y="118"/>
                </a:cubicBezTo>
                <a:cubicBezTo>
                  <a:pt x="25" y="118"/>
                  <a:pt x="25" y="117"/>
                  <a:pt x="25" y="117"/>
                </a:cubicBezTo>
                <a:cubicBezTo>
                  <a:pt x="25" y="117"/>
                  <a:pt x="26" y="117"/>
                  <a:pt x="26" y="117"/>
                </a:cubicBezTo>
                <a:cubicBezTo>
                  <a:pt x="26" y="117"/>
                  <a:pt x="27" y="117"/>
                  <a:pt x="27" y="117"/>
                </a:cubicBezTo>
                <a:cubicBezTo>
                  <a:pt x="27" y="117"/>
                  <a:pt x="27" y="117"/>
                  <a:pt x="28" y="117"/>
                </a:cubicBezTo>
                <a:cubicBezTo>
                  <a:pt x="28" y="118"/>
                  <a:pt x="28" y="118"/>
                  <a:pt x="29" y="118"/>
                </a:cubicBezTo>
                <a:cubicBezTo>
                  <a:pt x="29" y="118"/>
                  <a:pt x="29" y="118"/>
                  <a:pt x="29" y="118"/>
                </a:cubicBezTo>
                <a:cubicBezTo>
                  <a:pt x="30" y="118"/>
                  <a:pt x="30" y="118"/>
                  <a:pt x="31" y="118"/>
                </a:cubicBezTo>
                <a:cubicBezTo>
                  <a:pt x="31" y="118"/>
                  <a:pt x="31" y="118"/>
                  <a:pt x="31" y="118"/>
                </a:cubicBezTo>
                <a:cubicBezTo>
                  <a:pt x="32" y="118"/>
                  <a:pt x="32" y="118"/>
                  <a:pt x="33" y="118"/>
                </a:cubicBezTo>
                <a:cubicBezTo>
                  <a:pt x="33" y="118"/>
                  <a:pt x="33" y="118"/>
                  <a:pt x="33" y="118"/>
                </a:cubicBezTo>
                <a:cubicBezTo>
                  <a:pt x="34" y="118"/>
                  <a:pt x="35" y="118"/>
                  <a:pt x="36" y="118"/>
                </a:cubicBezTo>
                <a:cubicBezTo>
                  <a:pt x="36" y="118"/>
                  <a:pt x="36" y="118"/>
                  <a:pt x="36" y="118"/>
                </a:cubicBezTo>
                <a:cubicBezTo>
                  <a:pt x="37" y="118"/>
                  <a:pt x="38" y="119"/>
                  <a:pt x="39" y="119"/>
                </a:cubicBezTo>
                <a:cubicBezTo>
                  <a:pt x="39" y="119"/>
                  <a:pt x="39" y="119"/>
                  <a:pt x="39" y="119"/>
                </a:cubicBezTo>
                <a:cubicBezTo>
                  <a:pt x="40" y="119"/>
                  <a:pt x="41" y="119"/>
                  <a:pt x="42" y="119"/>
                </a:cubicBezTo>
                <a:cubicBezTo>
                  <a:pt x="43" y="119"/>
                  <a:pt x="43" y="119"/>
                  <a:pt x="43" y="119"/>
                </a:cubicBezTo>
                <a:cubicBezTo>
                  <a:pt x="44" y="119"/>
                  <a:pt x="45" y="119"/>
                  <a:pt x="46" y="119"/>
                </a:cubicBezTo>
                <a:cubicBezTo>
                  <a:pt x="46" y="119"/>
                  <a:pt x="46" y="119"/>
                  <a:pt x="47" y="119"/>
                </a:cubicBezTo>
                <a:cubicBezTo>
                  <a:pt x="47" y="119"/>
                  <a:pt x="48" y="119"/>
                  <a:pt x="49" y="119"/>
                </a:cubicBezTo>
                <a:cubicBezTo>
                  <a:pt x="49" y="119"/>
                  <a:pt x="49" y="119"/>
                  <a:pt x="50" y="119"/>
                </a:cubicBezTo>
                <a:cubicBezTo>
                  <a:pt x="50" y="119"/>
                  <a:pt x="50" y="119"/>
                  <a:pt x="50" y="119"/>
                </a:cubicBezTo>
                <a:cubicBezTo>
                  <a:pt x="51" y="119"/>
                  <a:pt x="52" y="119"/>
                  <a:pt x="53" y="119"/>
                </a:cubicBezTo>
                <a:cubicBezTo>
                  <a:pt x="53" y="119"/>
                  <a:pt x="53" y="119"/>
                  <a:pt x="53" y="119"/>
                </a:cubicBezTo>
                <a:cubicBezTo>
                  <a:pt x="53" y="119"/>
                  <a:pt x="53" y="119"/>
                  <a:pt x="53" y="119"/>
                </a:cubicBezTo>
                <a:cubicBezTo>
                  <a:pt x="54" y="119"/>
                  <a:pt x="55" y="119"/>
                  <a:pt x="55" y="119"/>
                </a:cubicBezTo>
                <a:cubicBezTo>
                  <a:pt x="56" y="119"/>
                  <a:pt x="56" y="119"/>
                  <a:pt x="56" y="119"/>
                </a:cubicBezTo>
                <a:cubicBezTo>
                  <a:pt x="57" y="119"/>
                  <a:pt x="58" y="119"/>
                  <a:pt x="59" y="119"/>
                </a:cubicBezTo>
                <a:cubicBezTo>
                  <a:pt x="59" y="120"/>
                  <a:pt x="60" y="121"/>
                  <a:pt x="60" y="122"/>
                </a:cubicBezTo>
                <a:cubicBezTo>
                  <a:pt x="60" y="122"/>
                  <a:pt x="60" y="122"/>
                  <a:pt x="60" y="122"/>
                </a:cubicBezTo>
                <a:cubicBezTo>
                  <a:pt x="61" y="123"/>
                  <a:pt x="61" y="124"/>
                  <a:pt x="61" y="124"/>
                </a:cubicBezTo>
                <a:cubicBezTo>
                  <a:pt x="62" y="125"/>
                  <a:pt x="62" y="125"/>
                  <a:pt x="62" y="126"/>
                </a:cubicBezTo>
                <a:cubicBezTo>
                  <a:pt x="62" y="126"/>
                  <a:pt x="62" y="127"/>
                  <a:pt x="63" y="127"/>
                </a:cubicBezTo>
                <a:cubicBezTo>
                  <a:pt x="63" y="128"/>
                  <a:pt x="64" y="129"/>
                  <a:pt x="64" y="130"/>
                </a:cubicBezTo>
                <a:cubicBezTo>
                  <a:pt x="64" y="130"/>
                  <a:pt x="64" y="130"/>
                  <a:pt x="65" y="130"/>
                </a:cubicBezTo>
                <a:cubicBezTo>
                  <a:pt x="65" y="132"/>
                  <a:pt x="66" y="133"/>
                  <a:pt x="67" y="134"/>
                </a:cubicBezTo>
                <a:cubicBezTo>
                  <a:pt x="67" y="134"/>
                  <a:pt x="67" y="134"/>
                  <a:pt x="67" y="134"/>
                </a:cubicBezTo>
                <a:cubicBezTo>
                  <a:pt x="68" y="137"/>
                  <a:pt x="70" y="140"/>
                  <a:pt x="72" y="142"/>
                </a:cubicBezTo>
                <a:cubicBezTo>
                  <a:pt x="72" y="142"/>
                  <a:pt x="72" y="142"/>
                  <a:pt x="72" y="142"/>
                </a:cubicBezTo>
                <a:cubicBezTo>
                  <a:pt x="72" y="143"/>
                  <a:pt x="73" y="144"/>
                  <a:pt x="73" y="144"/>
                </a:cubicBezTo>
                <a:cubicBezTo>
                  <a:pt x="73" y="145"/>
                  <a:pt x="73" y="145"/>
                  <a:pt x="74" y="145"/>
                </a:cubicBezTo>
                <a:cubicBezTo>
                  <a:pt x="74" y="145"/>
                  <a:pt x="74" y="146"/>
                  <a:pt x="74" y="146"/>
                </a:cubicBezTo>
                <a:cubicBezTo>
                  <a:pt x="76" y="148"/>
                  <a:pt x="77" y="150"/>
                  <a:pt x="78" y="152"/>
                </a:cubicBezTo>
                <a:cubicBezTo>
                  <a:pt x="78" y="152"/>
                  <a:pt x="77" y="152"/>
                  <a:pt x="77" y="153"/>
                </a:cubicBezTo>
                <a:close/>
                <a:moveTo>
                  <a:pt x="116" y="84"/>
                </a:moveTo>
                <a:cubicBezTo>
                  <a:pt x="116" y="84"/>
                  <a:pt x="115" y="84"/>
                  <a:pt x="115" y="84"/>
                </a:cubicBezTo>
                <a:cubicBezTo>
                  <a:pt x="114" y="84"/>
                  <a:pt x="114" y="84"/>
                  <a:pt x="114" y="84"/>
                </a:cubicBezTo>
                <a:cubicBezTo>
                  <a:pt x="113" y="84"/>
                  <a:pt x="113" y="84"/>
                  <a:pt x="112" y="84"/>
                </a:cubicBezTo>
                <a:cubicBezTo>
                  <a:pt x="112" y="84"/>
                  <a:pt x="112" y="84"/>
                  <a:pt x="112" y="84"/>
                </a:cubicBezTo>
                <a:cubicBezTo>
                  <a:pt x="111" y="84"/>
                  <a:pt x="111" y="84"/>
                  <a:pt x="110" y="84"/>
                </a:cubicBezTo>
                <a:cubicBezTo>
                  <a:pt x="110" y="84"/>
                  <a:pt x="110" y="84"/>
                  <a:pt x="110" y="84"/>
                </a:cubicBezTo>
                <a:cubicBezTo>
                  <a:pt x="109" y="84"/>
                  <a:pt x="109" y="84"/>
                  <a:pt x="109" y="84"/>
                </a:cubicBezTo>
                <a:cubicBezTo>
                  <a:pt x="109" y="84"/>
                  <a:pt x="108" y="84"/>
                  <a:pt x="108" y="84"/>
                </a:cubicBezTo>
                <a:cubicBezTo>
                  <a:pt x="107" y="84"/>
                  <a:pt x="107" y="84"/>
                  <a:pt x="107" y="84"/>
                </a:cubicBezTo>
                <a:cubicBezTo>
                  <a:pt x="107" y="84"/>
                  <a:pt x="107" y="84"/>
                  <a:pt x="107" y="84"/>
                </a:cubicBezTo>
                <a:cubicBezTo>
                  <a:pt x="106" y="84"/>
                  <a:pt x="105" y="84"/>
                  <a:pt x="104" y="84"/>
                </a:cubicBezTo>
                <a:cubicBezTo>
                  <a:pt x="103" y="84"/>
                  <a:pt x="103" y="84"/>
                  <a:pt x="103" y="84"/>
                </a:cubicBezTo>
                <a:cubicBezTo>
                  <a:pt x="102" y="84"/>
                  <a:pt x="101" y="84"/>
                  <a:pt x="100" y="84"/>
                </a:cubicBezTo>
                <a:cubicBezTo>
                  <a:pt x="100" y="84"/>
                  <a:pt x="100" y="84"/>
                  <a:pt x="100" y="84"/>
                </a:cubicBezTo>
                <a:cubicBezTo>
                  <a:pt x="99" y="84"/>
                  <a:pt x="99" y="84"/>
                  <a:pt x="99" y="84"/>
                </a:cubicBezTo>
                <a:cubicBezTo>
                  <a:pt x="99" y="84"/>
                  <a:pt x="98" y="84"/>
                  <a:pt x="97" y="84"/>
                </a:cubicBezTo>
                <a:cubicBezTo>
                  <a:pt x="95" y="84"/>
                  <a:pt x="95" y="84"/>
                  <a:pt x="95" y="84"/>
                </a:cubicBezTo>
                <a:cubicBezTo>
                  <a:pt x="95" y="84"/>
                  <a:pt x="94" y="84"/>
                  <a:pt x="94" y="84"/>
                </a:cubicBezTo>
                <a:cubicBezTo>
                  <a:pt x="93" y="84"/>
                  <a:pt x="92" y="84"/>
                  <a:pt x="91" y="84"/>
                </a:cubicBezTo>
                <a:cubicBezTo>
                  <a:pt x="91" y="84"/>
                  <a:pt x="90" y="84"/>
                  <a:pt x="90" y="84"/>
                </a:cubicBezTo>
                <a:cubicBezTo>
                  <a:pt x="89" y="84"/>
                  <a:pt x="88" y="84"/>
                  <a:pt x="87" y="84"/>
                </a:cubicBezTo>
                <a:cubicBezTo>
                  <a:pt x="87" y="84"/>
                  <a:pt x="86" y="84"/>
                  <a:pt x="86" y="84"/>
                </a:cubicBezTo>
                <a:cubicBezTo>
                  <a:pt x="85" y="84"/>
                  <a:pt x="84" y="84"/>
                  <a:pt x="83" y="84"/>
                </a:cubicBezTo>
                <a:cubicBezTo>
                  <a:pt x="83" y="84"/>
                  <a:pt x="83" y="84"/>
                  <a:pt x="82" y="84"/>
                </a:cubicBezTo>
                <a:cubicBezTo>
                  <a:pt x="82" y="84"/>
                  <a:pt x="82" y="84"/>
                  <a:pt x="82" y="84"/>
                </a:cubicBezTo>
                <a:cubicBezTo>
                  <a:pt x="82" y="84"/>
                  <a:pt x="82" y="84"/>
                  <a:pt x="82" y="84"/>
                </a:cubicBezTo>
                <a:cubicBezTo>
                  <a:pt x="81" y="84"/>
                  <a:pt x="81" y="84"/>
                  <a:pt x="80" y="84"/>
                </a:cubicBezTo>
                <a:cubicBezTo>
                  <a:pt x="80" y="84"/>
                  <a:pt x="79" y="84"/>
                  <a:pt x="79" y="84"/>
                </a:cubicBezTo>
                <a:cubicBezTo>
                  <a:pt x="74" y="78"/>
                  <a:pt x="67" y="60"/>
                  <a:pt x="66" y="50"/>
                </a:cubicBezTo>
                <a:cubicBezTo>
                  <a:pt x="74" y="42"/>
                  <a:pt x="89" y="32"/>
                  <a:pt x="98" y="30"/>
                </a:cubicBezTo>
                <a:cubicBezTo>
                  <a:pt x="99" y="30"/>
                  <a:pt x="99" y="30"/>
                  <a:pt x="100" y="30"/>
                </a:cubicBezTo>
                <a:cubicBezTo>
                  <a:pt x="100" y="30"/>
                  <a:pt x="100" y="30"/>
                  <a:pt x="100" y="30"/>
                </a:cubicBezTo>
                <a:cubicBezTo>
                  <a:pt x="100" y="30"/>
                  <a:pt x="100" y="30"/>
                  <a:pt x="100" y="30"/>
                </a:cubicBezTo>
                <a:cubicBezTo>
                  <a:pt x="100" y="30"/>
                  <a:pt x="100" y="30"/>
                  <a:pt x="100" y="30"/>
                </a:cubicBezTo>
                <a:cubicBezTo>
                  <a:pt x="100" y="30"/>
                  <a:pt x="101" y="30"/>
                  <a:pt x="101" y="30"/>
                </a:cubicBezTo>
                <a:cubicBezTo>
                  <a:pt x="101" y="30"/>
                  <a:pt x="101" y="31"/>
                  <a:pt x="101" y="31"/>
                </a:cubicBezTo>
                <a:cubicBezTo>
                  <a:pt x="101" y="31"/>
                  <a:pt x="101" y="31"/>
                  <a:pt x="102" y="31"/>
                </a:cubicBezTo>
                <a:cubicBezTo>
                  <a:pt x="102" y="31"/>
                  <a:pt x="102" y="31"/>
                  <a:pt x="102" y="31"/>
                </a:cubicBezTo>
                <a:cubicBezTo>
                  <a:pt x="102" y="31"/>
                  <a:pt x="102" y="31"/>
                  <a:pt x="102" y="31"/>
                </a:cubicBezTo>
                <a:cubicBezTo>
                  <a:pt x="103" y="31"/>
                  <a:pt x="103" y="31"/>
                  <a:pt x="103" y="31"/>
                </a:cubicBezTo>
                <a:cubicBezTo>
                  <a:pt x="103" y="31"/>
                  <a:pt x="103" y="31"/>
                  <a:pt x="103" y="31"/>
                </a:cubicBezTo>
                <a:cubicBezTo>
                  <a:pt x="106" y="33"/>
                  <a:pt x="109" y="34"/>
                  <a:pt x="111" y="36"/>
                </a:cubicBezTo>
                <a:cubicBezTo>
                  <a:pt x="112" y="36"/>
                  <a:pt x="112" y="36"/>
                  <a:pt x="112" y="36"/>
                </a:cubicBezTo>
                <a:cubicBezTo>
                  <a:pt x="113" y="37"/>
                  <a:pt x="114" y="37"/>
                  <a:pt x="115" y="38"/>
                </a:cubicBezTo>
                <a:cubicBezTo>
                  <a:pt x="115" y="38"/>
                  <a:pt x="115" y="38"/>
                  <a:pt x="115" y="38"/>
                </a:cubicBezTo>
                <a:cubicBezTo>
                  <a:pt x="116" y="39"/>
                  <a:pt x="117" y="39"/>
                  <a:pt x="118" y="40"/>
                </a:cubicBezTo>
                <a:cubicBezTo>
                  <a:pt x="118" y="40"/>
                  <a:pt x="118" y="40"/>
                  <a:pt x="118" y="40"/>
                </a:cubicBezTo>
                <a:cubicBezTo>
                  <a:pt x="119" y="41"/>
                  <a:pt x="120" y="42"/>
                  <a:pt x="121" y="42"/>
                </a:cubicBezTo>
                <a:cubicBezTo>
                  <a:pt x="122" y="43"/>
                  <a:pt x="122" y="43"/>
                  <a:pt x="122" y="43"/>
                </a:cubicBezTo>
                <a:cubicBezTo>
                  <a:pt x="123" y="44"/>
                  <a:pt x="124" y="44"/>
                  <a:pt x="125" y="45"/>
                </a:cubicBezTo>
                <a:cubicBezTo>
                  <a:pt x="125" y="45"/>
                  <a:pt x="125" y="45"/>
                  <a:pt x="125" y="45"/>
                </a:cubicBezTo>
                <a:cubicBezTo>
                  <a:pt x="126" y="46"/>
                  <a:pt x="127" y="47"/>
                  <a:pt x="128" y="48"/>
                </a:cubicBezTo>
                <a:cubicBezTo>
                  <a:pt x="128" y="48"/>
                  <a:pt x="128" y="48"/>
                  <a:pt x="129" y="48"/>
                </a:cubicBezTo>
                <a:cubicBezTo>
                  <a:pt x="129" y="49"/>
                  <a:pt x="130" y="50"/>
                  <a:pt x="131" y="51"/>
                </a:cubicBezTo>
                <a:cubicBezTo>
                  <a:pt x="131" y="51"/>
                  <a:pt x="131" y="52"/>
                  <a:pt x="131" y="52"/>
                </a:cubicBezTo>
                <a:cubicBezTo>
                  <a:pt x="131" y="53"/>
                  <a:pt x="131" y="53"/>
                  <a:pt x="131" y="53"/>
                </a:cubicBezTo>
                <a:cubicBezTo>
                  <a:pt x="131" y="54"/>
                  <a:pt x="130" y="54"/>
                  <a:pt x="130" y="55"/>
                </a:cubicBezTo>
                <a:cubicBezTo>
                  <a:pt x="130" y="55"/>
                  <a:pt x="130" y="55"/>
                  <a:pt x="130" y="55"/>
                </a:cubicBezTo>
                <a:cubicBezTo>
                  <a:pt x="130" y="56"/>
                  <a:pt x="130" y="56"/>
                  <a:pt x="130" y="57"/>
                </a:cubicBezTo>
                <a:cubicBezTo>
                  <a:pt x="130" y="57"/>
                  <a:pt x="130" y="57"/>
                  <a:pt x="130" y="57"/>
                </a:cubicBezTo>
                <a:cubicBezTo>
                  <a:pt x="129" y="58"/>
                  <a:pt x="129" y="59"/>
                  <a:pt x="129" y="59"/>
                </a:cubicBezTo>
                <a:cubicBezTo>
                  <a:pt x="129" y="60"/>
                  <a:pt x="129" y="60"/>
                  <a:pt x="129" y="60"/>
                </a:cubicBezTo>
                <a:cubicBezTo>
                  <a:pt x="129" y="60"/>
                  <a:pt x="128" y="61"/>
                  <a:pt x="128" y="62"/>
                </a:cubicBezTo>
                <a:cubicBezTo>
                  <a:pt x="128" y="62"/>
                  <a:pt x="128" y="62"/>
                  <a:pt x="128" y="62"/>
                </a:cubicBezTo>
                <a:cubicBezTo>
                  <a:pt x="128" y="63"/>
                  <a:pt x="128" y="64"/>
                  <a:pt x="127" y="65"/>
                </a:cubicBezTo>
                <a:cubicBezTo>
                  <a:pt x="127" y="65"/>
                  <a:pt x="127" y="65"/>
                  <a:pt x="127" y="65"/>
                </a:cubicBezTo>
                <a:cubicBezTo>
                  <a:pt x="127" y="67"/>
                  <a:pt x="126" y="69"/>
                  <a:pt x="126" y="70"/>
                </a:cubicBezTo>
                <a:cubicBezTo>
                  <a:pt x="126" y="71"/>
                  <a:pt x="126" y="71"/>
                  <a:pt x="125" y="71"/>
                </a:cubicBezTo>
                <a:cubicBezTo>
                  <a:pt x="125" y="71"/>
                  <a:pt x="125" y="71"/>
                  <a:pt x="125" y="71"/>
                </a:cubicBezTo>
                <a:cubicBezTo>
                  <a:pt x="125" y="71"/>
                  <a:pt x="125" y="72"/>
                  <a:pt x="125" y="72"/>
                </a:cubicBezTo>
                <a:cubicBezTo>
                  <a:pt x="125" y="72"/>
                  <a:pt x="125" y="72"/>
                  <a:pt x="125" y="72"/>
                </a:cubicBezTo>
                <a:cubicBezTo>
                  <a:pt x="125" y="72"/>
                  <a:pt x="125" y="73"/>
                  <a:pt x="125" y="73"/>
                </a:cubicBezTo>
                <a:cubicBezTo>
                  <a:pt x="125" y="73"/>
                  <a:pt x="125" y="73"/>
                  <a:pt x="125" y="73"/>
                </a:cubicBezTo>
                <a:cubicBezTo>
                  <a:pt x="125" y="74"/>
                  <a:pt x="125" y="74"/>
                  <a:pt x="124" y="74"/>
                </a:cubicBezTo>
                <a:cubicBezTo>
                  <a:pt x="124" y="74"/>
                  <a:pt x="124" y="74"/>
                  <a:pt x="124" y="74"/>
                </a:cubicBezTo>
                <a:cubicBezTo>
                  <a:pt x="124" y="75"/>
                  <a:pt x="124" y="75"/>
                  <a:pt x="124" y="75"/>
                </a:cubicBezTo>
                <a:cubicBezTo>
                  <a:pt x="124" y="75"/>
                  <a:pt x="124" y="75"/>
                  <a:pt x="124" y="75"/>
                </a:cubicBezTo>
                <a:cubicBezTo>
                  <a:pt x="124" y="76"/>
                  <a:pt x="124" y="76"/>
                  <a:pt x="124" y="76"/>
                </a:cubicBezTo>
                <a:cubicBezTo>
                  <a:pt x="124" y="76"/>
                  <a:pt x="124" y="76"/>
                  <a:pt x="124" y="76"/>
                </a:cubicBezTo>
                <a:cubicBezTo>
                  <a:pt x="124" y="77"/>
                  <a:pt x="123" y="77"/>
                  <a:pt x="123" y="78"/>
                </a:cubicBezTo>
                <a:cubicBezTo>
                  <a:pt x="123" y="78"/>
                  <a:pt x="123" y="78"/>
                  <a:pt x="123" y="78"/>
                </a:cubicBezTo>
                <a:cubicBezTo>
                  <a:pt x="123" y="78"/>
                  <a:pt x="123" y="79"/>
                  <a:pt x="122" y="80"/>
                </a:cubicBezTo>
                <a:cubicBezTo>
                  <a:pt x="122" y="80"/>
                  <a:pt x="122" y="80"/>
                  <a:pt x="122" y="80"/>
                </a:cubicBezTo>
                <a:cubicBezTo>
                  <a:pt x="122" y="81"/>
                  <a:pt x="122" y="81"/>
                  <a:pt x="122" y="81"/>
                </a:cubicBezTo>
                <a:cubicBezTo>
                  <a:pt x="122" y="81"/>
                  <a:pt x="122" y="81"/>
                  <a:pt x="122" y="81"/>
                </a:cubicBezTo>
                <a:cubicBezTo>
                  <a:pt x="122" y="82"/>
                  <a:pt x="122" y="82"/>
                  <a:pt x="121" y="82"/>
                </a:cubicBezTo>
                <a:cubicBezTo>
                  <a:pt x="121" y="82"/>
                  <a:pt x="121" y="82"/>
                  <a:pt x="121" y="82"/>
                </a:cubicBezTo>
                <a:cubicBezTo>
                  <a:pt x="121" y="82"/>
                  <a:pt x="121" y="83"/>
                  <a:pt x="121" y="83"/>
                </a:cubicBezTo>
                <a:cubicBezTo>
                  <a:pt x="121" y="83"/>
                  <a:pt x="121" y="83"/>
                  <a:pt x="121" y="83"/>
                </a:cubicBezTo>
                <a:cubicBezTo>
                  <a:pt x="121" y="84"/>
                  <a:pt x="120" y="84"/>
                  <a:pt x="120" y="85"/>
                </a:cubicBezTo>
                <a:cubicBezTo>
                  <a:pt x="120" y="85"/>
                  <a:pt x="119" y="85"/>
                  <a:pt x="118" y="85"/>
                </a:cubicBezTo>
                <a:cubicBezTo>
                  <a:pt x="118" y="85"/>
                  <a:pt x="117" y="84"/>
                  <a:pt x="116" y="84"/>
                </a:cubicBezTo>
                <a:close/>
                <a:moveTo>
                  <a:pt x="167" y="152"/>
                </a:moveTo>
                <a:cubicBezTo>
                  <a:pt x="167" y="153"/>
                  <a:pt x="166" y="153"/>
                  <a:pt x="165" y="154"/>
                </a:cubicBezTo>
                <a:cubicBezTo>
                  <a:pt x="165" y="154"/>
                  <a:pt x="165" y="154"/>
                  <a:pt x="165" y="154"/>
                </a:cubicBezTo>
                <a:cubicBezTo>
                  <a:pt x="163" y="156"/>
                  <a:pt x="160" y="159"/>
                  <a:pt x="156" y="162"/>
                </a:cubicBezTo>
                <a:cubicBezTo>
                  <a:pt x="156" y="162"/>
                  <a:pt x="156" y="162"/>
                  <a:pt x="156" y="162"/>
                </a:cubicBezTo>
                <a:cubicBezTo>
                  <a:pt x="156" y="162"/>
                  <a:pt x="156" y="162"/>
                  <a:pt x="156" y="162"/>
                </a:cubicBezTo>
                <a:cubicBezTo>
                  <a:pt x="151" y="166"/>
                  <a:pt x="145" y="169"/>
                  <a:pt x="138" y="171"/>
                </a:cubicBezTo>
                <a:cubicBezTo>
                  <a:pt x="138" y="171"/>
                  <a:pt x="138" y="171"/>
                  <a:pt x="138" y="171"/>
                </a:cubicBezTo>
                <a:cubicBezTo>
                  <a:pt x="138" y="171"/>
                  <a:pt x="138" y="171"/>
                  <a:pt x="138" y="171"/>
                </a:cubicBezTo>
                <a:cubicBezTo>
                  <a:pt x="138" y="171"/>
                  <a:pt x="138" y="171"/>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6" y="170"/>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5" y="169"/>
                </a:cubicBezTo>
                <a:cubicBezTo>
                  <a:pt x="135" y="169"/>
                  <a:pt x="135" y="169"/>
                  <a:pt x="135" y="169"/>
                </a:cubicBezTo>
                <a:cubicBezTo>
                  <a:pt x="135" y="169"/>
                  <a:pt x="135" y="169"/>
                  <a:pt x="135" y="169"/>
                </a:cubicBezTo>
                <a:cubicBezTo>
                  <a:pt x="135" y="168"/>
                  <a:pt x="135" y="168"/>
                  <a:pt x="135" y="168"/>
                </a:cubicBezTo>
                <a:cubicBezTo>
                  <a:pt x="134" y="168"/>
                  <a:pt x="134" y="168"/>
                  <a:pt x="134" y="168"/>
                </a:cubicBezTo>
                <a:cubicBezTo>
                  <a:pt x="134" y="168"/>
                  <a:pt x="134" y="168"/>
                  <a:pt x="134" y="168"/>
                </a:cubicBezTo>
                <a:cubicBezTo>
                  <a:pt x="134" y="168"/>
                  <a:pt x="134" y="168"/>
                  <a:pt x="134" y="168"/>
                </a:cubicBezTo>
                <a:cubicBezTo>
                  <a:pt x="134" y="168"/>
                  <a:pt x="134" y="167"/>
                  <a:pt x="134" y="167"/>
                </a:cubicBezTo>
                <a:cubicBezTo>
                  <a:pt x="134" y="167"/>
                  <a:pt x="134" y="167"/>
                  <a:pt x="134" y="167"/>
                </a:cubicBezTo>
                <a:cubicBezTo>
                  <a:pt x="134" y="167"/>
                  <a:pt x="134" y="167"/>
                  <a:pt x="134" y="167"/>
                </a:cubicBezTo>
                <a:cubicBezTo>
                  <a:pt x="134" y="167"/>
                  <a:pt x="133" y="167"/>
                  <a:pt x="133" y="167"/>
                </a:cubicBezTo>
                <a:cubicBezTo>
                  <a:pt x="133" y="167"/>
                  <a:pt x="133" y="167"/>
                  <a:pt x="133" y="167"/>
                </a:cubicBezTo>
                <a:cubicBezTo>
                  <a:pt x="133" y="166"/>
                  <a:pt x="133" y="166"/>
                  <a:pt x="132" y="166"/>
                </a:cubicBezTo>
                <a:cubicBezTo>
                  <a:pt x="132" y="166"/>
                  <a:pt x="132" y="166"/>
                  <a:pt x="131" y="165"/>
                </a:cubicBezTo>
                <a:cubicBezTo>
                  <a:pt x="131" y="165"/>
                  <a:pt x="131" y="165"/>
                  <a:pt x="131" y="165"/>
                </a:cubicBezTo>
                <a:cubicBezTo>
                  <a:pt x="131" y="165"/>
                  <a:pt x="130" y="164"/>
                  <a:pt x="130" y="164"/>
                </a:cubicBezTo>
                <a:cubicBezTo>
                  <a:pt x="129" y="163"/>
                  <a:pt x="129" y="163"/>
                  <a:pt x="129" y="163"/>
                </a:cubicBezTo>
                <a:cubicBezTo>
                  <a:pt x="129" y="163"/>
                  <a:pt x="129" y="163"/>
                  <a:pt x="129" y="163"/>
                </a:cubicBezTo>
                <a:cubicBezTo>
                  <a:pt x="129" y="163"/>
                  <a:pt x="128" y="162"/>
                  <a:pt x="128" y="162"/>
                </a:cubicBezTo>
                <a:cubicBezTo>
                  <a:pt x="128" y="162"/>
                  <a:pt x="128" y="162"/>
                  <a:pt x="128" y="162"/>
                </a:cubicBezTo>
                <a:cubicBezTo>
                  <a:pt x="128" y="162"/>
                  <a:pt x="128" y="162"/>
                  <a:pt x="128" y="162"/>
                </a:cubicBezTo>
                <a:cubicBezTo>
                  <a:pt x="126" y="160"/>
                  <a:pt x="125" y="159"/>
                  <a:pt x="124" y="158"/>
                </a:cubicBezTo>
                <a:cubicBezTo>
                  <a:pt x="124" y="158"/>
                  <a:pt x="124" y="158"/>
                  <a:pt x="124" y="158"/>
                </a:cubicBezTo>
                <a:cubicBezTo>
                  <a:pt x="124" y="158"/>
                  <a:pt x="124" y="158"/>
                  <a:pt x="124" y="158"/>
                </a:cubicBezTo>
                <a:cubicBezTo>
                  <a:pt x="123" y="157"/>
                  <a:pt x="123" y="157"/>
                  <a:pt x="122" y="156"/>
                </a:cubicBezTo>
                <a:cubicBezTo>
                  <a:pt x="122" y="156"/>
                  <a:pt x="122" y="156"/>
                  <a:pt x="122" y="156"/>
                </a:cubicBezTo>
                <a:cubicBezTo>
                  <a:pt x="122" y="156"/>
                  <a:pt x="122" y="155"/>
                  <a:pt x="121" y="155"/>
                </a:cubicBezTo>
                <a:cubicBezTo>
                  <a:pt x="121" y="155"/>
                  <a:pt x="121" y="155"/>
                  <a:pt x="121" y="155"/>
                </a:cubicBezTo>
                <a:cubicBezTo>
                  <a:pt x="121" y="154"/>
                  <a:pt x="121" y="154"/>
                  <a:pt x="120" y="154"/>
                </a:cubicBezTo>
                <a:cubicBezTo>
                  <a:pt x="120" y="154"/>
                  <a:pt x="120" y="153"/>
                  <a:pt x="120" y="153"/>
                </a:cubicBezTo>
                <a:cubicBezTo>
                  <a:pt x="120" y="153"/>
                  <a:pt x="119" y="153"/>
                  <a:pt x="119" y="152"/>
                </a:cubicBezTo>
                <a:cubicBezTo>
                  <a:pt x="119" y="152"/>
                  <a:pt x="119" y="152"/>
                  <a:pt x="120" y="152"/>
                </a:cubicBezTo>
                <a:cubicBezTo>
                  <a:pt x="120" y="152"/>
                  <a:pt x="120" y="152"/>
                  <a:pt x="120" y="152"/>
                </a:cubicBezTo>
                <a:cubicBezTo>
                  <a:pt x="124" y="147"/>
                  <a:pt x="130" y="139"/>
                  <a:pt x="134" y="131"/>
                </a:cubicBezTo>
                <a:cubicBezTo>
                  <a:pt x="134" y="131"/>
                  <a:pt x="134" y="131"/>
                  <a:pt x="134" y="131"/>
                </a:cubicBezTo>
                <a:cubicBezTo>
                  <a:pt x="134" y="130"/>
                  <a:pt x="135" y="130"/>
                  <a:pt x="135" y="129"/>
                </a:cubicBezTo>
                <a:cubicBezTo>
                  <a:pt x="135" y="129"/>
                  <a:pt x="135" y="129"/>
                  <a:pt x="136" y="128"/>
                </a:cubicBezTo>
                <a:cubicBezTo>
                  <a:pt x="136" y="128"/>
                  <a:pt x="136" y="128"/>
                  <a:pt x="136" y="127"/>
                </a:cubicBezTo>
                <a:cubicBezTo>
                  <a:pt x="136" y="127"/>
                  <a:pt x="137" y="127"/>
                  <a:pt x="137" y="126"/>
                </a:cubicBezTo>
                <a:cubicBezTo>
                  <a:pt x="137" y="126"/>
                  <a:pt x="137" y="126"/>
                  <a:pt x="137" y="125"/>
                </a:cubicBezTo>
                <a:cubicBezTo>
                  <a:pt x="138" y="125"/>
                  <a:pt x="138" y="124"/>
                  <a:pt x="138" y="124"/>
                </a:cubicBezTo>
                <a:cubicBezTo>
                  <a:pt x="138" y="124"/>
                  <a:pt x="138" y="123"/>
                  <a:pt x="138" y="123"/>
                </a:cubicBezTo>
                <a:cubicBezTo>
                  <a:pt x="139" y="123"/>
                  <a:pt x="139" y="122"/>
                  <a:pt x="139" y="122"/>
                </a:cubicBezTo>
                <a:cubicBezTo>
                  <a:pt x="139" y="122"/>
                  <a:pt x="139" y="121"/>
                  <a:pt x="139" y="121"/>
                </a:cubicBezTo>
                <a:cubicBezTo>
                  <a:pt x="140" y="121"/>
                  <a:pt x="140" y="120"/>
                  <a:pt x="140" y="120"/>
                </a:cubicBezTo>
                <a:cubicBezTo>
                  <a:pt x="141" y="120"/>
                  <a:pt x="141" y="120"/>
                  <a:pt x="142" y="120"/>
                </a:cubicBezTo>
                <a:cubicBezTo>
                  <a:pt x="142" y="120"/>
                  <a:pt x="142" y="120"/>
                  <a:pt x="142" y="120"/>
                </a:cubicBezTo>
                <a:cubicBezTo>
                  <a:pt x="143" y="120"/>
                  <a:pt x="143" y="120"/>
                  <a:pt x="143" y="120"/>
                </a:cubicBezTo>
                <a:cubicBezTo>
                  <a:pt x="143" y="120"/>
                  <a:pt x="144" y="120"/>
                  <a:pt x="144" y="120"/>
                </a:cubicBezTo>
                <a:cubicBezTo>
                  <a:pt x="144" y="120"/>
                  <a:pt x="144" y="120"/>
                  <a:pt x="144" y="120"/>
                </a:cubicBezTo>
                <a:cubicBezTo>
                  <a:pt x="145" y="120"/>
                  <a:pt x="145" y="120"/>
                  <a:pt x="146" y="120"/>
                </a:cubicBezTo>
                <a:cubicBezTo>
                  <a:pt x="146" y="120"/>
                  <a:pt x="146" y="120"/>
                  <a:pt x="146" y="120"/>
                </a:cubicBezTo>
                <a:cubicBezTo>
                  <a:pt x="147" y="120"/>
                  <a:pt x="147" y="120"/>
                  <a:pt x="148" y="120"/>
                </a:cubicBezTo>
                <a:cubicBezTo>
                  <a:pt x="148" y="120"/>
                  <a:pt x="148" y="120"/>
                  <a:pt x="148" y="120"/>
                </a:cubicBezTo>
                <a:cubicBezTo>
                  <a:pt x="148" y="120"/>
                  <a:pt x="148" y="120"/>
                  <a:pt x="149" y="120"/>
                </a:cubicBezTo>
                <a:cubicBezTo>
                  <a:pt x="152" y="120"/>
                  <a:pt x="155" y="120"/>
                  <a:pt x="158" y="120"/>
                </a:cubicBezTo>
                <a:cubicBezTo>
                  <a:pt x="160" y="120"/>
                  <a:pt x="162" y="120"/>
                  <a:pt x="163" y="120"/>
                </a:cubicBezTo>
                <a:cubicBezTo>
                  <a:pt x="164" y="120"/>
                  <a:pt x="166" y="120"/>
                  <a:pt x="166" y="120"/>
                </a:cubicBezTo>
                <a:cubicBezTo>
                  <a:pt x="167" y="120"/>
                  <a:pt x="167" y="120"/>
                  <a:pt x="167" y="120"/>
                </a:cubicBezTo>
                <a:cubicBezTo>
                  <a:pt x="168" y="120"/>
                  <a:pt x="169" y="120"/>
                  <a:pt x="170" y="120"/>
                </a:cubicBezTo>
                <a:cubicBezTo>
                  <a:pt x="170" y="120"/>
                  <a:pt x="170" y="120"/>
                  <a:pt x="170" y="120"/>
                </a:cubicBezTo>
                <a:cubicBezTo>
                  <a:pt x="170" y="120"/>
                  <a:pt x="171" y="120"/>
                  <a:pt x="171" y="120"/>
                </a:cubicBezTo>
                <a:cubicBezTo>
                  <a:pt x="171" y="122"/>
                  <a:pt x="172" y="124"/>
                  <a:pt x="172" y="126"/>
                </a:cubicBezTo>
                <a:cubicBezTo>
                  <a:pt x="172" y="126"/>
                  <a:pt x="172" y="126"/>
                  <a:pt x="172" y="126"/>
                </a:cubicBezTo>
                <a:cubicBezTo>
                  <a:pt x="172" y="127"/>
                  <a:pt x="172" y="127"/>
                  <a:pt x="172" y="128"/>
                </a:cubicBezTo>
                <a:cubicBezTo>
                  <a:pt x="172" y="128"/>
                  <a:pt x="172" y="128"/>
                  <a:pt x="172" y="128"/>
                </a:cubicBezTo>
                <a:cubicBezTo>
                  <a:pt x="172" y="128"/>
                  <a:pt x="172" y="129"/>
                  <a:pt x="172" y="129"/>
                </a:cubicBezTo>
                <a:cubicBezTo>
                  <a:pt x="172" y="129"/>
                  <a:pt x="172" y="130"/>
                  <a:pt x="172" y="130"/>
                </a:cubicBezTo>
                <a:cubicBezTo>
                  <a:pt x="172" y="130"/>
                  <a:pt x="172" y="131"/>
                  <a:pt x="172" y="131"/>
                </a:cubicBezTo>
                <a:cubicBezTo>
                  <a:pt x="172" y="131"/>
                  <a:pt x="172" y="131"/>
                  <a:pt x="172" y="132"/>
                </a:cubicBezTo>
                <a:cubicBezTo>
                  <a:pt x="172" y="132"/>
                  <a:pt x="172" y="132"/>
                  <a:pt x="172" y="133"/>
                </a:cubicBezTo>
                <a:cubicBezTo>
                  <a:pt x="172" y="133"/>
                  <a:pt x="172" y="133"/>
                  <a:pt x="172" y="133"/>
                </a:cubicBezTo>
                <a:cubicBezTo>
                  <a:pt x="172" y="134"/>
                  <a:pt x="172" y="134"/>
                  <a:pt x="172" y="135"/>
                </a:cubicBezTo>
                <a:cubicBezTo>
                  <a:pt x="172" y="135"/>
                  <a:pt x="172" y="135"/>
                  <a:pt x="172" y="135"/>
                </a:cubicBezTo>
                <a:cubicBezTo>
                  <a:pt x="172" y="136"/>
                  <a:pt x="172" y="137"/>
                  <a:pt x="172" y="138"/>
                </a:cubicBezTo>
                <a:cubicBezTo>
                  <a:pt x="172" y="138"/>
                  <a:pt x="172" y="138"/>
                  <a:pt x="172" y="138"/>
                </a:cubicBezTo>
                <a:cubicBezTo>
                  <a:pt x="172" y="138"/>
                  <a:pt x="172" y="139"/>
                  <a:pt x="172" y="139"/>
                </a:cubicBezTo>
                <a:cubicBezTo>
                  <a:pt x="172" y="139"/>
                  <a:pt x="172" y="139"/>
                  <a:pt x="172" y="140"/>
                </a:cubicBezTo>
                <a:cubicBezTo>
                  <a:pt x="172" y="140"/>
                  <a:pt x="172" y="140"/>
                  <a:pt x="172" y="141"/>
                </a:cubicBezTo>
                <a:cubicBezTo>
                  <a:pt x="172" y="141"/>
                  <a:pt x="172" y="141"/>
                  <a:pt x="172" y="141"/>
                </a:cubicBezTo>
                <a:cubicBezTo>
                  <a:pt x="172" y="142"/>
                  <a:pt x="172" y="142"/>
                  <a:pt x="172" y="142"/>
                </a:cubicBezTo>
                <a:cubicBezTo>
                  <a:pt x="172" y="142"/>
                  <a:pt x="172" y="143"/>
                  <a:pt x="171" y="143"/>
                </a:cubicBezTo>
                <a:cubicBezTo>
                  <a:pt x="171" y="143"/>
                  <a:pt x="171" y="143"/>
                  <a:pt x="171" y="144"/>
                </a:cubicBezTo>
                <a:cubicBezTo>
                  <a:pt x="171" y="144"/>
                  <a:pt x="171" y="144"/>
                  <a:pt x="171" y="144"/>
                </a:cubicBezTo>
                <a:cubicBezTo>
                  <a:pt x="171" y="145"/>
                  <a:pt x="171" y="145"/>
                  <a:pt x="171" y="145"/>
                </a:cubicBezTo>
                <a:cubicBezTo>
                  <a:pt x="171" y="145"/>
                  <a:pt x="171" y="145"/>
                  <a:pt x="171" y="146"/>
                </a:cubicBezTo>
                <a:cubicBezTo>
                  <a:pt x="171" y="146"/>
                  <a:pt x="171" y="146"/>
                  <a:pt x="171" y="146"/>
                </a:cubicBezTo>
                <a:cubicBezTo>
                  <a:pt x="171" y="146"/>
                  <a:pt x="171" y="146"/>
                  <a:pt x="171" y="146"/>
                </a:cubicBezTo>
                <a:cubicBezTo>
                  <a:pt x="171" y="146"/>
                  <a:pt x="171" y="146"/>
                  <a:pt x="171" y="146"/>
                </a:cubicBezTo>
                <a:cubicBezTo>
                  <a:pt x="171" y="146"/>
                  <a:pt x="171" y="146"/>
                  <a:pt x="171" y="146"/>
                </a:cubicBezTo>
                <a:cubicBezTo>
                  <a:pt x="171" y="146"/>
                  <a:pt x="171" y="146"/>
                  <a:pt x="171" y="147"/>
                </a:cubicBezTo>
                <a:cubicBezTo>
                  <a:pt x="171" y="147"/>
                  <a:pt x="171" y="147"/>
                  <a:pt x="171" y="148"/>
                </a:cubicBezTo>
                <a:cubicBezTo>
                  <a:pt x="171" y="148"/>
                  <a:pt x="170" y="148"/>
                  <a:pt x="170" y="149"/>
                </a:cubicBezTo>
                <a:cubicBezTo>
                  <a:pt x="170" y="149"/>
                  <a:pt x="170" y="149"/>
                  <a:pt x="170" y="149"/>
                </a:cubicBezTo>
                <a:cubicBezTo>
                  <a:pt x="169" y="149"/>
                  <a:pt x="169" y="150"/>
                  <a:pt x="169" y="150"/>
                </a:cubicBezTo>
                <a:cubicBezTo>
                  <a:pt x="169" y="150"/>
                  <a:pt x="169" y="150"/>
                  <a:pt x="169" y="150"/>
                </a:cubicBezTo>
                <a:cubicBezTo>
                  <a:pt x="168" y="151"/>
                  <a:pt x="168" y="151"/>
                  <a:pt x="167" y="152"/>
                </a:cubicBezTo>
                <a:cubicBezTo>
                  <a:pt x="167" y="152"/>
                  <a:pt x="167" y="152"/>
                  <a:pt x="167" y="152"/>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41" name="Freeform 27">
            <a:extLst>
              <a:ext uri="{FF2B5EF4-FFF2-40B4-BE49-F238E27FC236}">
                <a16:creationId xmlns:a16="http://schemas.microsoft.com/office/drawing/2014/main" id="{4D314FB8-D211-41F7-A83C-8C09800D0A49}"/>
              </a:ext>
            </a:extLst>
          </p:cNvPr>
          <p:cNvSpPr>
            <a:spLocks noChangeAspect="1" noEditPoints="1"/>
          </p:cNvSpPr>
          <p:nvPr/>
        </p:nvSpPr>
        <p:spPr bwMode="gray">
          <a:xfrm flipH="1">
            <a:off x="9210950" y="4015331"/>
            <a:ext cx="90000" cy="90000"/>
          </a:xfrm>
          <a:custGeom>
            <a:avLst/>
            <a:gdLst>
              <a:gd name="T0" fmla="*/ 191 w 193"/>
              <a:gd name="T1" fmla="*/ 79 h 193"/>
              <a:gd name="T2" fmla="*/ 189 w 193"/>
              <a:gd name="T3" fmla="*/ 80 h 193"/>
              <a:gd name="T4" fmla="*/ 188 w 193"/>
              <a:gd name="T5" fmla="*/ 81 h 193"/>
              <a:gd name="T6" fmla="*/ 185 w 193"/>
              <a:gd name="T7" fmla="*/ 82 h 193"/>
              <a:gd name="T8" fmla="*/ 179 w 193"/>
              <a:gd name="T9" fmla="*/ 73 h 193"/>
              <a:gd name="T10" fmla="*/ 175 w 193"/>
              <a:gd name="T11" fmla="*/ 65 h 193"/>
              <a:gd name="T12" fmla="*/ 165 w 193"/>
              <a:gd name="T13" fmla="*/ 51 h 193"/>
              <a:gd name="T14" fmla="*/ 164 w 193"/>
              <a:gd name="T15" fmla="*/ 37 h 193"/>
              <a:gd name="T16" fmla="*/ 170 w 193"/>
              <a:gd name="T17" fmla="*/ 35 h 193"/>
              <a:gd name="T18" fmla="*/ 127 w 193"/>
              <a:gd name="T19" fmla="*/ 5 h 193"/>
              <a:gd name="T20" fmla="*/ 31 w 193"/>
              <a:gd name="T21" fmla="*/ 30 h 193"/>
              <a:gd name="T22" fmla="*/ 34 w 193"/>
              <a:gd name="T23" fmla="*/ 29 h 193"/>
              <a:gd name="T24" fmla="*/ 33 w 193"/>
              <a:gd name="T25" fmla="*/ 37 h 193"/>
              <a:gd name="T26" fmla="*/ 33 w 193"/>
              <a:gd name="T27" fmla="*/ 47 h 193"/>
              <a:gd name="T28" fmla="*/ 25 w 193"/>
              <a:gd name="T29" fmla="*/ 58 h 193"/>
              <a:gd name="T30" fmla="*/ 20 w 193"/>
              <a:gd name="T31" fmla="*/ 65 h 193"/>
              <a:gd name="T32" fmla="*/ 14 w 193"/>
              <a:gd name="T33" fmla="*/ 83 h 193"/>
              <a:gd name="T34" fmla="*/ 12 w 193"/>
              <a:gd name="T35" fmla="*/ 83 h 193"/>
              <a:gd name="T36" fmla="*/ 7 w 193"/>
              <a:gd name="T37" fmla="*/ 82 h 193"/>
              <a:gd name="T38" fmla="*/ 4 w 193"/>
              <a:gd name="T39" fmla="*/ 81 h 193"/>
              <a:gd name="T40" fmla="*/ 67 w 193"/>
              <a:gd name="T41" fmla="*/ 188 h 193"/>
              <a:gd name="T42" fmla="*/ 76 w 193"/>
              <a:gd name="T43" fmla="*/ 154 h 193"/>
              <a:gd name="T44" fmla="*/ 73 w 193"/>
              <a:gd name="T45" fmla="*/ 158 h 193"/>
              <a:gd name="T46" fmla="*/ 67 w 193"/>
              <a:gd name="T47" fmla="*/ 163 h 193"/>
              <a:gd name="T48" fmla="*/ 63 w 193"/>
              <a:gd name="T49" fmla="*/ 166 h 193"/>
              <a:gd name="T50" fmla="*/ 61 w 193"/>
              <a:gd name="T51" fmla="*/ 168 h 193"/>
              <a:gd name="T52" fmla="*/ 26 w 193"/>
              <a:gd name="T53" fmla="*/ 145 h 193"/>
              <a:gd name="T54" fmla="*/ 25 w 193"/>
              <a:gd name="T55" fmla="*/ 141 h 193"/>
              <a:gd name="T56" fmla="*/ 24 w 193"/>
              <a:gd name="T57" fmla="*/ 123 h 193"/>
              <a:gd name="T58" fmla="*/ 26 w 193"/>
              <a:gd name="T59" fmla="*/ 117 h 193"/>
              <a:gd name="T60" fmla="*/ 36 w 193"/>
              <a:gd name="T61" fmla="*/ 118 h 193"/>
              <a:gd name="T62" fmla="*/ 50 w 193"/>
              <a:gd name="T63" fmla="*/ 119 h 193"/>
              <a:gd name="T64" fmla="*/ 60 w 193"/>
              <a:gd name="T65" fmla="*/ 122 h 193"/>
              <a:gd name="T66" fmla="*/ 72 w 193"/>
              <a:gd name="T67" fmla="*/ 142 h 193"/>
              <a:gd name="T68" fmla="*/ 112 w 193"/>
              <a:gd name="T69" fmla="*/ 84 h 193"/>
              <a:gd name="T70" fmla="*/ 103 w 193"/>
              <a:gd name="T71" fmla="*/ 84 h 193"/>
              <a:gd name="T72" fmla="*/ 87 w 193"/>
              <a:gd name="T73" fmla="*/ 84 h 193"/>
              <a:gd name="T74" fmla="*/ 98 w 193"/>
              <a:gd name="T75" fmla="*/ 30 h 193"/>
              <a:gd name="T76" fmla="*/ 102 w 193"/>
              <a:gd name="T77" fmla="*/ 31 h 193"/>
              <a:gd name="T78" fmla="*/ 121 w 193"/>
              <a:gd name="T79" fmla="*/ 42 h 193"/>
              <a:gd name="T80" fmla="*/ 130 w 193"/>
              <a:gd name="T81" fmla="*/ 55 h 193"/>
              <a:gd name="T82" fmla="*/ 127 w 193"/>
              <a:gd name="T83" fmla="*/ 65 h 193"/>
              <a:gd name="T84" fmla="*/ 124 w 193"/>
              <a:gd name="T85" fmla="*/ 74 h 193"/>
              <a:gd name="T86" fmla="*/ 122 w 193"/>
              <a:gd name="T87" fmla="*/ 81 h 193"/>
              <a:gd name="T88" fmla="*/ 167 w 193"/>
              <a:gd name="T89" fmla="*/ 152 h 193"/>
              <a:gd name="T90" fmla="*/ 137 w 193"/>
              <a:gd name="T91" fmla="*/ 170 h 193"/>
              <a:gd name="T92" fmla="*/ 136 w 193"/>
              <a:gd name="T93" fmla="*/ 169 h 193"/>
              <a:gd name="T94" fmla="*/ 134 w 193"/>
              <a:gd name="T95" fmla="*/ 167 h 193"/>
              <a:gd name="T96" fmla="*/ 129 w 193"/>
              <a:gd name="T97" fmla="*/ 163 h 193"/>
              <a:gd name="T98" fmla="*/ 122 w 193"/>
              <a:gd name="T99" fmla="*/ 156 h 193"/>
              <a:gd name="T100" fmla="*/ 134 w 193"/>
              <a:gd name="T101" fmla="*/ 131 h 193"/>
              <a:gd name="T102" fmla="*/ 139 w 193"/>
              <a:gd name="T103" fmla="*/ 121 h 193"/>
              <a:gd name="T104" fmla="*/ 148 w 193"/>
              <a:gd name="T105" fmla="*/ 120 h 193"/>
              <a:gd name="T106" fmla="*/ 171 w 193"/>
              <a:gd name="T107" fmla="*/ 120 h 193"/>
              <a:gd name="T108" fmla="*/ 172 w 193"/>
              <a:gd name="T109" fmla="*/ 133 h 193"/>
              <a:gd name="T110" fmla="*/ 172 w 193"/>
              <a:gd name="T111" fmla="*/ 141 h 193"/>
              <a:gd name="T112" fmla="*/ 171 w 193"/>
              <a:gd name="T113" fmla="*/ 146 h 193"/>
              <a:gd name="T114" fmla="*/ 167 w 193"/>
              <a:gd name="T115" fmla="*/ 15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3" h="193">
                <a:moveTo>
                  <a:pt x="177" y="149"/>
                </a:moveTo>
                <a:cubicBezTo>
                  <a:pt x="178" y="148"/>
                  <a:pt x="178" y="147"/>
                  <a:pt x="178" y="147"/>
                </a:cubicBezTo>
                <a:cubicBezTo>
                  <a:pt x="178" y="147"/>
                  <a:pt x="179" y="146"/>
                  <a:pt x="180" y="145"/>
                </a:cubicBezTo>
                <a:cubicBezTo>
                  <a:pt x="187" y="131"/>
                  <a:pt x="193" y="117"/>
                  <a:pt x="193" y="96"/>
                </a:cubicBezTo>
                <a:cubicBezTo>
                  <a:pt x="193" y="95"/>
                  <a:pt x="192" y="94"/>
                  <a:pt x="192" y="94"/>
                </a:cubicBezTo>
                <a:cubicBezTo>
                  <a:pt x="192" y="93"/>
                  <a:pt x="193" y="93"/>
                  <a:pt x="193" y="92"/>
                </a:cubicBezTo>
                <a:cubicBezTo>
                  <a:pt x="192" y="87"/>
                  <a:pt x="192" y="83"/>
                  <a:pt x="191" y="79"/>
                </a:cubicBezTo>
                <a:cubicBezTo>
                  <a:pt x="191" y="79"/>
                  <a:pt x="191" y="79"/>
                  <a:pt x="191" y="79"/>
                </a:cubicBezTo>
                <a:cubicBezTo>
                  <a:pt x="191" y="79"/>
                  <a:pt x="191" y="79"/>
                  <a:pt x="191" y="79"/>
                </a:cubicBezTo>
                <a:cubicBezTo>
                  <a:pt x="191" y="79"/>
                  <a:pt x="191" y="79"/>
                  <a:pt x="190" y="79"/>
                </a:cubicBezTo>
                <a:cubicBezTo>
                  <a:pt x="190" y="79"/>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89" y="80"/>
                  <a:pt x="189" y="80"/>
                  <a:pt x="189" y="80"/>
                </a:cubicBezTo>
                <a:cubicBezTo>
                  <a:pt x="189" y="80"/>
                  <a:pt x="189" y="80"/>
                  <a:pt x="189" y="80"/>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8" y="81"/>
                  <a:pt x="188" y="81"/>
                  <a:pt x="188" y="81"/>
                </a:cubicBezTo>
                <a:cubicBezTo>
                  <a:pt x="188" y="81"/>
                  <a:pt x="188" y="81"/>
                  <a:pt x="188" y="81"/>
                </a:cubicBezTo>
                <a:cubicBezTo>
                  <a:pt x="188" y="82"/>
                  <a:pt x="188" y="82"/>
                  <a:pt x="187" y="82"/>
                </a:cubicBezTo>
                <a:cubicBezTo>
                  <a:pt x="187" y="82"/>
                  <a:pt x="187" y="82"/>
                  <a:pt x="187" y="82"/>
                </a:cubicBezTo>
                <a:cubicBezTo>
                  <a:pt x="187" y="82"/>
                  <a:pt x="187" y="82"/>
                  <a:pt x="187" y="82"/>
                </a:cubicBezTo>
                <a:cubicBezTo>
                  <a:pt x="186" y="82"/>
                  <a:pt x="186" y="82"/>
                  <a:pt x="186" y="82"/>
                </a:cubicBezTo>
                <a:cubicBezTo>
                  <a:pt x="186" y="82"/>
                  <a:pt x="186" y="82"/>
                  <a:pt x="186" y="82"/>
                </a:cubicBezTo>
                <a:cubicBezTo>
                  <a:pt x="186" y="82"/>
                  <a:pt x="186" y="82"/>
                  <a:pt x="186" y="82"/>
                </a:cubicBezTo>
                <a:cubicBezTo>
                  <a:pt x="186" y="82"/>
                  <a:pt x="185" y="82"/>
                  <a:pt x="185" y="82"/>
                </a:cubicBezTo>
                <a:cubicBezTo>
                  <a:pt x="185" y="82"/>
                  <a:pt x="185" y="82"/>
                  <a:pt x="185" y="82"/>
                </a:cubicBezTo>
                <a:cubicBezTo>
                  <a:pt x="185" y="82"/>
                  <a:pt x="184" y="82"/>
                  <a:pt x="183" y="83"/>
                </a:cubicBezTo>
                <a:cubicBezTo>
                  <a:pt x="183" y="82"/>
                  <a:pt x="183" y="81"/>
                  <a:pt x="183" y="81"/>
                </a:cubicBezTo>
                <a:cubicBezTo>
                  <a:pt x="183" y="80"/>
                  <a:pt x="182" y="80"/>
                  <a:pt x="182" y="79"/>
                </a:cubicBezTo>
                <a:cubicBezTo>
                  <a:pt x="182" y="79"/>
                  <a:pt x="182" y="79"/>
                  <a:pt x="182" y="78"/>
                </a:cubicBezTo>
                <a:cubicBezTo>
                  <a:pt x="182" y="78"/>
                  <a:pt x="181" y="77"/>
                  <a:pt x="181" y="77"/>
                </a:cubicBezTo>
                <a:cubicBezTo>
                  <a:pt x="181" y="77"/>
                  <a:pt x="181" y="76"/>
                  <a:pt x="181" y="76"/>
                </a:cubicBezTo>
                <a:cubicBezTo>
                  <a:pt x="181" y="76"/>
                  <a:pt x="180" y="75"/>
                  <a:pt x="180" y="74"/>
                </a:cubicBezTo>
                <a:cubicBezTo>
                  <a:pt x="180" y="74"/>
                  <a:pt x="180" y="74"/>
                  <a:pt x="179" y="73"/>
                </a:cubicBezTo>
                <a:cubicBezTo>
                  <a:pt x="179" y="73"/>
                  <a:pt x="179" y="73"/>
                  <a:pt x="179" y="73"/>
                </a:cubicBezTo>
                <a:cubicBezTo>
                  <a:pt x="179" y="73"/>
                  <a:pt x="179" y="72"/>
                  <a:pt x="179" y="72"/>
                </a:cubicBezTo>
                <a:cubicBezTo>
                  <a:pt x="179" y="72"/>
                  <a:pt x="179" y="72"/>
                  <a:pt x="179" y="72"/>
                </a:cubicBezTo>
                <a:cubicBezTo>
                  <a:pt x="179" y="72"/>
                  <a:pt x="178" y="71"/>
                  <a:pt x="178" y="71"/>
                </a:cubicBezTo>
                <a:cubicBezTo>
                  <a:pt x="178" y="70"/>
                  <a:pt x="178" y="70"/>
                  <a:pt x="178" y="70"/>
                </a:cubicBezTo>
                <a:cubicBezTo>
                  <a:pt x="178" y="70"/>
                  <a:pt x="178" y="70"/>
                  <a:pt x="178" y="70"/>
                </a:cubicBezTo>
                <a:cubicBezTo>
                  <a:pt x="177" y="69"/>
                  <a:pt x="177" y="68"/>
                  <a:pt x="176" y="68"/>
                </a:cubicBezTo>
                <a:cubicBezTo>
                  <a:pt x="176" y="67"/>
                  <a:pt x="176" y="67"/>
                  <a:pt x="176" y="67"/>
                </a:cubicBezTo>
                <a:cubicBezTo>
                  <a:pt x="176" y="66"/>
                  <a:pt x="175" y="66"/>
                  <a:pt x="175" y="65"/>
                </a:cubicBezTo>
                <a:cubicBezTo>
                  <a:pt x="175" y="65"/>
                  <a:pt x="175" y="65"/>
                  <a:pt x="175" y="65"/>
                </a:cubicBezTo>
                <a:cubicBezTo>
                  <a:pt x="174" y="64"/>
                  <a:pt x="173" y="63"/>
                  <a:pt x="173" y="62"/>
                </a:cubicBezTo>
                <a:cubicBezTo>
                  <a:pt x="173" y="62"/>
                  <a:pt x="173" y="62"/>
                  <a:pt x="173" y="62"/>
                </a:cubicBezTo>
                <a:cubicBezTo>
                  <a:pt x="173" y="62"/>
                  <a:pt x="173" y="62"/>
                  <a:pt x="173" y="62"/>
                </a:cubicBezTo>
                <a:cubicBezTo>
                  <a:pt x="172" y="61"/>
                  <a:pt x="172" y="61"/>
                  <a:pt x="172" y="60"/>
                </a:cubicBezTo>
                <a:cubicBezTo>
                  <a:pt x="171" y="60"/>
                  <a:pt x="171" y="60"/>
                  <a:pt x="171" y="60"/>
                </a:cubicBezTo>
                <a:cubicBezTo>
                  <a:pt x="171" y="59"/>
                  <a:pt x="171" y="59"/>
                  <a:pt x="170" y="58"/>
                </a:cubicBezTo>
                <a:cubicBezTo>
                  <a:pt x="169" y="56"/>
                  <a:pt x="167" y="54"/>
                  <a:pt x="166" y="53"/>
                </a:cubicBezTo>
                <a:cubicBezTo>
                  <a:pt x="166" y="53"/>
                  <a:pt x="166" y="53"/>
                  <a:pt x="166" y="53"/>
                </a:cubicBezTo>
                <a:cubicBezTo>
                  <a:pt x="165" y="52"/>
                  <a:pt x="165" y="52"/>
                  <a:pt x="165" y="51"/>
                </a:cubicBezTo>
                <a:cubicBezTo>
                  <a:pt x="164" y="51"/>
                  <a:pt x="164" y="51"/>
                  <a:pt x="164" y="51"/>
                </a:cubicBezTo>
                <a:cubicBezTo>
                  <a:pt x="164" y="51"/>
                  <a:pt x="164" y="51"/>
                  <a:pt x="164" y="51"/>
                </a:cubicBezTo>
                <a:cubicBezTo>
                  <a:pt x="163" y="50"/>
                  <a:pt x="163" y="50"/>
                  <a:pt x="163" y="50"/>
                </a:cubicBezTo>
                <a:cubicBezTo>
                  <a:pt x="163" y="49"/>
                  <a:pt x="163" y="49"/>
                  <a:pt x="164" y="48"/>
                </a:cubicBezTo>
                <a:cubicBezTo>
                  <a:pt x="164" y="47"/>
                  <a:pt x="164" y="46"/>
                  <a:pt x="164" y="44"/>
                </a:cubicBezTo>
                <a:cubicBezTo>
                  <a:pt x="164" y="43"/>
                  <a:pt x="164" y="43"/>
                  <a:pt x="164" y="42"/>
                </a:cubicBezTo>
                <a:cubicBezTo>
                  <a:pt x="164" y="41"/>
                  <a:pt x="164" y="40"/>
                  <a:pt x="164" y="39"/>
                </a:cubicBezTo>
                <a:cubicBezTo>
                  <a:pt x="164" y="39"/>
                  <a:pt x="164" y="39"/>
                  <a:pt x="164" y="39"/>
                </a:cubicBezTo>
                <a:cubicBezTo>
                  <a:pt x="164" y="38"/>
                  <a:pt x="164" y="37"/>
                  <a:pt x="164" y="37"/>
                </a:cubicBezTo>
                <a:cubicBezTo>
                  <a:pt x="164" y="36"/>
                  <a:pt x="164" y="36"/>
                  <a:pt x="164" y="36"/>
                </a:cubicBezTo>
                <a:cubicBezTo>
                  <a:pt x="164" y="35"/>
                  <a:pt x="164" y="34"/>
                  <a:pt x="164" y="34"/>
                </a:cubicBezTo>
                <a:cubicBezTo>
                  <a:pt x="164" y="34"/>
                  <a:pt x="164" y="33"/>
                  <a:pt x="164" y="33"/>
                </a:cubicBezTo>
                <a:cubicBezTo>
                  <a:pt x="164" y="33"/>
                  <a:pt x="164" y="33"/>
                  <a:pt x="164" y="33"/>
                </a:cubicBezTo>
                <a:cubicBezTo>
                  <a:pt x="163" y="32"/>
                  <a:pt x="163" y="31"/>
                  <a:pt x="163" y="31"/>
                </a:cubicBezTo>
                <a:cubicBezTo>
                  <a:pt x="165" y="31"/>
                  <a:pt x="167" y="33"/>
                  <a:pt x="169" y="34"/>
                </a:cubicBezTo>
                <a:cubicBezTo>
                  <a:pt x="169" y="34"/>
                  <a:pt x="169" y="34"/>
                  <a:pt x="169" y="34"/>
                </a:cubicBezTo>
                <a:cubicBezTo>
                  <a:pt x="169" y="35"/>
                  <a:pt x="169" y="35"/>
                  <a:pt x="170" y="35"/>
                </a:cubicBezTo>
                <a:cubicBezTo>
                  <a:pt x="170" y="35"/>
                  <a:pt x="170" y="35"/>
                  <a:pt x="170" y="35"/>
                </a:cubicBezTo>
                <a:cubicBezTo>
                  <a:pt x="170" y="35"/>
                  <a:pt x="170" y="35"/>
                  <a:pt x="170" y="35"/>
                </a:cubicBezTo>
                <a:cubicBezTo>
                  <a:pt x="170" y="35"/>
                  <a:pt x="170" y="35"/>
                  <a:pt x="170" y="35"/>
                </a:cubicBezTo>
                <a:cubicBezTo>
                  <a:pt x="170" y="35"/>
                  <a:pt x="170" y="36"/>
                  <a:pt x="170" y="36"/>
                </a:cubicBezTo>
                <a:cubicBezTo>
                  <a:pt x="171" y="36"/>
                  <a:pt x="171" y="36"/>
                  <a:pt x="171" y="36"/>
                </a:cubicBezTo>
                <a:cubicBezTo>
                  <a:pt x="171" y="36"/>
                  <a:pt x="171" y="36"/>
                  <a:pt x="171" y="36"/>
                </a:cubicBezTo>
                <a:cubicBezTo>
                  <a:pt x="171" y="35"/>
                  <a:pt x="171" y="35"/>
                  <a:pt x="171" y="34"/>
                </a:cubicBezTo>
                <a:cubicBezTo>
                  <a:pt x="160" y="21"/>
                  <a:pt x="145" y="12"/>
                  <a:pt x="129" y="6"/>
                </a:cubicBezTo>
                <a:cubicBezTo>
                  <a:pt x="128" y="5"/>
                  <a:pt x="128" y="6"/>
                  <a:pt x="127" y="6"/>
                </a:cubicBezTo>
                <a:cubicBezTo>
                  <a:pt x="128" y="5"/>
                  <a:pt x="127" y="5"/>
                  <a:pt x="127" y="5"/>
                </a:cubicBezTo>
                <a:cubicBezTo>
                  <a:pt x="117" y="2"/>
                  <a:pt x="107" y="0"/>
                  <a:pt x="96" y="0"/>
                </a:cubicBezTo>
                <a:cubicBezTo>
                  <a:pt x="85" y="0"/>
                  <a:pt x="75" y="1"/>
                  <a:pt x="66" y="5"/>
                </a:cubicBezTo>
                <a:cubicBezTo>
                  <a:pt x="65" y="6"/>
                  <a:pt x="65" y="6"/>
                  <a:pt x="65" y="6"/>
                </a:cubicBezTo>
                <a:cubicBezTo>
                  <a:pt x="65" y="6"/>
                  <a:pt x="62" y="6"/>
                  <a:pt x="60" y="7"/>
                </a:cubicBezTo>
                <a:cubicBezTo>
                  <a:pt x="45" y="13"/>
                  <a:pt x="31" y="24"/>
                  <a:pt x="21" y="37"/>
                </a:cubicBezTo>
                <a:cubicBezTo>
                  <a:pt x="20" y="37"/>
                  <a:pt x="20" y="38"/>
                  <a:pt x="20" y="38"/>
                </a:cubicBezTo>
                <a:cubicBezTo>
                  <a:pt x="22" y="37"/>
                  <a:pt x="26" y="33"/>
                  <a:pt x="30" y="31"/>
                </a:cubicBezTo>
                <a:cubicBezTo>
                  <a:pt x="30" y="31"/>
                  <a:pt x="30" y="31"/>
                  <a:pt x="30" y="31"/>
                </a:cubicBezTo>
                <a:cubicBezTo>
                  <a:pt x="31" y="30"/>
                  <a:pt x="31" y="30"/>
                  <a:pt x="31" y="30"/>
                </a:cubicBezTo>
                <a:cubicBezTo>
                  <a:pt x="31" y="30"/>
                  <a:pt x="31" y="30"/>
                  <a:pt x="32" y="30"/>
                </a:cubicBezTo>
                <a:cubicBezTo>
                  <a:pt x="32" y="30"/>
                  <a:pt x="32" y="30"/>
                  <a:pt x="32" y="29"/>
                </a:cubicBezTo>
                <a:cubicBezTo>
                  <a:pt x="32" y="29"/>
                  <a:pt x="33" y="29"/>
                  <a:pt x="33" y="29"/>
                </a:cubicBezTo>
                <a:cubicBezTo>
                  <a:pt x="33" y="29"/>
                  <a:pt x="33" y="29"/>
                  <a:pt x="33" y="29"/>
                </a:cubicBezTo>
                <a:cubicBezTo>
                  <a:pt x="33" y="29"/>
                  <a:pt x="33" y="29"/>
                  <a:pt x="34" y="29"/>
                </a:cubicBezTo>
                <a:cubicBezTo>
                  <a:pt x="34" y="29"/>
                  <a:pt x="34" y="29"/>
                  <a:pt x="34" y="29"/>
                </a:cubicBezTo>
                <a:cubicBezTo>
                  <a:pt x="34" y="29"/>
                  <a:pt x="34" y="29"/>
                  <a:pt x="34" y="29"/>
                </a:cubicBezTo>
                <a:cubicBezTo>
                  <a:pt x="34" y="29"/>
                  <a:pt x="34" y="29"/>
                  <a:pt x="34" y="28"/>
                </a:cubicBezTo>
                <a:cubicBezTo>
                  <a:pt x="34" y="29"/>
                  <a:pt x="34" y="29"/>
                  <a:pt x="34" y="29"/>
                </a:cubicBezTo>
                <a:cubicBezTo>
                  <a:pt x="34" y="29"/>
                  <a:pt x="34" y="29"/>
                  <a:pt x="34" y="29"/>
                </a:cubicBezTo>
                <a:cubicBezTo>
                  <a:pt x="34" y="30"/>
                  <a:pt x="34" y="30"/>
                  <a:pt x="34" y="30"/>
                </a:cubicBezTo>
                <a:cubicBezTo>
                  <a:pt x="34" y="30"/>
                  <a:pt x="34" y="30"/>
                  <a:pt x="34" y="31"/>
                </a:cubicBezTo>
                <a:cubicBezTo>
                  <a:pt x="34" y="31"/>
                  <a:pt x="34" y="32"/>
                  <a:pt x="34" y="33"/>
                </a:cubicBezTo>
                <a:cubicBezTo>
                  <a:pt x="34" y="33"/>
                  <a:pt x="34" y="33"/>
                  <a:pt x="34" y="33"/>
                </a:cubicBezTo>
                <a:cubicBezTo>
                  <a:pt x="34" y="33"/>
                  <a:pt x="34" y="34"/>
                  <a:pt x="33" y="35"/>
                </a:cubicBezTo>
                <a:cubicBezTo>
                  <a:pt x="33" y="35"/>
                  <a:pt x="33" y="35"/>
                  <a:pt x="33" y="35"/>
                </a:cubicBezTo>
                <a:cubicBezTo>
                  <a:pt x="33" y="35"/>
                  <a:pt x="33" y="36"/>
                  <a:pt x="33" y="36"/>
                </a:cubicBezTo>
                <a:cubicBezTo>
                  <a:pt x="33" y="37"/>
                  <a:pt x="33" y="37"/>
                  <a:pt x="33" y="37"/>
                </a:cubicBezTo>
                <a:cubicBezTo>
                  <a:pt x="33" y="37"/>
                  <a:pt x="33" y="38"/>
                  <a:pt x="33" y="38"/>
                </a:cubicBezTo>
                <a:cubicBezTo>
                  <a:pt x="33" y="39"/>
                  <a:pt x="33" y="39"/>
                  <a:pt x="33" y="39"/>
                </a:cubicBezTo>
                <a:cubicBezTo>
                  <a:pt x="33" y="39"/>
                  <a:pt x="33" y="39"/>
                  <a:pt x="33" y="40"/>
                </a:cubicBezTo>
                <a:cubicBezTo>
                  <a:pt x="33" y="40"/>
                  <a:pt x="33" y="41"/>
                  <a:pt x="33" y="42"/>
                </a:cubicBezTo>
                <a:cubicBezTo>
                  <a:pt x="33" y="42"/>
                  <a:pt x="33" y="42"/>
                  <a:pt x="33" y="42"/>
                </a:cubicBezTo>
                <a:cubicBezTo>
                  <a:pt x="33" y="43"/>
                  <a:pt x="33" y="43"/>
                  <a:pt x="33" y="44"/>
                </a:cubicBezTo>
                <a:cubicBezTo>
                  <a:pt x="33" y="45"/>
                  <a:pt x="33" y="45"/>
                  <a:pt x="33" y="46"/>
                </a:cubicBezTo>
                <a:cubicBezTo>
                  <a:pt x="33" y="46"/>
                  <a:pt x="33" y="46"/>
                  <a:pt x="33" y="47"/>
                </a:cubicBezTo>
                <a:cubicBezTo>
                  <a:pt x="33" y="47"/>
                  <a:pt x="33" y="47"/>
                  <a:pt x="33" y="47"/>
                </a:cubicBezTo>
                <a:cubicBezTo>
                  <a:pt x="34" y="48"/>
                  <a:pt x="34" y="49"/>
                  <a:pt x="34" y="49"/>
                </a:cubicBezTo>
                <a:cubicBezTo>
                  <a:pt x="33" y="50"/>
                  <a:pt x="32" y="51"/>
                  <a:pt x="31" y="51"/>
                </a:cubicBezTo>
                <a:cubicBezTo>
                  <a:pt x="31" y="51"/>
                  <a:pt x="31" y="52"/>
                  <a:pt x="31" y="52"/>
                </a:cubicBezTo>
                <a:cubicBezTo>
                  <a:pt x="30" y="52"/>
                  <a:pt x="30" y="52"/>
                  <a:pt x="30" y="53"/>
                </a:cubicBezTo>
                <a:cubicBezTo>
                  <a:pt x="29" y="53"/>
                  <a:pt x="29" y="53"/>
                  <a:pt x="29" y="54"/>
                </a:cubicBezTo>
                <a:cubicBezTo>
                  <a:pt x="28" y="54"/>
                  <a:pt x="28" y="54"/>
                  <a:pt x="28" y="55"/>
                </a:cubicBezTo>
                <a:cubicBezTo>
                  <a:pt x="28" y="55"/>
                  <a:pt x="27" y="55"/>
                  <a:pt x="27" y="55"/>
                </a:cubicBezTo>
                <a:cubicBezTo>
                  <a:pt x="27" y="56"/>
                  <a:pt x="26" y="56"/>
                  <a:pt x="26" y="56"/>
                </a:cubicBezTo>
                <a:cubicBezTo>
                  <a:pt x="26" y="57"/>
                  <a:pt x="25" y="57"/>
                  <a:pt x="25" y="58"/>
                </a:cubicBezTo>
                <a:cubicBezTo>
                  <a:pt x="25" y="58"/>
                  <a:pt x="24" y="59"/>
                  <a:pt x="24" y="59"/>
                </a:cubicBezTo>
                <a:cubicBezTo>
                  <a:pt x="24" y="59"/>
                  <a:pt x="24" y="59"/>
                  <a:pt x="24" y="59"/>
                </a:cubicBezTo>
                <a:cubicBezTo>
                  <a:pt x="24" y="59"/>
                  <a:pt x="23" y="60"/>
                  <a:pt x="23" y="60"/>
                </a:cubicBezTo>
                <a:cubicBezTo>
                  <a:pt x="23" y="60"/>
                  <a:pt x="22" y="61"/>
                  <a:pt x="22" y="62"/>
                </a:cubicBezTo>
                <a:cubicBezTo>
                  <a:pt x="22" y="62"/>
                  <a:pt x="22" y="62"/>
                  <a:pt x="22" y="62"/>
                </a:cubicBezTo>
                <a:cubicBezTo>
                  <a:pt x="22" y="62"/>
                  <a:pt x="21" y="63"/>
                  <a:pt x="21" y="63"/>
                </a:cubicBezTo>
                <a:cubicBezTo>
                  <a:pt x="21" y="63"/>
                  <a:pt x="21" y="64"/>
                  <a:pt x="20" y="64"/>
                </a:cubicBezTo>
                <a:cubicBezTo>
                  <a:pt x="20" y="64"/>
                  <a:pt x="20" y="64"/>
                  <a:pt x="20" y="64"/>
                </a:cubicBezTo>
                <a:cubicBezTo>
                  <a:pt x="20" y="65"/>
                  <a:pt x="20" y="65"/>
                  <a:pt x="20" y="65"/>
                </a:cubicBezTo>
                <a:cubicBezTo>
                  <a:pt x="19" y="66"/>
                  <a:pt x="19" y="66"/>
                  <a:pt x="19" y="67"/>
                </a:cubicBezTo>
                <a:cubicBezTo>
                  <a:pt x="19" y="67"/>
                  <a:pt x="19" y="67"/>
                  <a:pt x="19" y="67"/>
                </a:cubicBezTo>
                <a:cubicBezTo>
                  <a:pt x="18" y="68"/>
                  <a:pt x="18" y="69"/>
                  <a:pt x="18" y="70"/>
                </a:cubicBezTo>
                <a:cubicBezTo>
                  <a:pt x="17" y="71"/>
                  <a:pt x="17" y="72"/>
                  <a:pt x="16" y="73"/>
                </a:cubicBezTo>
                <a:cubicBezTo>
                  <a:pt x="16" y="73"/>
                  <a:pt x="16" y="73"/>
                  <a:pt x="16" y="73"/>
                </a:cubicBezTo>
                <a:cubicBezTo>
                  <a:pt x="16" y="74"/>
                  <a:pt x="16" y="75"/>
                  <a:pt x="16" y="75"/>
                </a:cubicBezTo>
                <a:cubicBezTo>
                  <a:pt x="16" y="75"/>
                  <a:pt x="16" y="75"/>
                  <a:pt x="16" y="75"/>
                </a:cubicBezTo>
                <a:cubicBezTo>
                  <a:pt x="15" y="77"/>
                  <a:pt x="15" y="79"/>
                  <a:pt x="14" y="80"/>
                </a:cubicBezTo>
                <a:cubicBezTo>
                  <a:pt x="14" y="81"/>
                  <a:pt x="14" y="82"/>
                  <a:pt x="14" y="83"/>
                </a:cubicBezTo>
                <a:cubicBezTo>
                  <a:pt x="14" y="83"/>
                  <a:pt x="14" y="83"/>
                  <a:pt x="14" y="83"/>
                </a:cubicBezTo>
                <a:cubicBezTo>
                  <a:pt x="14" y="83"/>
                  <a:pt x="14" y="83"/>
                  <a:pt x="14"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2" y="83"/>
                </a:cubicBezTo>
                <a:cubicBezTo>
                  <a:pt x="12" y="83"/>
                  <a:pt x="12" y="83"/>
                  <a:pt x="12" y="83"/>
                </a:cubicBezTo>
                <a:cubicBezTo>
                  <a:pt x="12" y="83"/>
                  <a:pt x="12" y="83"/>
                  <a:pt x="12" y="83"/>
                </a:cubicBezTo>
                <a:cubicBezTo>
                  <a:pt x="12" y="83"/>
                  <a:pt x="12" y="83"/>
                  <a:pt x="12" y="83"/>
                </a:cubicBezTo>
                <a:cubicBezTo>
                  <a:pt x="11" y="83"/>
                  <a:pt x="11" y="83"/>
                  <a:pt x="11" y="83"/>
                </a:cubicBezTo>
                <a:cubicBezTo>
                  <a:pt x="11" y="83"/>
                  <a:pt x="11" y="83"/>
                  <a:pt x="11" y="83"/>
                </a:cubicBezTo>
                <a:cubicBezTo>
                  <a:pt x="10" y="82"/>
                  <a:pt x="10" y="82"/>
                  <a:pt x="10" y="82"/>
                </a:cubicBezTo>
                <a:cubicBezTo>
                  <a:pt x="10" y="82"/>
                  <a:pt x="10" y="82"/>
                  <a:pt x="10" y="82"/>
                </a:cubicBezTo>
                <a:cubicBezTo>
                  <a:pt x="10" y="82"/>
                  <a:pt x="10" y="82"/>
                  <a:pt x="9" y="82"/>
                </a:cubicBezTo>
                <a:cubicBezTo>
                  <a:pt x="9" y="82"/>
                  <a:pt x="9" y="82"/>
                  <a:pt x="9" y="82"/>
                </a:cubicBezTo>
                <a:cubicBezTo>
                  <a:pt x="8" y="82"/>
                  <a:pt x="8" y="82"/>
                  <a:pt x="7" y="82"/>
                </a:cubicBezTo>
                <a:cubicBezTo>
                  <a:pt x="7" y="82"/>
                  <a:pt x="7" y="82"/>
                  <a:pt x="7" y="82"/>
                </a:cubicBezTo>
                <a:cubicBezTo>
                  <a:pt x="6" y="82"/>
                  <a:pt x="6" y="82"/>
                  <a:pt x="6" y="82"/>
                </a:cubicBezTo>
                <a:cubicBezTo>
                  <a:pt x="6" y="82"/>
                  <a:pt x="5" y="82"/>
                  <a:pt x="5" y="82"/>
                </a:cubicBezTo>
                <a:cubicBezTo>
                  <a:pt x="5" y="82"/>
                  <a:pt x="5" y="82"/>
                  <a:pt x="5" y="82"/>
                </a:cubicBezTo>
                <a:cubicBezTo>
                  <a:pt x="5" y="82"/>
                  <a:pt x="5" y="81"/>
                  <a:pt x="5" y="81"/>
                </a:cubicBezTo>
                <a:cubicBezTo>
                  <a:pt x="5" y="81"/>
                  <a:pt x="4" y="81"/>
                  <a:pt x="4" y="81"/>
                </a:cubicBezTo>
                <a:cubicBezTo>
                  <a:pt x="4" y="81"/>
                  <a:pt x="4" y="81"/>
                  <a:pt x="4" y="81"/>
                </a:cubicBezTo>
                <a:cubicBezTo>
                  <a:pt x="4" y="81"/>
                  <a:pt x="4" y="81"/>
                  <a:pt x="4" y="81"/>
                </a:cubicBezTo>
                <a:cubicBezTo>
                  <a:pt x="4" y="81"/>
                  <a:pt x="4" y="81"/>
                  <a:pt x="4" y="81"/>
                </a:cubicBezTo>
                <a:cubicBezTo>
                  <a:pt x="3" y="81"/>
                  <a:pt x="3" y="81"/>
                  <a:pt x="3" y="81"/>
                </a:cubicBezTo>
                <a:cubicBezTo>
                  <a:pt x="3" y="81"/>
                  <a:pt x="3" y="81"/>
                  <a:pt x="3" y="81"/>
                </a:cubicBezTo>
                <a:cubicBezTo>
                  <a:pt x="3" y="81"/>
                  <a:pt x="3" y="81"/>
                  <a:pt x="3" y="81"/>
                </a:cubicBezTo>
                <a:cubicBezTo>
                  <a:pt x="2" y="81"/>
                  <a:pt x="2" y="81"/>
                  <a:pt x="2" y="81"/>
                </a:cubicBezTo>
                <a:cubicBezTo>
                  <a:pt x="1" y="86"/>
                  <a:pt x="0" y="91"/>
                  <a:pt x="0" y="96"/>
                </a:cubicBezTo>
                <a:cubicBezTo>
                  <a:pt x="0" y="113"/>
                  <a:pt x="5" y="129"/>
                  <a:pt x="12" y="143"/>
                </a:cubicBezTo>
                <a:cubicBezTo>
                  <a:pt x="13" y="145"/>
                  <a:pt x="16" y="148"/>
                  <a:pt x="17" y="148"/>
                </a:cubicBezTo>
                <a:cubicBezTo>
                  <a:pt x="16" y="149"/>
                  <a:pt x="16" y="149"/>
                  <a:pt x="17" y="150"/>
                </a:cubicBezTo>
                <a:cubicBezTo>
                  <a:pt x="28" y="168"/>
                  <a:pt x="46" y="181"/>
                  <a:pt x="67" y="188"/>
                </a:cubicBezTo>
                <a:cubicBezTo>
                  <a:pt x="69" y="189"/>
                  <a:pt x="71" y="188"/>
                  <a:pt x="73" y="188"/>
                </a:cubicBezTo>
                <a:cubicBezTo>
                  <a:pt x="73" y="189"/>
                  <a:pt x="76" y="190"/>
                  <a:pt x="78" y="191"/>
                </a:cubicBezTo>
                <a:cubicBezTo>
                  <a:pt x="84" y="192"/>
                  <a:pt x="90" y="193"/>
                  <a:pt x="96" y="193"/>
                </a:cubicBezTo>
                <a:cubicBezTo>
                  <a:pt x="103" y="193"/>
                  <a:pt x="110" y="192"/>
                  <a:pt x="116" y="190"/>
                </a:cubicBezTo>
                <a:cubicBezTo>
                  <a:pt x="118" y="190"/>
                  <a:pt x="121" y="189"/>
                  <a:pt x="122" y="188"/>
                </a:cubicBezTo>
                <a:cubicBezTo>
                  <a:pt x="122" y="188"/>
                  <a:pt x="123" y="188"/>
                  <a:pt x="124" y="188"/>
                </a:cubicBezTo>
                <a:cubicBezTo>
                  <a:pt x="148" y="181"/>
                  <a:pt x="166" y="167"/>
                  <a:pt x="177" y="149"/>
                </a:cubicBezTo>
                <a:close/>
                <a:moveTo>
                  <a:pt x="77" y="153"/>
                </a:moveTo>
                <a:cubicBezTo>
                  <a:pt x="77" y="153"/>
                  <a:pt x="77" y="153"/>
                  <a:pt x="76" y="154"/>
                </a:cubicBezTo>
                <a:cubicBezTo>
                  <a:pt x="76" y="154"/>
                  <a:pt x="76" y="154"/>
                  <a:pt x="76" y="154"/>
                </a:cubicBezTo>
                <a:cubicBezTo>
                  <a:pt x="76" y="154"/>
                  <a:pt x="76" y="155"/>
                  <a:pt x="75" y="155"/>
                </a:cubicBezTo>
                <a:cubicBezTo>
                  <a:pt x="75" y="155"/>
                  <a:pt x="75" y="155"/>
                  <a:pt x="75" y="155"/>
                </a:cubicBezTo>
                <a:cubicBezTo>
                  <a:pt x="75" y="155"/>
                  <a:pt x="75" y="156"/>
                  <a:pt x="74" y="156"/>
                </a:cubicBezTo>
                <a:cubicBezTo>
                  <a:pt x="74" y="156"/>
                  <a:pt x="74" y="156"/>
                  <a:pt x="74" y="156"/>
                </a:cubicBezTo>
                <a:cubicBezTo>
                  <a:pt x="74" y="156"/>
                  <a:pt x="74" y="156"/>
                  <a:pt x="74" y="156"/>
                </a:cubicBezTo>
                <a:cubicBezTo>
                  <a:pt x="74" y="156"/>
                  <a:pt x="74" y="156"/>
                  <a:pt x="74" y="156"/>
                </a:cubicBezTo>
                <a:cubicBezTo>
                  <a:pt x="74" y="157"/>
                  <a:pt x="74" y="157"/>
                  <a:pt x="74" y="157"/>
                </a:cubicBezTo>
                <a:cubicBezTo>
                  <a:pt x="73" y="157"/>
                  <a:pt x="73" y="158"/>
                  <a:pt x="73" y="158"/>
                </a:cubicBezTo>
                <a:cubicBezTo>
                  <a:pt x="73" y="158"/>
                  <a:pt x="73" y="158"/>
                  <a:pt x="73" y="158"/>
                </a:cubicBezTo>
                <a:cubicBezTo>
                  <a:pt x="72" y="158"/>
                  <a:pt x="72" y="159"/>
                  <a:pt x="71" y="159"/>
                </a:cubicBezTo>
                <a:cubicBezTo>
                  <a:pt x="71" y="159"/>
                  <a:pt x="71" y="159"/>
                  <a:pt x="71" y="159"/>
                </a:cubicBezTo>
                <a:cubicBezTo>
                  <a:pt x="71" y="160"/>
                  <a:pt x="70" y="160"/>
                  <a:pt x="70" y="161"/>
                </a:cubicBezTo>
                <a:cubicBezTo>
                  <a:pt x="70" y="161"/>
                  <a:pt x="69" y="161"/>
                  <a:pt x="69" y="161"/>
                </a:cubicBezTo>
                <a:cubicBezTo>
                  <a:pt x="69" y="162"/>
                  <a:pt x="69" y="162"/>
                  <a:pt x="69" y="162"/>
                </a:cubicBezTo>
                <a:cubicBezTo>
                  <a:pt x="68" y="162"/>
                  <a:pt x="68" y="163"/>
                  <a:pt x="67" y="163"/>
                </a:cubicBezTo>
                <a:cubicBezTo>
                  <a:pt x="67" y="163"/>
                  <a:pt x="67" y="163"/>
                  <a:pt x="67" y="163"/>
                </a:cubicBezTo>
                <a:cubicBezTo>
                  <a:pt x="67" y="163"/>
                  <a:pt x="67" y="163"/>
                  <a:pt x="67" y="163"/>
                </a:cubicBezTo>
                <a:cubicBezTo>
                  <a:pt x="67" y="163"/>
                  <a:pt x="67" y="164"/>
                  <a:pt x="66" y="164"/>
                </a:cubicBezTo>
                <a:cubicBezTo>
                  <a:pt x="66" y="164"/>
                  <a:pt x="66" y="164"/>
                  <a:pt x="66" y="164"/>
                </a:cubicBezTo>
                <a:cubicBezTo>
                  <a:pt x="66" y="164"/>
                  <a:pt x="66" y="165"/>
                  <a:pt x="65" y="165"/>
                </a:cubicBezTo>
                <a:cubicBezTo>
                  <a:pt x="65" y="165"/>
                  <a:pt x="65" y="165"/>
                  <a:pt x="65" y="165"/>
                </a:cubicBezTo>
                <a:cubicBezTo>
                  <a:pt x="65" y="165"/>
                  <a:pt x="65" y="165"/>
                  <a:pt x="65" y="165"/>
                </a:cubicBezTo>
                <a:cubicBezTo>
                  <a:pt x="65" y="165"/>
                  <a:pt x="65" y="165"/>
                  <a:pt x="65" y="165"/>
                </a:cubicBezTo>
                <a:cubicBezTo>
                  <a:pt x="64" y="166"/>
                  <a:pt x="64" y="166"/>
                  <a:pt x="64" y="166"/>
                </a:cubicBezTo>
                <a:cubicBezTo>
                  <a:pt x="63" y="166"/>
                  <a:pt x="63" y="166"/>
                  <a:pt x="63" y="166"/>
                </a:cubicBezTo>
                <a:cubicBezTo>
                  <a:pt x="63" y="166"/>
                  <a:pt x="63" y="166"/>
                  <a:pt x="63" y="166"/>
                </a:cubicBezTo>
                <a:cubicBezTo>
                  <a:pt x="63" y="167"/>
                  <a:pt x="63" y="167"/>
                  <a:pt x="63" y="167"/>
                </a:cubicBezTo>
                <a:cubicBezTo>
                  <a:pt x="63" y="167"/>
                  <a:pt x="63" y="167"/>
                  <a:pt x="62" y="167"/>
                </a:cubicBezTo>
                <a:cubicBezTo>
                  <a:pt x="62" y="167"/>
                  <a:pt x="62" y="167"/>
                  <a:pt x="62" y="167"/>
                </a:cubicBezTo>
                <a:cubicBezTo>
                  <a:pt x="62" y="168"/>
                  <a:pt x="62" y="168"/>
                  <a:pt x="62" y="168"/>
                </a:cubicBezTo>
                <a:cubicBezTo>
                  <a:pt x="62" y="168"/>
                  <a:pt x="62" y="168"/>
                  <a:pt x="62" y="168"/>
                </a:cubicBezTo>
                <a:cubicBezTo>
                  <a:pt x="62" y="168"/>
                  <a:pt x="61" y="168"/>
                  <a:pt x="61" y="168"/>
                </a:cubicBezTo>
                <a:cubicBezTo>
                  <a:pt x="61" y="168"/>
                  <a:pt x="61" y="168"/>
                  <a:pt x="61" y="168"/>
                </a:cubicBezTo>
                <a:cubicBezTo>
                  <a:pt x="61" y="168"/>
                  <a:pt x="61" y="168"/>
                  <a:pt x="61" y="168"/>
                </a:cubicBezTo>
                <a:cubicBezTo>
                  <a:pt x="61" y="168"/>
                  <a:pt x="61" y="168"/>
                  <a:pt x="61" y="168"/>
                </a:cubicBezTo>
                <a:cubicBezTo>
                  <a:pt x="61" y="169"/>
                  <a:pt x="60" y="169"/>
                  <a:pt x="60" y="169"/>
                </a:cubicBezTo>
                <a:cubicBezTo>
                  <a:pt x="60" y="169"/>
                  <a:pt x="60" y="169"/>
                  <a:pt x="60" y="169"/>
                </a:cubicBezTo>
                <a:cubicBezTo>
                  <a:pt x="60" y="169"/>
                  <a:pt x="60" y="169"/>
                  <a:pt x="59" y="169"/>
                </a:cubicBezTo>
                <a:cubicBezTo>
                  <a:pt x="59" y="170"/>
                  <a:pt x="59" y="170"/>
                  <a:pt x="59" y="170"/>
                </a:cubicBezTo>
                <a:cubicBezTo>
                  <a:pt x="59" y="170"/>
                  <a:pt x="58" y="170"/>
                  <a:pt x="58" y="170"/>
                </a:cubicBezTo>
                <a:cubicBezTo>
                  <a:pt x="50" y="167"/>
                  <a:pt x="30" y="155"/>
                  <a:pt x="27" y="149"/>
                </a:cubicBezTo>
                <a:cubicBezTo>
                  <a:pt x="26" y="148"/>
                  <a:pt x="26" y="147"/>
                  <a:pt x="26" y="146"/>
                </a:cubicBezTo>
                <a:cubicBezTo>
                  <a:pt x="26" y="146"/>
                  <a:pt x="26" y="146"/>
                  <a:pt x="26" y="146"/>
                </a:cubicBezTo>
                <a:cubicBezTo>
                  <a:pt x="26" y="146"/>
                  <a:pt x="26" y="146"/>
                  <a:pt x="26" y="145"/>
                </a:cubicBezTo>
                <a:cubicBezTo>
                  <a:pt x="26" y="145"/>
                  <a:pt x="26" y="145"/>
                  <a:pt x="26" y="145"/>
                </a:cubicBezTo>
                <a:cubicBezTo>
                  <a:pt x="26" y="145"/>
                  <a:pt x="26" y="145"/>
                  <a:pt x="26" y="145"/>
                </a:cubicBezTo>
                <a:cubicBezTo>
                  <a:pt x="26" y="145"/>
                  <a:pt x="26" y="145"/>
                  <a:pt x="26" y="145"/>
                </a:cubicBezTo>
                <a:cubicBezTo>
                  <a:pt x="26" y="144"/>
                  <a:pt x="26" y="144"/>
                  <a:pt x="26" y="144"/>
                </a:cubicBezTo>
                <a:cubicBezTo>
                  <a:pt x="26" y="144"/>
                  <a:pt x="26" y="144"/>
                  <a:pt x="26" y="144"/>
                </a:cubicBezTo>
                <a:cubicBezTo>
                  <a:pt x="26" y="143"/>
                  <a:pt x="26" y="143"/>
                  <a:pt x="26" y="143"/>
                </a:cubicBezTo>
                <a:cubicBezTo>
                  <a:pt x="26" y="143"/>
                  <a:pt x="25" y="143"/>
                  <a:pt x="25" y="143"/>
                </a:cubicBezTo>
                <a:cubicBezTo>
                  <a:pt x="25" y="142"/>
                  <a:pt x="25" y="142"/>
                  <a:pt x="25" y="142"/>
                </a:cubicBezTo>
                <a:cubicBezTo>
                  <a:pt x="25" y="142"/>
                  <a:pt x="25" y="141"/>
                  <a:pt x="25" y="141"/>
                </a:cubicBezTo>
                <a:cubicBezTo>
                  <a:pt x="25" y="141"/>
                  <a:pt x="25" y="141"/>
                  <a:pt x="25" y="140"/>
                </a:cubicBezTo>
                <a:cubicBezTo>
                  <a:pt x="25" y="140"/>
                  <a:pt x="25" y="140"/>
                  <a:pt x="25" y="140"/>
                </a:cubicBezTo>
                <a:cubicBezTo>
                  <a:pt x="25" y="139"/>
                  <a:pt x="25" y="138"/>
                  <a:pt x="25" y="137"/>
                </a:cubicBezTo>
                <a:cubicBezTo>
                  <a:pt x="25" y="137"/>
                  <a:pt x="25" y="137"/>
                  <a:pt x="25" y="137"/>
                </a:cubicBezTo>
                <a:cubicBezTo>
                  <a:pt x="24" y="134"/>
                  <a:pt x="24" y="130"/>
                  <a:pt x="24" y="127"/>
                </a:cubicBezTo>
                <a:cubicBezTo>
                  <a:pt x="24" y="127"/>
                  <a:pt x="24" y="127"/>
                  <a:pt x="24" y="127"/>
                </a:cubicBezTo>
                <a:cubicBezTo>
                  <a:pt x="24" y="126"/>
                  <a:pt x="24" y="126"/>
                  <a:pt x="24" y="125"/>
                </a:cubicBezTo>
                <a:cubicBezTo>
                  <a:pt x="24" y="125"/>
                  <a:pt x="24" y="125"/>
                  <a:pt x="24" y="125"/>
                </a:cubicBezTo>
                <a:cubicBezTo>
                  <a:pt x="24" y="124"/>
                  <a:pt x="24" y="124"/>
                  <a:pt x="24" y="123"/>
                </a:cubicBezTo>
                <a:cubicBezTo>
                  <a:pt x="24" y="123"/>
                  <a:pt x="24" y="123"/>
                  <a:pt x="24" y="123"/>
                </a:cubicBezTo>
                <a:cubicBezTo>
                  <a:pt x="24" y="122"/>
                  <a:pt x="24" y="122"/>
                  <a:pt x="24" y="121"/>
                </a:cubicBezTo>
                <a:cubicBezTo>
                  <a:pt x="24" y="121"/>
                  <a:pt x="24" y="121"/>
                  <a:pt x="24" y="121"/>
                </a:cubicBezTo>
                <a:cubicBezTo>
                  <a:pt x="24" y="121"/>
                  <a:pt x="24" y="120"/>
                  <a:pt x="24" y="120"/>
                </a:cubicBezTo>
                <a:cubicBezTo>
                  <a:pt x="24" y="120"/>
                  <a:pt x="24" y="120"/>
                  <a:pt x="24" y="119"/>
                </a:cubicBezTo>
                <a:cubicBezTo>
                  <a:pt x="24" y="119"/>
                  <a:pt x="24" y="119"/>
                  <a:pt x="24" y="118"/>
                </a:cubicBezTo>
                <a:cubicBezTo>
                  <a:pt x="24" y="118"/>
                  <a:pt x="24" y="118"/>
                  <a:pt x="24" y="118"/>
                </a:cubicBezTo>
                <a:cubicBezTo>
                  <a:pt x="25" y="118"/>
                  <a:pt x="25" y="117"/>
                  <a:pt x="25" y="117"/>
                </a:cubicBezTo>
                <a:cubicBezTo>
                  <a:pt x="25" y="117"/>
                  <a:pt x="26" y="117"/>
                  <a:pt x="26" y="117"/>
                </a:cubicBezTo>
                <a:cubicBezTo>
                  <a:pt x="26" y="117"/>
                  <a:pt x="27" y="117"/>
                  <a:pt x="27" y="117"/>
                </a:cubicBezTo>
                <a:cubicBezTo>
                  <a:pt x="27" y="117"/>
                  <a:pt x="27" y="117"/>
                  <a:pt x="28" y="117"/>
                </a:cubicBezTo>
                <a:cubicBezTo>
                  <a:pt x="28" y="118"/>
                  <a:pt x="28" y="118"/>
                  <a:pt x="29" y="118"/>
                </a:cubicBezTo>
                <a:cubicBezTo>
                  <a:pt x="29" y="118"/>
                  <a:pt x="29" y="118"/>
                  <a:pt x="29" y="118"/>
                </a:cubicBezTo>
                <a:cubicBezTo>
                  <a:pt x="30" y="118"/>
                  <a:pt x="30" y="118"/>
                  <a:pt x="31" y="118"/>
                </a:cubicBezTo>
                <a:cubicBezTo>
                  <a:pt x="31" y="118"/>
                  <a:pt x="31" y="118"/>
                  <a:pt x="31" y="118"/>
                </a:cubicBezTo>
                <a:cubicBezTo>
                  <a:pt x="32" y="118"/>
                  <a:pt x="32" y="118"/>
                  <a:pt x="33" y="118"/>
                </a:cubicBezTo>
                <a:cubicBezTo>
                  <a:pt x="33" y="118"/>
                  <a:pt x="33" y="118"/>
                  <a:pt x="33" y="118"/>
                </a:cubicBezTo>
                <a:cubicBezTo>
                  <a:pt x="34" y="118"/>
                  <a:pt x="35" y="118"/>
                  <a:pt x="36" y="118"/>
                </a:cubicBezTo>
                <a:cubicBezTo>
                  <a:pt x="36" y="118"/>
                  <a:pt x="36" y="118"/>
                  <a:pt x="36" y="118"/>
                </a:cubicBezTo>
                <a:cubicBezTo>
                  <a:pt x="37" y="118"/>
                  <a:pt x="38" y="119"/>
                  <a:pt x="39" y="119"/>
                </a:cubicBezTo>
                <a:cubicBezTo>
                  <a:pt x="39" y="119"/>
                  <a:pt x="39" y="119"/>
                  <a:pt x="39" y="119"/>
                </a:cubicBezTo>
                <a:cubicBezTo>
                  <a:pt x="40" y="119"/>
                  <a:pt x="41" y="119"/>
                  <a:pt x="42" y="119"/>
                </a:cubicBezTo>
                <a:cubicBezTo>
                  <a:pt x="43" y="119"/>
                  <a:pt x="43" y="119"/>
                  <a:pt x="43" y="119"/>
                </a:cubicBezTo>
                <a:cubicBezTo>
                  <a:pt x="44" y="119"/>
                  <a:pt x="45" y="119"/>
                  <a:pt x="46" y="119"/>
                </a:cubicBezTo>
                <a:cubicBezTo>
                  <a:pt x="46" y="119"/>
                  <a:pt x="46" y="119"/>
                  <a:pt x="47" y="119"/>
                </a:cubicBezTo>
                <a:cubicBezTo>
                  <a:pt x="47" y="119"/>
                  <a:pt x="48" y="119"/>
                  <a:pt x="49" y="119"/>
                </a:cubicBezTo>
                <a:cubicBezTo>
                  <a:pt x="49" y="119"/>
                  <a:pt x="49" y="119"/>
                  <a:pt x="50" y="119"/>
                </a:cubicBezTo>
                <a:cubicBezTo>
                  <a:pt x="50" y="119"/>
                  <a:pt x="50" y="119"/>
                  <a:pt x="50" y="119"/>
                </a:cubicBezTo>
                <a:cubicBezTo>
                  <a:pt x="51" y="119"/>
                  <a:pt x="52" y="119"/>
                  <a:pt x="53" y="119"/>
                </a:cubicBezTo>
                <a:cubicBezTo>
                  <a:pt x="53" y="119"/>
                  <a:pt x="53" y="119"/>
                  <a:pt x="53" y="119"/>
                </a:cubicBezTo>
                <a:cubicBezTo>
                  <a:pt x="53" y="119"/>
                  <a:pt x="53" y="119"/>
                  <a:pt x="53" y="119"/>
                </a:cubicBezTo>
                <a:cubicBezTo>
                  <a:pt x="54" y="119"/>
                  <a:pt x="55" y="119"/>
                  <a:pt x="55" y="119"/>
                </a:cubicBezTo>
                <a:cubicBezTo>
                  <a:pt x="56" y="119"/>
                  <a:pt x="56" y="119"/>
                  <a:pt x="56" y="119"/>
                </a:cubicBezTo>
                <a:cubicBezTo>
                  <a:pt x="57" y="119"/>
                  <a:pt x="58" y="119"/>
                  <a:pt x="59" y="119"/>
                </a:cubicBezTo>
                <a:cubicBezTo>
                  <a:pt x="59" y="120"/>
                  <a:pt x="60" y="121"/>
                  <a:pt x="60" y="122"/>
                </a:cubicBezTo>
                <a:cubicBezTo>
                  <a:pt x="60" y="122"/>
                  <a:pt x="60" y="122"/>
                  <a:pt x="60" y="122"/>
                </a:cubicBezTo>
                <a:cubicBezTo>
                  <a:pt x="61" y="123"/>
                  <a:pt x="61" y="124"/>
                  <a:pt x="61" y="124"/>
                </a:cubicBezTo>
                <a:cubicBezTo>
                  <a:pt x="62" y="125"/>
                  <a:pt x="62" y="125"/>
                  <a:pt x="62" y="126"/>
                </a:cubicBezTo>
                <a:cubicBezTo>
                  <a:pt x="62" y="126"/>
                  <a:pt x="62" y="127"/>
                  <a:pt x="63" y="127"/>
                </a:cubicBezTo>
                <a:cubicBezTo>
                  <a:pt x="63" y="128"/>
                  <a:pt x="64" y="129"/>
                  <a:pt x="64" y="130"/>
                </a:cubicBezTo>
                <a:cubicBezTo>
                  <a:pt x="64" y="130"/>
                  <a:pt x="64" y="130"/>
                  <a:pt x="65" y="130"/>
                </a:cubicBezTo>
                <a:cubicBezTo>
                  <a:pt x="65" y="132"/>
                  <a:pt x="66" y="133"/>
                  <a:pt x="67" y="134"/>
                </a:cubicBezTo>
                <a:cubicBezTo>
                  <a:pt x="67" y="134"/>
                  <a:pt x="67" y="134"/>
                  <a:pt x="67" y="134"/>
                </a:cubicBezTo>
                <a:cubicBezTo>
                  <a:pt x="68" y="137"/>
                  <a:pt x="70" y="140"/>
                  <a:pt x="72" y="142"/>
                </a:cubicBezTo>
                <a:cubicBezTo>
                  <a:pt x="72" y="142"/>
                  <a:pt x="72" y="142"/>
                  <a:pt x="72" y="142"/>
                </a:cubicBezTo>
                <a:cubicBezTo>
                  <a:pt x="72" y="143"/>
                  <a:pt x="73" y="144"/>
                  <a:pt x="73" y="144"/>
                </a:cubicBezTo>
                <a:cubicBezTo>
                  <a:pt x="73" y="145"/>
                  <a:pt x="73" y="145"/>
                  <a:pt x="74" y="145"/>
                </a:cubicBezTo>
                <a:cubicBezTo>
                  <a:pt x="74" y="145"/>
                  <a:pt x="74" y="146"/>
                  <a:pt x="74" y="146"/>
                </a:cubicBezTo>
                <a:cubicBezTo>
                  <a:pt x="76" y="148"/>
                  <a:pt x="77" y="150"/>
                  <a:pt x="78" y="152"/>
                </a:cubicBezTo>
                <a:cubicBezTo>
                  <a:pt x="78" y="152"/>
                  <a:pt x="77" y="152"/>
                  <a:pt x="77" y="153"/>
                </a:cubicBezTo>
                <a:close/>
                <a:moveTo>
                  <a:pt x="116" y="84"/>
                </a:moveTo>
                <a:cubicBezTo>
                  <a:pt x="116" y="84"/>
                  <a:pt x="115" y="84"/>
                  <a:pt x="115" y="84"/>
                </a:cubicBezTo>
                <a:cubicBezTo>
                  <a:pt x="114" y="84"/>
                  <a:pt x="114" y="84"/>
                  <a:pt x="114" y="84"/>
                </a:cubicBezTo>
                <a:cubicBezTo>
                  <a:pt x="113" y="84"/>
                  <a:pt x="113" y="84"/>
                  <a:pt x="112" y="84"/>
                </a:cubicBezTo>
                <a:cubicBezTo>
                  <a:pt x="112" y="84"/>
                  <a:pt x="112" y="84"/>
                  <a:pt x="112" y="84"/>
                </a:cubicBezTo>
                <a:cubicBezTo>
                  <a:pt x="111" y="84"/>
                  <a:pt x="111" y="84"/>
                  <a:pt x="110" y="84"/>
                </a:cubicBezTo>
                <a:cubicBezTo>
                  <a:pt x="110" y="84"/>
                  <a:pt x="110" y="84"/>
                  <a:pt x="110" y="84"/>
                </a:cubicBezTo>
                <a:cubicBezTo>
                  <a:pt x="109" y="84"/>
                  <a:pt x="109" y="84"/>
                  <a:pt x="109" y="84"/>
                </a:cubicBezTo>
                <a:cubicBezTo>
                  <a:pt x="109" y="84"/>
                  <a:pt x="108" y="84"/>
                  <a:pt x="108" y="84"/>
                </a:cubicBezTo>
                <a:cubicBezTo>
                  <a:pt x="107" y="84"/>
                  <a:pt x="107" y="84"/>
                  <a:pt x="107" y="84"/>
                </a:cubicBezTo>
                <a:cubicBezTo>
                  <a:pt x="107" y="84"/>
                  <a:pt x="107" y="84"/>
                  <a:pt x="107" y="84"/>
                </a:cubicBezTo>
                <a:cubicBezTo>
                  <a:pt x="106" y="84"/>
                  <a:pt x="105" y="84"/>
                  <a:pt x="104" y="84"/>
                </a:cubicBezTo>
                <a:cubicBezTo>
                  <a:pt x="103" y="84"/>
                  <a:pt x="103" y="84"/>
                  <a:pt x="103" y="84"/>
                </a:cubicBezTo>
                <a:cubicBezTo>
                  <a:pt x="102" y="84"/>
                  <a:pt x="101" y="84"/>
                  <a:pt x="100" y="84"/>
                </a:cubicBezTo>
                <a:cubicBezTo>
                  <a:pt x="100" y="84"/>
                  <a:pt x="100" y="84"/>
                  <a:pt x="100" y="84"/>
                </a:cubicBezTo>
                <a:cubicBezTo>
                  <a:pt x="99" y="84"/>
                  <a:pt x="99" y="84"/>
                  <a:pt x="99" y="84"/>
                </a:cubicBezTo>
                <a:cubicBezTo>
                  <a:pt x="99" y="84"/>
                  <a:pt x="98" y="84"/>
                  <a:pt x="97" y="84"/>
                </a:cubicBezTo>
                <a:cubicBezTo>
                  <a:pt x="95" y="84"/>
                  <a:pt x="95" y="84"/>
                  <a:pt x="95" y="84"/>
                </a:cubicBezTo>
                <a:cubicBezTo>
                  <a:pt x="95" y="84"/>
                  <a:pt x="94" y="84"/>
                  <a:pt x="94" y="84"/>
                </a:cubicBezTo>
                <a:cubicBezTo>
                  <a:pt x="93" y="84"/>
                  <a:pt x="92" y="84"/>
                  <a:pt x="91" y="84"/>
                </a:cubicBezTo>
                <a:cubicBezTo>
                  <a:pt x="91" y="84"/>
                  <a:pt x="90" y="84"/>
                  <a:pt x="90" y="84"/>
                </a:cubicBezTo>
                <a:cubicBezTo>
                  <a:pt x="89" y="84"/>
                  <a:pt x="88" y="84"/>
                  <a:pt x="87" y="84"/>
                </a:cubicBezTo>
                <a:cubicBezTo>
                  <a:pt x="87" y="84"/>
                  <a:pt x="86" y="84"/>
                  <a:pt x="86" y="84"/>
                </a:cubicBezTo>
                <a:cubicBezTo>
                  <a:pt x="85" y="84"/>
                  <a:pt x="84" y="84"/>
                  <a:pt x="83" y="84"/>
                </a:cubicBezTo>
                <a:cubicBezTo>
                  <a:pt x="83" y="84"/>
                  <a:pt x="83" y="84"/>
                  <a:pt x="82" y="84"/>
                </a:cubicBezTo>
                <a:cubicBezTo>
                  <a:pt x="82" y="84"/>
                  <a:pt x="82" y="84"/>
                  <a:pt x="82" y="84"/>
                </a:cubicBezTo>
                <a:cubicBezTo>
                  <a:pt x="82" y="84"/>
                  <a:pt x="82" y="84"/>
                  <a:pt x="82" y="84"/>
                </a:cubicBezTo>
                <a:cubicBezTo>
                  <a:pt x="81" y="84"/>
                  <a:pt x="81" y="84"/>
                  <a:pt x="80" y="84"/>
                </a:cubicBezTo>
                <a:cubicBezTo>
                  <a:pt x="80" y="84"/>
                  <a:pt x="79" y="84"/>
                  <a:pt x="79" y="84"/>
                </a:cubicBezTo>
                <a:cubicBezTo>
                  <a:pt x="74" y="78"/>
                  <a:pt x="67" y="60"/>
                  <a:pt x="66" y="50"/>
                </a:cubicBezTo>
                <a:cubicBezTo>
                  <a:pt x="74" y="42"/>
                  <a:pt x="89" y="32"/>
                  <a:pt x="98" y="30"/>
                </a:cubicBezTo>
                <a:cubicBezTo>
                  <a:pt x="99" y="30"/>
                  <a:pt x="99" y="30"/>
                  <a:pt x="100" y="30"/>
                </a:cubicBezTo>
                <a:cubicBezTo>
                  <a:pt x="100" y="30"/>
                  <a:pt x="100" y="30"/>
                  <a:pt x="100" y="30"/>
                </a:cubicBezTo>
                <a:cubicBezTo>
                  <a:pt x="100" y="30"/>
                  <a:pt x="100" y="30"/>
                  <a:pt x="100" y="30"/>
                </a:cubicBezTo>
                <a:cubicBezTo>
                  <a:pt x="100" y="30"/>
                  <a:pt x="100" y="30"/>
                  <a:pt x="100" y="30"/>
                </a:cubicBezTo>
                <a:cubicBezTo>
                  <a:pt x="100" y="30"/>
                  <a:pt x="101" y="30"/>
                  <a:pt x="101" y="30"/>
                </a:cubicBezTo>
                <a:cubicBezTo>
                  <a:pt x="101" y="30"/>
                  <a:pt x="101" y="31"/>
                  <a:pt x="101" y="31"/>
                </a:cubicBezTo>
                <a:cubicBezTo>
                  <a:pt x="101" y="31"/>
                  <a:pt x="101" y="31"/>
                  <a:pt x="102" y="31"/>
                </a:cubicBezTo>
                <a:cubicBezTo>
                  <a:pt x="102" y="31"/>
                  <a:pt x="102" y="31"/>
                  <a:pt x="102" y="31"/>
                </a:cubicBezTo>
                <a:cubicBezTo>
                  <a:pt x="102" y="31"/>
                  <a:pt x="102" y="31"/>
                  <a:pt x="102" y="31"/>
                </a:cubicBezTo>
                <a:cubicBezTo>
                  <a:pt x="103" y="31"/>
                  <a:pt x="103" y="31"/>
                  <a:pt x="103" y="31"/>
                </a:cubicBezTo>
                <a:cubicBezTo>
                  <a:pt x="103" y="31"/>
                  <a:pt x="103" y="31"/>
                  <a:pt x="103" y="31"/>
                </a:cubicBezTo>
                <a:cubicBezTo>
                  <a:pt x="106" y="33"/>
                  <a:pt x="109" y="34"/>
                  <a:pt x="111" y="36"/>
                </a:cubicBezTo>
                <a:cubicBezTo>
                  <a:pt x="112" y="36"/>
                  <a:pt x="112" y="36"/>
                  <a:pt x="112" y="36"/>
                </a:cubicBezTo>
                <a:cubicBezTo>
                  <a:pt x="113" y="37"/>
                  <a:pt x="114" y="37"/>
                  <a:pt x="115" y="38"/>
                </a:cubicBezTo>
                <a:cubicBezTo>
                  <a:pt x="115" y="38"/>
                  <a:pt x="115" y="38"/>
                  <a:pt x="115" y="38"/>
                </a:cubicBezTo>
                <a:cubicBezTo>
                  <a:pt x="116" y="39"/>
                  <a:pt x="117" y="39"/>
                  <a:pt x="118" y="40"/>
                </a:cubicBezTo>
                <a:cubicBezTo>
                  <a:pt x="118" y="40"/>
                  <a:pt x="118" y="40"/>
                  <a:pt x="118" y="40"/>
                </a:cubicBezTo>
                <a:cubicBezTo>
                  <a:pt x="119" y="41"/>
                  <a:pt x="120" y="42"/>
                  <a:pt x="121" y="42"/>
                </a:cubicBezTo>
                <a:cubicBezTo>
                  <a:pt x="122" y="43"/>
                  <a:pt x="122" y="43"/>
                  <a:pt x="122" y="43"/>
                </a:cubicBezTo>
                <a:cubicBezTo>
                  <a:pt x="123" y="44"/>
                  <a:pt x="124" y="44"/>
                  <a:pt x="125" y="45"/>
                </a:cubicBezTo>
                <a:cubicBezTo>
                  <a:pt x="125" y="45"/>
                  <a:pt x="125" y="45"/>
                  <a:pt x="125" y="45"/>
                </a:cubicBezTo>
                <a:cubicBezTo>
                  <a:pt x="126" y="46"/>
                  <a:pt x="127" y="47"/>
                  <a:pt x="128" y="48"/>
                </a:cubicBezTo>
                <a:cubicBezTo>
                  <a:pt x="128" y="48"/>
                  <a:pt x="128" y="48"/>
                  <a:pt x="129" y="48"/>
                </a:cubicBezTo>
                <a:cubicBezTo>
                  <a:pt x="129" y="49"/>
                  <a:pt x="130" y="50"/>
                  <a:pt x="131" y="51"/>
                </a:cubicBezTo>
                <a:cubicBezTo>
                  <a:pt x="131" y="51"/>
                  <a:pt x="131" y="52"/>
                  <a:pt x="131" y="52"/>
                </a:cubicBezTo>
                <a:cubicBezTo>
                  <a:pt x="131" y="53"/>
                  <a:pt x="131" y="53"/>
                  <a:pt x="131" y="53"/>
                </a:cubicBezTo>
                <a:cubicBezTo>
                  <a:pt x="131" y="54"/>
                  <a:pt x="130" y="54"/>
                  <a:pt x="130" y="55"/>
                </a:cubicBezTo>
                <a:cubicBezTo>
                  <a:pt x="130" y="55"/>
                  <a:pt x="130" y="55"/>
                  <a:pt x="130" y="55"/>
                </a:cubicBezTo>
                <a:cubicBezTo>
                  <a:pt x="130" y="56"/>
                  <a:pt x="130" y="56"/>
                  <a:pt x="130" y="57"/>
                </a:cubicBezTo>
                <a:cubicBezTo>
                  <a:pt x="130" y="57"/>
                  <a:pt x="130" y="57"/>
                  <a:pt x="130" y="57"/>
                </a:cubicBezTo>
                <a:cubicBezTo>
                  <a:pt x="129" y="58"/>
                  <a:pt x="129" y="59"/>
                  <a:pt x="129" y="59"/>
                </a:cubicBezTo>
                <a:cubicBezTo>
                  <a:pt x="129" y="60"/>
                  <a:pt x="129" y="60"/>
                  <a:pt x="129" y="60"/>
                </a:cubicBezTo>
                <a:cubicBezTo>
                  <a:pt x="129" y="60"/>
                  <a:pt x="128" y="61"/>
                  <a:pt x="128" y="62"/>
                </a:cubicBezTo>
                <a:cubicBezTo>
                  <a:pt x="128" y="62"/>
                  <a:pt x="128" y="62"/>
                  <a:pt x="128" y="62"/>
                </a:cubicBezTo>
                <a:cubicBezTo>
                  <a:pt x="128" y="63"/>
                  <a:pt x="128" y="64"/>
                  <a:pt x="127" y="65"/>
                </a:cubicBezTo>
                <a:cubicBezTo>
                  <a:pt x="127" y="65"/>
                  <a:pt x="127" y="65"/>
                  <a:pt x="127" y="65"/>
                </a:cubicBezTo>
                <a:cubicBezTo>
                  <a:pt x="127" y="67"/>
                  <a:pt x="126" y="69"/>
                  <a:pt x="126" y="70"/>
                </a:cubicBezTo>
                <a:cubicBezTo>
                  <a:pt x="126" y="71"/>
                  <a:pt x="126" y="71"/>
                  <a:pt x="125" y="71"/>
                </a:cubicBezTo>
                <a:cubicBezTo>
                  <a:pt x="125" y="71"/>
                  <a:pt x="125" y="71"/>
                  <a:pt x="125" y="71"/>
                </a:cubicBezTo>
                <a:cubicBezTo>
                  <a:pt x="125" y="71"/>
                  <a:pt x="125" y="72"/>
                  <a:pt x="125" y="72"/>
                </a:cubicBezTo>
                <a:cubicBezTo>
                  <a:pt x="125" y="72"/>
                  <a:pt x="125" y="72"/>
                  <a:pt x="125" y="72"/>
                </a:cubicBezTo>
                <a:cubicBezTo>
                  <a:pt x="125" y="72"/>
                  <a:pt x="125" y="73"/>
                  <a:pt x="125" y="73"/>
                </a:cubicBezTo>
                <a:cubicBezTo>
                  <a:pt x="125" y="73"/>
                  <a:pt x="125" y="73"/>
                  <a:pt x="125" y="73"/>
                </a:cubicBezTo>
                <a:cubicBezTo>
                  <a:pt x="125" y="74"/>
                  <a:pt x="125" y="74"/>
                  <a:pt x="124" y="74"/>
                </a:cubicBezTo>
                <a:cubicBezTo>
                  <a:pt x="124" y="74"/>
                  <a:pt x="124" y="74"/>
                  <a:pt x="124" y="74"/>
                </a:cubicBezTo>
                <a:cubicBezTo>
                  <a:pt x="124" y="75"/>
                  <a:pt x="124" y="75"/>
                  <a:pt x="124" y="75"/>
                </a:cubicBezTo>
                <a:cubicBezTo>
                  <a:pt x="124" y="75"/>
                  <a:pt x="124" y="75"/>
                  <a:pt x="124" y="75"/>
                </a:cubicBezTo>
                <a:cubicBezTo>
                  <a:pt x="124" y="76"/>
                  <a:pt x="124" y="76"/>
                  <a:pt x="124" y="76"/>
                </a:cubicBezTo>
                <a:cubicBezTo>
                  <a:pt x="124" y="76"/>
                  <a:pt x="124" y="76"/>
                  <a:pt x="124" y="76"/>
                </a:cubicBezTo>
                <a:cubicBezTo>
                  <a:pt x="124" y="77"/>
                  <a:pt x="123" y="77"/>
                  <a:pt x="123" y="78"/>
                </a:cubicBezTo>
                <a:cubicBezTo>
                  <a:pt x="123" y="78"/>
                  <a:pt x="123" y="78"/>
                  <a:pt x="123" y="78"/>
                </a:cubicBezTo>
                <a:cubicBezTo>
                  <a:pt x="123" y="78"/>
                  <a:pt x="123" y="79"/>
                  <a:pt x="122" y="80"/>
                </a:cubicBezTo>
                <a:cubicBezTo>
                  <a:pt x="122" y="80"/>
                  <a:pt x="122" y="80"/>
                  <a:pt x="122" y="80"/>
                </a:cubicBezTo>
                <a:cubicBezTo>
                  <a:pt x="122" y="81"/>
                  <a:pt x="122" y="81"/>
                  <a:pt x="122" y="81"/>
                </a:cubicBezTo>
                <a:cubicBezTo>
                  <a:pt x="122" y="81"/>
                  <a:pt x="122" y="81"/>
                  <a:pt x="122" y="81"/>
                </a:cubicBezTo>
                <a:cubicBezTo>
                  <a:pt x="122" y="82"/>
                  <a:pt x="122" y="82"/>
                  <a:pt x="121" y="82"/>
                </a:cubicBezTo>
                <a:cubicBezTo>
                  <a:pt x="121" y="82"/>
                  <a:pt x="121" y="82"/>
                  <a:pt x="121" y="82"/>
                </a:cubicBezTo>
                <a:cubicBezTo>
                  <a:pt x="121" y="82"/>
                  <a:pt x="121" y="83"/>
                  <a:pt x="121" y="83"/>
                </a:cubicBezTo>
                <a:cubicBezTo>
                  <a:pt x="121" y="83"/>
                  <a:pt x="121" y="83"/>
                  <a:pt x="121" y="83"/>
                </a:cubicBezTo>
                <a:cubicBezTo>
                  <a:pt x="121" y="84"/>
                  <a:pt x="120" y="84"/>
                  <a:pt x="120" y="85"/>
                </a:cubicBezTo>
                <a:cubicBezTo>
                  <a:pt x="120" y="85"/>
                  <a:pt x="119" y="85"/>
                  <a:pt x="118" y="85"/>
                </a:cubicBezTo>
                <a:cubicBezTo>
                  <a:pt x="118" y="85"/>
                  <a:pt x="117" y="84"/>
                  <a:pt x="116" y="84"/>
                </a:cubicBezTo>
                <a:close/>
                <a:moveTo>
                  <a:pt x="167" y="152"/>
                </a:moveTo>
                <a:cubicBezTo>
                  <a:pt x="167" y="153"/>
                  <a:pt x="166" y="153"/>
                  <a:pt x="165" y="154"/>
                </a:cubicBezTo>
                <a:cubicBezTo>
                  <a:pt x="165" y="154"/>
                  <a:pt x="165" y="154"/>
                  <a:pt x="165" y="154"/>
                </a:cubicBezTo>
                <a:cubicBezTo>
                  <a:pt x="163" y="156"/>
                  <a:pt x="160" y="159"/>
                  <a:pt x="156" y="162"/>
                </a:cubicBezTo>
                <a:cubicBezTo>
                  <a:pt x="156" y="162"/>
                  <a:pt x="156" y="162"/>
                  <a:pt x="156" y="162"/>
                </a:cubicBezTo>
                <a:cubicBezTo>
                  <a:pt x="156" y="162"/>
                  <a:pt x="156" y="162"/>
                  <a:pt x="156" y="162"/>
                </a:cubicBezTo>
                <a:cubicBezTo>
                  <a:pt x="151" y="166"/>
                  <a:pt x="145" y="169"/>
                  <a:pt x="138" y="171"/>
                </a:cubicBezTo>
                <a:cubicBezTo>
                  <a:pt x="138" y="171"/>
                  <a:pt x="138" y="171"/>
                  <a:pt x="138" y="171"/>
                </a:cubicBezTo>
                <a:cubicBezTo>
                  <a:pt x="138" y="171"/>
                  <a:pt x="138" y="171"/>
                  <a:pt x="138" y="171"/>
                </a:cubicBezTo>
                <a:cubicBezTo>
                  <a:pt x="138" y="171"/>
                  <a:pt x="138" y="171"/>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6" y="170"/>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5" y="169"/>
                </a:cubicBezTo>
                <a:cubicBezTo>
                  <a:pt x="135" y="169"/>
                  <a:pt x="135" y="169"/>
                  <a:pt x="135" y="169"/>
                </a:cubicBezTo>
                <a:cubicBezTo>
                  <a:pt x="135" y="169"/>
                  <a:pt x="135" y="169"/>
                  <a:pt x="135" y="169"/>
                </a:cubicBezTo>
                <a:cubicBezTo>
                  <a:pt x="135" y="168"/>
                  <a:pt x="135" y="168"/>
                  <a:pt x="135" y="168"/>
                </a:cubicBezTo>
                <a:cubicBezTo>
                  <a:pt x="134" y="168"/>
                  <a:pt x="134" y="168"/>
                  <a:pt x="134" y="168"/>
                </a:cubicBezTo>
                <a:cubicBezTo>
                  <a:pt x="134" y="168"/>
                  <a:pt x="134" y="168"/>
                  <a:pt x="134" y="168"/>
                </a:cubicBezTo>
                <a:cubicBezTo>
                  <a:pt x="134" y="168"/>
                  <a:pt x="134" y="168"/>
                  <a:pt x="134" y="168"/>
                </a:cubicBezTo>
                <a:cubicBezTo>
                  <a:pt x="134" y="168"/>
                  <a:pt x="134" y="167"/>
                  <a:pt x="134" y="167"/>
                </a:cubicBezTo>
                <a:cubicBezTo>
                  <a:pt x="134" y="167"/>
                  <a:pt x="134" y="167"/>
                  <a:pt x="134" y="167"/>
                </a:cubicBezTo>
                <a:cubicBezTo>
                  <a:pt x="134" y="167"/>
                  <a:pt x="134" y="167"/>
                  <a:pt x="134" y="167"/>
                </a:cubicBezTo>
                <a:cubicBezTo>
                  <a:pt x="134" y="167"/>
                  <a:pt x="133" y="167"/>
                  <a:pt x="133" y="167"/>
                </a:cubicBezTo>
                <a:cubicBezTo>
                  <a:pt x="133" y="167"/>
                  <a:pt x="133" y="167"/>
                  <a:pt x="133" y="167"/>
                </a:cubicBezTo>
                <a:cubicBezTo>
                  <a:pt x="133" y="166"/>
                  <a:pt x="133" y="166"/>
                  <a:pt x="132" y="166"/>
                </a:cubicBezTo>
                <a:cubicBezTo>
                  <a:pt x="132" y="166"/>
                  <a:pt x="132" y="166"/>
                  <a:pt x="131" y="165"/>
                </a:cubicBezTo>
                <a:cubicBezTo>
                  <a:pt x="131" y="165"/>
                  <a:pt x="131" y="165"/>
                  <a:pt x="131" y="165"/>
                </a:cubicBezTo>
                <a:cubicBezTo>
                  <a:pt x="131" y="165"/>
                  <a:pt x="130" y="164"/>
                  <a:pt x="130" y="164"/>
                </a:cubicBezTo>
                <a:cubicBezTo>
                  <a:pt x="129" y="163"/>
                  <a:pt x="129" y="163"/>
                  <a:pt x="129" y="163"/>
                </a:cubicBezTo>
                <a:cubicBezTo>
                  <a:pt x="129" y="163"/>
                  <a:pt x="129" y="163"/>
                  <a:pt x="129" y="163"/>
                </a:cubicBezTo>
                <a:cubicBezTo>
                  <a:pt x="129" y="163"/>
                  <a:pt x="128" y="162"/>
                  <a:pt x="128" y="162"/>
                </a:cubicBezTo>
                <a:cubicBezTo>
                  <a:pt x="128" y="162"/>
                  <a:pt x="128" y="162"/>
                  <a:pt x="128" y="162"/>
                </a:cubicBezTo>
                <a:cubicBezTo>
                  <a:pt x="128" y="162"/>
                  <a:pt x="128" y="162"/>
                  <a:pt x="128" y="162"/>
                </a:cubicBezTo>
                <a:cubicBezTo>
                  <a:pt x="126" y="160"/>
                  <a:pt x="125" y="159"/>
                  <a:pt x="124" y="158"/>
                </a:cubicBezTo>
                <a:cubicBezTo>
                  <a:pt x="124" y="158"/>
                  <a:pt x="124" y="158"/>
                  <a:pt x="124" y="158"/>
                </a:cubicBezTo>
                <a:cubicBezTo>
                  <a:pt x="124" y="158"/>
                  <a:pt x="124" y="158"/>
                  <a:pt x="124" y="158"/>
                </a:cubicBezTo>
                <a:cubicBezTo>
                  <a:pt x="123" y="157"/>
                  <a:pt x="123" y="157"/>
                  <a:pt x="122" y="156"/>
                </a:cubicBezTo>
                <a:cubicBezTo>
                  <a:pt x="122" y="156"/>
                  <a:pt x="122" y="156"/>
                  <a:pt x="122" y="156"/>
                </a:cubicBezTo>
                <a:cubicBezTo>
                  <a:pt x="122" y="156"/>
                  <a:pt x="122" y="155"/>
                  <a:pt x="121" y="155"/>
                </a:cubicBezTo>
                <a:cubicBezTo>
                  <a:pt x="121" y="155"/>
                  <a:pt x="121" y="155"/>
                  <a:pt x="121" y="155"/>
                </a:cubicBezTo>
                <a:cubicBezTo>
                  <a:pt x="121" y="154"/>
                  <a:pt x="121" y="154"/>
                  <a:pt x="120" y="154"/>
                </a:cubicBezTo>
                <a:cubicBezTo>
                  <a:pt x="120" y="154"/>
                  <a:pt x="120" y="153"/>
                  <a:pt x="120" y="153"/>
                </a:cubicBezTo>
                <a:cubicBezTo>
                  <a:pt x="120" y="153"/>
                  <a:pt x="119" y="153"/>
                  <a:pt x="119" y="152"/>
                </a:cubicBezTo>
                <a:cubicBezTo>
                  <a:pt x="119" y="152"/>
                  <a:pt x="119" y="152"/>
                  <a:pt x="120" y="152"/>
                </a:cubicBezTo>
                <a:cubicBezTo>
                  <a:pt x="120" y="152"/>
                  <a:pt x="120" y="152"/>
                  <a:pt x="120" y="152"/>
                </a:cubicBezTo>
                <a:cubicBezTo>
                  <a:pt x="124" y="147"/>
                  <a:pt x="130" y="139"/>
                  <a:pt x="134" y="131"/>
                </a:cubicBezTo>
                <a:cubicBezTo>
                  <a:pt x="134" y="131"/>
                  <a:pt x="134" y="131"/>
                  <a:pt x="134" y="131"/>
                </a:cubicBezTo>
                <a:cubicBezTo>
                  <a:pt x="134" y="130"/>
                  <a:pt x="135" y="130"/>
                  <a:pt x="135" y="129"/>
                </a:cubicBezTo>
                <a:cubicBezTo>
                  <a:pt x="135" y="129"/>
                  <a:pt x="135" y="129"/>
                  <a:pt x="136" y="128"/>
                </a:cubicBezTo>
                <a:cubicBezTo>
                  <a:pt x="136" y="128"/>
                  <a:pt x="136" y="128"/>
                  <a:pt x="136" y="127"/>
                </a:cubicBezTo>
                <a:cubicBezTo>
                  <a:pt x="136" y="127"/>
                  <a:pt x="137" y="127"/>
                  <a:pt x="137" y="126"/>
                </a:cubicBezTo>
                <a:cubicBezTo>
                  <a:pt x="137" y="126"/>
                  <a:pt x="137" y="126"/>
                  <a:pt x="137" y="125"/>
                </a:cubicBezTo>
                <a:cubicBezTo>
                  <a:pt x="138" y="125"/>
                  <a:pt x="138" y="124"/>
                  <a:pt x="138" y="124"/>
                </a:cubicBezTo>
                <a:cubicBezTo>
                  <a:pt x="138" y="124"/>
                  <a:pt x="138" y="123"/>
                  <a:pt x="138" y="123"/>
                </a:cubicBezTo>
                <a:cubicBezTo>
                  <a:pt x="139" y="123"/>
                  <a:pt x="139" y="122"/>
                  <a:pt x="139" y="122"/>
                </a:cubicBezTo>
                <a:cubicBezTo>
                  <a:pt x="139" y="122"/>
                  <a:pt x="139" y="121"/>
                  <a:pt x="139" y="121"/>
                </a:cubicBezTo>
                <a:cubicBezTo>
                  <a:pt x="140" y="121"/>
                  <a:pt x="140" y="120"/>
                  <a:pt x="140" y="120"/>
                </a:cubicBezTo>
                <a:cubicBezTo>
                  <a:pt x="141" y="120"/>
                  <a:pt x="141" y="120"/>
                  <a:pt x="142" y="120"/>
                </a:cubicBezTo>
                <a:cubicBezTo>
                  <a:pt x="142" y="120"/>
                  <a:pt x="142" y="120"/>
                  <a:pt x="142" y="120"/>
                </a:cubicBezTo>
                <a:cubicBezTo>
                  <a:pt x="143" y="120"/>
                  <a:pt x="143" y="120"/>
                  <a:pt x="143" y="120"/>
                </a:cubicBezTo>
                <a:cubicBezTo>
                  <a:pt x="143" y="120"/>
                  <a:pt x="144" y="120"/>
                  <a:pt x="144" y="120"/>
                </a:cubicBezTo>
                <a:cubicBezTo>
                  <a:pt x="144" y="120"/>
                  <a:pt x="144" y="120"/>
                  <a:pt x="144" y="120"/>
                </a:cubicBezTo>
                <a:cubicBezTo>
                  <a:pt x="145" y="120"/>
                  <a:pt x="145" y="120"/>
                  <a:pt x="146" y="120"/>
                </a:cubicBezTo>
                <a:cubicBezTo>
                  <a:pt x="146" y="120"/>
                  <a:pt x="146" y="120"/>
                  <a:pt x="146" y="120"/>
                </a:cubicBezTo>
                <a:cubicBezTo>
                  <a:pt x="147" y="120"/>
                  <a:pt x="147" y="120"/>
                  <a:pt x="148" y="120"/>
                </a:cubicBezTo>
                <a:cubicBezTo>
                  <a:pt x="148" y="120"/>
                  <a:pt x="148" y="120"/>
                  <a:pt x="148" y="120"/>
                </a:cubicBezTo>
                <a:cubicBezTo>
                  <a:pt x="148" y="120"/>
                  <a:pt x="148" y="120"/>
                  <a:pt x="149" y="120"/>
                </a:cubicBezTo>
                <a:cubicBezTo>
                  <a:pt x="152" y="120"/>
                  <a:pt x="155" y="120"/>
                  <a:pt x="158" y="120"/>
                </a:cubicBezTo>
                <a:cubicBezTo>
                  <a:pt x="160" y="120"/>
                  <a:pt x="162" y="120"/>
                  <a:pt x="163" y="120"/>
                </a:cubicBezTo>
                <a:cubicBezTo>
                  <a:pt x="164" y="120"/>
                  <a:pt x="166" y="120"/>
                  <a:pt x="166" y="120"/>
                </a:cubicBezTo>
                <a:cubicBezTo>
                  <a:pt x="167" y="120"/>
                  <a:pt x="167" y="120"/>
                  <a:pt x="167" y="120"/>
                </a:cubicBezTo>
                <a:cubicBezTo>
                  <a:pt x="168" y="120"/>
                  <a:pt x="169" y="120"/>
                  <a:pt x="170" y="120"/>
                </a:cubicBezTo>
                <a:cubicBezTo>
                  <a:pt x="170" y="120"/>
                  <a:pt x="170" y="120"/>
                  <a:pt x="170" y="120"/>
                </a:cubicBezTo>
                <a:cubicBezTo>
                  <a:pt x="170" y="120"/>
                  <a:pt x="171" y="120"/>
                  <a:pt x="171" y="120"/>
                </a:cubicBezTo>
                <a:cubicBezTo>
                  <a:pt x="171" y="122"/>
                  <a:pt x="172" y="124"/>
                  <a:pt x="172" y="126"/>
                </a:cubicBezTo>
                <a:cubicBezTo>
                  <a:pt x="172" y="126"/>
                  <a:pt x="172" y="126"/>
                  <a:pt x="172" y="126"/>
                </a:cubicBezTo>
                <a:cubicBezTo>
                  <a:pt x="172" y="127"/>
                  <a:pt x="172" y="127"/>
                  <a:pt x="172" y="128"/>
                </a:cubicBezTo>
                <a:cubicBezTo>
                  <a:pt x="172" y="128"/>
                  <a:pt x="172" y="128"/>
                  <a:pt x="172" y="128"/>
                </a:cubicBezTo>
                <a:cubicBezTo>
                  <a:pt x="172" y="128"/>
                  <a:pt x="172" y="129"/>
                  <a:pt x="172" y="129"/>
                </a:cubicBezTo>
                <a:cubicBezTo>
                  <a:pt x="172" y="129"/>
                  <a:pt x="172" y="130"/>
                  <a:pt x="172" y="130"/>
                </a:cubicBezTo>
                <a:cubicBezTo>
                  <a:pt x="172" y="130"/>
                  <a:pt x="172" y="131"/>
                  <a:pt x="172" y="131"/>
                </a:cubicBezTo>
                <a:cubicBezTo>
                  <a:pt x="172" y="131"/>
                  <a:pt x="172" y="131"/>
                  <a:pt x="172" y="132"/>
                </a:cubicBezTo>
                <a:cubicBezTo>
                  <a:pt x="172" y="132"/>
                  <a:pt x="172" y="132"/>
                  <a:pt x="172" y="133"/>
                </a:cubicBezTo>
                <a:cubicBezTo>
                  <a:pt x="172" y="133"/>
                  <a:pt x="172" y="133"/>
                  <a:pt x="172" y="133"/>
                </a:cubicBezTo>
                <a:cubicBezTo>
                  <a:pt x="172" y="134"/>
                  <a:pt x="172" y="134"/>
                  <a:pt x="172" y="135"/>
                </a:cubicBezTo>
                <a:cubicBezTo>
                  <a:pt x="172" y="135"/>
                  <a:pt x="172" y="135"/>
                  <a:pt x="172" y="135"/>
                </a:cubicBezTo>
                <a:cubicBezTo>
                  <a:pt x="172" y="136"/>
                  <a:pt x="172" y="137"/>
                  <a:pt x="172" y="138"/>
                </a:cubicBezTo>
                <a:cubicBezTo>
                  <a:pt x="172" y="138"/>
                  <a:pt x="172" y="138"/>
                  <a:pt x="172" y="138"/>
                </a:cubicBezTo>
                <a:cubicBezTo>
                  <a:pt x="172" y="138"/>
                  <a:pt x="172" y="139"/>
                  <a:pt x="172" y="139"/>
                </a:cubicBezTo>
                <a:cubicBezTo>
                  <a:pt x="172" y="139"/>
                  <a:pt x="172" y="139"/>
                  <a:pt x="172" y="140"/>
                </a:cubicBezTo>
                <a:cubicBezTo>
                  <a:pt x="172" y="140"/>
                  <a:pt x="172" y="140"/>
                  <a:pt x="172" y="141"/>
                </a:cubicBezTo>
                <a:cubicBezTo>
                  <a:pt x="172" y="141"/>
                  <a:pt x="172" y="141"/>
                  <a:pt x="172" y="141"/>
                </a:cubicBezTo>
                <a:cubicBezTo>
                  <a:pt x="172" y="142"/>
                  <a:pt x="172" y="142"/>
                  <a:pt x="172" y="142"/>
                </a:cubicBezTo>
                <a:cubicBezTo>
                  <a:pt x="172" y="142"/>
                  <a:pt x="172" y="143"/>
                  <a:pt x="171" y="143"/>
                </a:cubicBezTo>
                <a:cubicBezTo>
                  <a:pt x="171" y="143"/>
                  <a:pt x="171" y="143"/>
                  <a:pt x="171" y="144"/>
                </a:cubicBezTo>
                <a:cubicBezTo>
                  <a:pt x="171" y="144"/>
                  <a:pt x="171" y="144"/>
                  <a:pt x="171" y="144"/>
                </a:cubicBezTo>
                <a:cubicBezTo>
                  <a:pt x="171" y="145"/>
                  <a:pt x="171" y="145"/>
                  <a:pt x="171" y="145"/>
                </a:cubicBezTo>
                <a:cubicBezTo>
                  <a:pt x="171" y="145"/>
                  <a:pt x="171" y="145"/>
                  <a:pt x="171" y="146"/>
                </a:cubicBezTo>
                <a:cubicBezTo>
                  <a:pt x="171" y="146"/>
                  <a:pt x="171" y="146"/>
                  <a:pt x="171" y="146"/>
                </a:cubicBezTo>
                <a:cubicBezTo>
                  <a:pt x="171" y="146"/>
                  <a:pt x="171" y="146"/>
                  <a:pt x="171" y="146"/>
                </a:cubicBezTo>
                <a:cubicBezTo>
                  <a:pt x="171" y="146"/>
                  <a:pt x="171" y="146"/>
                  <a:pt x="171" y="146"/>
                </a:cubicBezTo>
                <a:cubicBezTo>
                  <a:pt x="171" y="146"/>
                  <a:pt x="171" y="146"/>
                  <a:pt x="171" y="146"/>
                </a:cubicBezTo>
                <a:cubicBezTo>
                  <a:pt x="171" y="146"/>
                  <a:pt x="171" y="146"/>
                  <a:pt x="171" y="147"/>
                </a:cubicBezTo>
                <a:cubicBezTo>
                  <a:pt x="171" y="147"/>
                  <a:pt x="171" y="147"/>
                  <a:pt x="171" y="148"/>
                </a:cubicBezTo>
                <a:cubicBezTo>
                  <a:pt x="171" y="148"/>
                  <a:pt x="170" y="148"/>
                  <a:pt x="170" y="149"/>
                </a:cubicBezTo>
                <a:cubicBezTo>
                  <a:pt x="170" y="149"/>
                  <a:pt x="170" y="149"/>
                  <a:pt x="170" y="149"/>
                </a:cubicBezTo>
                <a:cubicBezTo>
                  <a:pt x="169" y="149"/>
                  <a:pt x="169" y="150"/>
                  <a:pt x="169" y="150"/>
                </a:cubicBezTo>
                <a:cubicBezTo>
                  <a:pt x="169" y="150"/>
                  <a:pt x="169" y="150"/>
                  <a:pt x="169" y="150"/>
                </a:cubicBezTo>
                <a:cubicBezTo>
                  <a:pt x="168" y="151"/>
                  <a:pt x="168" y="151"/>
                  <a:pt x="167" y="152"/>
                </a:cubicBezTo>
                <a:cubicBezTo>
                  <a:pt x="167" y="152"/>
                  <a:pt x="167" y="152"/>
                  <a:pt x="167" y="152"/>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44" name="Freeform 27">
            <a:extLst>
              <a:ext uri="{FF2B5EF4-FFF2-40B4-BE49-F238E27FC236}">
                <a16:creationId xmlns:a16="http://schemas.microsoft.com/office/drawing/2014/main" id="{0361D3FC-29AB-44E3-903B-6F988B8833B1}"/>
              </a:ext>
            </a:extLst>
          </p:cNvPr>
          <p:cNvSpPr>
            <a:spLocks noChangeAspect="1" noEditPoints="1"/>
          </p:cNvSpPr>
          <p:nvPr/>
        </p:nvSpPr>
        <p:spPr bwMode="gray">
          <a:xfrm flipH="1">
            <a:off x="9375095" y="3992749"/>
            <a:ext cx="90000" cy="90000"/>
          </a:xfrm>
          <a:custGeom>
            <a:avLst/>
            <a:gdLst>
              <a:gd name="T0" fmla="*/ 191 w 193"/>
              <a:gd name="T1" fmla="*/ 79 h 193"/>
              <a:gd name="T2" fmla="*/ 189 w 193"/>
              <a:gd name="T3" fmla="*/ 80 h 193"/>
              <a:gd name="T4" fmla="*/ 188 w 193"/>
              <a:gd name="T5" fmla="*/ 81 h 193"/>
              <a:gd name="T6" fmla="*/ 185 w 193"/>
              <a:gd name="T7" fmla="*/ 82 h 193"/>
              <a:gd name="T8" fmla="*/ 179 w 193"/>
              <a:gd name="T9" fmla="*/ 73 h 193"/>
              <a:gd name="T10" fmla="*/ 175 w 193"/>
              <a:gd name="T11" fmla="*/ 65 h 193"/>
              <a:gd name="T12" fmla="*/ 165 w 193"/>
              <a:gd name="T13" fmla="*/ 51 h 193"/>
              <a:gd name="T14" fmla="*/ 164 w 193"/>
              <a:gd name="T15" fmla="*/ 37 h 193"/>
              <a:gd name="T16" fmla="*/ 170 w 193"/>
              <a:gd name="T17" fmla="*/ 35 h 193"/>
              <a:gd name="T18" fmla="*/ 127 w 193"/>
              <a:gd name="T19" fmla="*/ 5 h 193"/>
              <a:gd name="T20" fmla="*/ 31 w 193"/>
              <a:gd name="T21" fmla="*/ 30 h 193"/>
              <a:gd name="T22" fmla="*/ 34 w 193"/>
              <a:gd name="T23" fmla="*/ 29 h 193"/>
              <a:gd name="T24" fmla="*/ 33 w 193"/>
              <a:gd name="T25" fmla="*/ 37 h 193"/>
              <a:gd name="T26" fmla="*/ 33 w 193"/>
              <a:gd name="T27" fmla="*/ 47 h 193"/>
              <a:gd name="T28" fmla="*/ 25 w 193"/>
              <a:gd name="T29" fmla="*/ 58 h 193"/>
              <a:gd name="T30" fmla="*/ 20 w 193"/>
              <a:gd name="T31" fmla="*/ 65 h 193"/>
              <a:gd name="T32" fmla="*/ 14 w 193"/>
              <a:gd name="T33" fmla="*/ 83 h 193"/>
              <a:gd name="T34" fmla="*/ 12 w 193"/>
              <a:gd name="T35" fmla="*/ 83 h 193"/>
              <a:gd name="T36" fmla="*/ 7 w 193"/>
              <a:gd name="T37" fmla="*/ 82 h 193"/>
              <a:gd name="T38" fmla="*/ 4 w 193"/>
              <a:gd name="T39" fmla="*/ 81 h 193"/>
              <a:gd name="T40" fmla="*/ 67 w 193"/>
              <a:gd name="T41" fmla="*/ 188 h 193"/>
              <a:gd name="T42" fmla="*/ 76 w 193"/>
              <a:gd name="T43" fmla="*/ 154 h 193"/>
              <a:gd name="T44" fmla="*/ 73 w 193"/>
              <a:gd name="T45" fmla="*/ 158 h 193"/>
              <a:gd name="T46" fmla="*/ 67 w 193"/>
              <a:gd name="T47" fmla="*/ 163 h 193"/>
              <a:gd name="T48" fmla="*/ 63 w 193"/>
              <a:gd name="T49" fmla="*/ 166 h 193"/>
              <a:gd name="T50" fmla="*/ 61 w 193"/>
              <a:gd name="T51" fmla="*/ 168 h 193"/>
              <a:gd name="T52" fmla="*/ 26 w 193"/>
              <a:gd name="T53" fmla="*/ 145 h 193"/>
              <a:gd name="T54" fmla="*/ 25 w 193"/>
              <a:gd name="T55" fmla="*/ 141 h 193"/>
              <a:gd name="T56" fmla="*/ 24 w 193"/>
              <a:gd name="T57" fmla="*/ 123 h 193"/>
              <a:gd name="T58" fmla="*/ 26 w 193"/>
              <a:gd name="T59" fmla="*/ 117 h 193"/>
              <a:gd name="T60" fmla="*/ 36 w 193"/>
              <a:gd name="T61" fmla="*/ 118 h 193"/>
              <a:gd name="T62" fmla="*/ 50 w 193"/>
              <a:gd name="T63" fmla="*/ 119 h 193"/>
              <a:gd name="T64" fmla="*/ 60 w 193"/>
              <a:gd name="T65" fmla="*/ 122 h 193"/>
              <a:gd name="T66" fmla="*/ 72 w 193"/>
              <a:gd name="T67" fmla="*/ 142 h 193"/>
              <a:gd name="T68" fmla="*/ 112 w 193"/>
              <a:gd name="T69" fmla="*/ 84 h 193"/>
              <a:gd name="T70" fmla="*/ 103 w 193"/>
              <a:gd name="T71" fmla="*/ 84 h 193"/>
              <a:gd name="T72" fmla="*/ 87 w 193"/>
              <a:gd name="T73" fmla="*/ 84 h 193"/>
              <a:gd name="T74" fmla="*/ 98 w 193"/>
              <a:gd name="T75" fmla="*/ 30 h 193"/>
              <a:gd name="T76" fmla="*/ 102 w 193"/>
              <a:gd name="T77" fmla="*/ 31 h 193"/>
              <a:gd name="T78" fmla="*/ 121 w 193"/>
              <a:gd name="T79" fmla="*/ 42 h 193"/>
              <a:gd name="T80" fmla="*/ 130 w 193"/>
              <a:gd name="T81" fmla="*/ 55 h 193"/>
              <a:gd name="T82" fmla="*/ 127 w 193"/>
              <a:gd name="T83" fmla="*/ 65 h 193"/>
              <a:gd name="T84" fmla="*/ 124 w 193"/>
              <a:gd name="T85" fmla="*/ 74 h 193"/>
              <a:gd name="T86" fmla="*/ 122 w 193"/>
              <a:gd name="T87" fmla="*/ 81 h 193"/>
              <a:gd name="T88" fmla="*/ 167 w 193"/>
              <a:gd name="T89" fmla="*/ 152 h 193"/>
              <a:gd name="T90" fmla="*/ 137 w 193"/>
              <a:gd name="T91" fmla="*/ 170 h 193"/>
              <a:gd name="T92" fmla="*/ 136 w 193"/>
              <a:gd name="T93" fmla="*/ 169 h 193"/>
              <a:gd name="T94" fmla="*/ 134 w 193"/>
              <a:gd name="T95" fmla="*/ 167 h 193"/>
              <a:gd name="T96" fmla="*/ 129 w 193"/>
              <a:gd name="T97" fmla="*/ 163 h 193"/>
              <a:gd name="T98" fmla="*/ 122 w 193"/>
              <a:gd name="T99" fmla="*/ 156 h 193"/>
              <a:gd name="T100" fmla="*/ 134 w 193"/>
              <a:gd name="T101" fmla="*/ 131 h 193"/>
              <a:gd name="T102" fmla="*/ 139 w 193"/>
              <a:gd name="T103" fmla="*/ 121 h 193"/>
              <a:gd name="T104" fmla="*/ 148 w 193"/>
              <a:gd name="T105" fmla="*/ 120 h 193"/>
              <a:gd name="T106" fmla="*/ 171 w 193"/>
              <a:gd name="T107" fmla="*/ 120 h 193"/>
              <a:gd name="T108" fmla="*/ 172 w 193"/>
              <a:gd name="T109" fmla="*/ 133 h 193"/>
              <a:gd name="T110" fmla="*/ 172 w 193"/>
              <a:gd name="T111" fmla="*/ 141 h 193"/>
              <a:gd name="T112" fmla="*/ 171 w 193"/>
              <a:gd name="T113" fmla="*/ 146 h 193"/>
              <a:gd name="T114" fmla="*/ 167 w 193"/>
              <a:gd name="T115" fmla="*/ 15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3" h="193">
                <a:moveTo>
                  <a:pt x="177" y="149"/>
                </a:moveTo>
                <a:cubicBezTo>
                  <a:pt x="178" y="148"/>
                  <a:pt x="178" y="147"/>
                  <a:pt x="178" y="147"/>
                </a:cubicBezTo>
                <a:cubicBezTo>
                  <a:pt x="178" y="147"/>
                  <a:pt x="179" y="146"/>
                  <a:pt x="180" y="145"/>
                </a:cubicBezTo>
                <a:cubicBezTo>
                  <a:pt x="187" y="131"/>
                  <a:pt x="193" y="117"/>
                  <a:pt x="193" y="96"/>
                </a:cubicBezTo>
                <a:cubicBezTo>
                  <a:pt x="193" y="95"/>
                  <a:pt x="192" y="94"/>
                  <a:pt x="192" y="94"/>
                </a:cubicBezTo>
                <a:cubicBezTo>
                  <a:pt x="192" y="93"/>
                  <a:pt x="193" y="93"/>
                  <a:pt x="193" y="92"/>
                </a:cubicBezTo>
                <a:cubicBezTo>
                  <a:pt x="192" y="87"/>
                  <a:pt x="192" y="83"/>
                  <a:pt x="191" y="79"/>
                </a:cubicBezTo>
                <a:cubicBezTo>
                  <a:pt x="191" y="79"/>
                  <a:pt x="191" y="79"/>
                  <a:pt x="191" y="79"/>
                </a:cubicBezTo>
                <a:cubicBezTo>
                  <a:pt x="191" y="79"/>
                  <a:pt x="191" y="79"/>
                  <a:pt x="191" y="79"/>
                </a:cubicBezTo>
                <a:cubicBezTo>
                  <a:pt x="191" y="79"/>
                  <a:pt x="191" y="79"/>
                  <a:pt x="190" y="79"/>
                </a:cubicBezTo>
                <a:cubicBezTo>
                  <a:pt x="190" y="79"/>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89" y="80"/>
                  <a:pt x="189" y="80"/>
                  <a:pt x="189" y="80"/>
                </a:cubicBezTo>
                <a:cubicBezTo>
                  <a:pt x="189" y="80"/>
                  <a:pt x="189" y="80"/>
                  <a:pt x="189" y="80"/>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8" y="81"/>
                  <a:pt x="188" y="81"/>
                  <a:pt x="188" y="81"/>
                </a:cubicBezTo>
                <a:cubicBezTo>
                  <a:pt x="188" y="81"/>
                  <a:pt x="188" y="81"/>
                  <a:pt x="188" y="81"/>
                </a:cubicBezTo>
                <a:cubicBezTo>
                  <a:pt x="188" y="82"/>
                  <a:pt x="188" y="82"/>
                  <a:pt x="187" y="82"/>
                </a:cubicBezTo>
                <a:cubicBezTo>
                  <a:pt x="187" y="82"/>
                  <a:pt x="187" y="82"/>
                  <a:pt x="187" y="82"/>
                </a:cubicBezTo>
                <a:cubicBezTo>
                  <a:pt x="187" y="82"/>
                  <a:pt x="187" y="82"/>
                  <a:pt x="187" y="82"/>
                </a:cubicBezTo>
                <a:cubicBezTo>
                  <a:pt x="186" y="82"/>
                  <a:pt x="186" y="82"/>
                  <a:pt x="186" y="82"/>
                </a:cubicBezTo>
                <a:cubicBezTo>
                  <a:pt x="186" y="82"/>
                  <a:pt x="186" y="82"/>
                  <a:pt x="186" y="82"/>
                </a:cubicBezTo>
                <a:cubicBezTo>
                  <a:pt x="186" y="82"/>
                  <a:pt x="186" y="82"/>
                  <a:pt x="186" y="82"/>
                </a:cubicBezTo>
                <a:cubicBezTo>
                  <a:pt x="186" y="82"/>
                  <a:pt x="185" y="82"/>
                  <a:pt x="185" y="82"/>
                </a:cubicBezTo>
                <a:cubicBezTo>
                  <a:pt x="185" y="82"/>
                  <a:pt x="185" y="82"/>
                  <a:pt x="185" y="82"/>
                </a:cubicBezTo>
                <a:cubicBezTo>
                  <a:pt x="185" y="82"/>
                  <a:pt x="184" y="82"/>
                  <a:pt x="183" y="83"/>
                </a:cubicBezTo>
                <a:cubicBezTo>
                  <a:pt x="183" y="82"/>
                  <a:pt x="183" y="81"/>
                  <a:pt x="183" y="81"/>
                </a:cubicBezTo>
                <a:cubicBezTo>
                  <a:pt x="183" y="80"/>
                  <a:pt x="182" y="80"/>
                  <a:pt x="182" y="79"/>
                </a:cubicBezTo>
                <a:cubicBezTo>
                  <a:pt x="182" y="79"/>
                  <a:pt x="182" y="79"/>
                  <a:pt x="182" y="78"/>
                </a:cubicBezTo>
                <a:cubicBezTo>
                  <a:pt x="182" y="78"/>
                  <a:pt x="181" y="77"/>
                  <a:pt x="181" y="77"/>
                </a:cubicBezTo>
                <a:cubicBezTo>
                  <a:pt x="181" y="77"/>
                  <a:pt x="181" y="76"/>
                  <a:pt x="181" y="76"/>
                </a:cubicBezTo>
                <a:cubicBezTo>
                  <a:pt x="181" y="76"/>
                  <a:pt x="180" y="75"/>
                  <a:pt x="180" y="74"/>
                </a:cubicBezTo>
                <a:cubicBezTo>
                  <a:pt x="180" y="74"/>
                  <a:pt x="180" y="74"/>
                  <a:pt x="179" y="73"/>
                </a:cubicBezTo>
                <a:cubicBezTo>
                  <a:pt x="179" y="73"/>
                  <a:pt x="179" y="73"/>
                  <a:pt x="179" y="73"/>
                </a:cubicBezTo>
                <a:cubicBezTo>
                  <a:pt x="179" y="73"/>
                  <a:pt x="179" y="72"/>
                  <a:pt x="179" y="72"/>
                </a:cubicBezTo>
                <a:cubicBezTo>
                  <a:pt x="179" y="72"/>
                  <a:pt x="179" y="72"/>
                  <a:pt x="179" y="72"/>
                </a:cubicBezTo>
                <a:cubicBezTo>
                  <a:pt x="179" y="72"/>
                  <a:pt x="178" y="71"/>
                  <a:pt x="178" y="71"/>
                </a:cubicBezTo>
                <a:cubicBezTo>
                  <a:pt x="178" y="70"/>
                  <a:pt x="178" y="70"/>
                  <a:pt x="178" y="70"/>
                </a:cubicBezTo>
                <a:cubicBezTo>
                  <a:pt x="178" y="70"/>
                  <a:pt x="178" y="70"/>
                  <a:pt x="178" y="70"/>
                </a:cubicBezTo>
                <a:cubicBezTo>
                  <a:pt x="177" y="69"/>
                  <a:pt x="177" y="68"/>
                  <a:pt x="176" y="68"/>
                </a:cubicBezTo>
                <a:cubicBezTo>
                  <a:pt x="176" y="67"/>
                  <a:pt x="176" y="67"/>
                  <a:pt x="176" y="67"/>
                </a:cubicBezTo>
                <a:cubicBezTo>
                  <a:pt x="176" y="66"/>
                  <a:pt x="175" y="66"/>
                  <a:pt x="175" y="65"/>
                </a:cubicBezTo>
                <a:cubicBezTo>
                  <a:pt x="175" y="65"/>
                  <a:pt x="175" y="65"/>
                  <a:pt x="175" y="65"/>
                </a:cubicBezTo>
                <a:cubicBezTo>
                  <a:pt x="174" y="64"/>
                  <a:pt x="173" y="63"/>
                  <a:pt x="173" y="62"/>
                </a:cubicBezTo>
                <a:cubicBezTo>
                  <a:pt x="173" y="62"/>
                  <a:pt x="173" y="62"/>
                  <a:pt x="173" y="62"/>
                </a:cubicBezTo>
                <a:cubicBezTo>
                  <a:pt x="173" y="62"/>
                  <a:pt x="173" y="62"/>
                  <a:pt x="173" y="62"/>
                </a:cubicBezTo>
                <a:cubicBezTo>
                  <a:pt x="172" y="61"/>
                  <a:pt x="172" y="61"/>
                  <a:pt x="172" y="60"/>
                </a:cubicBezTo>
                <a:cubicBezTo>
                  <a:pt x="171" y="60"/>
                  <a:pt x="171" y="60"/>
                  <a:pt x="171" y="60"/>
                </a:cubicBezTo>
                <a:cubicBezTo>
                  <a:pt x="171" y="59"/>
                  <a:pt x="171" y="59"/>
                  <a:pt x="170" y="58"/>
                </a:cubicBezTo>
                <a:cubicBezTo>
                  <a:pt x="169" y="56"/>
                  <a:pt x="167" y="54"/>
                  <a:pt x="166" y="53"/>
                </a:cubicBezTo>
                <a:cubicBezTo>
                  <a:pt x="166" y="53"/>
                  <a:pt x="166" y="53"/>
                  <a:pt x="166" y="53"/>
                </a:cubicBezTo>
                <a:cubicBezTo>
                  <a:pt x="165" y="52"/>
                  <a:pt x="165" y="52"/>
                  <a:pt x="165" y="51"/>
                </a:cubicBezTo>
                <a:cubicBezTo>
                  <a:pt x="164" y="51"/>
                  <a:pt x="164" y="51"/>
                  <a:pt x="164" y="51"/>
                </a:cubicBezTo>
                <a:cubicBezTo>
                  <a:pt x="164" y="51"/>
                  <a:pt x="164" y="51"/>
                  <a:pt x="164" y="51"/>
                </a:cubicBezTo>
                <a:cubicBezTo>
                  <a:pt x="163" y="50"/>
                  <a:pt x="163" y="50"/>
                  <a:pt x="163" y="50"/>
                </a:cubicBezTo>
                <a:cubicBezTo>
                  <a:pt x="163" y="49"/>
                  <a:pt x="163" y="49"/>
                  <a:pt x="164" y="48"/>
                </a:cubicBezTo>
                <a:cubicBezTo>
                  <a:pt x="164" y="47"/>
                  <a:pt x="164" y="46"/>
                  <a:pt x="164" y="44"/>
                </a:cubicBezTo>
                <a:cubicBezTo>
                  <a:pt x="164" y="43"/>
                  <a:pt x="164" y="43"/>
                  <a:pt x="164" y="42"/>
                </a:cubicBezTo>
                <a:cubicBezTo>
                  <a:pt x="164" y="41"/>
                  <a:pt x="164" y="40"/>
                  <a:pt x="164" y="39"/>
                </a:cubicBezTo>
                <a:cubicBezTo>
                  <a:pt x="164" y="39"/>
                  <a:pt x="164" y="39"/>
                  <a:pt x="164" y="39"/>
                </a:cubicBezTo>
                <a:cubicBezTo>
                  <a:pt x="164" y="38"/>
                  <a:pt x="164" y="37"/>
                  <a:pt x="164" y="37"/>
                </a:cubicBezTo>
                <a:cubicBezTo>
                  <a:pt x="164" y="36"/>
                  <a:pt x="164" y="36"/>
                  <a:pt x="164" y="36"/>
                </a:cubicBezTo>
                <a:cubicBezTo>
                  <a:pt x="164" y="35"/>
                  <a:pt x="164" y="34"/>
                  <a:pt x="164" y="34"/>
                </a:cubicBezTo>
                <a:cubicBezTo>
                  <a:pt x="164" y="34"/>
                  <a:pt x="164" y="33"/>
                  <a:pt x="164" y="33"/>
                </a:cubicBezTo>
                <a:cubicBezTo>
                  <a:pt x="164" y="33"/>
                  <a:pt x="164" y="33"/>
                  <a:pt x="164" y="33"/>
                </a:cubicBezTo>
                <a:cubicBezTo>
                  <a:pt x="163" y="32"/>
                  <a:pt x="163" y="31"/>
                  <a:pt x="163" y="31"/>
                </a:cubicBezTo>
                <a:cubicBezTo>
                  <a:pt x="165" y="31"/>
                  <a:pt x="167" y="33"/>
                  <a:pt x="169" y="34"/>
                </a:cubicBezTo>
                <a:cubicBezTo>
                  <a:pt x="169" y="34"/>
                  <a:pt x="169" y="34"/>
                  <a:pt x="169" y="34"/>
                </a:cubicBezTo>
                <a:cubicBezTo>
                  <a:pt x="169" y="35"/>
                  <a:pt x="169" y="35"/>
                  <a:pt x="170" y="35"/>
                </a:cubicBezTo>
                <a:cubicBezTo>
                  <a:pt x="170" y="35"/>
                  <a:pt x="170" y="35"/>
                  <a:pt x="170" y="35"/>
                </a:cubicBezTo>
                <a:cubicBezTo>
                  <a:pt x="170" y="35"/>
                  <a:pt x="170" y="35"/>
                  <a:pt x="170" y="35"/>
                </a:cubicBezTo>
                <a:cubicBezTo>
                  <a:pt x="170" y="35"/>
                  <a:pt x="170" y="35"/>
                  <a:pt x="170" y="35"/>
                </a:cubicBezTo>
                <a:cubicBezTo>
                  <a:pt x="170" y="35"/>
                  <a:pt x="170" y="36"/>
                  <a:pt x="170" y="36"/>
                </a:cubicBezTo>
                <a:cubicBezTo>
                  <a:pt x="171" y="36"/>
                  <a:pt x="171" y="36"/>
                  <a:pt x="171" y="36"/>
                </a:cubicBezTo>
                <a:cubicBezTo>
                  <a:pt x="171" y="36"/>
                  <a:pt x="171" y="36"/>
                  <a:pt x="171" y="36"/>
                </a:cubicBezTo>
                <a:cubicBezTo>
                  <a:pt x="171" y="35"/>
                  <a:pt x="171" y="35"/>
                  <a:pt x="171" y="34"/>
                </a:cubicBezTo>
                <a:cubicBezTo>
                  <a:pt x="160" y="21"/>
                  <a:pt x="145" y="12"/>
                  <a:pt x="129" y="6"/>
                </a:cubicBezTo>
                <a:cubicBezTo>
                  <a:pt x="128" y="5"/>
                  <a:pt x="128" y="6"/>
                  <a:pt x="127" y="6"/>
                </a:cubicBezTo>
                <a:cubicBezTo>
                  <a:pt x="128" y="5"/>
                  <a:pt x="127" y="5"/>
                  <a:pt x="127" y="5"/>
                </a:cubicBezTo>
                <a:cubicBezTo>
                  <a:pt x="117" y="2"/>
                  <a:pt x="107" y="0"/>
                  <a:pt x="96" y="0"/>
                </a:cubicBezTo>
                <a:cubicBezTo>
                  <a:pt x="85" y="0"/>
                  <a:pt x="75" y="1"/>
                  <a:pt x="66" y="5"/>
                </a:cubicBezTo>
                <a:cubicBezTo>
                  <a:pt x="65" y="6"/>
                  <a:pt x="65" y="6"/>
                  <a:pt x="65" y="6"/>
                </a:cubicBezTo>
                <a:cubicBezTo>
                  <a:pt x="65" y="6"/>
                  <a:pt x="62" y="6"/>
                  <a:pt x="60" y="7"/>
                </a:cubicBezTo>
                <a:cubicBezTo>
                  <a:pt x="45" y="13"/>
                  <a:pt x="31" y="24"/>
                  <a:pt x="21" y="37"/>
                </a:cubicBezTo>
                <a:cubicBezTo>
                  <a:pt x="20" y="37"/>
                  <a:pt x="20" y="38"/>
                  <a:pt x="20" y="38"/>
                </a:cubicBezTo>
                <a:cubicBezTo>
                  <a:pt x="22" y="37"/>
                  <a:pt x="26" y="33"/>
                  <a:pt x="30" y="31"/>
                </a:cubicBezTo>
                <a:cubicBezTo>
                  <a:pt x="30" y="31"/>
                  <a:pt x="30" y="31"/>
                  <a:pt x="30" y="31"/>
                </a:cubicBezTo>
                <a:cubicBezTo>
                  <a:pt x="31" y="30"/>
                  <a:pt x="31" y="30"/>
                  <a:pt x="31" y="30"/>
                </a:cubicBezTo>
                <a:cubicBezTo>
                  <a:pt x="31" y="30"/>
                  <a:pt x="31" y="30"/>
                  <a:pt x="32" y="30"/>
                </a:cubicBezTo>
                <a:cubicBezTo>
                  <a:pt x="32" y="30"/>
                  <a:pt x="32" y="30"/>
                  <a:pt x="32" y="29"/>
                </a:cubicBezTo>
                <a:cubicBezTo>
                  <a:pt x="32" y="29"/>
                  <a:pt x="33" y="29"/>
                  <a:pt x="33" y="29"/>
                </a:cubicBezTo>
                <a:cubicBezTo>
                  <a:pt x="33" y="29"/>
                  <a:pt x="33" y="29"/>
                  <a:pt x="33" y="29"/>
                </a:cubicBezTo>
                <a:cubicBezTo>
                  <a:pt x="33" y="29"/>
                  <a:pt x="33" y="29"/>
                  <a:pt x="34" y="29"/>
                </a:cubicBezTo>
                <a:cubicBezTo>
                  <a:pt x="34" y="29"/>
                  <a:pt x="34" y="29"/>
                  <a:pt x="34" y="29"/>
                </a:cubicBezTo>
                <a:cubicBezTo>
                  <a:pt x="34" y="29"/>
                  <a:pt x="34" y="29"/>
                  <a:pt x="34" y="29"/>
                </a:cubicBezTo>
                <a:cubicBezTo>
                  <a:pt x="34" y="29"/>
                  <a:pt x="34" y="29"/>
                  <a:pt x="34" y="28"/>
                </a:cubicBezTo>
                <a:cubicBezTo>
                  <a:pt x="34" y="29"/>
                  <a:pt x="34" y="29"/>
                  <a:pt x="34" y="29"/>
                </a:cubicBezTo>
                <a:cubicBezTo>
                  <a:pt x="34" y="29"/>
                  <a:pt x="34" y="29"/>
                  <a:pt x="34" y="29"/>
                </a:cubicBezTo>
                <a:cubicBezTo>
                  <a:pt x="34" y="30"/>
                  <a:pt x="34" y="30"/>
                  <a:pt x="34" y="30"/>
                </a:cubicBezTo>
                <a:cubicBezTo>
                  <a:pt x="34" y="30"/>
                  <a:pt x="34" y="30"/>
                  <a:pt x="34" y="31"/>
                </a:cubicBezTo>
                <a:cubicBezTo>
                  <a:pt x="34" y="31"/>
                  <a:pt x="34" y="32"/>
                  <a:pt x="34" y="33"/>
                </a:cubicBezTo>
                <a:cubicBezTo>
                  <a:pt x="34" y="33"/>
                  <a:pt x="34" y="33"/>
                  <a:pt x="34" y="33"/>
                </a:cubicBezTo>
                <a:cubicBezTo>
                  <a:pt x="34" y="33"/>
                  <a:pt x="34" y="34"/>
                  <a:pt x="33" y="35"/>
                </a:cubicBezTo>
                <a:cubicBezTo>
                  <a:pt x="33" y="35"/>
                  <a:pt x="33" y="35"/>
                  <a:pt x="33" y="35"/>
                </a:cubicBezTo>
                <a:cubicBezTo>
                  <a:pt x="33" y="35"/>
                  <a:pt x="33" y="36"/>
                  <a:pt x="33" y="36"/>
                </a:cubicBezTo>
                <a:cubicBezTo>
                  <a:pt x="33" y="37"/>
                  <a:pt x="33" y="37"/>
                  <a:pt x="33" y="37"/>
                </a:cubicBezTo>
                <a:cubicBezTo>
                  <a:pt x="33" y="37"/>
                  <a:pt x="33" y="38"/>
                  <a:pt x="33" y="38"/>
                </a:cubicBezTo>
                <a:cubicBezTo>
                  <a:pt x="33" y="39"/>
                  <a:pt x="33" y="39"/>
                  <a:pt x="33" y="39"/>
                </a:cubicBezTo>
                <a:cubicBezTo>
                  <a:pt x="33" y="39"/>
                  <a:pt x="33" y="39"/>
                  <a:pt x="33" y="40"/>
                </a:cubicBezTo>
                <a:cubicBezTo>
                  <a:pt x="33" y="40"/>
                  <a:pt x="33" y="41"/>
                  <a:pt x="33" y="42"/>
                </a:cubicBezTo>
                <a:cubicBezTo>
                  <a:pt x="33" y="42"/>
                  <a:pt x="33" y="42"/>
                  <a:pt x="33" y="42"/>
                </a:cubicBezTo>
                <a:cubicBezTo>
                  <a:pt x="33" y="43"/>
                  <a:pt x="33" y="43"/>
                  <a:pt x="33" y="44"/>
                </a:cubicBezTo>
                <a:cubicBezTo>
                  <a:pt x="33" y="45"/>
                  <a:pt x="33" y="45"/>
                  <a:pt x="33" y="46"/>
                </a:cubicBezTo>
                <a:cubicBezTo>
                  <a:pt x="33" y="46"/>
                  <a:pt x="33" y="46"/>
                  <a:pt x="33" y="47"/>
                </a:cubicBezTo>
                <a:cubicBezTo>
                  <a:pt x="33" y="47"/>
                  <a:pt x="33" y="47"/>
                  <a:pt x="33" y="47"/>
                </a:cubicBezTo>
                <a:cubicBezTo>
                  <a:pt x="34" y="48"/>
                  <a:pt x="34" y="49"/>
                  <a:pt x="34" y="49"/>
                </a:cubicBezTo>
                <a:cubicBezTo>
                  <a:pt x="33" y="50"/>
                  <a:pt x="32" y="51"/>
                  <a:pt x="31" y="51"/>
                </a:cubicBezTo>
                <a:cubicBezTo>
                  <a:pt x="31" y="51"/>
                  <a:pt x="31" y="52"/>
                  <a:pt x="31" y="52"/>
                </a:cubicBezTo>
                <a:cubicBezTo>
                  <a:pt x="30" y="52"/>
                  <a:pt x="30" y="52"/>
                  <a:pt x="30" y="53"/>
                </a:cubicBezTo>
                <a:cubicBezTo>
                  <a:pt x="29" y="53"/>
                  <a:pt x="29" y="53"/>
                  <a:pt x="29" y="54"/>
                </a:cubicBezTo>
                <a:cubicBezTo>
                  <a:pt x="28" y="54"/>
                  <a:pt x="28" y="54"/>
                  <a:pt x="28" y="55"/>
                </a:cubicBezTo>
                <a:cubicBezTo>
                  <a:pt x="28" y="55"/>
                  <a:pt x="27" y="55"/>
                  <a:pt x="27" y="55"/>
                </a:cubicBezTo>
                <a:cubicBezTo>
                  <a:pt x="27" y="56"/>
                  <a:pt x="26" y="56"/>
                  <a:pt x="26" y="56"/>
                </a:cubicBezTo>
                <a:cubicBezTo>
                  <a:pt x="26" y="57"/>
                  <a:pt x="25" y="57"/>
                  <a:pt x="25" y="58"/>
                </a:cubicBezTo>
                <a:cubicBezTo>
                  <a:pt x="25" y="58"/>
                  <a:pt x="24" y="59"/>
                  <a:pt x="24" y="59"/>
                </a:cubicBezTo>
                <a:cubicBezTo>
                  <a:pt x="24" y="59"/>
                  <a:pt x="24" y="59"/>
                  <a:pt x="24" y="59"/>
                </a:cubicBezTo>
                <a:cubicBezTo>
                  <a:pt x="24" y="59"/>
                  <a:pt x="23" y="60"/>
                  <a:pt x="23" y="60"/>
                </a:cubicBezTo>
                <a:cubicBezTo>
                  <a:pt x="23" y="60"/>
                  <a:pt x="22" y="61"/>
                  <a:pt x="22" y="62"/>
                </a:cubicBezTo>
                <a:cubicBezTo>
                  <a:pt x="22" y="62"/>
                  <a:pt x="22" y="62"/>
                  <a:pt x="22" y="62"/>
                </a:cubicBezTo>
                <a:cubicBezTo>
                  <a:pt x="22" y="62"/>
                  <a:pt x="21" y="63"/>
                  <a:pt x="21" y="63"/>
                </a:cubicBezTo>
                <a:cubicBezTo>
                  <a:pt x="21" y="63"/>
                  <a:pt x="21" y="64"/>
                  <a:pt x="20" y="64"/>
                </a:cubicBezTo>
                <a:cubicBezTo>
                  <a:pt x="20" y="64"/>
                  <a:pt x="20" y="64"/>
                  <a:pt x="20" y="64"/>
                </a:cubicBezTo>
                <a:cubicBezTo>
                  <a:pt x="20" y="65"/>
                  <a:pt x="20" y="65"/>
                  <a:pt x="20" y="65"/>
                </a:cubicBezTo>
                <a:cubicBezTo>
                  <a:pt x="19" y="66"/>
                  <a:pt x="19" y="66"/>
                  <a:pt x="19" y="67"/>
                </a:cubicBezTo>
                <a:cubicBezTo>
                  <a:pt x="19" y="67"/>
                  <a:pt x="19" y="67"/>
                  <a:pt x="19" y="67"/>
                </a:cubicBezTo>
                <a:cubicBezTo>
                  <a:pt x="18" y="68"/>
                  <a:pt x="18" y="69"/>
                  <a:pt x="18" y="70"/>
                </a:cubicBezTo>
                <a:cubicBezTo>
                  <a:pt x="17" y="71"/>
                  <a:pt x="17" y="72"/>
                  <a:pt x="16" y="73"/>
                </a:cubicBezTo>
                <a:cubicBezTo>
                  <a:pt x="16" y="73"/>
                  <a:pt x="16" y="73"/>
                  <a:pt x="16" y="73"/>
                </a:cubicBezTo>
                <a:cubicBezTo>
                  <a:pt x="16" y="74"/>
                  <a:pt x="16" y="75"/>
                  <a:pt x="16" y="75"/>
                </a:cubicBezTo>
                <a:cubicBezTo>
                  <a:pt x="16" y="75"/>
                  <a:pt x="16" y="75"/>
                  <a:pt x="16" y="75"/>
                </a:cubicBezTo>
                <a:cubicBezTo>
                  <a:pt x="15" y="77"/>
                  <a:pt x="15" y="79"/>
                  <a:pt x="14" y="80"/>
                </a:cubicBezTo>
                <a:cubicBezTo>
                  <a:pt x="14" y="81"/>
                  <a:pt x="14" y="82"/>
                  <a:pt x="14" y="83"/>
                </a:cubicBezTo>
                <a:cubicBezTo>
                  <a:pt x="14" y="83"/>
                  <a:pt x="14" y="83"/>
                  <a:pt x="14" y="83"/>
                </a:cubicBezTo>
                <a:cubicBezTo>
                  <a:pt x="14" y="83"/>
                  <a:pt x="14" y="83"/>
                  <a:pt x="14"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2" y="83"/>
                </a:cubicBezTo>
                <a:cubicBezTo>
                  <a:pt x="12" y="83"/>
                  <a:pt x="12" y="83"/>
                  <a:pt x="12" y="83"/>
                </a:cubicBezTo>
                <a:cubicBezTo>
                  <a:pt x="12" y="83"/>
                  <a:pt x="12" y="83"/>
                  <a:pt x="12" y="83"/>
                </a:cubicBezTo>
                <a:cubicBezTo>
                  <a:pt x="12" y="83"/>
                  <a:pt x="12" y="83"/>
                  <a:pt x="12" y="83"/>
                </a:cubicBezTo>
                <a:cubicBezTo>
                  <a:pt x="11" y="83"/>
                  <a:pt x="11" y="83"/>
                  <a:pt x="11" y="83"/>
                </a:cubicBezTo>
                <a:cubicBezTo>
                  <a:pt x="11" y="83"/>
                  <a:pt x="11" y="83"/>
                  <a:pt x="11" y="83"/>
                </a:cubicBezTo>
                <a:cubicBezTo>
                  <a:pt x="10" y="82"/>
                  <a:pt x="10" y="82"/>
                  <a:pt x="10" y="82"/>
                </a:cubicBezTo>
                <a:cubicBezTo>
                  <a:pt x="10" y="82"/>
                  <a:pt x="10" y="82"/>
                  <a:pt x="10" y="82"/>
                </a:cubicBezTo>
                <a:cubicBezTo>
                  <a:pt x="10" y="82"/>
                  <a:pt x="10" y="82"/>
                  <a:pt x="9" y="82"/>
                </a:cubicBezTo>
                <a:cubicBezTo>
                  <a:pt x="9" y="82"/>
                  <a:pt x="9" y="82"/>
                  <a:pt x="9" y="82"/>
                </a:cubicBezTo>
                <a:cubicBezTo>
                  <a:pt x="8" y="82"/>
                  <a:pt x="8" y="82"/>
                  <a:pt x="7" y="82"/>
                </a:cubicBezTo>
                <a:cubicBezTo>
                  <a:pt x="7" y="82"/>
                  <a:pt x="7" y="82"/>
                  <a:pt x="7" y="82"/>
                </a:cubicBezTo>
                <a:cubicBezTo>
                  <a:pt x="6" y="82"/>
                  <a:pt x="6" y="82"/>
                  <a:pt x="6" y="82"/>
                </a:cubicBezTo>
                <a:cubicBezTo>
                  <a:pt x="6" y="82"/>
                  <a:pt x="5" y="82"/>
                  <a:pt x="5" y="82"/>
                </a:cubicBezTo>
                <a:cubicBezTo>
                  <a:pt x="5" y="82"/>
                  <a:pt x="5" y="82"/>
                  <a:pt x="5" y="82"/>
                </a:cubicBezTo>
                <a:cubicBezTo>
                  <a:pt x="5" y="82"/>
                  <a:pt x="5" y="81"/>
                  <a:pt x="5" y="81"/>
                </a:cubicBezTo>
                <a:cubicBezTo>
                  <a:pt x="5" y="81"/>
                  <a:pt x="4" y="81"/>
                  <a:pt x="4" y="81"/>
                </a:cubicBezTo>
                <a:cubicBezTo>
                  <a:pt x="4" y="81"/>
                  <a:pt x="4" y="81"/>
                  <a:pt x="4" y="81"/>
                </a:cubicBezTo>
                <a:cubicBezTo>
                  <a:pt x="4" y="81"/>
                  <a:pt x="4" y="81"/>
                  <a:pt x="4" y="81"/>
                </a:cubicBezTo>
                <a:cubicBezTo>
                  <a:pt x="4" y="81"/>
                  <a:pt x="4" y="81"/>
                  <a:pt x="4" y="81"/>
                </a:cubicBezTo>
                <a:cubicBezTo>
                  <a:pt x="3" y="81"/>
                  <a:pt x="3" y="81"/>
                  <a:pt x="3" y="81"/>
                </a:cubicBezTo>
                <a:cubicBezTo>
                  <a:pt x="3" y="81"/>
                  <a:pt x="3" y="81"/>
                  <a:pt x="3" y="81"/>
                </a:cubicBezTo>
                <a:cubicBezTo>
                  <a:pt x="3" y="81"/>
                  <a:pt x="3" y="81"/>
                  <a:pt x="3" y="81"/>
                </a:cubicBezTo>
                <a:cubicBezTo>
                  <a:pt x="2" y="81"/>
                  <a:pt x="2" y="81"/>
                  <a:pt x="2" y="81"/>
                </a:cubicBezTo>
                <a:cubicBezTo>
                  <a:pt x="1" y="86"/>
                  <a:pt x="0" y="91"/>
                  <a:pt x="0" y="96"/>
                </a:cubicBezTo>
                <a:cubicBezTo>
                  <a:pt x="0" y="113"/>
                  <a:pt x="5" y="129"/>
                  <a:pt x="12" y="143"/>
                </a:cubicBezTo>
                <a:cubicBezTo>
                  <a:pt x="13" y="145"/>
                  <a:pt x="16" y="148"/>
                  <a:pt x="17" y="148"/>
                </a:cubicBezTo>
                <a:cubicBezTo>
                  <a:pt x="16" y="149"/>
                  <a:pt x="16" y="149"/>
                  <a:pt x="17" y="150"/>
                </a:cubicBezTo>
                <a:cubicBezTo>
                  <a:pt x="28" y="168"/>
                  <a:pt x="46" y="181"/>
                  <a:pt x="67" y="188"/>
                </a:cubicBezTo>
                <a:cubicBezTo>
                  <a:pt x="69" y="189"/>
                  <a:pt x="71" y="188"/>
                  <a:pt x="73" y="188"/>
                </a:cubicBezTo>
                <a:cubicBezTo>
                  <a:pt x="73" y="189"/>
                  <a:pt x="76" y="190"/>
                  <a:pt x="78" y="191"/>
                </a:cubicBezTo>
                <a:cubicBezTo>
                  <a:pt x="84" y="192"/>
                  <a:pt x="90" y="193"/>
                  <a:pt x="96" y="193"/>
                </a:cubicBezTo>
                <a:cubicBezTo>
                  <a:pt x="103" y="193"/>
                  <a:pt x="110" y="192"/>
                  <a:pt x="116" y="190"/>
                </a:cubicBezTo>
                <a:cubicBezTo>
                  <a:pt x="118" y="190"/>
                  <a:pt x="121" y="189"/>
                  <a:pt x="122" y="188"/>
                </a:cubicBezTo>
                <a:cubicBezTo>
                  <a:pt x="122" y="188"/>
                  <a:pt x="123" y="188"/>
                  <a:pt x="124" y="188"/>
                </a:cubicBezTo>
                <a:cubicBezTo>
                  <a:pt x="148" y="181"/>
                  <a:pt x="166" y="167"/>
                  <a:pt x="177" y="149"/>
                </a:cubicBezTo>
                <a:close/>
                <a:moveTo>
                  <a:pt x="77" y="153"/>
                </a:moveTo>
                <a:cubicBezTo>
                  <a:pt x="77" y="153"/>
                  <a:pt x="77" y="153"/>
                  <a:pt x="76" y="154"/>
                </a:cubicBezTo>
                <a:cubicBezTo>
                  <a:pt x="76" y="154"/>
                  <a:pt x="76" y="154"/>
                  <a:pt x="76" y="154"/>
                </a:cubicBezTo>
                <a:cubicBezTo>
                  <a:pt x="76" y="154"/>
                  <a:pt x="76" y="155"/>
                  <a:pt x="75" y="155"/>
                </a:cubicBezTo>
                <a:cubicBezTo>
                  <a:pt x="75" y="155"/>
                  <a:pt x="75" y="155"/>
                  <a:pt x="75" y="155"/>
                </a:cubicBezTo>
                <a:cubicBezTo>
                  <a:pt x="75" y="155"/>
                  <a:pt x="75" y="156"/>
                  <a:pt x="74" y="156"/>
                </a:cubicBezTo>
                <a:cubicBezTo>
                  <a:pt x="74" y="156"/>
                  <a:pt x="74" y="156"/>
                  <a:pt x="74" y="156"/>
                </a:cubicBezTo>
                <a:cubicBezTo>
                  <a:pt x="74" y="156"/>
                  <a:pt x="74" y="156"/>
                  <a:pt x="74" y="156"/>
                </a:cubicBezTo>
                <a:cubicBezTo>
                  <a:pt x="74" y="156"/>
                  <a:pt x="74" y="156"/>
                  <a:pt x="74" y="156"/>
                </a:cubicBezTo>
                <a:cubicBezTo>
                  <a:pt x="74" y="157"/>
                  <a:pt x="74" y="157"/>
                  <a:pt x="74" y="157"/>
                </a:cubicBezTo>
                <a:cubicBezTo>
                  <a:pt x="73" y="157"/>
                  <a:pt x="73" y="158"/>
                  <a:pt x="73" y="158"/>
                </a:cubicBezTo>
                <a:cubicBezTo>
                  <a:pt x="73" y="158"/>
                  <a:pt x="73" y="158"/>
                  <a:pt x="73" y="158"/>
                </a:cubicBezTo>
                <a:cubicBezTo>
                  <a:pt x="72" y="158"/>
                  <a:pt x="72" y="159"/>
                  <a:pt x="71" y="159"/>
                </a:cubicBezTo>
                <a:cubicBezTo>
                  <a:pt x="71" y="159"/>
                  <a:pt x="71" y="159"/>
                  <a:pt x="71" y="159"/>
                </a:cubicBezTo>
                <a:cubicBezTo>
                  <a:pt x="71" y="160"/>
                  <a:pt x="70" y="160"/>
                  <a:pt x="70" y="161"/>
                </a:cubicBezTo>
                <a:cubicBezTo>
                  <a:pt x="70" y="161"/>
                  <a:pt x="69" y="161"/>
                  <a:pt x="69" y="161"/>
                </a:cubicBezTo>
                <a:cubicBezTo>
                  <a:pt x="69" y="162"/>
                  <a:pt x="69" y="162"/>
                  <a:pt x="69" y="162"/>
                </a:cubicBezTo>
                <a:cubicBezTo>
                  <a:pt x="68" y="162"/>
                  <a:pt x="68" y="163"/>
                  <a:pt x="67" y="163"/>
                </a:cubicBezTo>
                <a:cubicBezTo>
                  <a:pt x="67" y="163"/>
                  <a:pt x="67" y="163"/>
                  <a:pt x="67" y="163"/>
                </a:cubicBezTo>
                <a:cubicBezTo>
                  <a:pt x="67" y="163"/>
                  <a:pt x="67" y="163"/>
                  <a:pt x="67" y="163"/>
                </a:cubicBezTo>
                <a:cubicBezTo>
                  <a:pt x="67" y="163"/>
                  <a:pt x="67" y="164"/>
                  <a:pt x="66" y="164"/>
                </a:cubicBezTo>
                <a:cubicBezTo>
                  <a:pt x="66" y="164"/>
                  <a:pt x="66" y="164"/>
                  <a:pt x="66" y="164"/>
                </a:cubicBezTo>
                <a:cubicBezTo>
                  <a:pt x="66" y="164"/>
                  <a:pt x="66" y="165"/>
                  <a:pt x="65" y="165"/>
                </a:cubicBezTo>
                <a:cubicBezTo>
                  <a:pt x="65" y="165"/>
                  <a:pt x="65" y="165"/>
                  <a:pt x="65" y="165"/>
                </a:cubicBezTo>
                <a:cubicBezTo>
                  <a:pt x="65" y="165"/>
                  <a:pt x="65" y="165"/>
                  <a:pt x="65" y="165"/>
                </a:cubicBezTo>
                <a:cubicBezTo>
                  <a:pt x="65" y="165"/>
                  <a:pt x="65" y="165"/>
                  <a:pt x="65" y="165"/>
                </a:cubicBezTo>
                <a:cubicBezTo>
                  <a:pt x="64" y="166"/>
                  <a:pt x="64" y="166"/>
                  <a:pt x="64" y="166"/>
                </a:cubicBezTo>
                <a:cubicBezTo>
                  <a:pt x="63" y="166"/>
                  <a:pt x="63" y="166"/>
                  <a:pt x="63" y="166"/>
                </a:cubicBezTo>
                <a:cubicBezTo>
                  <a:pt x="63" y="166"/>
                  <a:pt x="63" y="166"/>
                  <a:pt x="63" y="166"/>
                </a:cubicBezTo>
                <a:cubicBezTo>
                  <a:pt x="63" y="167"/>
                  <a:pt x="63" y="167"/>
                  <a:pt x="63" y="167"/>
                </a:cubicBezTo>
                <a:cubicBezTo>
                  <a:pt x="63" y="167"/>
                  <a:pt x="63" y="167"/>
                  <a:pt x="62" y="167"/>
                </a:cubicBezTo>
                <a:cubicBezTo>
                  <a:pt x="62" y="167"/>
                  <a:pt x="62" y="167"/>
                  <a:pt x="62" y="167"/>
                </a:cubicBezTo>
                <a:cubicBezTo>
                  <a:pt x="62" y="168"/>
                  <a:pt x="62" y="168"/>
                  <a:pt x="62" y="168"/>
                </a:cubicBezTo>
                <a:cubicBezTo>
                  <a:pt x="62" y="168"/>
                  <a:pt x="62" y="168"/>
                  <a:pt x="62" y="168"/>
                </a:cubicBezTo>
                <a:cubicBezTo>
                  <a:pt x="62" y="168"/>
                  <a:pt x="61" y="168"/>
                  <a:pt x="61" y="168"/>
                </a:cubicBezTo>
                <a:cubicBezTo>
                  <a:pt x="61" y="168"/>
                  <a:pt x="61" y="168"/>
                  <a:pt x="61" y="168"/>
                </a:cubicBezTo>
                <a:cubicBezTo>
                  <a:pt x="61" y="168"/>
                  <a:pt x="61" y="168"/>
                  <a:pt x="61" y="168"/>
                </a:cubicBezTo>
                <a:cubicBezTo>
                  <a:pt x="61" y="168"/>
                  <a:pt x="61" y="168"/>
                  <a:pt x="61" y="168"/>
                </a:cubicBezTo>
                <a:cubicBezTo>
                  <a:pt x="61" y="169"/>
                  <a:pt x="60" y="169"/>
                  <a:pt x="60" y="169"/>
                </a:cubicBezTo>
                <a:cubicBezTo>
                  <a:pt x="60" y="169"/>
                  <a:pt x="60" y="169"/>
                  <a:pt x="60" y="169"/>
                </a:cubicBezTo>
                <a:cubicBezTo>
                  <a:pt x="60" y="169"/>
                  <a:pt x="60" y="169"/>
                  <a:pt x="59" y="169"/>
                </a:cubicBezTo>
                <a:cubicBezTo>
                  <a:pt x="59" y="170"/>
                  <a:pt x="59" y="170"/>
                  <a:pt x="59" y="170"/>
                </a:cubicBezTo>
                <a:cubicBezTo>
                  <a:pt x="59" y="170"/>
                  <a:pt x="58" y="170"/>
                  <a:pt x="58" y="170"/>
                </a:cubicBezTo>
                <a:cubicBezTo>
                  <a:pt x="50" y="167"/>
                  <a:pt x="30" y="155"/>
                  <a:pt x="27" y="149"/>
                </a:cubicBezTo>
                <a:cubicBezTo>
                  <a:pt x="26" y="148"/>
                  <a:pt x="26" y="147"/>
                  <a:pt x="26" y="146"/>
                </a:cubicBezTo>
                <a:cubicBezTo>
                  <a:pt x="26" y="146"/>
                  <a:pt x="26" y="146"/>
                  <a:pt x="26" y="146"/>
                </a:cubicBezTo>
                <a:cubicBezTo>
                  <a:pt x="26" y="146"/>
                  <a:pt x="26" y="146"/>
                  <a:pt x="26" y="145"/>
                </a:cubicBezTo>
                <a:cubicBezTo>
                  <a:pt x="26" y="145"/>
                  <a:pt x="26" y="145"/>
                  <a:pt x="26" y="145"/>
                </a:cubicBezTo>
                <a:cubicBezTo>
                  <a:pt x="26" y="145"/>
                  <a:pt x="26" y="145"/>
                  <a:pt x="26" y="145"/>
                </a:cubicBezTo>
                <a:cubicBezTo>
                  <a:pt x="26" y="145"/>
                  <a:pt x="26" y="145"/>
                  <a:pt x="26" y="145"/>
                </a:cubicBezTo>
                <a:cubicBezTo>
                  <a:pt x="26" y="144"/>
                  <a:pt x="26" y="144"/>
                  <a:pt x="26" y="144"/>
                </a:cubicBezTo>
                <a:cubicBezTo>
                  <a:pt x="26" y="144"/>
                  <a:pt x="26" y="144"/>
                  <a:pt x="26" y="144"/>
                </a:cubicBezTo>
                <a:cubicBezTo>
                  <a:pt x="26" y="143"/>
                  <a:pt x="26" y="143"/>
                  <a:pt x="26" y="143"/>
                </a:cubicBezTo>
                <a:cubicBezTo>
                  <a:pt x="26" y="143"/>
                  <a:pt x="25" y="143"/>
                  <a:pt x="25" y="143"/>
                </a:cubicBezTo>
                <a:cubicBezTo>
                  <a:pt x="25" y="142"/>
                  <a:pt x="25" y="142"/>
                  <a:pt x="25" y="142"/>
                </a:cubicBezTo>
                <a:cubicBezTo>
                  <a:pt x="25" y="142"/>
                  <a:pt x="25" y="141"/>
                  <a:pt x="25" y="141"/>
                </a:cubicBezTo>
                <a:cubicBezTo>
                  <a:pt x="25" y="141"/>
                  <a:pt x="25" y="141"/>
                  <a:pt x="25" y="140"/>
                </a:cubicBezTo>
                <a:cubicBezTo>
                  <a:pt x="25" y="140"/>
                  <a:pt x="25" y="140"/>
                  <a:pt x="25" y="140"/>
                </a:cubicBezTo>
                <a:cubicBezTo>
                  <a:pt x="25" y="139"/>
                  <a:pt x="25" y="138"/>
                  <a:pt x="25" y="137"/>
                </a:cubicBezTo>
                <a:cubicBezTo>
                  <a:pt x="25" y="137"/>
                  <a:pt x="25" y="137"/>
                  <a:pt x="25" y="137"/>
                </a:cubicBezTo>
                <a:cubicBezTo>
                  <a:pt x="24" y="134"/>
                  <a:pt x="24" y="130"/>
                  <a:pt x="24" y="127"/>
                </a:cubicBezTo>
                <a:cubicBezTo>
                  <a:pt x="24" y="127"/>
                  <a:pt x="24" y="127"/>
                  <a:pt x="24" y="127"/>
                </a:cubicBezTo>
                <a:cubicBezTo>
                  <a:pt x="24" y="126"/>
                  <a:pt x="24" y="126"/>
                  <a:pt x="24" y="125"/>
                </a:cubicBezTo>
                <a:cubicBezTo>
                  <a:pt x="24" y="125"/>
                  <a:pt x="24" y="125"/>
                  <a:pt x="24" y="125"/>
                </a:cubicBezTo>
                <a:cubicBezTo>
                  <a:pt x="24" y="124"/>
                  <a:pt x="24" y="124"/>
                  <a:pt x="24" y="123"/>
                </a:cubicBezTo>
                <a:cubicBezTo>
                  <a:pt x="24" y="123"/>
                  <a:pt x="24" y="123"/>
                  <a:pt x="24" y="123"/>
                </a:cubicBezTo>
                <a:cubicBezTo>
                  <a:pt x="24" y="122"/>
                  <a:pt x="24" y="122"/>
                  <a:pt x="24" y="121"/>
                </a:cubicBezTo>
                <a:cubicBezTo>
                  <a:pt x="24" y="121"/>
                  <a:pt x="24" y="121"/>
                  <a:pt x="24" y="121"/>
                </a:cubicBezTo>
                <a:cubicBezTo>
                  <a:pt x="24" y="121"/>
                  <a:pt x="24" y="120"/>
                  <a:pt x="24" y="120"/>
                </a:cubicBezTo>
                <a:cubicBezTo>
                  <a:pt x="24" y="120"/>
                  <a:pt x="24" y="120"/>
                  <a:pt x="24" y="119"/>
                </a:cubicBezTo>
                <a:cubicBezTo>
                  <a:pt x="24" y="119"/>
                  <a:pt x="24" y="119"/>
                  <a:pt x="24" y="118"/>
                </a:cubicBezTo>
                <a:cubicBezTo>
                  <a:pt x="24" y="118"/>
                  <a:pt x="24" y="118"/>
                  <a:pt x="24" y="118"/>
                </a:cubicBezTo>
                <a:cubicBezTo>
                  <a:pt x="25" y="118"/>
                  <a:pt x="25" y="117"/>
                  <a:pt x="25" y="117"/>
                </a:cubicBezTo>
                <a:cubicBezTo>
                  <a:pt x="25" y="117"/>
                  <a:pt x="26" y="117"/>
                  <a:pt x="26" y="117"/>
                </a:cubicBezTo>
                <a:cubicBezTo>
                  <a:pt x="26" y="117"/>
                  <a:pt x="27" y="117"/>
                  <a:pt x="27" y="117"/>
                </a:cubicBezTo>
                <a:cubicBezTo>
                  <a:pt x="27" y="117"/>
                  <a:pt x="27" y="117"/>
                  <a:pt x="28" y="117"/>
                </a:cubicBezTo>
                <a:cubicBezTo>
                  <a:pt x="28" y="118"/>
                  <a:pt x="28" y="118"/>
                  <a:pt x="29" y="118"/>
                </a:cubicBezTo>
                <a:cubicBezTo>
                  <a:pt x="29" y="118"/>
                  <a:pt x="29" y="118"/>
                  <a:pt x="29" y="118"/>
                </a:cubicBezTo>
                <a:cubicBezTo>
                  <a:pt x="30" y="118"/>
                  <a:pt x="30" y="118"/>
                  <a:pt x="31" y="118"/>
                </a:cubicBezTo>
                <a:cubicBezTo>
                  <a:pt x="31" y="118"/>
                  <a:pt x="31" y="118"/>
                  <a:pt x="31" y="118"/>
                </a:cubicBezTo>
                <a:cubicBezTo>
                  <a:pt x="32" y="118"/>
                  <a:pt x="32" y="118"/>
                  <a:pt x="33" y="118"/>
                </a:cubicBezTo>
                <a:cubicBezTo>
                  <a:pt x="33" y="118"/>
                  <a:pt x="33" y="118"/>
                  <a:pt x="33" y="118"/>
                </a:cubicBezTo>
                <a:cubicBezTo>
                  <a:pt x="34" y="118"/>
                  <a:pt x="35" y="118"/>
                  <a:pt x="36" y="118"/>
                </a:cubicBezTo>
                <a:cubicBezTo>
                  <a:pt x="36" y="118"/>
                  <a:pt x="36" y="118"/>
                  <a:pt x="36" y="118"/>
                </a:cubicBezTo>
                <a:cubicBezTo>
                  <a:pt x="37" y="118"/>
                  <a:pt x="38" y="119"/>
                  <a:pt x="39" y="119"/>
                </a:cubicBezTo>
                <a:cubicBezTo>
                  <a:pt x="39" y="119"/>
                  <a:pt x="39" y="119"/>
                  <a:pt x="39" y="119"/>
                </a:cubicBezTo>
                <a:cubicBezTo>
                  <a:pt x="40" y="119"/>
                  <a:pt x="41" y="119"/>
                  <a:pt x="42" y="119"/>
                </a:cubicBezTo>
                <a:cubicBezTo>
                  <a:pt x="43" y="119"/>
                  <a:pt x="43" y="119"/>
                  <a:pt x="43" y="119"/>
                </a:cubicBezTo>
                <a:cubicBezTo>
                  <a:pt x="44" y="119"/>
                  <a:pt x="45" y="119"/>
                  <a:pt x="46" y="119"/>
                </a:cubicBezTo>
                <a:cubicBezTo>
                  <a:pt x="46" y="119"/>
                  <a:pt x="46" y="119"/>
                  <a:pt x="47" y="119"/>
                </a:cubicBezTo>
                <a:cubicBezTo>
                  <a:pt x="47" y="119"/>
                  <a:pt x="48" y="119"/>
                  <a:pt x="49" y="119"/>
                </a:cubicBezTo>
                <a:cubicBezTo>
                  <a:pt x="49" y="119"/>
                  <a:pt x="49" y="119"/>
                  <a:pt x="50" y="119"/>
                </a:cubicBezTo>
                <a:cubicBezTo>
                  <a:pt x="50" y="119"/>
                  <a:pt x="50" y="119"/>
                  <a:pt x="50" y="119"/>
                </a:cubicBezTo>
                <a:cubicBezTo>
                  <a:pt x="51" y="119"/>
                  <a:pt x="52" y="119"/>
                  <a:pt x="53" y="119"/>
                </a:cubicBezTo>
                <a:cubicBezTo>
                  <a:pt x="53" y="119"/>
                  <a:pt x="53" y="119"/>
                  <a:pt x="53" y="119"/>
                </a:cubicBezTo>
                <a:cubicBezTo>
                  <a:pt x="53" y="119"/>
                  <a:pt x="53" y="119"/>
                  <a:pt x="53" y="119"/>
                </a:cubicBezTo>
                <a:cubicBezTo>
                  <a:pt x="54" y="119"/>
                  <a:pt x="55" y="119"/>
                  <a:pt x="55" y="119"/>
                </a:cubicBezTo>
                <a:cubicBezTo>
                  <a:pt x="56" y="119"/>
                  <a:pt x="56" y="119"/>
                  <a:pt x="56" y="119"/>
                </a:cubicBezTo>
                <a:cubicBezTo>
                  <a:pt x="57" y="119"/>
                  <a:pt x="58" y="119"/>
                  <a:pt x="59" y="119"/>
                </a:cubicBezTo>
                <a:cubicBezTo>
                  <a:pt x="59" y="120"/>
                  <a:pt x="60" y="121"/>
                  <a:pt x="60" y="122"/>
                </a:cubicBezTo>
                <a:cubicBezTo>
                  <a:pt x="60" y="122"/>
                  <a:pt x="60" y="122"/>
                  <a:pt x="60" y="122"/>
                </a:cubicBezTo>
                <a:cubicBezTo>
                  <a:pt x="61" y="123"/>
                  <a:pt x="61" y="124"/>
                  <a:pt x="61" y="124"/>
                </a:cubicBezTo>
                <a:cubicBezTo>
                  <a:pt x="62" y="125"/>
                  <a:pt x="62" y="125"/>
                  <a:pt x="62" y="126"/>
                </a:cubicBezTo>
                <a:cubicBezTo>
                  <a:pt x="62" y="126"/>
                  <a:pt x="62" y="127"/>
                  <a:pt x="63" y="127"/>
                </a:cubicBezTo>
                <a:cubicBezTo>
                  <a:pt x="63" y="128"/>
                  <a:pt x="64" y="129"/>
                  <a:pt x="64" y="130"/>
                </a:cubicBezTo>
                <a:cubicBezTo>
                  <a:pt x="64" y="130"/>
                  <a:pt x="64" y="130"/>
                  <a:pt x="65" y="130"/>
                </a:cubicBezTo>
                <a:cubicBezTo>
                  <a:pt x="65" y="132"/>
                  <a:pt x="66" y="133"/>
                  <a:pt x="67" y="134"/>
                </a:cubicBezTo>
                <a:cubicBezTo>
                  <a:pt x="67" y="134"/>
                  <a:pt x="67" y="134"/>
                  <a:pt x="67" y="134"/>
                </a:cubicBezTo>
                <a:cubicBezTo>
                  <a:pt x="68" y="137"/>
                  <a:pt x="70" y="140"/>
                  <a:pt x="72" y="142"/>
                </a:cubicBezTo>
                <a:cubicBezTo>
                  <a:pt x="72" y="142"/>
                  <a:pt x="72" y="142"/>
                  <a:pt x="72" y="142"/>
                </a:cubicBezTo>
                <a:cubicBezTo>
                  <a:pt x="72" y="143"/>
                  <a:pt x="73" y="144"/>
                  <a:pt x="73" y="144"/>
                </a:cubicBezTo>
                <a:cubicBezTo>
                  <a:pt x="73" y="145"/>
                  <a:pt x="73" y="145"/>
                  <a:pt x="74" y="145"/>
                </a:cubicBezTo>
                <a:cubicBezTo>
                  <a:pt x="74" y="145"/>
                  <a:pt x="74" y="146"/>
                  <a:pt x="74" y="146"/>
                </a:cubicBezTo>
                <a:cubicBezTo>
                  <a:pt x="76" y="148"/>
                  <a:pt x="77" y="150"/>
                  <a:pt x="78" y="152"/>
                </a:cubicBezTo>
                <a:cubicBezTo>
                  <a:pt x="78" y="152"/>
                  <a:pt x="77" y="152"/>
                  <a:pt x="77" y="153"/>
                </a:cubicBezTo>
                <a:close/>
                <a:moveTo>
                  <a:pt x="116" y="84"/>
                </a:moveTo>
                <a:cubicBezTo>
                  <a:pt x="116" y="84"/>
                  <a:pt x="115" y="84"/>
                  <a:pt x="115" y="84"/>
                </a:cubicBezTo>
                <a:cubicBezTo>
                  <a:pt x="114" y="84"/>
                  <a:pt x="114" y="84"/>
                  <a:pt x="114" y="84"/>
                </a:cubicBezTo>
                <a:cubicBezTo>
                  <a:pt x="113" y="84"/>
                  <a:pt x="113" y="84"/>
                  <a:pt x="112" y="84"/>
                </a:cubicBezTo>
                <a:cubicBezTo>
                  <a:pt x="112" y="84"/>
                  <a:pt x="112" y="84"/>
                  <a:pt x="112" y="84"/>
                </a:cubicBezTo>
                <a:cubicBezTo>
                  <a:pt x="111" y="84"/>
                  <a:pt x="111" y="84"/>
                  <a:pt x="110" y="84"/>
                </a:cubicBezTo>
                <a:cubicBezTo>
                  <a:pt x="110" y="84"/>
                  <a:pt x="110" y="84"/>
                  <a:pt x="110" y="84"/>
                </a:cubicBezTo>
                <a:cubicBezTo>
                  <a:pt x="109" y="84"/>
                  <a:pt x="109" y="84"/>
                  <a:pt x="109" y="84"/>
                </a:cubicBezTo>
                <a:cubicBezTo>
                  <a:pt x="109" y="84"/>
                  <a:pt x="108" y="84"/>
                  <a:pt x="108" y="84"/>
                </a:cubicBezTo>
                <a:cubicBezTo>
                  <a:pt x="107" y="84"/>
                  <a:pt x="107" y="84"/>
                  <a:pt x="107" y="84"/>
                </a:cubicBezTo>
                <a:cubicBezTo>
                  <a:pt x="107" y="84"/>
                  <a:pt x="107" y="84"/>
                  <a:pt x="107" y="84"/>
                </a:cubicBezTo>
                <a:cubicBezTo>
                  <a:pt x="106" y="84"/>
                  <a:pt x="105" y="84"/>
                  <a:pt x="104" y="84"/>
                </a:cubicBezTo>
                <a:cubicBezTo>
                  <a:pt x="103" y="84"/>
                  <a:pt x="103" y="84"/>
                  <a:pt x="103" y="84"/>
                </a:cubicBezTo>
                <a:cubicBezTo>
                  <a:pt x="102" y="84"/>
                  <a:pt x="101" y="84"/>
                  <a:pt x="100" y="84"/>
                </a:cubicBezTo>
                <a:cubicBezTo>
                  <a:pt x="100" y="84"/>
                  <a:pt x="100" y="84"/>
                  <a:pt x="100" y="84"/>
                </a:cubicBezTo>
                <a:cubicBezTo>
                  <a:pt x="99" y="84"/>
                  <a:pt x="99" y="84"/>
                  <a:pt x="99" y="84"/>
                </a:cubicBezTo>
                <a:cubicBezTo>
                  <a:pt x="99" y="84"/>
                  <a:pt x="98" y="84"/>
                  <a:pt x="97" y="84"/>
                </a:cubicBezTo>
                <a:cubicBezTo>
                  <a:pt x="95" y="84"/>
                  <a:pt x="95" y="84"/>
                  <a:pt x="95" y="84"/>
                </a:cubicBezTo>
                <a:cubicBezTo>
                  <a:pt x="95" y="84"/>
                  <a:pt x="94" y="84"/>
                  <a:pt x="94" y="84"/>
                </a:cubicBezTo>
                <a:cubicBezTo>
                  <a:pt x="93" y="84"/>
                  <a:pt x="92" y="84"/>
                  <a:pt x="91" y="84"/>
                </a:cubicBezTo>
                <a:cubicBezTo>
                  <a:pt x="91" y="84"/>
                  <a:pt x="90" y="84"/>
                  <a:pt x="90" y="84"/>
                </a:cubicBezTo>
                <a:cubicBezTo>
                  <a:pt x="89" y="84"/>
                  <a:pt x="88" y="84"/>
                  <a:pt x="87" y="84"/>
                </a:cubicBezTo>
                <a:cubicBezTo>
                  <a:pt x="87" y="84"/>
                  <a:pt x="86" y="84"/>
                  <a:pt x="86" y="84"/>
                </a:cubicBezTo>
                <a:cubicBezTo>
                  <a:pt x="85" y="84"/>
                  <a:pt x="84" y="84"/>
                  <a:pt x="83" y="84"/>
                </a:cubicBezTo>
                <a:cubicBezTo>
                  <a:pt x="83" y="84"/>
                  <a:pt x="83" y="84"/>
                  <a:pt x="82" y="84"/>
                </a:cubicBezTo>
                <a:cubicBezTo>
                  <a:pt x="82" y="84"/>
                  <a:pt x="82" y="84"/>
                  <a:pt x="82" y="84"/>
                </a:cubicBezTo>
                <a:cubicBezTo>
                  <a:pt x="82" y="84"/>
                  <a:pt x="82" y="84"/>
                  <a:pt x="82" y="84"/>
                </a:cubicBezTo>
                <a:cubicBezTo>
                  <a:pt x="81" y="84"/>
                  <a:pt x="81" y="84"/>
                  <a:pt x="80" y="84"/>
                </a:cubicBezTo>
                <a:cubicBezTo>
                  <a:pt x="80" y="84"/>
                  <a:pt x="79" y="84"/>
                  <a:pt x="79" y="84"/>
                </a:cubicBezTo>
                <a:cubicBezTo>
                  <a:pt x="74" y="78"/>
                  <a:pt x="67" y="60"/>
                  <a:pt x="66" y="50"/>
                </a:cubicBezTo>
                <a:cubicBezTo>
                  <a:pt x="74" y="42"/>
                  <a:pt x="89" y="32"/>
                  <a:pt x="98" y="30"/>
                </a:cubicBezTo>
                <a:cubicBezTo>
                  <a:pt x="99" y="30"/>
                  <a:pt x="99" y="30"/>
                  <a:pt x="100" y="30"/>
                </a:cubicBezTo>
                <a:cubicBezTo>
                  <a:pt x="100" y="30"/>
                  <a:pt x="100" y="30"/>
                  <a:pt x="100" y="30"/>
                </a:cubicBezTo>
                <a:cubicBezTo>
                  <a:pt x="100" y="30"/>
                  <a:pt x="100" y="30"/>
                  <a:pt x="100" y="30"/>
                </a:cubicBezTo>
                <a:cubicBezTo>
                  <a:pt x="100" y="30"/>
                  <a:pt x="100" y="30"/>
                  <a:pt x="100" y="30"/>
                </a:cubicBezTo>
                <a:cubicBezTo>
                  <a:pt x="100" y="30"/>
                  <a:pt x="101" y="30"/>
                  <a:pt x="101" y="30"/>
                </a:cubicBezTo>
                <a:cubicBezTo>
                  <a:pt x="101" y="30"/>
                  <a:pt x="101" y="31"/>
                  <a:pt x="101" y="31"/>
                </a:cubicBezTo>
                <a:cubicBezTo>
                  <a:pt x="101" y="31"/>
                  <a:pt x="101" y="31"/>
                  <a:pt x="102" y="31"/>
                </a:cubicBezTo>
                <a:cubicBezTo>
                  <a:pt x="102" y="31"/>
                  <a:pt x="102" y="31"/>
                  <a:pt x="102" y="31"/>
                </a:cubicBezTo>
                <a:cubicBezTo>
                  <a:pt x="102" y="31"/>
                  <a:pt x="102" y="31"/>
                  <a:pt x="102" y="31"/>
                </a:cubicBezTo>
                <a:cubicBezTo>
                  <a:pt x="103" y="31"/>
                  <a:pt x="103" y="31"/>
                  <a:pt x="103" y="31"/>
                </a:cubicBezTo>
                <a:cubicBezTo>
                  <a:pt x="103" y="31"/>
                  <a:pt x="103" y="31"/>
                  <a:pt x="103" y="31"/>
                </a:cubicBezTo>
                <a:cubicBezTo>
                  <a:pt x="106" y="33"/>
                  <a:pt x="109" y="34"/>
                  <a:pt x="111" y="36"/>
                </a:cubicBezTo>
                <a:cubicBezTo>
                  <a:pt x="112" y="36"/>
                  <a:pt x="112" y="36"/>
                  <a:pt x="112" y="36"/>
                </a:cubicBezTo>
                <a:cubicBezTo>
                  <a:pt x="113" y="37"/>
                  <a:pt x="114" y="37"/>
                  <a:pt x="115" y="38"/>
                </a:cubicBezTo>
                <a:cubicBezTo>
                  <a:pt x="115" y="38"/>
                  <a:pt x="115" y="38"/>
                  <a:pt x="115" y="38"/>
                </a:cubicBezTo>
                <a:cubicBezTo>
                  <a:pt x="116" y="39"/>
                  <a:pt x="117" y="39"/>
                  <a:pt x="118" y="40"/>
                </a:cubicBezTo>
                <a:cubicBezTo>
                  <a:pt x="118" y="40"/>
                  <a:pt x="118" y="40"/>
                  <a:pt x="118" y="40"/>
                </a:cubicBezTo>
                <a:cubicBezTo>
                  <a:pt x="119" y="41"/>
                  <a:pt x="120" y="42"/>
                  <a:pt x="121" y="42"/>
                </a:cubicBezTo>
                <a:cubicBezTo>
                  <a:pt x="122" y="43"/>
                  <a:pt x="122" y="43"/>
                  <a:pt x="122" y="43"/>
                </a:cubicBezTo>
                <a:cubicBezTo>
                  <a:pt x="123" y="44"/>
                  <a:pt x="124" y="44"/>
                  <a:pt x="125" y="45"/>
                </a:cubicBezTo>
                <a:cubicBezTo>
                  <a:pt x="125" y="45"/>
                  <a:pt x="125" y="45"/>
                  <a:pt x="125" y="45"/>
                </a:cubicBezTo>
                <a:cubicBezTo>
                  <a:pt x="126" y="46"/>
                  <a:pt x="127" y="47"/>
                  <a:pt x="128" y="48"/>
                </a:cubicBezTo>
                <a:cubicBezTo>
                  <a:pt x="128" y="48"/>
                  <a:pt x="128" y="48"/>
                  <a:pt x="129" y="48"/>
                </a:cubicBezTo>
                <a:cubicBezTo>
                  <a:pt x="129" y="49"/>
                  <a:pt x="130" y="50"/>
                  <a:pt x="131" y="51"/>
                </a:cubicBezTo>
                <a:cubicBezTo>
                  <a:pt x="131" y="51"/>
                  <a:pt x="131" y="52"/>
                  <a:pt x="131" y="52"/>
                </a:cubicBezTo>
                <a:cubicBezTo>
                  <a:pt x="131" y="53"/>
                  <a:pt x="131" y="53"/>
                  <a:pt x="131" y="53"/>
                </a:cubicBezTo>
                <a:cubicBezTo>
                  <a:pt x="131" y="54"/>
                  <a:pt x="130" y="54"/>
                  <a:pt x="130" y="55"/>
                </a:cubicBezTo>
                <a:cubicBezTo>
                  <a:pt x="130" y="55"/>
                  <a:pt x="130" y="55"/>
                  <a:pt x="130" y="55"/>
                </a:cubicBezTo>
                <a:cubicBezTo>
                  <a:pt x="130" y="56"/>
                  <a:pt x="130" y="56"/>
                  <a:pt x="130" y="57"/>
                </a:cubicBezTo>
                <a:cubicBezTo>
                  <a:pt x="130" y="57"/>
                  <a:pt x="130" y="57"/>
                  <a:pt x="130" y="57"/>
                </a:cubicBezTo>
                <a:cubicBezTo>
                  <a:pt x="129" y="58"/>
                  <a:pt x="129" y="59"/>
                  <a:pt x="129" y="59"/>
                </a:cubicBezTo>
                <a:cubicBezTo>
                  <a:pt x="129" y="60"/>
                  <a:pt x="129" y="60"/>
                  <a:pt x="129" y="60"/>
                </a:cubicBezTo>
                <a:cubicBezTo>
                  <a:pt x="129" y="60"/>
                  <a:pt x="128" y="61"/>
                  <a:pt x="128" y="62"/>
                </a:cubicBezTo>
                <a:cubicBezTo>
                  <a:pt x="128" y="62"/>
                  <a:pt x="128" y="62"/>
                  <a:pt x="128" y="62"/>
                </a:cubicBezTo>
                <a:cubicBezTo>
                  <a:pt x="128" y="63"/>
                  <a:pt x="128" y="64"/>
                  <a:pt x="127" y="65"/>
                </a:cubicBezTo>
                <a:cubicBezTo>
                  <a:pt x="127" y="65"/>
                  <a:pt x="127" y="65"/>
                  <a:pt x="127" y="65"/>
                </a:cubicBezTo>
                <a:cubicBezTo>
                  <a:pt x="127" y="67"/>
                  <a:pt x="126" y="69"/>
                  <a:pt x="126" y="70"/>
                </a:cubicBezTo>
                <a:cubicBezTo>
                  <a:pt x="126" y="71"/>
                  <a:pt x="126" y="71"/>
                  <a:pt x="125" y="71"/>
                </a:cubicBezTo>
                <a:cubicBezTo>
                  <a:pt x="125" y="71"/>
                  <a:pt x="125" y="71"/>
                  <a:pt x="125" y="71"/>
                </a:cubicBezTo>
                <a:cubicBezTo>
                  <a:pt x="125" y="71"/>
                  <a:pt x="125" y="72"/>
                  <a:pt x="125" y="72"/>
                </a:cubicBezTo>
                <a:cubicBezTo>
                  <a:pt x="125" y="72"/>
                  <a:pt x="125" y="72"/>
                  <a:pt x="125" y="72"/>
                </a:cubicBezTo>
                <a:cubicBezTo>
                  <a:pt x="125" y="72"/>
                  <a:pt x="125" y="73"/>
                  <a:pt x="125" y="73"/>
                </a:cubicBezTo>
                <a:cubicBezTo>
                  <a:pt x="125" y="73"/>
                  <a:pt x="125" y="73"/>
                  <a:pt x="125" y="73"/>
                </a:cubicBezTo>
                <a:cubicBezTo>
                  <a:pt x="125" y="74"/>
                  <a:pt x="125" y="74"/>
                  <a:pt x="124" y="74"/>
                </a:cubicBezTo>
                <a:cubicBezTo>
                  <a:pt x="124" y="74"/>
                  <a:pt x="124" y="74"/>
                  <a:pt x="124" y="74"/>
                </a:cubicBezTo>
                <a:cubicBezTo>
                  <a:pt x="124" y="75"/>
                  <a:pt x="124" y="75"/>
                  <a:pt x="124" y="75"/>
                </a:cubicBezTo>
                <a:cubicBezTo>
                  <a:pt x="124" y="75"/>
                  <a:pt x="124" y="75"/>
                  <a:pt x="124" y="75"/>
                </a:cubicBezTo>
                <a:cubicBezTo>
                  <a:pt x="124" y="76"/>
                  <a:pt x="124" y="76"/>
                  <a:pt x="124" y="76"/>
                </a:cubicBezTo>
                <a:cubicBezTo>
                  <a:pt x="124" y="76"/>
                  <a:pt x="124" y="76"/>
                  <a:pt x="124" y="76"/>
                </a:cubicBezTo>
                <a:cubicBezTo>
                  <a:pt x="124" y="77"/>
                  <a:pt x="123" y="77"/>
                  <a:pt x="123" y="78"/>
                </a:cubicBezTo>
                <a:cubicBezTo>
                  <a:pt x="123" y="78"/>
                  <a:pt x="123" y="78"/>
                  <a:pt x="123" y="78"/>
                </a:cubicBezTo>
                <a:cubicBezTo>
                  <a:pt x="123" y="78"/>
                  <a:pt x="123" y="79"/>
                  <a:pt x="122" y="80"/>
                </a:cubicBezTo>
                <a:cubicBezTo>
                  <a:pt x="122" y="80"/>
                  <a:pt x="122" y="80"/>
                  <a:pt x="122" y="80"/>
                </a:cubicBezTo>
                <a:cubicBezTo>
                  <a:pt x="122" y="81"/>
                  <a:pt x="122" y="81"/>
                  <a:pt x="122" y="81"/>
                </a:cubicBezTo>
                <a:cubicBezTo>
                  <a:pt x="122" y="81"/>
                  <a:pt x="122" y="81"/>
                  <a:pt x="122" y="81"/>
                </a:cubicBezTo>
                <a:cubicBezTo>
                  <a:pt x="122" y="82"/>
                  <a:pt x="122" y="82"/>
                  <a:pt x="121" y="82"/>
                </a:cubicBezTo>
                <a:cubicBezTo>
                  <a:pt x="121" y="82"/>
                  <a:pt x="121" y="82"/>
                  <a:pt x="121" y="82"/>
                </a:cubicBezTo>
                <a:cubicBezTo>
                  <a:pt x="121" y="82"/>
                  <a:pt x="121" y="83"/>
                  <a:pt x="121" y="83"/>
                </a:cubicBezTo>
                <a:cubicBezTo>
                  <a:pt x="121" y="83"/>
                  <a:pt x="121" y="83"/>
                  <a:pt x="121" y="83"/>
                </a:cubicBezTo>
                <a:cubicBezTo>
                  <a:pt x="121" y="84"/>
                  <a:pt x="120" y="84"/>
                  <a:pt x="120" y="85"/>
                </a:cubicBezTo>
                <a:cubicBezTo>
                  <a:pt x="120" y="85"/>
                  <a:pt x="119" y="85"/>
                  <a:pt x="118" y="85"/>
                </a:cubicBezTo>
                <a:cubicBezTo>
                  <a:pt x="118" y="85"/>
                  <a:pt x="117" y="84"/>
                  <a:pt x="116" y="84"/>
                </a:cubicBezTo>
                <a:close/>
                <a:moveTo>
                  <a:pt x="167" y="152"/>
                </a:moveTo>
                <a:cubicBezTo>
                  <a:pt x="167" y="153"/>
                  <a:pt x="166" y="153"/>
                  <a:pt x="165" y="154"/>
                </a:cubicBezTo>
                <a:cubicBezTo>
                  <a:pt x="165" y="154"/>
                  <a:pt x="165" y="154"/>
                  <a:pt x="165" y="154"/>
                </a:cubicBezTo>
                <a:cubicBezTo>
                  <a:pt x="163" y="156"/>
                  <a:pt x="160" y="159"/>
                  <a:pt x="156" y="162"/>
                </a:cubicBezTo>
                <a:cubicBezTo>
                  <a:pt x="156" y="162"/>
                  <a:pt x="156" y="162"/>
                  <a:pt x="156" y="162"/>
                </a:cubicBezTo>
                <a:cubicBezTo>
                  <a:pt x="156" y="162"/>
                  <a:pt x="156" y="162"/>
                  <a:pt x="156" y="162"/>
                </a:cubicBezTo>
                <a:cubicBezTo>
                  <a:pt x="151" y="166"/>
                  <a:pt x="145" y="169"/>
                  <a:pt x="138" y="171"/>
                </a:cubicBezTo>
                <a:cubicBezTo>
                  <a:pt x="138" y="171"/>
                  <a:pt x="138" y="171"/>
                  <a:pt x="138" y="171"/>
                </a:cubicBezTo>
                <a:cubicBezTo>
                  <a:pt x="138" y="171"/>
                  <a:pt x="138" y="171"/>
                  <a:pt x="138" y="171"/>
                </a:cubicBezTo>
                <a:cubicBezTo>
                  <a:pt x="138" y="171"/>
                  <a:pt x="138" y="171"/>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6" y="170"/>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5" y="169"/>
                </a:cubicBezTo>
                <a:cubicBezTo>
                  <a:pt x="135" y="169"/>
                  <a:pt x="135" y="169"/>
                  <a:pt x="135" y="169"/>
                </a:cubicBezTo>
                <a:cubicBezTo>
                  <a:pt x="135" y="169"/>
                  <a:pt x="135" y="169"/>
                  <a:pt x="135" y="169"/>
                </a:cubicBezTo>
                <a:cubicBezTo>
                  <a:pt x="135" y="168"/>
                  <a:pt x="135" y="168"/>
                  <a:pt x="135" y="168"/>
                </a:cubicBezTo>
                <a:cubicBezTo>
                  <a:pt x="134" y="168"/>
                  <a:pt x="134" y="168"/>
                  <a:pt x="134" y="168"/>
                </a:cubicBezTo>
                <a:cubicBezTo>
                  <a:pt x="134" y="168"/>
                  <a:pt x="134" y="168"/>
                  <a:pt x="134" y="168"/>
                </a:cubicBezTo>
                <a:cubicBezTo>
                  <a:pt x="134" y="168"/>
                  <a:pt x="134" y="168"/>
                  <a:pt x="134" y="168"/>
                </a:cubicBezTo>
                <a:cubicBezTo>
                  <a:pt x="134" y="168"/>
                  <a:pt x="134" y="167"/>
                  <a:pt x="134" y="167"/>
                </a:cubicBezTo>
                <a:cubicBezTo>
                  <a:pt x="134" y="167"/>
                  <a:pt x="134" y="167"/>
                  <a:pt x="134" y="167"/>
                </a:cubicBezTo>
                <a:cubicBezTo>
                  <a:pt x="134" y="167"/>
                  <a:pt x="134" y="167"/>
                  <a:pt x="134" y="167"/>
                </a:cubicBezTo>
                <a:cubicBezTo>
                  <a:pt x="134" y="167"/>
                  <a:pt x="133" y="167"/>
                  <a:pt x="133" y="167"/>
                </a:cubicBezTo>
                <a:cubicBezTo>
                  <a:pt x="133" y="167"/>
                  <a:pt x="133" y="167"/>
                  <a:pt x="133" y="167"/>
                </a:cubicBezTo>
                <a:cubicBezTo>
                  <a:pt x="133" y="166"/>
                  <a:pt x="133" y="166"/>
                  <a:pt x="132" y="166"/>
                </a:cubicBezTo>
                <a:cubicBezTo>
                  <a:pt x="132" y="166"/>
                  <a:pt x="132" y="166"/>
                  <a:pt x="131" y="165"/>
                </a:cubicBezTo>
                <a:cubicBezTo>
                  <a:pt x="131" y="165"/>
                  <a:pt x="131" y="165"/>
                  <a:pt x="131" y="165"/>
                </a:cubicBezTo>
                <a:cubicBezTo>
                  <a:pt x="131" y="165"/>
                  <a:pt x="130" y="164"/>
                  <a:pt x="130" y="164"/>
                </a:cubicBezTo>
                <a:cubicBezTo>
                  <a:pt x="129" y="163"/>
                  <a:pt x="129" y="163"/>
                  <a:pt x="129" y="163"/>
                </a:cubicBezTo>
                <a:cubicBezTo>
                  <a:pt x="129" y="163"/>
                  <a:pt x="129" y="163"/>
                  <a:pt x="129" y="163"/>
                </a:cubicBezTo>
                <a:cubicBezTo>
                  <a:pt x="129" y="163"/>
                  <a:pt x="128" y="162"/>
                  <a:pt x="128" y="162"/>
                </a:cubicBezTo>
                <a:cubicBezTo>
                  <a:pt x="128" y="162"/>
                  <a:pt x="128" y="162"/>
                  <a:pt x="128" y="162"/>
                </a:cubicBezTo>
                <a:cubicBezTo>
                  <a:pt x="128" y="162"/>
                  <a:pt x="128" y="162"/>
                  <a:pt x="128" y="162"/>
                </a:cubicBezTo>
                <a:cubicBezTo>
                  <a:pt x="126" y="160"/>
                  <a:pt x="125" y="159"/>
                  <a:pt x="124" y="158"/>
                </a:cubicBezTo>
                <a:cubicBezTo>
                  <a:pt x="124" y="158"/>
                  <a:pt x="124" y="158"/>
                  <a:pt x="124" y="158"/>
                </a:cubicBezTo>
                <a:cubicBezTo>
                  <a:pt x="124" y="158"/>
                  <a:pt x="124" y="158"/>
                  <a:pt x="124" y="158"/>
                </a:cubicBezTo>
                <a:cubicBezTo>
                  <a:pt x="123" y="157"/>
                  <a:pt x="123" y="157"/>
                  <a:pt x="122" y="156"/>
                </a:cubicBezTo>
                <a:cubicBezTo>
                  <a:pt x="122" y="156"/>
                  <a:pt x="122" y="156"/>
                  <a:pt x="122" y="156"/>
                </a:cubicBezTo>
                <a:cubicBezTo>
                  <a:pt x="122" y="156"/>
                  <a:pt x="122" y="155"/>
                  <a:pt x="121" y="155"/>
                </a:cubicBezTo>
                <a:cubicBezTo>
                  <a:pt x="121" y="155"/>
                  <a:pt x="121" y="155"/>
                  <a:pt x="121" y="155"/>
                </a:cubicBezTo>
                <a:cubicBezTo>
                  <a:pt x="121" y="154"/>
                  <a:pt x="121" y="154"/>
                  <a:pt x="120" y="154"/>
                </a:cubicBezTo>
                <a:cubicBezTo>
                  <a:pt x="120" y="154"/>
                  <a:pt x="120" y="153"/>
                  <a:pt x="120" y="153"/>
                </a:cubicBezTo>
                <a:cubicBezTo>
                  <a:pt x="120" y="153"/>
                  <a:pt x="119" y="153"/>
                  <a:pt x="119" y="152"/>
                </a:cubicBezTo>
                <a:cubicBezTo>
                  <a:pt x="119" y="152"/>
                  <a:pt x="119" y="152"/>
                  <a:pt x="120" y="152"/>
                </a:cubicBezTo>
                <a:cubicBezTo>
                  <a:pt x="120" y="152"/>
                  <a:pt x="120" y="152"/>
                  <a:pt x="120" y="152"/>
                </a:cubicBezTo>
                <a:cubicBezTo>
                  <a:pt x="124" y="147"/>
                  <a:pt x="130" y="139"/>
                  <a:pt x="134" y="131"/>
                </a:cubicBezTo>
                <a:cubicBezTo>
                  <a:pt x="134" y="131"/>
                  <a:pt x="134" y="131"/>
                  <a:pt x="134" y="131"/>
                </a:cubicBezTo>
                <a:cubicBezTo>
                  <a:pt x="134" y="130"/>
                  <a:pt x="135" y="130"/>
                  <a:pt x="135" y="129"/>
                </a:cubicBezTo>
                <a:cubicBezTo>
                  <a:pt x="135" y="129"/>
                  <a:pt x="135" y="129"/>
                  <a:pt x="136" y="128"/>
                </a:cubicBezTo>
                <a:cubicBezTo>
                  <a:pt x="136" y="128"/>
                  <a:pt x="136" y="128"/>
                  <a:pt x="136" y="127"/>
                </a:cubicBezTo>
                <a:cubicBezTo>
                  <a:pt x="136" y="127"/>
                  <a:pt x="137" y="127"/>
                  <a:pt x="137" y="126"/>
                </a:cubicBezTo>
                <a:cubicBezTo>
                  <a:pt x="137" y="126"/>
                  <a:pt x="137" y="126"/>
                  <a:pt x="137" y="125"/>
                </a:cubicBezTo>
                <a:cubicBezTo>
                  <a:pt x="138" y="125"/>
                  <a:pt x="138" y="124"/>
                  <a:pt x="138" y="124"/>
                </a:cubicBezTo>
                <a:cubicBezTo>
                  <a:pt x="138" y="124"/>
                  <a:pt x="138" y="123"/>
                  <a:pt x="138" y="123"/>
                </a:cubicBezTo>
                <a:cubicBezTo>
                  <a:pt x="139" y="123"/>
                  <a:pt x="139" y="122"/>
                  <a:pt x="139" y="122"/>
                </a:cubicBezTo>
                <a:cubicBezTo>
                  <a:pt x="139" y="122"/>
                  <a:pt x="139" y="121"/>
                  <a:pt x="139" y="121"/>
                </a:cubicBezTo>
                <a:cubicBezTo>
                  <a:pt x="140" y="121"/>
                  <a:pt x="140" y="120"/>
                  <a:pt x="140" y="120"/>
                </a:cubicBezTo>
                <a:cubicBezTo>
                  <a:pt x="141" y="120"/>
                  <a:pt x="141" y="120"/>
                  <a:pt x="142" y="120"/>
                </a:cubicBezTo>
                <a:cubicBezTo>
                  <a:pt x="142" y="120"/>
                  <a:pt x="142" y="120"/>
                  <a:pt x="142" y="120"/>
                </a:cubicBezTo>
                <a:cubicBezTo>
                  <a:pt x="143" y="120"/>
                  <a:pt x="143" y="120"/>
                  <a:pt x="143" y="120"/>
                </a:cubicBezTo>
                <a:cubicBezTo>
                  <a:pt x="143" y="120"/>
                  <a:pt x="144" y="120"/>
                  <a:pt x="144" y="120"/>
                </a:cubicBezTo>
                <a:cubicBezTo>
                  <a:pt x="144" y="120"/>
                  <a:pt x="144" y="120"/>
                  <a:pt x="144" y="120"/>
                </a:cubicBezTo>
                <a:cubicBezTo>
                  <a:pt x="145" y="120"/>
                  <a:pt x="145" y="120"/>
                  <a:pt x="146" y="120"/>
                </a:cubicBezTo>
                <a:cubicBezTo>
                  <a:pt x="146" y="120"/>
                  <a:pt x="146" y="120"/>
                  <a:pt x="146" y="120"/>
                </a:cubicBezTo>
                <a:cubicBezTo>
                  <a:pt x="147" y="120"/>
                  <a:pt x="147" y="120"/>
                  <a:pt x="148" y="120"/>
                </a:cubicBezTo>
                <a:cubicBezTo>
                  <a:pt x="148" y="120"/>
                  <a:pt x="148" y="120"/>
                  <a:pt x="148" y="120"/>
                </a:cubicBezTo>
                <a:cubicBezTo>
                  <a:pt x="148" y="120"/>
                  <a:pt x="148" y="120"/>
                  <a:pt x="149" y="120"/>
                </a:cubicBezTo>
                <a:cubicBezTo>
                  <a:pt x="152" y="120"/>
                  <a:pt x="155" y="120"/>
                  <a:pt x="158" y="120"/>
                </a:cubicBezTo>
                <a:cubicBezTo>
                  <a:pt x="160" y="120"/>
                  <a:pt x="162" y="120"/>
                  <a:pt x="163" y="120"/>
                </a:cubicBezTo>
                <a:cubicBezTo>
                  <a:pt x="164" y="120"/>
                  <a:pt x="166" y="120"/>
                  <a:pt x="166" y="120"/>
                </a:cubicBezTo>
                <a:cubicBezTo>
                  <a:pt x="167" y="120"/>
                  <a:pt x="167" y="120"/>
                  <a:pt x="167" y="120"/>
                </a:cubicBezTo>
                <a:cubicBezTo>
                  <a:pt x="168" y="120"/>
                  <a:pt x="169" y="120"/>
                  <a:pt x="170" y="120"/>
                </a:cubicBezTo>
                <a:cubicBezTo>
                  <a:pt x="170" y="120"/>
                  <a:pt x="170" y="120"/>
                  <a:pt x="170" y="120"/>
                </a:cubicBezTo>
                <a:cubicBezTo>
                  <a:pt x="170" y="120"/>
                  <a:pt x="171" y="120"/>
                  <a:pt x="171" y="120"/>
                </a:cubicBezTo>
                <a:cubicBezTo>
                  <a:pt x="171" y="122"/>
                  <a:pt x="172" y="124"/>
                  <a:pt x="172" y="126"/>
                </a:cubicBezTo>
                <a:cubicBezTo>
                  <a:pt x="172" y="126"/>
                  <a:pt x="172" y="126"/>
                  <a:pt x="172" y="126"/>
                </a:cubicBezTo>
                <a:cubicBezTo>
                  <a:pt x="172" y="127"/>
                  <a:pt x="172" y="127"/>
                  <a:pt x="172" y="128"/>
                </a:cubicBezTo>
                <a:cubicBezTo>
                  <a:pt x="172" y="128"/>
                  <a:pt x="172" y="128"/>
                  <a:pt x="172" y="128"/>
                </a:cubicBezTo>
                <a:cubicBezTo>
                  <a:pt x="172" y="128"/>
                  <a:pt x="172" y="129"/>
                  <a:pt x="172" y="129"/>
                </a:cubicBezTo>
                <a:cubicBezTo>
                  <a:pt x="172" y="129"/>
                  <a:pt x="172" y="130"/>
                  <a:pt x="172" y="130"/>
                </a:cubicBezTo>
                <a:cubicBezTo>
                  <a:pt x="172" y="130"/>
                  <a:pt x="172" y="131"/>
                  <a:pt x="172" y="131"/>
                </a:cubicBezTo>
                <a:cubicBezTo>
                  <a:pt x="172" y="131"/>
                  <a:pt x="172" y="131"/>
                  <a:pt x="172" y="132"/>
                </a:cubicBezTo>
                <a:cubicBezTo>
                  <a:pt x="172" y="132"/>
                  <a:pt x="172" y="132"/>
                  <a:pt x="172" y="133"/>
                </a:cubicBezTo>
                <a:cubicBezTo>
                  <a:pt x="172" y="133"/>
                  <a:pt x="172" y="133"/>
                  <a:pt x="172" y="133"/>
                </a:cubicBezTo>
                <a:cubicBezTo>
                  <a:pt x="172" y="134"/>
                  <a:pt x="172" y="134"/>
                  <a:pt x="172" y="135"/>
                </a:cubicBezTo>
                <a:cubicBezTo>
                  <a:pt x="172" y="135"/>
                  <a:pt x="172" y="135"/>
                  <a:pt x="172" y="135"/>
                </a:cubicBezTo>
                <a:cubicBezTo>
                  <a:pt x="172" y="136"/>
                  <a:pt x="172" y="137"/>
                  <a:pt x="172" y="138"/>
                </a:cubicBezTo>
                <a:cubicBezTo>
                  <a:pt x="172" y="138"/>
                  <a:pt x="172" y="138"/>
                  <a:pt x="172" y="138"/>
                </a:cubicBezTo>
                <a:cubicBezTo>
                  <a:pt x="172" y="138"/>
                  <a:pt x="172" y="139"/>
                  <a:pt x="172" y="139"/>
                </a:cubicBezTo>
                <a:cubicBezTo>
                  <a:pt x="172" y="139"/>
                  <a:pt x="172" y="139"/>
                  <a:pt x="172" y="140"/>
                </a:cubicBezTo>
                <a:cubicBezTo>
                  <a:pt x="172" y="140"/>
                  <a:pt x="172" y="140"/>
                  <a:pt x="172" y="141"/>
                </a:cubicBezTo>
                <a:cubicBezTo>
                  <a:pt x="172" y="141"/>
                  <a:pt x="172" y="141"/>
                  <a:pt x="172" y="141"/>
                </a:cubicBezTo>
                <a:cubicBezTo>
                  <a:pt x="172" y="142"/>
                  <a:pt x="172" y="142"/>
                  <a:pt x="172" y="142"/>
                </a:cubicBezTo>
                <a:cubicBezTo>
                  <a:pt x="172" y="142"/>
                  <a:pt x="172" y="143"/>
                  <a:pt x="171" y="143"/>
                </a:cubicBezTo>
                <a:cubicBezTo>
                  <a:pt x="171" y="143"/>
                  <a:pt x="171" y="143"/>
                  <a:pt x="171" y="144"/>
                </a:cubicBezTo>
                <a:cubicBezTo>
                  <a:pt x="171" y="144"/>
                  <a:pt x="171" y="144"/>
                  <a:pt x="171" y="144"/>
                </a:cubicBezTo>
                <a:cubicBezTo>
                  <a:pt x="171" y="145"/>
                  <a:pt x="171" y="145"/>
                  <a:pt x="171" y="145"/>
                </a:cubicBezTo>
                <a:cubicBezTo>
                  <a:pt x="171" y="145"/>
                  <a:pt x="171" y="145"/>
                  <a:pt x="171" y="146"/>
                </a:cubicBezTo>
                <a:cubicBezTo>
                  <a:pt x="171" y="146"/>
                  <a:pt x="171" y="146"/>
                  <a:pt x="171" y="146"/>
                </a:cubicBezTo>
                <a:cubicBezTo>
                  <a:pt x="171" y="146"/>
                  <a:pt x="171" y="146"/>
                  <a:pt x="171" y="146"/>
                </a:cubicBezTo>
                <a:cubicBezTo>
                  <a:pt x="171" y="146"/>
                  <a:pt x="171" y="146"/>
                  <a:pt x="171" y="146"/>
                </a:cubicBezTo>
                <a:cubicBezTo>
                  <a:pt x="171" y="146"/>
                  <a:pt x="171" y="146"/>
                  <a:pt x="171" y="146"/>
                </a:cubicBezTo>
                <a:cubicBezTo>
                  <a:pt x="171" y="146"/>
                  <a:pt x="171" y="146"/>
                  <a:pt x="171" y="147"/>
                </a:cubicBezTo>
                <a:cubicBezTo>
                  <a:pt x="171" y="147"/>
                  <a:pt x="171" y="147"/>
                  <a:pt x="171" y="148"/>
                </a:cubicBezTo>
                <a:cubicBezTo>
                  <a:pt x="171" y="148"/>
                  <a:pt x="170" y="148"/>
                  <a:pt x="170" y="149"/>
                </a:cubicBezTo>
                <a:cubicBezTo>
                  <a:pt x="170" y="149"/>
                  <a:pt x="170" y="149"/>
                  <a:pt x="170" y="149"/>
                </a:cubicBezTo>
                <a:cubicBezTo>
                  <a:pt x="169" y="149"/>
                  <a:pt x="169" y="150"/>
                  <a:pt x="169" y="150"/>
                </a:cubicBezTo>
                <a:cubicBezTo>
                  <a:pt x="169" y="150"/>
                  <a:pt x="169" y="150"/>
                  <a:pt x="169" y="150"/>
                </a:cubicBezTo>
                <a:cubicBezTo>
                  <a:pt x="168" y="151"/>
                  <a:pt x="168" y="151"/>
                  <a:pt x="167" y="152"/>
                </a:cubicBezTo>
                <a:cubicBezTo>
                  <a:pt x="167" y="152"/>
                  <a:pt x="167" y="152"/>
                  <a:pt x="167" y="152"/>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45" name="Freeform 27">
            <a:extLst>
              <a:ext uri="{FF2B5EF4-FFF2-40B4-BE49-F238E27FC236}">
                <a16:creationId xmlns:a16="http://schemas.microsoft.com/office/drawing/2014/main" id="{D2B28CCD-9D47-48C9-8532-B9BDA278E721}"/>
              </a:ext>
            </a:extLst>
          </p:cNvPr>
          <p:cNvSpPr>
            <a:spLocks noChangeAspect="1" noEditPoints="1"/>
          </p:cNvSpPr>
          <p:nvPr/>
        </p:nvSpPr>
        <p:spPr bwMode="gray">
          <a:xfrm flipH="1">
            <a:off x="9236328" y="5420618"/>
            <a:ext cx="54000" cy="54000"/>
          </a:xfrm>
          <a:custGeom>
            <a:avLst/>
            <a:gdLst>
              <a:gd name="T0" fmla="*/ 191 w 193"/>
              <a:gd name="T1" fmla="*/ 79 h 193"/>
              <a:gd name="T2" fmla="*/ 189 w 193"/>
              <a:gd name="T3" fmla="*/ 80 h 193"/>
              <a:gd name="T4" fmla="*/ 188 w 193"/>
              <a:gd name="T5" fmla="*/ 81 h 193"/>
              <a:gd name="T6" fmla="*/ 185 w 193"/>
              <a:gd name="T7" fmla="*/ 82 h 193"/>
              <a:gd name="T8" fmla="*/ 179 w 193"/>
              <a:gd name="T9" fmla="*/ 73 h 193"/>
              <a:gd name="T10" fmla="*/ 175 w 193"/>
              <a:gd name="T11" fmla="*/ 65 h 193"/>
              <a:gd name="T12" fmla="*/ 165 w 193"/>
              <a:gd name="T13" fmla="*/ 51 h 193"/>
              <a:gd name="T14" fmla="*/ 164 w 193"/>
              <a:gd name="T15" fmla="*/ 37 h 193"/>
              <a:gd name="T16" fmla="*/ 170 w 193"/>
              <a:gd name="T17" fmla="*/ 35 h 193"/>
              <a:gd name="T18" fmla="*/ 127 w 193"/>
              <a:gd name="T19" fmla="*/ 5 h 193"/>
              <a:gd name="T20" fmla="*/ 31 w 193"/>
              <a:gd name="T21" fmla="*/ 30 h 193"/>
              <a:gd name="T22" fmla="*/ 34 w 193"/>
              <a:gd name="T23" fmla="*/ 29 h 193"/>
              <a:gd name="T24" fmla="*/ 33 w 193"/>
              <a:gd name="T25" fmla="*/ 37 h 193"/>
              <a:gd name="T26" fmla="*/ 33 w 193"/>
              <a:gd name="T27" fmla="*/ 47 h 193"/>
              <a:gd name="T28" fmla="*/ 25 w 193"/>
              <a:gd name="T29" fmla="*/ 58 h 193"/>
              <a:gd name="T30" fmla="*/ 20 w 193"/>
              <a:gd name="T31" fmla="*/ 65 h 193"/>
              <a:gd name="T32" fmla="*/ 14 w 193"/>
              <a:gd name="T33" fmla="*/ 83 h 193"/>
              <a:gd name="T34" fmla="*/ 12 w 193"/>
              <a:gd name="T35" fmla="*/ 83 h 193"/>
              <a:gd name="T36" fmla="*/ 7 w 193"/>
              <a:gd name="T37" fmla="*/ 82 h 193"/>
              <a:gd name="T38" fmla="*/ 4 w 193"/>
              <a:gd name="T39" fmla="*/ 81 h 193"/>
              <a:gd name="T40" fmla="*/ 67 w 193"/>
              <a:gd name="T41" fmla="*/ 188 h 193"/>
              <a:gd name="T42" fmla="*/ 76 w 193"/>
              <a:gd name="T43" fmla="*/ 154 h 193"/>
              <a:gd name="T44" fmla="*/ 73 w 193"/>
              <a:gd name="T45" fmla="*/ 158 h 193"/>
              <a:gd name="T46" fmla="*/ 67 w 193"/>
              <a:gd name="T47" fmla="*/ 163 h 193"/>
              <a:gd name="T48" fmla="*/ 63 w 193"/>
              <a:gd name="T49" fmla="*/ 166 h 193"/>
              <a:gd name="T50" fmla="*/ 61 w 193"/>
              <a:gd name="T51" fmla="*/ 168 h 193"/>
              <a:gd name="T52" fmla="*/ 26 w 193"/>
              <a:gd name="T53" fmla="*/ 145 h 193"/>
              <a:gd name="T54" fmla="*/ 25 w 193"/>
              <a:gd name="T55" fmla="*/ 141 h 193"/>
              <a:gd name="T56" fmla="*/ 24 w 193"/>
              <a:gd name="T57" fmla="*/ 123 h 193"/>
              <a:gd name="T58" fmla="*/ 26 w 193"/>
              <a:gd name="T59" fmla="*/ 117 h 193"/>
              <a:gd name="T60" fmla="*/ 36 w 193"/>
              <a:gd name="T61" fmla="*/ 118 h 193"/>
              <a:gd name="T62" fmla="*/ 50 w 193"/>
              <a:gd name="T63" fmla="*/ 119 h 193"/>
              <a:gd name="T64" fmla="*/ 60 w 193"/>
              <a:gd name="T65" fmla="*/ 122 h 193"/>
              <a:gd name="T66" fmla="*/ 72 w 193"/>
              <a:gd name="T67" fmla="*/ 142 h 193"/>
              <a:gd name="T68" fmla="*/ 112 w 193"/>
              <a:gd name="T69" fmla="*/ 84 h 193"/>
              <a:gd name="T70" fmla="*/ 103 w 193"/>
              <a:gd name="T71" fmla="*/ 84 h 193"/>
              <a:gd name="T72" fmla="*/ 87 w 193"/>
              <a:gd name="T73" fmla="*/ 84 h 193"/>
              <a:gd name="T74" fmla="*/ 98 w 193"/>
              <a:gd name="T75" fmla="*/ 30 h 193"/>
              <a:gd name="T76" fmla="*/ 102 w 193"/>
              <a:gd name="T77" fmla="*/ 31 h 193"/>
              <a:gd name="T78" fmla="*/ 121 w 193"/>
              <a:gd name="T79" fmla="*/ 42 h 193"/>
              <a:gd name="T80" fmla="*/ 130 w 193"/>
              <a:gd name="T81" fmla="*/ 55 h 193"/>
              <a:gd name="T82" fmla="*/ 127 w 193"/>
              <a:gd name="T83" fmla="*/ 65 h 193"/>
              <a:gd name="T84" fmla="*/ 124 w 193"/>
              <a:gd name="T85" fmla="*/ 74 h 193"/>
              <a:gd name="T86" fmla="*/ 122 w 193"/>
              <a:gd name="T87" fmla="*/ 81 h 193"/>
              <a:gd name="T88" fmla="*/ 167 w 193"/>
              <a:gd name="T89" fmla="*/ 152 h 193"/>
              <a:gd name="T90" fmla="*/ 137 w 193"/>
              <a:gd name="T91" fmla="*/ 170 h 193"/>
              <a:gd name="T92" fmla="*/ 136 w 193"/>
              <a:gd name="T93" fmla="*/ 169 h 193"/>
              <a:gd name="T94" fmla="*/ 134 w 193"/>
              <a:gd name="T95" fmla="*/ 167 h 193"/>
              <a:gd name="T96" fmla="*/ 129 w 193"/>
              <a:gd name="T97" fmla="*/ 163 h 193"/>
              <a:gd name="T98" fmla="*/ 122 w 193"/>
              <a:gd name="T99" fmla="*/ 156 h 193"/>
              <a:gd name="T100" fmla="*/ 134 w 193"/>
              <a:gd name="T101" fmla="*/ 131 h 193"/>
              <a:gd name="T102" fmla="*/ 139 w 193"/>
              <a:gd name="T103" fmla="*/ 121 h 193"/>
              <a:gd name="T104" fmla="*/ 148 w 193"/>
              <a:gd name="T105" fmla="*/ 120 h 193"/>
              <a:gd name="T106" fmla="*/ 171 w 193"/>
              <a:gd name="T107" fmla="*/ 120 h 193"/>
              <a:gd name="T108" fmla="*/ 172 w 193"/>
              <a:gd name="T109" fmla="*/ 133 h 193"/>
              <a:gd name="T110" fmla="*/ 172 w 193"/>
              <a:gd name="T111" fmla="*/ 141 h 193"/>
              <a:gd name="T112" fmla="*/ 171 w 193"/>
              <a:gd name="T113" fmla="*/ 146 h 193"/>
              <a:gd name="T114" fmla="*/ 167 w 193"/>
              <a:gd name="T115" fmla="*/ 15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3" h="193">
                <a:moveTo>
                  <a:pt x="177" y="149"/>
                </a:moveTo>
                <a:cubicBezTo>
                  <a:pt x="178" y="148"/>
                  <a:pt x="178" y="147"/>
                  <a:pt x="178" y="147"/>
                </a:cubicBezTo>
                <a:cubicBezTo>
                  <a:pt x="178" y="147"/>
                  <a:pt x="179" y="146"/>
                  <a:pt x="180" y="145"/>
                </a:cubicBezTo>
                <a:cubicBezTo>
                  <a:pt x="187" y="131"/>
                  <a:pt x="193" y="117"/>
                  <a:pt x="193" y="96"/>
                </a:cubicBezTo>
                <a:cubicBezTo>
                  <a:pt x="193" y="95"/>
                  <a:pt x="192" y="94"/>
                  <a:pt x="192" y="94"/>
                </a:cubicBezTo>
                <a:cubicBezTo>
                  <a:pt x="192" y="93"/>
                  <a:pt x="193" y="93"/>
                  <a:pt x="193" y="92"/>
                </a:cubicBezTo>
                <a:cubicBezTo>
                  <a:pt x="192" y="87"/>
                  <a:pt x="192" y="83"/>
                  <a:pt x="191" y="79"/>
                </a:cubicBezTo>
                <a:cubicBezTo>
                  <a:pt x="191" y="79"/>
                  <a:pt x="191" y="79"/>
                  <a:pt x="191" y="79"/>
                </a:cubicBezTo>
                <a:cubicBezTo>
                  <a:pt x="191" y="79"/>
                  <a:pt x="191" y="79"/>
                  <a:pt x="191" y="79"/>
                </a:cubicBezTo>
                <a:cubicBezTo>
                  <a:pt x="191" y="79"/>
                  <a:pt x="191" y="79"/>
                  <a:pt x="190" y="79"/>
                </a:cubicBezTo>
                <a:cubicBezTo>
                  <a:pt x="190" y="79"/>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89" y="80"/>
                  <a:pt x="189" y="80"/>
                  <a:pt x="189" y="80"/>
                </a:cubicBezTo>
                <a:cubicBezTo>
                  <a:pt x="189" y="80"/>
                  <a:pt x="189" y="80"/>
                  <a:pt x="189" y="80"/>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8" y="81"/>
                  <a:pt x="188" y="81"/>
                  <a:pt x="188" y="81"/>
                </a:cubicBezTo>
                <a:cubicBezTo>
                  <a:pt x="188" y="81"/>
                  <a:pt x="188" y="81"/>
                  <a:pt x="188" y="81"/>
                </a:cubicBezTo>
                <a:cubicBezTo>
                  <a:pt x="188" y="82"/>
                  <a:pt x="188" y="82"/>
                  <a:pt x="187" y="82"/>
                </a:cubicBezTo>
                <a:cubicBezTo>
                  <a:pt x="187" y="82"/>
                  <a:pt x="187" y="82"/>
                  <a:pt x="187" y="82"/>
                </a:cubicBezTo>
                <a:cubicBezTo>
                  <a:pt x="187" y="82"/>
                  <a:pt x="187" y="82"/>
                  <a:pt x="187" y="82"/>
                </a:cubicBezTo>
                <a:cubicBezTo>
                  <a:pt x="186" y="82"/>
                  <a:pt x="186" y="82"/>
                  <a:pt x="186" y="82"/>
                </a:cubicBezTo>
                <a:cubicBezTo>
                  <a:pt x="186" y="82"/>
                  <a:pt x="186" y="82"/>
                  <a:pt x="186" y="82"/>
                </a:cubicBezTo>
                <a:cubicBezTo>
                  <a:pt x="186" y="82"/>
                  <a:pt x="186" y="82"/>
                  <a:pt x="186" y="82"/>
                </a:cubicBezTo>
                <a:cubicBezTo>
                  <a:pt x="186" y="82"/>
                  <a:pt x="185" y="82"/>
                  <a:pt x="185" y="82"/>
                </a:cubicBezTo>
                <a:cubicBezTo>
                  <a:pt x="185" y="82"/>
                  <a:pt x="185" y="82"/>
                  <a:pt x="185" y="82"/>
                </a:cubicBezTo>
                <a:cubicBezTo>
                  <a:pt x="185" y="82"/>
                  <a:pt x="184" y="82"/>
                  <a:pt x="183" y="83"/>
                </a:cubicBezTo>
                <a:cubicBezTo>
                  <a:pt x="183" y="82"/>
                  <a:pt x="183" y="81"/>
                  <a:pt x="183" y="81"/>
                </a:cubicBezTo>
                <a:cubicBezTo>
                  <a:pt x="183" y="80"/>
                  <a:pt x="182" y="80"/>
                  <a:pt x="182" y="79"/>
                </a:cubicBezTo>
                <a:cubicBezTo>
                  <a:pt x="182" y="79"/>
                  <a:pt x="182" y="79"/>
                  <a:pt x="182" y="78"/>
                </a:cubicBezTo>
                <a:cubicBezTo>
                  <a:pt x="182" y="78"/>
                  <a:pt x="181" y="77"/>
                  <a:pt x="181" y="77"/>
                </a:cubicBezTo>
                <a:cubicBezTo>
                  <a:pt x="181" y="77"/>
                  <a:pt x="181" y="76"/>
                  <a:pt x="181" y="76"/>
                </a:cubicBezTo>
                <a:cubicBezTo>
                  <a:pt x="181" y="76"/>
                  <a:pt x="180" y="75"/>
                  <a:pt x="180" y="74"/>
                </a:cubicBezTo>
                <a:cubicBezTo>
                  <a:pt x="180" y="74"/>
                  <a:pt x="180" y="74"/>
                  <a:pt x="179" y="73"/>
                </a:cubicBezTo>
                <a:cubicBezTo>
                  <a:pt x="179" y="73"/>
                  <a:pt x="179" y="73"/>
                  <a:pt x="179" y="73"/>
                </a:cubicBezTo>
                <a:cubicBezTo>
                  <a:pt x="179" y="73"/>
                  <a:pt x="179" y="72"/>
                  <a:pt x="179" y="72"/>
                </a:cubicBezTo>
                <a:cubicBezTo>
                  <a:pt x="179" y="72"/>
                  <a:pt x="179" y="72"/>
                  <a:pt x="179" y="72"/>
                </a:cubicBezTo>
                <a:cubicBezTo>
                  <a:pt x="179" y="72"/>
                  <a:pt x="178" y="71"/>
                  <a:pt x="178" y="71"/>
                </a:cubicBezTo>
                <a:cubicBezTo>
                  <a:pt x="178" y="70"/>
                  <a:pt x="178" y="70"/>
                  <a:pt x="178" y="70"/>
                </a:cubicBezTo>
                <a:cubicBezTo>
                  <a:pt x="178" y="70"/>
                  <a:pt x="178" y="70"/>
                  <a:pt x="178" y="70"/>
                </a:cubicBezTo>
                <a:cubicBezTo>
                  <a:pt x="177" y="69"/>
                  <a:pt x="177" y="68"/>
                  <a:pt x="176" y="68"/>
                </a:cubicBezTo>
                <a:cubicBezTo>
                  <a:pt x="176" y="67"/>
                  <a:pt x="176" y="67"/>
                  <a:pt x="176" y="67"/>
                </a:cubicBezTo>
                <a:cubicBezTo>
                  <a:pt x="176" y="66"/>
                  <a:pt x="175" y="66"/>
                  <a:pt x="175" y="65"/>
                </a:cubicBezTo>
                <a:cubicBezTo>
                  <a:pt x="175" y="65"/>
                  <a:pt x="175" y="65"/>
                  <a:pt x="175" y="65"/>
                </a:cubicBezTo>
                <a:cubicBezTo>
                  <a:pt x="174" y="64"/>
                  <a:pt x="173" y="63"/>
                  <a:pt x="173" y="62"/>
                </a:cubicBezTo>
                <a:cubicBezTo>
                  <a:pt x="173" y="62"/>
                  <a:pt x="173" y="62"/>
                  <a:pt x="173" y="62"/>
                </a:cubicBezTo>
                <a:cubicBezTo>
                  <a:pt x="173" y="62"/>
                  <a:pt x="173" y="62"/>
                  <a:pt x="173" y="62"/>
                </a:cubicBezTo>
                <a:cubicBezTo>
                  <a:pt x="172" y="61"/>
                  <a:pt x="172" y="61"/>
                  <a:pt x="172" y="60"/>
                </a:cubicBezTo>
                <a:cubicBezTo>
                  <a:pt x="171" y="60"/>
                  <a:pt x="171" y="60"/>
                  <a:pt x="171" y="60"/>
                </a:cubicBezTo>
                <a:cubicBezTo>
                  <a:pt x="171" y="59"/>
                  <a:pt x="171" y="59"/>
                  <a:pt x="170" y="58"/>
                </a:cubicBezTo>
                <a:cubicBezTo>
                  <a:pt x="169" y="56"/>
                  <a:pt x="167" y="54"/>
                  <a:pt x="166" y="53"/>
                </a:cubicBezTo>
                <a:cubicBezTo>
                  <a:pt x="166" y="53"/>
                  <a:pt x="166" y="53"/>
                  <a:pt x="166" y="53"/>
                </a:cubicBezTo>
                <a:cubicBezTo>
                  <a:pt x="165" y="52"/>
                  <a:pt x="165" y="52"/>
                  <a:pt x="165" y="51"/>
                </a:cubicBezTo>
                <a:cubicBezTo>
                  <a:pt x="164" y="51"/>
                  <a:pt x="164" y="51"/>
                  <a:pt x="164" y="51"/>
                </a:cubicBezTo>
                <a:cubicBezTo>
                  <a:pt x="164" y="51"/>
                  <a:pt x="164" y="51"/>
                  <a:pt x="164" y="51"/>
                </a:cubicBezTo>
                <a:cubicBezTo>
                  <a:pt x="163" y="50"/>
                  <a:pt x="163" y="50"/>
                  <a:pt x="163" y="50"/>
                </a:cubicBezTo>
                <a:cubicBezTo>
                  <a:pt x="163" y="49"/>
                  <a:pt x="163" y="49"/>
                  <a:pt x="164" y="48"/>
                </a:cubicBezTo>
                <a:cubicBezTo>
                  <a:pt x="164" y="47"/>
                  <a:pt x="164" y="46"/>
                  <a:pt x="164" y="44"/>
                </a:cubicBezTo>
                <a:cubicBezTo>
                  <a:pt x="164" y="43"/>
                  <a:pt x="164" y="43"/>
                  <a:pt x="164" y="42"/>
                </a:cubicBezTo>
                <a:cubicBezTo>
                  <a:pt x="164" y="41"/>
                  <a:pt x="164" y="40"/>
                  <a:pt x="164" y="39"/>
                </a:cubicBezTo>
                <a:cubicBezTo>
                  <a:pt x="164" y="39"/>
                  <a:pt x="164" y="39"/>
                  <a:pt x="164" y="39"/>
                </a:cubicBezTo>
                <a:cubicBezTo>
                  <a:pt x="164" y="38"/>
                  <a:pt x="164" y="37"/>
                  <a:pt x="164" y="37"/>
                </a:cubicBezTo>
                <a:cubicBezTo>
                  <a:pt x="164" y="36"/>
                  <a:pt x="164" y="36"/>
                  <a:pt x="164" y="36"/>
                </a:cubicBezTo>
                <a:cubicBezTo>
                  <a:pt x="164" y="35"/>
                  <a:pt x="164" y="34"/>
                  <a:pt x="164" y="34"/>
                </a:cubicBezTo>
                <a:cubicBezTo>
                  <a:pt x="164" y="34"/>
                  <a:pt x="164" y="33"/>
                  <a:pt x="164" y="33"/>
                </a:cubicBezTo>
                <a:cubicBezTo>
                  <a:pt x="164" y="33"/>
                  <a:pt x="164" y="33"/>
                  <a:pt x="164" y="33"/>
                </a:cubicBezTo>
                <a:cubicBezTo>
                  <a:pt x="163" y="32"/>
                  <a:pt x="163" y="31"/>
                  <a:pt x="163" y="31"/>
                </a:cubicBezTo>
                <a:cubicBezTo>
                  <a:pt x="165" y="31"/>
                  <a:pt x="167" y="33"/>
                  <a:pt x="169" y="34"/>
                </a:cubicBezTo>
                <a:cubicBezTo>
                  <a:pt x="169" y="34"/>
                  <a:pt x="169" y="34"/>
                  <a:pt x="169" y="34"/>
                </a:cubicBezTo>
                <a:cubicBezTo>
                  <a:pt x="169" y="35"/>
                  <a:pt x="169" y="35"/>
                  <a:pt x="170" y="35"/>
                </a:cubicBezTo>
                <a:cubicBezTo>
                  <a:pt x="170" y="35"/>
                  <a:pt x="170" y="35"/>
                  <a:pt x="170" y="35"/>
                </a:cubicBezTo>
                <a:cubicBezTo>
                  <a:pt x="170" y="35"/>
                  <a:pt x="170" y="35"/>
                  <a:pt x="170" y="35"/>
                </a:cubicBezTo>
                <a:cubicBezTo>
                  <a:pt x="170" y="35"/>
                  <a:pt x="170" y="35"/>
                  <a:pt x="170" y="35"/>
                </a:cubicBezTo>
                <a:cubicBezTo>
                  <a:pt x="170" y="35"/>
                  <a:pt x="170" y="36"/>
                  <a:pt x="170" y="36"/>
                </a:cubicBezTo>
                <a:cubicBezTo>
                  <a:pt x="171" y="36"/>
                  <a:pt x="171" y="36"/>
                  <a:pt x="171" y="36"/>
                </a:cubicBezTo>
                <a:cubicBezTo>
                  <a:pt x="171" y="36"/>
                  <a:pt x="171" y="36"/>
                  <a:pt x="171" y="36"/>
                </a:cubicBezTo>
                <a:cubicBezTo>
                  <a:pt x="171" y="35"/>
                  <a:pt x="171" y="35"/>
                  <a:pt x="171" y="34"/>
                </a:cubicBezTo>
                <a:cubicBezTo>
                  <a:pt x="160" y="21"/>
                  <a:pt x="145" y="12"/>
                  <a:pt x="129" y="6"/>
                </a:cubicBezTo>
                <a:cubicBezTo>
                  <a:pt x="128" y="5"/>
                  <a:pt x="128" y="6"/>
                  <a:pt x="127" y="6"/>
                </a:cubicBezTo>
                <a:cubicBezTo>
                  <a:pt x="128" y="5"/>
                  <a:pt x="127" y="5"/>
                  <a:pt x="127" y="5"/>
                </a:cubicBezTo>
                <a:cubicBezTo>
                  <a:pt x="117" y="2"/>
                  <a:pt x="107" y="0"/>
                  <a:pt x="96" y="0"/>
                </a:cubicBezTo>
                <a:cubicBezTo>
                  <a:pt x="85" y="0"/>
                  <a:pt x="75" y="1"/>
                  <a:pt x="66" y="5"/>
                </a:cubicBezTo>
                <a:cubicBezTo>
                  <a:pt x="65" y="6"/>
                  <a:pt x="65" y="6"/>
                  <a:pt x="65" y="6"/>
                </a:cubicBezTo>
                <a:cubicBezTo>
                  <a:pt x="65" y="6"/>
                  <a:pt x="62" y="6"/>
                  <a:pt x="60" y="7"/>
                </a:cubicBezTo>
                <a:cubicBezTo>
                  <a:pt x="45" y="13"/>
                  <a:pt x="31" y="24"/>
                  <a:pt x="21" y="37"/>
                </a:cubicBezTo>
                <a:cubicBezTo>
                  <a:pt x="20" y="37"/>
                  <a:pt x="20" y="38"/>
                  <a:pt x="20" y="38"/>
                </a:cubicBezTo>
                <a:cubicBezTo>
                  <a:pt x="22" y="37"/>
                  <a:pt x="26" y="33"/>
                  <a:pt x="30" y="31"/>
                </a:cubicBezTo>
                <a:cubicBezTo>
                  <a:pt x="30" y="31"/>
                  <a:pt x="30" y="31"/>
                  <a:pt x="30" y="31"/>
                </a:cubicBezTo>
                <a:cubicBezTo>
                  <a:pt x="31" y="30"/>
                  <a:pt x="31" y="30"/>
                  <a:pt x="31" y="30"/>
                </a:cubicBezTo>
                <a:cubicBezTo>
                  <a:pt x="31" y="30"/>
                  <a:pt x="31" y="30"/>
                  <a:pt x="32" y="30"/>
                </a:cubicBezTo>
                <a:cubicBezTo>
                  <a:pt x="32" y="30"/>
                  <a:pt x="32" y="30"/>
                  <a:pt x="32" y="29"/>
                </a:cubicBezTo>
                <a:cubicBezTo>
                  <a:pt x="32" y="29"/>
                  <a:pt x="33" y="29"/>
                  <a:pt x="33" y="29"/>
                </a:cubicBezTo>
                <a:cubicBezTo>
                  <a:pt x="33" y="29"/>
                  <a:pt x="33" y="29"/>
                  <a:pt x="33" y="29"/>
                </a:cubicBezTo>
                <a:cubicBezTo>
                  <a:pt x="33" y="29"/>
                  <a:pt x="33" y="29"/>
                  <a:pt x="34" y="29"/>
                </a:cubicBezTo>
                <a:cubicBezTo>
                  <a:pt x="34" y="29"/>
                  <a:pt x="34" y="29"/>
                  <a:pt x="34" y="29"/>
                </a:cubicBezTo>
                <a:cubicBezTo>
                  <a:pt x="34" y="29"/>
                  <a:pt x="34" y="29"/>
                  <a:pt x="34" y="29"/>
                </a:cubicBezTo>
                <a:cubicBezTo>
                  <a:pt x="34" y="29"/>
                  <a:pt x="34" y="29"/>
                  <a:pt x="34" y="28"/>
                </a:cubicBezTo>
                <a:cubicBezTo>
                  <a:pt x="34" y="29"/>
                  <a:pt x="34" y="29"/>
                  <a:pt x="34" y="29"/>
                </a:cubicBezTo>
                <a:cubicBezTo>
                  <a:pt x="34" y="29"/>
                  <a:pt x="34" y="29"/>
                  <a:pt x="34" y="29"/>
                </a:cubicBezTo>
                <a:cubicBezTo>
                  <a:pt x="34" y="30"/>
                  <a:pt x="34" y="30"/>
                  <a:pt x="34" y="30"/>
                </a:cubicBezTo>
                <a:cubicBezTo>
                  <a:pt x="34" y="30"/>
                  <a:pt x="34" y="30"/>
                  <a:pt x="34" y="31"/>
                </a:cubicBezTo>
                <a:cubicBezTo>
                  <a:pt x="34" y="31"/>
                  <a:pt x="34" y="32"/>
                  <a:pt x="34" y="33"/>
                </a:cubicBezTo>
                <a:cubicBezTo>
                  <a:pt x="34" y="33"/>
                  <a:pt x="34" y="33"/>
                  <a:pt x="34" y="33"/>
                </a:cubicBezTo>
                <a:cubicBezTo>
                  <a:pt x="34" y="33"/>
                  <a:pt x="34" y="34"/>
                  <a:pt x="33" y="35"/>
                </a:cubicBezTo>
                <a:cubicBezTo>
                  <a:pt x="33" y="35"/>
                  <a:pt x="33" y="35"/>
                  <a:pt x="33" y="35"/>
                </a:cubicBezTo>
                <a:cubicBezTo>
                  <a:pt x="33" y="35"/>
                  <a:pt x="33" y="36"/>
                  <a:pt x="33" y="36"/>
                </a:cubicBezTo>
                <a:cubicBezTo>
                  <a:pt x="33" y="37"/>
                  <a:pt x="33" y="37"/>
                  <a:pt x="33" y="37"/>
                </a:cubicBezTo>
                <a:cubicBezTo>
                  <a:pt x="33" y="37"/>
                  <a:pt x="33" y="38"/>
                  <a:pt x="33" y="38"/>
                </a:cubicBezTo>
                <a:cubicBezTo>
                  <a:pt x="33" y="39"/>
                  <a:pt x="33" y="39"/>
                  <a:pt x="33" y="39"/>
                </a:cubicBezTo>
                <a:cubicBezTo>
                  <a:pt x="33" y="39"/>
                  <a:pt x="33" y="39"/>
                  <a:pt x="33" y="40"/>
                </a:cubicBezTo>
                <a:cubicBezTo>
                  <a:pt x="33" y="40"/>
                  <a:pt x="33" y="41"/>
                  <a:pt x="33" y="42"/>
                </a:cubicBezTo>
                <a:cubicBezTo>
                  <a:pt x="33" y="42"/>
                  <a:pt x="33" y="42"/>
                  <a:pt x="33" y="42"/>
                </a:cubicBezTo>
                <a:cubicBezTo>
                  <a:pt x="33" y="43"/>
                  <a:pt x="33" y="43"/>
                  <a:pt x="33" y="44"/>
                </a:cubicBezTo>
                <a:cubicBezTo>
                  <a:pt x="33" y="45"/>
                  <a:pt x="33" y="45"/>
                  <a:pt x="33" y="46"/>
                </a:cubicBezTo>
                <a:cubicBezTo>
                  <a:pt x="33" y="46"/>
                  <a:pt x="33" y="46"/>
                  <a:pt x="33" y="47"/>
                </a:cubicBezTo>
                <a:cubicBezTo>
                  <a:pt x="33" y="47"/>
                  <a:pt x="33" y="47"/>
                  <a:pt x="33" y="47"/>
                </a:cubicBezTo>
                <a:cubicBezTo>
                  <a:pt x="34" y="48"/>
                  <a:pt x="34" y="49"/>
                  <a:pt x="34" y="49"/>
                </a:cubicBezTo>
                <a:cubicBezTo>
                  <a:pt x="33" y="50"/>
                  <a:pt x="32" y="51"/>
                  <a:pt x="31" y="51"/>
                </a:cubicBezTo>
                <a:cubicBezTo>
                  <a:pt x="31" y="51"/>
                  <a:pt x="31" y="52"/>
                  <a:pt x="31" y="52"/>
                </a:cubicBezTo>
                <a:cubicBezTo>
                  <a:pt x="30" y="52"/>
                  <a:pt x="30" y="52"/>
                  <a:pt x="30" y="53"/>
                </a:cubicBezTo>
                <a:cubicBezTo>
                  <a:pt x="29" y="53"/>
                  <a:pt x="29" y="53"/>
                  <a:pt x="29" y="54"/>
                </a:cubicBezTo>
                <a:cubicBezTo>
                  <a:pt x="28" y="54"/>
                  <a:pt x="28" y="54"/>
                  <a:pt x="28" y="55"/>
                </a:cubicBezTo>
                <a:cubicBezTo>
                  <a:pt x="28" y="55"/>
                  <a:pt x="27" y="55"/>
                  <a:pt x="27" y="55"/>
                </a:cubicBezTo>
                <a:cubicBezTo>
                  <a:pt x="27" y="56"/>
                  <a:pt x="26" y="56"/>
                  <a:pt x="26" y="56"/>
                </a:cubicBezTo>
                <a:cubicBezTo>
                  <a:pt x="26" y="57"/>
                  <a:pt x="25" y="57"/>
                  <a:pt x="25" y="58"/>
                </a:cubicBezTo>
                <a:cubicBezTo>
                  <a:pt x="25" y="58"/>
                  <a:pt x="24" y="59"/>
                  <a:pt x="24" y="59"/>
                </a:cubicBezTo>
                <a:cubicBezTo>
                  <a:pt x="24" y="59"/>
                  <a:pt x="24" y="59"/>
                  <a:pt x="24" y="59"/>
                </a:cubicBezTo>
                <a:cubicBezTo>
                  <a:pt x="24" y="59"/>
                  <a:pt x="23" y="60"/>
                  <a:pt x="23" y="60"/>
                </a:cubicBezTo>
                <a:cubicBezTo>
                  <a:pt x="23" y="60"/>
                  <a:pt x="22" y="61"/>
                  <a:pt x="22" y="62"/>
                </a:cubicBezTo>
                <a:cubicBezTo>
                  <a:pt x="22" y="62"/>
                  <a:pt x="22" y="62"/>
                  <a:pt x="22" y="62"/>
                </a:cubicBezTo>
                <a:cubicBezTo>
                  <a:pt x="22" y="62"/>
                  <a:pt x="21" y="63"/>
                  <a:pt x="21" y="63"/>
                </a:cubicBezTo>
                <a:cubicBezTo>
                  <a:pt x="21" y="63"/>
                  <a:pt x="21" y="64"/>
                  <a:pt x="20" y="64"/>
                </a:cubicBezTo>
                <a:cubicBezTo>
                  <a:pt x="20" y="64"/>
                  <a:pt x="20" y="64"/>
                  <a:pt x="20" y="64"/>
                </a:cubicBezTo>
                <a:cubicBezTo>
                  <a:pt x="20" y="65"/>
                  <a:pt x="20" y="65"/>
                  <a:pt x="20" y="65"/>
                </a:cubicBezTo>
                <a:cubicBezTo>
                  <a:pt x="19" y="66"/>
                  <a:pt x="19" y="66"/>
                  <a:pt x="19" y="67"/>
                </a:cubicBezTo>
                <a:cubicBezTo>
                  <a:pt x="19" y="67"/>
                  <a:pt x="19" y="67"/>
                  <a:pt x="19" y="67"/>
                </a:cubicBezTo>
                <a:cubicBezTo>
                  <a:pt x="18" y="68"/>
                  <a:pt x="18" y="69"/>
                  <a:pt x="18" y="70"/>
                </a:cubicBezTo>
                <a:cubicBezTo>
                  <a:pt x="17" y="71"/>
                  <a:pt x="17" y="72"/>
                  <a:pt x="16" y="73"/>
                </a:cubicBezTo>
                <a:cubicBezTo>
                  <a:pt x="16" y="73"/>
                  <a:pt x="16" y="73"/>
                  <a:pt x="16" y="73"/>
                </a:cubicBezTo>
                <a:cubicBezTo>
                  <a:pt x="16" y="74"/>
                  <a:pt x="16" y="75"/>
                  <a:pt x="16" y="75"/>
                </a:cubicBezTo>
                <a:cubicBezTo>
                  <a:pt x="16" y="75"/>
                  <a:pt x="16" y="75"/>
                  <a:pt x="16" y="75"/>
                </a:cubicBezTo>
                <a:cubicBezTo>
                  <a:pt x="15" y="77"/>
                  <a:pt x="15" y="79"/>
                  <a:pt x="14" y="80"/>
                </a:cubicBezTo>
                <a:cubicBezTo>
                  <a:pt x="14" y="81"/>
                  <a:pt x="14" y="82"/>
                  <a:pt x="14" y="83"/>
                </a:cubicBezTo>
                <a:cubicBezTo>
                  <a:pt x="14" y="83"/>
                  <a:pt x="14" y="83"/>
                  <a:pt x="14" y="83"/>
                </a:cubicBezTo>
                <a:cubicBezTo>
                  <a:pt x="14" y="83"/>
                  <a:pt x="14" y="83"/>
                  <a:pt x="14"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2" y="83"/>
                </a:cubicBezTo>
                <a:cubicBezTo>
                  <a:pt x="12" y="83"/>
                  <a:pt x="12" y="83"/>
                  <a:pt x="12" y="83"/>
                </a:cubicBezTo>
                <a:cubicBezTo>
                  <a:pt x="12" y="83"/>
                  <a:pt x="12" y="83"/>
                  <a:pt x="12" y="83"/>
                </a:cubicBezTo>
                <a:cubicBezTo>
                  <a:pt x="12" y="83"/>
                  <a:pt x="12" y="83"/>
                  <a:pt x="12" y="83"/>
                </a:cubicBezTo>
                <a:cubicBezTo>
                  <a:pt x="11" y="83"/>
                  <a:pt x="11" y="83"/>
                  <a:pt x="11" y="83"/>
                </a:cubicBezTo>
                <a:cubicBezTo>
                  <a:pt x="11" y="83"/>
                  <a:pt x="11" y="83"/>
                  <a:pt x="11" y="83"/>
                </a:cubicBezTo>
                <a:cubicBezTo>
                  <a:pt x="10" y="82"/>
                  <a:pt x="10" y="82"/>
                  <a:pt x="10" y="82"/>
                </a:cubicBezTo>
                <a:cubicBezTo>
                  <a:pt x="10" y="82"/>
                  <a:pt x="10" y="82"/>
                  <a:pt x="10" y="82"/>
                </a:cubicBezTo>
                <a:cubicBezTo>
                  <a:pt x="10" y="82"/>
                  <a:pt x="10" y="82"/>
                  <a:pt x="9" y="82"/>
                </a:cubicBezTo>
                <a:cubicBezTo>
                  <a:pt x="9" y="82"/>
                  <a:pt x="9" y="82"/>
                  <a:pt x="9" y="82"/>
                </a:cubicBezTo>
                <a:cubicBezTo>
                  <a:pt x="8" y="82"/>
                  <a:pt x="8" y="82"/>
                  <a:pt x="7" y="82"/>
                </a:cubicBezTo>
                <a:cubicBezTo>
                  <a:pt x="7" y="82"/>
                  <a:pt x="7" y="82"/>
                  <a:pt x="7" y="82"/>
                </a:cubicBezTo>
                <a:cubicBezTo>
                  <a:pt x="6" y="82"/>
                  <a:pt x="6" y="82"/>
                  <a:pt x="6" y="82"/>
                </a:cubicBezTo>
                <a:cubicBezTo>
                  <a:pt x="6" y="82"/>
                  <a:pt x="5" y="82"/>
                  <a:pt x="5" y="82"/>
                </a:cubicBezTo>
                <a:cubicBezTo>
                  <a:pt x="5" y="82"/>
                  <a:pt x="5" y="82"/>
                  <a:pt x="5" y="82"/>
                </a:cubicBezTo>
                <a:cubicBezTo>
                  <a:pt x="5" y="82"/>
                  <a:pt x="5" y="81"/>
                  <a:pt x="5" y="81"/>
                </a:cubicBezTo>
                <a:cubicBezTo>
                  <a:pt x="5" y="81"/>
                  <a:pt x="4" y="81"/>
                  <a:pt x="4" y="81"/>
                </a:cubicBezTo>
                <a:cubicBezTo>
                  <a:pt x="4" y="81"/>
                  <a:pt x="4" y="81"/>
                  <a:pt x="4" y="81"/>
                </a:cubicBezTo>
                <a:cubicBezTo>
                  <a:pt x="4" y="81"/>
                  <a:pt x="4" y="81"/>
                  <a:pt x="4" y="81"/>
                </a:cubicBezTo>
                <a:cubicBezTo>
                  <a:pt x="4" y="81"/>
                  <a:pt x="4" y="81"/>
                  <a:pt x="4" y="81"/>
                </a:cubicBezTo>
                <a:cubicBezTo>
                  <a:pt x="3" y="81"/>
                  <a:pt x="3" y="81"/>
                  <a:pt x="3" y="81"/>
                </a:cubicBezTo>
                <a:cubicBezTo>
                  <a:pt x="3" y="81"/>
                  <a:pt x="3" y="81"/>
                  <a:pt x="3" y="81"/>
                </a:cubicBezTo>
                <a:cubicBezTo>
                  <a:pt x="3" y="81"/>
                  <a:pt x="3" y="81"/>
                  <a:pt x="3" y="81"/>
                </a:cubicBezTo>
                <a:cubicBezTo>
                  <a:pt x="2" y="81"/>
                  <a:pt x="2" y="81"/>
                  <a:pt x="2" y="81"/>
                </a:cubicBezTo>
                <a:cubicBezTo>
                  <a:pt x="1" y="86"/>
                  <a:pt x="0" y="91"/>
                  <a:pt x="0" y="96"/>
                </a:cubicBezTo>
                <a:cubicBezTo>
                  <a:pt x="0" y="113"/>
                  <a:pt x="5" y="129"/>
                  <a:pt x="12" y="143"/>
                </a:cubicBezTo>
                <a:cubicBezTo>
                  <a:pt x="13" y="145"/>
                  <a:pt x="16" y="148"/>
                  <a:pt x="17" y="148"/>
                </a:cubicBezTo>
                <a:cubicBezTo>
                  <a:pt x="16" y="149"/>
                  <a:pt x="16" y="149"/>
                  <a:pt x="17" y="150"/>
                </a:cubicBezTo>
                <a:cubicBezTo>
                  <a:pt x="28" y="168"/>
                  <a:pt x="46" y="181"/>
                  <a:pt x="67" y="188"/>
                </a:cubicBezTo>
                <a:cubicBezTo>
                  <a:pt x="69" y="189"/>
                  <a:pt x="71" y="188"/>
                  <a:pt x="73" y="188"/>
                </a:cubicBezTo>
                <a:cubicBezTo>
                  <a:pt x="73" y="189"/>
                  <a:pt x="76" y="190"/>
                  <a:pt x="78" y="191"/>
                </a:cubicBezTo>
                <a:cubicBezTo>
                  <a:pt x="84" y="192"/>
                  <a:pt x="90" y="193"/>
                  <a:pt x="96" y="193"/>
                </a:cubicBezTo>
                <a:cubicBezTo>
                  <a:pt x="103" y="193"/>
                  <a:pt x="110" y="192"/>
                  <a:pt x="116" y="190"/>
                </a:cubicBezTo>
                <a:cubicBezTo>
                  <a:pt x="118" y="190"/>
                  <a:pt x="121" y="189"/>
                  <a:pt x="122" y="188"/>
                </a:cubicBezTo>
                <a:cubicBezTo>
                  <a:pt x="122" y="188"/>
                  <a:pt x="123" y="188"/>
                  <a:pt x="124" y="188"/>
                </a:cubicBezTo>
                <a:cubicBezTo>
                  <a:pt x="148" y="181"/>
                  <a:pt x="166" y="167"/>
                  <a:pt x="177" y="149"/>
                </a:cubicBezTo>
                <a:close/>
                <a:moveTo>
                  <a:pt x="77" y="153"/>
                </a:moveTo>
                <a:cubicBezTo>
                  <a:pt x="77" y="153"/>
                  <a:pt x="77" y="153"/>
                  <a:pt x="76" y="154"/>
                </a:cubicBezTo>
                <a:cubicBezTo>
                  <a:pt x="76" y="154"/>
                  <a:pt x="76" y="154"/>
                  <a:pt x="76" y="154"/>
                </a:cubicBezTo>
                <a:cubicBezTo>
                  <a:pt x="76" y="154"/>
                  <a:pt x="76" y="155"/>
                  <a:pt x="75" y="155"/>
                </a:cubicBezTo>
                <a:cubicBezTo>
                  <a:pt x="75" y="155"/>
                  <a:pt x="75" y="155"/>
                  <a:pt x="75" y="155"/>
                </a:cubicBezTo>
                <a:cubicBezTo>
                  <a:pt x="75" y="155"/>
                  <a:pt x="75" y="156"/>
                  <a:pt x="74" y="156"/>
                </a:cubicBezTo>
                <a:cubicBezTo>
                  <a:pt x="74" y="156"/>
                  <a:pt x="74" y="156"/>
                  <a:pt x="74" y="156"/>
                </a:cubicBezTo>
                <a:cubicBezTo>
                  <a:pt x="74" y="156"/>
                  <a:pt x="74" y="156"/>
                  <a:pt x="74" y="156"/>
                </a:cubicBezTo>
                <a:cubicBezTo>
                  <a:pt x="74" y="156"/>
                  <a:pt x="74" y="156"/>
                  <a:pt x="74" y="156"/>
                </a:cubicBezTo>
                <a:cubicBezTo>
                  <a:pt x="74" y="157"/>
                  <a:pt x="74" y="157"/>
                  <a:pt x="74" y="157"/>
                </a:cubicBezTo>
                <a:cubicBezTo>
                  <a:pt x="73" y="157"/>
                  <a:pt x="73" y="158"/>
                  <a:pt x="73" y="158"/>
                </a:cubicBezTo>
                <a:cubicBezTo>
                  <a:pt x="73" y="158"/>
                  <a:pt x="73" y="158"/>
                  <a:pt x="73" y="158"/>
                </a:cubicBezTo>
                <a:cubicBezTo>
                  <a:pt x="72" y="158"/>
                  <a:pt x="72" y="159"/>
                  <a:pt x="71" y="159"/>
                </a:cubicBezTo>
                <a:cubicBezTo>
                  <a:pt x="71" y="159"/>
                  <a:pt x="71" y="159"/>
                  <a:pt x="71" y="159"/>
                </a:cubicBezTo>
                <a:cubicBezTo>
                  <a:pt x="71" y="160"/>
                  <a:pt x="70" y="160"/>
                  <a:pt x="70" y="161"/>
                </a:cubicBezTo>
                <a:cubicBezTo>
                  <a:pt x="70" y="161"/>
                  <a:pt x="69" y="161"/>
                  <a:pt x="69" y="161"/>
                </a:cubicBezTo>
                <a:cubicBezTo>
                  <a:pt x="69" y="162"/>
                  <a:pt x="69" y="162"/>
                  <a:pt x="69" y="162"/>
                </a:cubicBezTo>
                <a:cubicBezTo>
                  <a:pt x="68" y="162"/>
                  <a:pt x="68" y="163"/>
                  <a:pt x="67" y="163"/>
                </a:cubicBezTo>
                <a:cubicBezTo>
                  <a:pt x="67" y="163"/>
                  <a:pt x="67" y="163"/>
                  <a:pt x="67" y="163"/>
                </a:cubicBezTo>
                <a:cubicBezTo>
                  <a:pt x="67" y="163"/>
                  <a:pt x="67" y="163"/>
                  <a:pt x="67" y="163"/>
                </a:cubicBezTo>
                <a:cubicBezTo>
                  <a:pt x="67" y="163"/>
                  <a:pt x="67" y="164"/>
                  <a:pt x="66" y="164"/>
                </a:cubicBezTo>
                <a:cubicBezTo>
                  <a:pt x="66" y="164"/>
                  <a:pt x="66" y="164"/>
                  <a:pt x="66" y="164"/>
                </a:cubicBezTo>
                <a:cubicBezTo>
                  <a:pt x="66" y="164"/>
                  <a:pt x="66" y="165"/>
                  <a:pt x="65" y="165"/>
                </a:cubicBezTo>
                <a:cubicBezTo>
                  <a:pt x="65" y="165"/>
                  <a:pt x="65" y="165"/>
                  <a:pt x="65" y="165"/>
                </a:cubicBezTo>
                <a:cubicBezTo>
                  <a:pt x="65" y="165"/>
                  <a:pt x="65" y="165"/>
                  <a:pt x="65" y="165"/>
                </a:cubicBezTo>
                <a:cubicBezTo>
                  <a:pt x="65" y="165"/>
                  <a:pt x="65" y="165"/>
                  <a:pt x="65" y="165"/>
                </a:cubicBezTo>
                <a:cubicBezTo>
                  <a:pt x="64" y="166"/>
                  <a:pt x="64" y="166"/>
                  <a:pt x="64" y="166"/>
                </a:cubicBezTo>
                <a:cubicBezTo>
                  <a:pt x="63" y="166"/>
                  <a:pt x="63" y="166"/>
                  <a:pt x="63" y="166"/>
                </a:cubicBezTo>
                <a:cubicBezTo>
                  <a:pt x="63" y="166"/>
                  <a:pt x="63" y="166"/>
                  <a:pt x="63" y="166"/>
                </a:cubicBezTo>
                <a:cubicBezTo>
                  <a:pt x="63" y="167"/>
                  <a:pt x="63" y="167"/>
                  <a:pt x="63" y="167"/>
                </a:cubicBezTo>
                <a:cubicBezTo>
                  <a:pt x="63" y="167"/>
                  <a:pt x="63" y="167"/>
                  <a:pt x="62" y="167"/>
                </a:cubicBezTo>
                <a:cubicBezTo>
                  <a:pt x="62" y="167"/>
                  <a:pt x="62" y="167"/>
                  <a:pt x="62" y="167"/>
                </a:cubicBezTo>
                <a:cubicBezTo>
                  <a:pt x="62" y="168"/>
                  <a:pt x="62" y="168"/>
                  <a:pt x="62" y="168"/>
                </a:cubicBezTo>
                <a:cubicBezTo>
                  <a:pt x="62" y="168"/>
                  <a:pt x="62" y="168"/>
                  <a:pt x="62" y="168"/>
                </a:cubicBezTo>
                <a:cubicBezTo>
                  <a:pt x="62" y="168"/>
                  <a:pt x="61" y="168"/>
                  <a:pt x="61" y="168"/>
                </a:cubicBezTo>
                <a:cubicBezTo>
                  <a:pt x="61" y="168"/>
                  <a:pt x="61" y="168"/>
                  <a:pt x="61" y="168"/>
                </a:cubicBezTo>
                <a:cubicBezTo>
                  <a:pt x="61" y="168"/>
                  <a:pt x="61" y="168"/>
                  <a:pt x="61" y="168"/>
                </a:cubicBezTo>
                <a:cubicBezTo>
                  <a:pt x="61" y="168"/>
                  <a:pt x="61" y="168"/>
                  <a:pt x="61" y="168"/>
                </a:cubicBezTo>
                <a:cubicBezTo>
                  <a:pt x="61" y="169"/>
                  <a:pt x="60" y="169"/>
                  <a:pt x="60" y="169"/>
                </a:cubicBezTo>
                <a:cubicBezTo>
                  <a:pt x="60" y="169"/>
                  <a:pt x="60" y="169"/>
                  <a:pt x="60" y="169"/>
                </a:cubicBezTo>
                <a:cubicBezTo>
                  <a:pt x="60" y="169"/>
                  <a:pt x="60" y="169"/>
                  <a:pt x="59" y="169"/>
                </a:cubicBezTo>
                <a:cubicBezTo>
                  <a:pt x="59" y="170"/>
                  <a:pt x="59" y="170"/>
                  <a:pt x="59" y="170"/>
                </a:cubicBezTo>
                <a:cubicBezTo>
                  <a:pt x="59" y="170"/>
                  <a:pt x="58" y="170"/>
                  <a:pt x="58" y="170"/>
                </a:cubicBezTo>
                <a:cubicBezTo>
                  <a:pt x="50" y="167"/>
                  <a:pt x="30" y="155"/>
                  <a:pt x="27" y="149"/>
                </a:cubicBezTo>
                <a:cubicBezTo>
                  <a:pt x="26" y="148"/>
                  <a:pt x="26" y="147"/>
                  <a:pt x="26" y="146"/>
                </a:cubicBezTo>
                <a:cubicBezTo>
                  <a:pt x="26" y="146"/>
                  <a:pt x="26" y="146"/>
                  <a:pt x="26" y="146"/>
                </a:cubicBezTo>
                <a:cubicBezTo>
                  <a:pt x="26" y="146"/>
                  <a:pt x="26" y="146"/>
                  <a:pt x="26" y="145"/>
                </a:cubicBezTo>
                <a:cubicBezTo>
                  <a:pt x="26" y="145"/>
                  <a:pt x="26" y="145"/>
                  <a:pt x="26" y="145"/>
                </a:cubicBezTo>
                <a:cubicBezTo>
                  <a:pt x="26" y="145"/>
                  <a:pt x="26" y="145"/>
                  <a:pt x="26" y="145"/>
                </a:cubicBezTo>
                <a:cubicBezTo>
                  <a:pt x="26" y="145"/>
                  <a:pt x="26" y="145"/>
                  <a:pt x="26" y="145"/>
                </a:cubicBezTo>
                <a:cubicBezTo>
                  <a:pt x="26" y="144"/>
                  <a:pt x="26" y="144"/>
                  <a:pt x="26" y="144"/>
                </a:cubicBezTo>
                <a:cubicBezTo>
                  <a:pt x="26" y="144"/>
                  <a:pt x="26" y="144"/>
                  <a:pt x="26" y="144"/>
                </a:cubicBezTo>
                <a:cubicBezTo>
                  <a:pt x="26" y="143"/>
                  <a:pt x="26" y="143"/>
                  <a:pt x="26" y="143"/>
                </a:cubicBezTo>
                <a:cubicBezTo>
                  <a:pt x="26" y="143"/>
                  <a:pt x="25" y="143"/>
                  <a:pt x="25" y="143"/>
                </a:cubicBezTo>
                <a:cubicBezTo>
                  <a:pt x="25" y="142"/>
                  <a:pt x="25" y="142"/>
                  <a:pt x="25" y="142"/>
                </a:cubicBezTo>
                <a:cubicBezTo>
                  <a:pt x="25" y="142"/>
                  <a:pt x="25" y="141"/>
                  <a:pt x="25" y="141"/>
                </a:cubicBezTo>
                <a:cubicBezTo>
                  <a:pt x="25" y="141"/>
                  <a:pt x="25" y="141"/>
                  <a:pt x="25" y="140"/>
                </a:cubicBezTo>
                <a:cubicBezTo>
                  <a:pt x="25" y="140"/>
                  <a:pt x="25" y="140"/>
                  <a:pt x="25" y="140"/>
                </a:cubicBezTo>
                <a:cubicBezTo>
                  <a:pt x="25" y="139"/>
                  <a:pt x="25" y="138"/>
                  <a:pt x="25" y="137"/>
                </a:cubicBezTo>
                <a:cubicBezTo>
                  <a:pt x="25" y="137"/>
                  <a:pt x="25" y="137"/>
                  <a:pt x="25" y="137"/>
                </a:cubicBezTo>
                <a:cubicBezTo>
                  <a:pt x="24" y="134"/>
                  <a:pt x="24" y="130"/>
                  <a:pt x="24" y="127"/>
                </a:cubicBezTo>
                <a:cubicBezTo>
                  <a:pt x="24" y="127"/>
                  <a:pt x="24" y="127"/>
                  <a:pt x="24" y="127"/>
                </a:cubicBezTo>
                <a:cubicBezTo>
                  <a:pt x="24" y="126"/>
                  <a:pt x="24" y="126"/>
                  <a:pt x="24" y="125"/>
                </a:cubicBezTo>
                <a:cubicBezTo>
                  <a:pt x="24" y="125"/>
                  <a:pt x="24" y="125"/>
                  <a:pt x="24" y="125"/>
                </a:cubicBezTo>
                <a:cubicBezTo>
                  <a:pt x="24" y="124"/>
                  <a:pt x="24" y="124"/>
                  <a:pt x="24" y="123"/>
                </a:cubicBezTo>
                <a:cubicBezTo>
                  <a:pt x="24" y="123"/>
                  <a:pt x="24" y="123"/>
                  <a:pt x="24" y="123"/>
                </a:cubicBezTo>
                <a:cubicBezTo>
                  <a:pt x="24" y="122"/>
                  <a:pt x="24" y="122"/>
                  <a:pt x="24" y="121"/>
                </a:cubicBezTo>
                <a:cubicBezTo>
                  <a:pt x="24" y="121"/>
                  <a:pt x="24" y="121"/>
                  <a:pt x="24" y="121"/>
                </a:cubicBezTo>
                <a:cubicBezTo>
                  <a:pt x="24" y="121"/>
                  <a:pt x="24" y="120"/>
                  <a:pt x="24" y="120"/>
                </a:cubicBezTo>
                <a:cubicBezTo>
                  <a:pt x="24" y="120"/>
                  <a:pt x="24" y="120"/>
                  <a:pt x="24" y="119"/>
                </a:cubicBezTo>
                <a:cubicBezTo>
                  <a:pt x="24" y="119"/>
                  <a:pt x="24" y="119"/>
                  <a:pt x="24" y="118"/>
                </a:cubicBezTo>
                <a:cubicBezTo>
                  <a:pt x="24" y="118"/>
                  <a:pt x="24" y="118"/>
                  <a:pt x="24" y="118"/>
                </a:cubicBezTo>
                <a:cubicBezTo>
                  <a:pt x="25" y="118"/>
                  <a:pt x="25" y="117"/>
                  <a:pt x="25" y="117"/>
                </a:cubicBezTo>
                <a:cubicBezTo>
                  <a:pt x="25" y="117"/>
                  <a:pt x="26" y="117"/>
                  <a:pt x="26" y="117"/>
                </a:cubicBezTo>
                <a:cubicBezTo>
                  <a:pt x="26" y="117"/>
                  <a:pt x="27" y="117"/>
                  <a:pt x="27" y="117"/>
                </a:cubicBezTo>
                <a:cubicBezTo>
                  <a:pt x="27" y="117"/>
                  <a:pt x="27" y="117"/>
                  <a:pt x="28" y="117"/>
                </a:cubicBezTo>
                <a:cubicBezTo>
                  <a:pt x="28" y="118"/>
                  <a:pt x="28" y="118"/>
                  <a:pt x="29" y="118"/>
                </a:cubicBezTo>
                <a:cubicBezTo>
                  <a:pt x="29" y="118"/>
                  <a:pt x="29" y="118"/>
                  <a:pt x="29" y="118"/>
                </a:cubicBezTo>
                <a:cubicBezTo>
                  <a:pt x="30" y="118"/>
                  <a:pt x="30" y="118"/>
                  <a:pt x="31" y="118"/>
                </a:cubicBezTo>
                <a:cubicBezTo>
                  <a:pt x="31" y="118"/>
                  <a:pt x="31" y="118"/>
                  <a:pt x="31" y="118"/>
                </a:cubicBezTo>
                <a:cubicBezTo>
                  <a:pt x="32" y="118"/>
                  <a:pt x="32" y="118"/>
                  <a:pt x="33" y="118"/>
                </a:cubicBezTo>
                <a:cubicBezTo>
                  <a:pt x="33" y="118"/>
                  <a:pt x="33" y="118"/>
                  <a:pt x="33" y="118"/>
                </a:cubicBezTo>
                <a:cubicBezTo>
                  <a:pt x="34" y="118"/>
                  <a:pt x="35" y="118"/>
                  <a:pt x="36" y="118"/>
                </a:cubicBezTo>
                <a:cubicBezTo>
                  <a:pt x="36" y="118"/>
                  <a:pt x="36" y="118"/>
                  <a:pt x="36" y="118"/>
                </a:cubicBezTo>
                <a:cubicBezTo>
                  <a:pt x="37" y="118"/>
                  <a:pt x="38" y="119"/>
                  <a:pt x="39" y="119"/>
                </a:cubicBezTo>
                <a:cubicBezTo>
                  <a:pt x="39" y="119"/>
                  <a:pt x="39" y="119"/>
                  <a:pt x="39" y="119"/>
                </a:cubicBezTo>
                <a:cubicBezTo>
                  <a:pt x="40" y="119"/>
                  <a:pt x="41" y="119"/>
                  <a:pt x="42" y="119"/>
                </a:cubicBezTo>
                <a:cubicBezTo>
                  <a:pt x="43" y="119"/>
                  <a:pt x="43" y="119"/>
                  <a:pt x="43" y="119"/>
                </a:cubicBezTo>
                <a:cubicBezTo>
                  <a:pt x="44" y="119"/>
                  <a:pt x="45" y="119"/>
                  <a:pt x="46" y="119"/>
                </a:cubicBezTo>
                <a:cubicBezTo>
                  <a:pt x="46" y="119"/>
                  <a:pt x="46" y="119"/>
                  <a:pt x="47" y="119"/>
                </a:cubicBezTo>
                <a:cubicBezTo>
                  <a:pt x="47" y="119"/>
                  <a:pt x="48" y="119"/>
                  <a:pt x="49" y="119"/>
                </a:cubicBezTo>
                <a:cubicBezTo>
                  <a:pt x="49" y="119"/>
                  <a:pt x="49" y="119"/>
                  <a:pt x="50" y="119"/>
                </a:cubicBezTo>
                <a:cubicBezTo>
                  <a:pt x="50" y="119"/>
                  <a:pt x="50" y="119"/>
                  <a:pt x="50" y="119"/>
                </a:cubicBezTo>
                <a:cubicBezTo>
                  <a:pt x="51" y="119"/>
                  <a:pt x="52" y="119"/>
                  <a:pt x="53" y="119"/>
                </a:cubicBezTo>
                <a:cubicBezTo>
                  <a:pt x="53" y="119"/>
                  <a:pt x="53" y="119"/>
                  <a:pt x="53" y="119"/>
                </a:cubicBezTo>
                <a:cubicBezTo>
                  <a:pt x="53" y="119"/>
                  <a:pt x="53" y="119"/>
                  <a:pt x="53" y="119"/>
                </a:cubicBezTo>
                <a:cubicBezTo>
                  <a:pt x="54" y="119"/>
                  <a:pt x="55" y="119"/>
                  <a:pt x="55" y="119"/>
                </a:cubicBezTo>
                <a:cubicBezTo>
                  <a:pt x="56" y="119"/>
                  <a:pt x="56" y="119"/>
                  <a:pt x="56" y="119"/>
                </a:cubicBezTo>
                <a:cubicBezTo>
                  <a:pt x="57" y="119"/>
                  <a:pt x="58" y="119"/>
                  <a:pt x="59" y="119"/>
                </a:cubicBezTo>
                <a:cubicBezTo>
                  <a:pt x="59" y="120"/>
                  <a:pt x="60" y="121"/>
                  <a:pt x="60" y="122"/>
                </a:cubicBezTo>
                <a:cubicBezTo>
                  <a:pt x="60" y="122"/>
                  <a:pt x="60" y="122"/>
                  <a:pt x="60" y="122"/>
                </a:cubicBezTo>
                <a:cubicBezTo>
                  <a:pt x="61" y="123"/>
                  <a:pt x="61" y="124"/>
                  <a:pt x="61" y="124"/>
                </a:cubicBezTo>
                <a:cubicBezTo>
                  <a:pt x="62" y="125"/>
                  <a:pt x="62" y="125"/>
                  <a:pt x="62" y="126"/>
                </a:cubicBezTo>
                <a:cubicBezTo>
                  <a:pt x="62" y="126"/>
                  <a:pt x="62" y="127"/>
                  <a:pt x="63" y="127"/>
                </a:cubicBezTo>
                <a:cubicBezTo>
                  <a:pt x="63" y="128"/>
                  <a:pt x="64" y="129"/>
                  <a:pt x="64" y="130"/>
                </a:cubicBezTo>
                <a:cubicBezTo>
                  <a:pt x="64" y="130"/>
                  <a:pt x="64" y="130"/>
                  <a:pt x="65" y="130"/>
                </a:cubicBezTo>
                <a:cubicBezTo>
                  <a:pt x="65" y="132"/>
                  <a:pt x="66" y="133"/>
                  <a:pt x="67" y="134"/>
                </a:cubicBezTo>
                <a:cubicBezTo>
                  <a:pt x="67" y="134"/>
                  <a:pt x="67" y="134"/>
                  <a:pt x="67" y="134"/>
                </a:cubicBezTo>
                <a:cubicBezTo>
                  <a:pt x="68" y="137"/>
                  <a:pt x="70" y="140"/>
                  <a:pt x="72" y="142"/>
                </a:cubicBezTo>
                <a:cubicBezTo>
                  <a:pt x="72" y="142"/>
                  <a:pt x="72" y="142"/>
                  <a:pt x="72" y="142"/>
                </a:cubicBezTo>
                <a:cubicBezTo>
                  <a:pt x="72" y="143"/>
                  <a:pt x="73" y="144"/>
                  <a:pt x="73" y="144"/>
                </a:cubicBezTo>
                <a:cubicBezTo>
                  <a:pt x="73" y="145"/>
                  <a:pt x="73" y="145"/>
                  <a:pt x="74" y="145"/>
                </a:cubicBezTo>
                <a:cubicBezTo>
                  <a:pt x="74" y="145"/>
                  <a:pt x="74" y="146"/>
                  <a:pt x="74" y="146"/>
                </a:cubicBezTo>
                <a:cubicBezTo>
                  <a:pt x="76" y="148"/>
                  <a:pt x="77" y="150"/>
                  <a:pt x="78" y="152"/>
                </a:cubicBezTo>
                <a:cubicBezTo>
                  <a:pt x="78" y="152"/>
                  <a:pt x="77" y="152"/>
                  <a:pt x="77" y="153"/>
                </a:cubicBezTo>
                <a:close/>
                <a:moveTo>
                  <a:pt x="116" y="84"/>
                </a:moveTo>
                <a:cubicBezTo>
                  <a:pt x="116" y="84"/>
                  <a:pt x="115" y="84"/>
                  <a:pt x="115" y="84"/>
                </a:cubicBezTo>
                <a:cubicBezTo>
                  <a:pt x="114" y="84"/>
                  <a:pt x="114" y="84"/>
                  <a:pt x="114" y="84"/>
                </a:cubicBezTo>
                <a:cubicBezTo>
                  <a:pt x="113" y="84"/>
                  <a:pt x="113" y="84"/>
                  <a:pt x="112" y="84"/>
                </a:cubicBezTo>
                <a:cubicBezTo>
                  <a:pt x="112" y="84"/>
                  <a:pt x="112" y="84"/>
                  <a:pt x="112" y="84"/>
                </a:cubicBezTo>
                <a:cubicBezTo>
                  <a:pt x="111" y="84"/>
                  <a:pt x="111" y="84"/>
                  <a:pt x="110" y="84"/>
                </a:cubicBezTo>
                <a:cubicBezTo>
                  <a:pt x="110" y="84"/>
                  <a:pt x="110" y="84"/>
                  <a:pt x="110" y="84"/>
                </a:cubicBezTo>
                <a:cubicBezTo>
                  <a:pt x="109" y="84"/>
                  <a:pt x="109" y="84"/>
                  <a:pt x="109" y="84"/>
                </a:cubicBezTo>
                <a:cubicBezTo>
                  <a:pt x="109" y="84"/>
                  <a:pt x="108" y="84"/>
                  <a:pt x="108" y="84"/>
                </a:cubicBezTo>
                <a:cubicBezTo>
                  <a:pt x="107" y="84"/>
                  <a:pt x="107" y="84"/>
                  <a:pt x="107" y="84"/>
                </a:cubicBezTo>
                <a:cubicBezTo>
                  <a:pt x="107" y="84"/>
                  <a:pt x="107" y="84"/>
                  <a:pt x="107" y="84"/>
                </a:cubicBezTo>
                <a:cubicBezTo>
                  <a:pt x="106" y="84"/>
                  <a:pt x="105" y="84"/>
                  <a:pt x="104" y="84"/>
                </a:cubicBezTo>
                <a:cubicBezTo>
                  <a:pt x="103" y="84"/>
                  <a:pt x="103" y="84"/>
                  <a:pt x="103" y="84"/>
                </a:cubicBezTo>
                <a:cubicBezTo>
                  <a:pt x="102" y="84"/>
                  <a:pt x="101" y="84"/>
                  <a:pt x="100" y="84"/>
                </a:cubicBezTo>
                <a:cubicBezTo>
                  <a:pt x="100" y="84"/>
                  <a:pt x="100" y="84"/>
                  <a:pt x="100" y="84"/>
                </a:cubicBezTo>
                <a:cubicBezTo>
                  <a:pt x="99" y="84"/>
                  <a:pt x="99" y="84"/>
                  <a:pt x="99" y="84"/>
                </a:cubicBezTo>
                <a:cubicBezTo>
                  <a:pt x="99" y="84"/>
                  <a:pt x="98" y="84"/>
                  <a:pt x="97" y="84"/>
                </a:cubicBezTo>
                <a:cubicBezTo>
                  <a:pt x="95" y="84"/>
                  <a:pt x="95" y="84"/>
                  <a:pt x="95" y="84"/>
                </a:cubicBezTo>
                <a:cubicBezTo>
                  <a:pt x="95" y="84"/>
                  <a:pt x="94" y="84"/>
                  <a:pt x="94" y="84"/>
                </a:cubicBezTo>
                <a:cubicBezTo>
                  <a:pt x="93" y="84"/>
                  <a:pt x="92" y="84"/>
                  <a:pt x="91" y="84"/>
                </a:cubicBezTo>
                <a:cubicBezTo>
                  <a:pt x="91" y="84"/>
                  <a:pt x="90" y="84"/>
                  <a:pt x="90" y="84"/>
                </a:cubicBezTo>
                <a:cubicBezTo>
                  <a:pt x="89" y="84"/>
                  <a:pt x="88" y="84"/>
                  <a:pt x="87" y="84"/>
                </a:cubicBezTo>
                <a:cubicBezTo>
                  <a:pt x="87" y="84"/>
                  <a:pt x="86" y="84"/>
                  <a:pt x="86" y="84"/>
                </a:cubicBezTo>
                <a:cubicBezTo>
                  <a:pt x="85" y="84"/>
                  <a:pt x="84" y="84"/>
                  <a:pt x="83" y="84"/>
                </a:cubicBezTo>
                <a:cubicBezTo>
                  <a:pt x="83" y="84"/>
                  <a:pt x="83" y="84"/>
                  <a:pt x="82" y="84"/>
                </a:cubicBezTo>
                <a:cubicBezTo>
                  <a:pt x="82" y="84"/>
                  <a:pt x="82" y="84"/>
                  <a:pt x="82" y="84"/>
                </a:cubicBezTo>
                <a:cubicBezTo>
                  <a:pt x="82" y="84"/>
                  <a:pt x="82" y="84"/>
                  <a:pt x="82" y="84"/>
                </a:cubicBezTo>
                <a:cubicBezTo>
                  <a:pt x="81" y="84"/>
                  <a:pt x="81" y="84"/>
                  <a:pt x="80" y="84"/>
                </a:cubicBezTo>
                <a:cubicBezTo>
                  <a:pt x="80" y="84"/>
                  <a:pt x="79" y="84"/>
                  <a:pt x="79" y="84"/>
                </a:cubicBezTo>
                <a:cubicBezTo>
                  <a:pt x="74" y="78"/>
                  <a:pt x="67" y="60"/>
                  <a:pt x="66" y="50"/>
                </a:cubicBezTo>
                <a:cubicBezTo>
                  <a:pt x="74" y="42"/>
                  <a:pt x="89" y="32"/>
                  <a:pt x="98" y="30"/>
                </a:cubicBezTo>
                <a:cubicBezTo>
                  <a:pt x="99" y="30"/>
                  <a:pt x="99" y="30"/>
                  <a:pt x="100" y="30"/>
                </a:cubicBezTo>
                <a:cubicBezTo>
                  <a:pt x="100" y="30"/>
                  <a:pt x="100" y="30"/>
                  <a:pt x="100" y="30"/>
                </a:cubicBezTo>
                <a:cubicBezTo>
                  <a:pt x="100" y="30"/>
                  <a:pt x="100" y="30"/>
                  <a:pt x="100" y="30"/>
                </a:cubicBezTo>
                <a:cubicBezTo>
                  <a:pt x="100" y="30"/>
                  <a:pt x="100" y="30"/>
                  <a:pt x="100" y="30"/>
                </a:cubicBezTo>
                <a:cubicBezTo>
                  <a:pt x="100" y="30"/>
                  <a:pt x="101" y="30"/>
                  <a:pt x="101" y="30"/>
                </a:cubicBezTo>
                <a:cubicBezTo>
                  <a:pt x="101" y="30"/>
                  <a:pt x="101" y="31"/>
                  <a:pt x="101" y="31"/>
                </a:cubicBezTo>
                <a:cubicBezTo>
                  <a:pt x="101" y="31"/>
                  <a:pt x="101" y="31"/>
                  <a:pt x="102" y="31"/>
                </a:cubicBezTo>
                <a:cubicBezTo>
                  <a:pt x="102" y="31"/>
                  <a:pt x="102" y="31"/>
                  <a:pt x="102" y="31"/>
                </a:cubicBezTo>
                <a:cubicBezTo>
                  <a:pt x="102" y="31"/>
                  <a:pt x="102" y="31"/>
                  <a:pt x="102" y="31"/>
                </a:cubicBezTo>
                <a:cubicBezTo>
                  <a:pt x="103" y="31"/>
                  <a:pt x="103" y="31"/>
                  <a:pt x="103" y="31"/>
                </a:cubicBezTo>
                <a:cubicBezTo>
                  <a:pt x="103" y="31"/>
                  <a:pt x="103" y="31"/>
                  <a:pt x="103" y="31"/>
                </a:cubicBezTo>
                <a:cubicBezTo>
                  <a:pt x="106" y="33"/>
                  <a:pt x="109" y="34"/>
                  <a:pt x="111" y="36"/>
                </a:cubicBezTo>
                <a:cubicBezTo>
                  <a:pt x="112" y="36"/>
                  <a:pt x="112" y="36"/>
                  <a:pt x="112" y="36"/>
                </a:cubicBezTo>
                <a:cubicBezTo>
                  <a:pt x="113" y="37"/>
                  <a:pt x="114" y="37"/>
                  <a:pt x="115" y="38"/>
                </a:cubicBezTo>
                <a:cubicBezTo>
                  <a:pt x="115" y="38"/>
                  <a:pt x="115" y="38"/>
                  <a:pt x="115" y="38"/>
                </a:cubicBezTo>
                <a:cubicBezTo>
                  <a:pt x="116" y="39"/>
                  <a:pt x="117" y="39"/>
                  <a:pt x="118" y="40"/>
                </a:cubicBezTo>
                <a:cubicBezTo>
                  <a:pt x="118" y="40"/>
                  <a:pt x="118" y="40"/>
                  <a:pt x="118" y="40"/>
                </a:cubicBezTo>
                <a:cubicBezTo>
                  <a:pt x="119" y="41"/>
                  <a:pt x="120" y="42"/>
                  <a:pt x="121" y="42"/>
                </a:cubicBezTo>
                <a:cubicBezTo>
                  <a:pt x="122" y="43"/>
                  <a:pt x="122" y="43"/>
                  <a:pt x="122" y="43"/>
                </a:cubicBezTo>
                <a:cubicBezTo>
                  <a:pt x="123" y="44"/>
                  <a:pt x="124" y="44"/>
                  <a:pt x="125" y="45"/>
                </a:cubicBezTo>
                <a:cubicBezTo>
                  <a:pt x="125" y="45"/>
                  <a:pt x="125" y="45"/>
                  <a:pt x="125" y="45"/>
                </a:cubicBezTo>
                <a:cubicBezTo>
                  <a:pt x="126" y="46"/>
                  <a:pt x="127" y="47"/>
                  <a:pt x="128" y="48"/>
                </a:cubicBezTo>
                <a:cubicBezTo>
                  <a:pt x="128" y="48"/>
                  <a:pt x="128" y="48"/>
                  <a:pt x="129" y="48"/>
                </a:cubicBezTo>
                <a:cubicBezTo>
                  <a:pt x="129" y="49"/>
                  <a:pt x="130" y="50"/>
                  <a:pt x="131" y="51"/>
                </a:cubicBezTo>
                <a:cubicBezTo>
                  <a:pt x="131" y="51"/>
                  <a:pt x="131" y="52"/>
                  <a:pt x="131" y="52"/>
                </a:cubicBezTo>
                <a:cubicBezTo>
                  <a:pt x="131" y="53"/>
                  <a:pt x="131" y="53"/>
                  <a:pt x="131" y="53"/>
                </a:cubicBezTo>
                <a:cubicBezTo>
                  <a:pt x="131" y="54"/>
                  <a:pt x="130" y="54"/>
                  <a:pt x="130" y="55"/>
                </a:cubicBezTo>
                <a:cubicBezTo>
                  <a:pt x="130" y="55"/>
                  <a:pt x="130" y="55"/>
                  <a:pt x="130" y="55"/>
                </a:cubicBezTo>
                <a:cubicBezTo>
                  <a:pt x="130" y="56"/>
                  <a:pt x="130" y="56"/>
                  <a:pt x="130" y="57"/>
                </a:cubicBezTo>
                <a:cubicBezTo>
                  <a:pt x="130" y="57"/>
                  <a:pt x="130" y="57"/>
                  <a:pt x="130" y="57"/>
                </a:cubicBezTo>
                <a:cubicBezTo>
                  <a:pt x="129" y="58"/>
                  <a:pt x="129" y="59"/>
                  <a:pt x="129" y="59"/>
                </a:cubicBezTo>
                <a:cubicBezTo>
                  <a:pt x="129" y="60"/>
                  <a:pt x="129" y="60"/>
                  <a:pt x="129" y="60"/>
                </a:cubicBezTo>
                <a:cubicBezTo>
                  <a:pt x="129" y="60"/>
                  <a:pt x="128" y="61"/>
                  <a:pt x="128" y="62"/>
                </a:cubicBezTo>
                <a:cubicBezTo>
                  <a:pt x="128" y="62"/>
                  <a:pt x="128" y="62"/>
                  <a:pt x="128" y="62"/>
                </a:cubicBezTo>
                <a:cubicBezTo>
                  <a:pt x="128" y="63"/>
                  <a:pt x="128" y="64"/>
                  <a:pt x="127" y="65"/>
                </a:cubicBezTo>
                <a:cubicBezTo>
                  <a:pt x="127" y="65"/>
                  <a:pt x="127" y="65"/>
                  <a:pt x="127" y="65"/>
                </a:cubicBezTo>
                <a:cubicBezTo>
                  <a:pt x="127" y="67"/>
                  <a:pt x="126" y="69"/>
                  <a:pt x="126" y="70"/>
                </a:cubicBezTo>
                <a:cubicBezTo>
                  <a:pt x="126" y="71"/>
                  <a:pt x="126" y="71"/>
                  <a:pt x="125" y="71"/>
                </a:cubicBezTo>
                <a:cubicBezTo>
                  <a:pt x="125" y="71"/>
                  <a:pt x="125" y="71"/>
                  <a:pt x="125" y="71"/>
                </a:cubicBezTo>
                <a:cubicBezTo>
                  <a:pt x="125" y="71"/>
                  <a:pt x="125" y="72"/>
                  <a:pt x="125" y="72"/>
                </a:cubicBezTo>
                <a:cubicBezTo>
                  <a:pt x="125" y="72"/>
                  <a:pt x="125" y="72"/>
                  <a:pt x="125" y="72"/>
                </a:cubicBezTo>
                <a:cubicBezTo>
                  <a:pt x="125" y="72"/>
                  <a:pt x="125" y="73"/>
                  <a:pt x="125" y="73"/>
                </a:cubicBezTo>
                <a:cubicBezTo>
                  <a:pt x="125" y="73"/>
                  <a:pt x="125" y="73"/>
                  <a:pt x="125" y="73"/>
                </a:cubicBezTo>
                <a:cubicBezTo>
                  <a:pt x="125" y="74"/>
                  <a:pt x="125" y="74"/>
                  <a:pt x="124" y="74"/>
                </a:cubicBezTo>
                <a:cubicBezTo>
                  <a:pt x="124" y="74"/>
                  <a:pt x="124" y="74"/>
                  <a:pt x="124" y="74"/>
                </a:cubicBezTo>
                <a:cubicBezTo>
                  <a:pt x="124" y="75"/>
                  <a:pt x="124" y="75"/>
                  <a:pt x="124" y="75"/>
                </a:cubicBezTo>
                <a:cubicBezTo>
                  <a:pt x="124" y="75"/>
                  <a:pt x="124" y="75"/>
                  <a:pt x="124" y="75"/>
                </a:cubicBezTo>
                <a:cubicBezTo>
                  <a:pt x="124" y="76"/>
                  <a:pt x="124" y="76"/>
                  <a:pt x="124" y="76"/>
                </a:cubicBezTo>
                <a:cubicBezTo>
                  <a:pt x="124" y="76"/>
                  <a:pt x="124" y="76"/>
                  <a:pt x="124" y="76"/>
                </a:cubicBezTo>
                <a:cubicBezTo>
                  <a:pt x="124" y="77"/>
                  <a:pt x="123" y="77"/>
                  <a:pt x="123" y="78"/>
                </a:cubicBezTo>
                <a:cubicBezTo>
                  <a:pt x="123" y="78"/>
                  <a:pt x="123" y="78"/>
                  <a:pt x="123" y="78"/>
                </a:cubicBezTo>
                <a:cubicBezTo>
                  <a:pt x="123" y="78"/>
                  <a:pt x="123" y="79"/>
                  <a:pt x="122" y="80"/>
                </a:cubicBezTo>
                <a:cubicBezTo>
                  <a:pt x="122" y="80"/>
                  <a:pt x="122" y="80"/>
                  <a:pt x="122" y="80"/>
                </a:cubicBezTo>
                <a:cubicBezTo>
                  <a:pt x="122" y="81"/>
                  <a:pt x="122" y="81"/>
                  <a:pt x="122" y="81"/>
                </a:cubicBezTo>
                <a:cubicBezTo>
                  <a:pt x="122" y="81"/>
                  <a:pt x="122" y="81"/>
                  <a:pt x="122" y="81"/>
                </a:cubicBezTo>
                <a:cubicBezTo>
                  <a:pt x="122" y="82"/>
                  <a:pt x="122" y="82"/>
                  <a:pt x="121" y="82"/>
                </a:cubicBezTo>
                <a:cubicBezTo>
                  <a:pt x="121" y="82"/>
                  <a:pt x="121" y="82"/>
                  <a:pt x="121" y="82"/>
                </a:cubicBezTo>
                <a:cubicBezTo>
                  <a:pt x="121" y="82"/>
                  <a:pt x="121" y="83"/>
                  <a:pt x="121" y="83"/>
                </a:cubicBezTo>
                <a:cubicBezTo>
                  <a:pt x="121" y="83"/>
                  <a:pt x="121" y="83"/>
                  <a:pt x="121" y="83"/>
                </a:cubicBezTo>
                <a:cubicBezTo>
                  <a:pt x="121" y="84"/>
                  <a:pt x="120" y="84"/>
                  <a:pt x="120" y="85"/>
                </a:cubicBezTo>
                <a:cubicBezTo>
                  <a:pt x="120" y="85"/>
                  <a:pt x="119" y="85"/>
                  <a:pt x="118" y="85"/>
                </a:cubicBezTo>
                <a:cubicBezTo>
                  <a:pt x="118" y="85"/>
                  <a:pt x="117" y="84"/>
                  <a:pt x="116" y="84"/>
                </a:cubicBezTo>
                <a:close/>
                <a:moveTo>
                  <a:pt x="167" y="152"/>
                </a:moveTo>
                <a:cubicBezTo>
                  <a:pt x="167" y="153"/>
                  <a:pt x="166" y="153"/>
                  <a:pt x="165" y="154"/>
                </a:cubicBezTo>
                <a:cubicBezTo>
                  <a:pt x="165" y="154"/>
                  <a:pt x="165" y="154"/>
                  <a:pt x="165" y="154"/>
                </a:cubicBezTo>
                <a:cubicBezTo>
                  <a:pt x="163" y="156"/>
                  <a:pt x="160" y="159"/>
                  <a:pt x="156" y="162"/>
                </a:cubicBezTo>
                <a:cubicBezTo>
                  <a:pt x="156" y="162"/>
                  <a:pt x="156" y="162"/>
                  <a:pt x="156" y="162"/>
                </a:cubicBezTo>
                <a:cubicBezTo>
                  <a:pt x="156" y="162"/>
                  <a:pt x="156" y="162"/>
                  <a:pt x="156" y="162"/>
                </a:cubicBezTo>
                <a:cubicBezTo>
                  <a:pt x="151" y="166"/>
                  <a:pt x="145" y="169"/>
                  <a:pt x="138" y="171"/>
                </a:cubicBezTo>
                <a:cubicBezTo>
                  <a:pt x="138" y="171"/>
                  <a:pt x="138" y="171"/>
                  <a:pt x="138" y="171"/>
                </a:cubicBezTo>
                <a:cubicBezTo>
                  <a:pt x="138" y="171"/>
                  <a:pt x="138" y="171"/>
                  <a:pt x="138" y="171"/>
                </a:cubicBezTo>
                <a:cubicBezTo>
                  <a:pt x="138" y="171"/>
                  <a:pt x="138" y="171"/>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6" y="170"/>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5" y="169"/>
                </a:cubicBezTo>
                <a:cubicBezTo>
                  <a:pt x="135" y="169"/>
                  <a:pt x="135" y="169"/>
                  <a:pt x="135" y="169"/>
                </a:cubicBezTo>
                <a:cubicBezTo>
                  <a:pt x="135" y="169"/>
                  <a:pt x="135" y="169"/>
                  <a:pt x="135" y="169"/>
                </a:cubicBezTo>
                <a:cubicBezTo>
                  <a:pt x="135" y="168"/>
                  <a:pt x="135" y="168"/>
                  <a:pt x="135" y="168"/>
                </a:cubicBezTo>
                <a:cubicBezTo>
                  <a:pt x="134" y="168"/>
                  <a:pt x="134" y="168"/>
                  <a:pt x="134" y="168"/>
                </a:cubicBezTo>
                <a:cubicBezTo>
                  <a:pt x="134" y="168"/>
                  <a:pt x="134" y="168"/>
                  <a:pt x="134" y="168"/>
                </a:cubicBezTo>
                <a:cubicBezTo>
                  <a:pt x="134" y="168"/>
                  <a:pt x="134" y="168"/>
                  <a:pt x="134" y="168"/>
                </a:cubicBezTo>
                <a:cubicBezTo>
                  <a:pt x="134" y="168"/>
                  <a:pt x="134" y="167"/>
                  <a:pt x="134" y="167"/>
                </a:cubicBezTo>
                <a:cubicBezTo>
                  <a:pt x="134" y="167"/>
                  <a:pt x="134" y="167"/>
                  <a:pt x="134" y="167"/>
                </a:cubicBezTo>
                <a:cubicBezTo>
                  <a:pt x="134" y="167"/>
                  <a:pt x="134" y="167"/>
                  <a:pt x="134" y="167"/>
                </a:cubicBezTo>
                <a:cubicBezTo>
                  <a:pt x="134" y="167"/>
                  <a:pt x="133" y="167"/>
                  <a:pt x="133" y="167"/>
                </a:cubicBezTo>
                <a:cubicBezTo>
                  <a:pt x="133" y="167"/>
                  <a:pt x="133" y="167"/>
                  <a:pt x="133" y="167"/>
                </a:cubicBezTo>
                <a:cubicBezTo>
                  <a:pt x="133" y="166"/>
                  <a:pt x="133" y="166"/>
                  <a:pt x="132" y="166"/>
                </a:cubicBezTo>
                <a:cubicBezTo>
                  <a:pt x="132" y="166"/>
                  <a:pt x="132" y="166"/>
                  <a:pt x="131" y="165"/>
                </a:cubicBezTo>
                <a:cubicBezTo>
                  <a:pt x="131" y="165"/>
                  <a:pt x="131" y="165"/>
                  <a:pt x="131" y="165"/>
                </a:cubicBezTo>
                <a:cubicBezTo>
                  <a:pt x="131" y="165"/>
                  <a:pt x="130" y="164"/>
                  <a:pt x="130" y="164"/>
                </a:cubicBezTo>
                <a:cubicBezTo>
                  <a:pt x="129" y="163"/>
                  <a:pt x="129" y="163"/>
                  <a:pt x="129" y="163"/>
                </a:cubicBezTo>
                <a:cubicBezTo>
                  <a:pt x="129" y="163"/>
                  <a:pt x="129" y="163"/>
                  <a:pt x="129" y="163"/>
                </a:cubicBezTo>
                <a:cubicBezTo>
                  <a:pt x="129" y="163"/>
                  <a:pt x="128" y="162"/>
                  <a:pt x="128" y="162"/>
                </a:cubicBezTo>
                <a:cubicBezTo>
                  <a:pt x="128" y="162"/>
                  <a:pt x="128" y="162"/>
                  <a:pt x="128" y="162"/>
                </a:cubicBezTo>
                <a:cubicBezTo>
                  <a:pt x="128" y="162"/>
                  <a:pt x="128" y="162"/>
                  <a:pt x="128" y="162"/>
                </a:cubicBezTo>
                <a:cubicBezTo>
                  <a:pt x="126" y="160"/>
                  <a:pt x="125" y="159"/>
                  <a:pt x="124" y="158"/>
                </a:cubicBezTo>
                <a:cubicBezTo>
                  <a:pt x="124" y="158"/>
                  <a:pt x="124" y="158"/>
                  <a:pt x="124" y="158"/>
                </a:cubicBezTo>
                <a:cubicBezTo>
                  <a:pt x="124" y="158"/>
                  <a:pt x="124" y="158"/>
                  <a:pt x="124" y="158"/>
                </a:cubicBezTo>
                <a:cubicBezTo>
                  <a:pt x="123" y="157"/>
                  <a:pt x="123" y="157"/>
                  <a:pt x="122" y="156"/>
                </a:cubicBezTo>
                <a:cubicBezTo>
                  <a:pt x="122" y="156"/>
                  <a:pt x="122" y="156"/>
                  <a:pt x="122" y="156"/>
                </a:cubicBezTo>
                <a:cubicBezTo>
                  <a:pt x="122" y="156"/>
                  <a:pt x="122" y="155"/>
                  <a:pt x="121" y="155"/>
                </a:cubicBezTo>
                <a:cubicBezTo>
                  <a:pt x="121" y="155"/>
                  <a:pt x="121" y="155"/>
                  <a:pt x="121" y="155"/>
                </a:cubicBezTo>
                <a:cubicBezTo>
                  <a:pt x="121" y="154"/>
                  <a:pt x="121" y="154"/>
                  <a:pt x="120" y="154"/>
                </a:cubicBezTo>
                <a:cubicBezTo>
                  <a:pt x="120" y="154"/>
                  <a:pt x="120" y="153"/>
                  <a:pt x="120" y="153"/>
                </a:cubicBezTo>
                <a:cubicBezTo>
                  <a:pt x="120" y="153"/>
                  <a:pt x="119" y="153"/>
                  <a:pt x="119" y="152"/>
                </a:cubicBezTo>
                <a:cubicBezTo>
                  <a:pt x="119" y="152"/>
                  <a:pt x="119" y="152"/>
                  <a:pt x="120" y="152"/>
                </a:cubicBezTo>
                <a:cubicBezTo>
                  <a:pt x="120" y="152"/>
                  <a:pt x="120" y="152"/>
                  <a:pt x="120" y="152"/>
                </a:cubicBezTo>
                <a:cubicBezTo>
                  <a:pt x="124" y="147"/>
                  <a:pt x="130" y="139"/>
                  <a:pt x="134" y="131"/>
                </a:cubicBezTo>
                <a:cubicBezTo>
                  <a:pt x="134" y="131"/>
                  <a:pt x="134" y="131"/>
                  <a:pt x="134" y="131"/>
                </a:cubicBezTo>
                <a:cubicBezTo>
                  <a:pt x="134" y="130"/>
                  <a:pt x="135" y="130"/>
                  <a:pt x="135" y="129"/>
                </a:cubicBezTo>
                <a:cubicBezTo>
                  <a:pt x="135" y="129"/>
                  <a:pt x="135" y="129"/>
                  <a:pt x="136" y="128"/>
                </a:cubicBezTo>
                <a:cubicBezTo>
                  <a:pt x="136" y="128"/>
                  <a:pt x="136" y="128"/>
                  <a:pt x="136" y="127"/>
                </a:cubicBezTo>
                <a:cubicBezTo>
                  <a:pt x="136" y="127"/>
                  <a:pt x="137" y="127"/>
                  <a:pt x="137" y="126"/>
                </a:cubicBezTo>
                <a:cubicBezTo>
                  <a:pt x="137" y="126"/>
                  <a:pt x="137" y="126"/>
                  <a:pt x="137" y="125"/>
                </a:cubicBezTo>
                <a:cubicBezTo>
                  <a:pt x="138" y="125"/>
                  <a:pt x="138" y="124"/>
                  <a:pt x="138" y="124"/>
                </a:cubicBezTo>
                <a:cubicBezTo>
                  <a:pt x="138" y="124"/>
                  <a:pt x="138" y="123"/>
                  <a:pt x="138" y="123"/>
                </a:cubicBezTo>
                <a:cubicBezTo>
                  <a:pt x="139" y="123"/>
                  <a:pt x="139" y="122"/>
                  <a:pt x="139" y="122"/>
                </a:cubicBezTo>
                <a:cubicBezTo>
                  <a:pt x="139" y="122"/>
                  <a:pt x="139" y="121"/>
                  <a:pt x="139" y="121"/>
                </a:cubicBezTo>
                <a:cubicBezTo>
                  <a:pt x="140" y="121"/>
                  <a:pt x="140" y="120"/>
                  <a:pt x="140" y="120"/>
                </a:cubicBezTo>
                <a:cubicBezTo>
                  <a:pt x="141" y="120"/>
                  <a:pt x="141" y="120"/>
                  <a:pt x="142" y="120"/>
                </a:cubicBezTo>
                <a:cubicBezTo>
                  <a:pt x="142" y="120"/>
                  <a:pt x="142" y="120"/>
                  <a:pt x="142" y="120"/>
                </a:cubicBezTo>
                <a:cubicBezTo>
                  <a:pt x="143" y="120"/>
                  <a:pt x="143" y="120"/>
                  <a:pt x="143" y="120"/>
                </a:cubicBezTo>
                <a:cubicBezTo>
                  <a:pt x="143" y="120"/>
                  <a:pt x="144" y="120"/>
                  <a:pt x="144" y="120"/>
                </a:cubicBezTo>
                <a:cubicBezTo>
                  <a:pt x="144" y="120"/>
                  <a:pt x="144" y="120"/>
                  <a:pt x="144" y="120"/>
                </a:cubicBezTo>
                <a:cubicBezTo>
                  <a:pt x="145" y="120"/>
                  <a:pt x="145" y="120"/>
                  <a:pt x="146" y="120"/>
                </a:cubicBezTo>
                <a:cubicBezTo>
                  <a:pt x="146" y="120"/>
                  <a:pt x="146" y="120"/>
                  <a:pt x="146" y="120"/>
                </a:cubicBezTo>
                <a:cubicBezTo>
                  <a:pt x="147" y="120"/>
                  <a:pt x="147" y="120"/>
                  <a:pt x="148" y="120"/>
                </a:cubicBezTo>
                <a:cubicBezTo>
                  <a:pt x="148" y="120"/>
                  <a:pt x="148" y="120"/>
                  <a:pt x="148" y="120"/>
                </a:cubicBezTo>
                <a:cubicBezTo>
                  <a:pt x="148" y="120"/>
                  <a:pt x="148" y="120"/>
                  <a:pt x="149" y="120"/>
                </a:cubicBezTo>
                <a:cubicBezTo>
                  <a:pt x="152" y="120"/>
                  <a:pt x="155" y="120"/>
                  <a:pt x="158" y="120"/>
                </a:cubicBezTo>
                <a:cubicBezTo>
                  <a:pt x="160" y="120"/>
                  <a:pt x="162" y="120"/>
                  <a:pt x="163" y="120"/>
                </a:cubicBezTo>
                <a:cubicBezTo>
                  <a:pt x="164" y="120"/>
                  <a:pt x="166" y="120"/>
                  <a:pt x="166" y="120"/>
                </a:cubicBezTo>
                <a:cubicBezTo>
                  <a:pt x="167" y="120"/>
                  <a:pt x="167" y="120"/>
                  <a:pt x="167" y="120"/>
                </a:cubicBezTo>
                <a:cubicBezTo>
                  <a:pt x="168" y="120"/>
                  <a:pt x="169" y="120"/>
                  <a:pt x="170" y="120"/>
                </a:cubicBezTo>
                <a:cubicBezTo>
                  <a:pt x="170" y="120"/>
                  <a:pt x="170" y="120"/>
                  <a:pt x="170" y="120"/>
                </a:cubicBezTo>
                <a:cubicBezTo>
                  <a:pt x="170" y="120"/>
                  <a:pt x="171" y="120"/>
                  <a:pt x="171" y="120"/>
                </a:cubicBezTo>
                <a:cubicBezTo>
                  <a:pt x="171" y="122"/>
                  <a:pt x="172" y="124"/>
                  <a:pt x="172" y="126"/>
                </a:cubicBezTo>
                <a:cubicBezTo>
                  <a:pt x="172" y="126"/>
                  <a:pt x="172" y="126"/>
                  <a:pt x="172" y="126"/>
                </a:cubicBezTo>
                <a:cubicBezTo>
                  <a:pt x="172" y="127"/>
                  <a:pt x="172" y="127"/>
                  <a:pt x="172" y="128"/>
                </a:cubicBezTo>
                <a:cubicBezTo>
                  <a:pt x="172" y="128"/>
                  <a:pt x="172" y="128"/>
                  <a:pt x="172" y="128"/>
                </a:cubicBezTo>
                <a:cubicBezTo>
                  <a:pt x="172" y="128"/>
                  <a:pt x="172" y="129"/>
                  <a:pt x="172" y="129"/>
                </a:cubicBezTo>
                <a:cubicBezTo>
                  <a:pt x="172" y="129"/>
                  <a:pt x="172" y="130"/>
                  <a:pt x="172" y="130"/>
                </a:cubicBezTo>
                <a:cubicBezTo>
                  <a:pt x="172" y="130"/>
                  <a:pt x="172" y="131"/>
                  <a:pt x="172" y="131"/>
                </a:cubicBezTo>
                <a:cubicBezTo>
                  <a:pt x="172" y="131"/>
                  <a:pt x="172" y="131"/>
                  <a:pt x="172" y="132"/>
                </a:cubicBezTo>
                <a:cubicBezTo>
                  <a:pt x="172" y="132"/>
                  <a:pt x="172" y="132"/>
                  <a:pt x="172" y="133"/>
                </a:cubicBezTo>
                <a:cubicBezTo>
                  <a:pt x="172" y="133"/>
                  <a:pt x="172" y="133"/>
                  <a:pt x="172" y="133"/>
                </a:cubicBezTo>
                <a:cubicBezTo>
                  <a:pt x="172" y="134"/>
                  <a:pt x="172" y="134"/>
                  <a:pt x="172" y="135"/>
                </a:cubicBezTo>
                <a:cubicBezTo>
                  <a:pt x="172" y="135"/>
                  <a:pt x="172" y="135"/>
                  <a:pt x="172" y="135"/>
                </a:cubicBezTo>
                <a:cubicBezTo>
                  <a:pt x="172" y="136"/>
                  <a:pt x="172" y="137"/>
                  <a:pt x="172" y="138"/>
                </a:cubicBezTo>
                <a:cubicBezTo>
                  <a:pt x="172" y="138"/>
                  <a:pt x="172" y="138"/>
                  <a:pt x="172" y="138"/>
                </a:cubicBezTo>
                <a:cubicBezTo>
                  <a:pt x="172" y="138"/>
                  <a:pt x="172" y="139"/>
                  <a:pt x="172" y="139"/>
                </a:cubicBezTo>
                <a:cubicBezTo>
                  <a:pt x="172" y="139"/>
                  <a:pt x="172" y="139"/>
                  <a:pt x="172" y="140"/>
                </a:cubicBezTo>
                <a:cubicBezTo>
                  <a:pt x="172" y="140"/>
                  <a:pt x="172" y="140"/>
                  <a:pt x="172" y="141"/>
                </a:cubicBezTo>
                <a:cubicBezTo>
                  <a:pt x="172" y="141"/>
                  <a:pt x="172" y="141"/>
                  <a:pt x="172" y="141"/>
                </a:cubicBezTo>
                <a:cubicBezTo>
                  <a:pt x="172" y="142"/>
                  <a:pt x="172" y="142"/>
                  <a:pt x="172" y="142"/>
                </a:cubicBezTo>
                <a:cubicBezTo>
                  <a:pt x="172" y="142"/>
                  <a:pt x="172" y="143"/>
                  <a:pt x="171" y="143"/>
                </a:cubicBezTo>
                <a:cubicBezTo>
                  <a:pt x="171" y="143"/>
                  <a:pt x="171" y="143"/>
                  <a:pt x="171" y="144"/>
                </a:cubicBezTo>
                <a:cubicBezTo>
                  <a:pt x="171" y="144"/>
                  <a:pt x="171" y="144"/>
                  <a:pt x="171" y="144"/>
                </a:cubicBezTo>
                <a:cubicBezTo>
                  <a:pt x="171" y="145"/>
                  <a:pt x="171" y="145"/>
                  <a:pt x="171" y="145"/>
                </a:cubicBezTo>
                <a:cubicBezTo>
                  <a:pt x="171" y="145"/>
                  <a:pt x="171" y="145"/>
                  <a:pt x="171" y="146"/>
                </a:cubicBezTo>
                <a:cubicBezTo>
                  <a:pt x="171" y="146"/>
                  <a:pt x="171" y="146"/>
                  <a:pt x="171" y="146"/>
                </a:cubicBezTo>
                <a:cubicBezTo>
                  <a:pt x="171" y="146"/>
                  <a:pt x="171" y="146"/>
                  <a:pt x="171" y="146"/>
                </a:cubicBezTo>
                <a:cubicBezTo>
                  <a:pt x="171" y="146"/>
                  <a:pt x="171" y="146"/>
                  <a:pt x="171" y="146"/>
                </a:cubicBezTo>
                <a:cubicBezTo>
                  <a:pt x="171" y="146"/>
                  <a:pt x="171" y="146"/>
                  <a:pt x="171" y="146"/>
                </a:cubicBezTo>
                <a:cubicBezTo>
                  <a:pt x="171" y="146"/>
                  <a:pt x="171" y="146"/>
                  <a:pt x="171" y="147"/>
                </a:cubicBezTo>
                <a:cubicBezTo>
                  <a:pt x="171" y="147"/>
                  <a:pt x="171" y="147"/>
                  <a:pt x="171" y="148"/>
                </a:cubicBezTo>
                <a:cubicBezTo>
                  <a:pt x="171" y="148"/>
                  <a:pt x="170" y="148"/>
                  <a:pt x="170" y="149"/>
                </a:cubicBezTo>
                <a:cubicBezTo>
                  <a:pt x="170" y="149"/>
                  <a:pt x="170" y="149"/>
                  <a:pt x="170" y="149"/>
                </a:cubicBezTo>
                <a:cubicBezTo>
                  <a:pt x="169" y="149"/>
                  <a:pt x="169" y="150"/>
                  <a:pt x="169" y="150"/>
                </a:cubicBezTo>
                <a:cubicBezTo>
                  <a:pt x="169" y="150"/>
                  <a:pt x="169" y="150"/>
                  <a:pt x="169" y="150"/>
                </a:cubicBezTo>
                <a:cubicBezTo>
                  <a:pt x="168" y="151"/>
                  <a:pt x="168" y="151"/>
                  <a:pt x="167" y="152"/>
                </a:cubicBezTo>
                <a:cubicBezTo>
                  <a:pt x="167" y="152"/>
                  <a:pt x="167" y="152"/>
                  <a:pt x="167" y="152"/>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46" name="Freeform 27">
            <a:extLst>
              <a:ext uri="{FF2B5EF4-FFF2-40B4-BE49-F238E27FC236}">
                <a16:creationId xmlns:a16="http://schemas.microsoft.com/office/drawing/2014/main" id="{A20968AF-8643-4A97-98B6-8C400E3EDA02}"/>
              </a:ext>
            </a:extLst>
          </p:cNvPr>
          <p:cNvSpPr>
            <a:spLocks noChangeAspect="1" noEditPoints="1"/>
          </p:cNvSpPr>
          <p:nvPr/>
        </p:nvSpPr>
        <p:spPr bwMode="gray">
          <a:xfrm flipH="1">
            <a:off x="11044006" y="5019373"/>
            <a:ext cx="90000" cy="90000"/>
          </a:xfrm>
          <a:custGeom>
            <a:avLst/>
            <a:gdLst>
              <a:gd name="T0" fmla="*/ 191 w 193"/>
              <a:gd name="T1" fmla="*/ 79 h 193"/>
              <a:gd name="T2" fmla="*/ 189 w 193"/>
              <a:gd name="T3" fmla="*/ 80 h 193"/>
              <a:gd name="T4" fmla="*/ 188 w 193"/>
              <a:gd name="T5" fmla="*/ 81 h 193"/>
              <a:gd name="T6" fmla="*/ 185 w 193"/>
              <a:gd name="T7" fmla="*/ 82 h 193"/>
              <a:gd name="T8" fmla="*/ 179 w 193"/>
              <a:gd name="T9" fmla="*/ 73 h 193"/>
              <a:gd name="T10" fmla="*/ 175 w 193"/>
              <a:gd name="T11" fmla="*/ 65 h 193"/>
              <a:gd name="T12" fmla="*/ 165 w 193"/>
              <a:gd name="T13" fmla="*/ 51 h 193"/>
              <a:gd name="T14" fmla="*/ 164 w 193"/>
              <a:gd name="T15" fmla="*/ 37 h 193"/>
              <a:gd name="T16" fmla="*/ 170 w 193"/>
              <a:gd name="T17" fmla="*/ 35 h 193"/>
              <a:gd name="T18" fmla="*/ 127 w 193"/>
              <a:gd name="T19" fmla="*/ 5 h 193"/>
              <a:gd name="T20" fmla="*/ 31 w 193"/>
              <a:gd name="T21" fmla="*/ 30 h 193"/>
              <a:gd name="T22" fmla="*/ 34 w 193"/>
              <a:gd name="T23" fmla="*/ 29 h 193"/>
              <a:gd name="T24" fmla="*/ 33 w 193"/>
              <a:gd name="T25" fmla="*/ 37 h 193"/>
              <a:gd name="T26" fmla="*/ 33 w 193"/>
              <a:gd name="T27" fmla="*/ 47 h 193"/>
              <a:gd name="T28" fmla="*/ 25 w 193"/>
              <a:gd name="T29" fmla="*/ 58 h 193"/>
              <a:gd name="T30" fmla="*/ 20 w 193"/>
              <a:gd name="T31" fmla="*/ 65 h 193"/>
              <a:gd name="T32" fmla="*/ 14 w 193"/>
              <a:gd name="T33" fmla="*/ 83 h 193"/>
              <a:gd name="T34" fmla="*/ 12 w 193"/>
              <a:gd name="T35" fmla="*/ 83 h 193"/>
              <a:gd name="T36" fmla="*/ 7 w 193"/>
              <a:gd name="T37" fmla="*/ 82 h 193"/>
              <a:gd name="T38" fmla="*/ 4 w 193"/>
              <a:gd name="T39" fmla="*/ 81 h 193"/>
              <a:gd name="T40" fmla="*/ 67 w 193"/>
              <a:gd name="T41" fmla="*/ 188 h 193"/>
              <a:gd name="T42" fmla="*/ 76 w 193"/>
              <a:gd name="T43" fmla="*/ 154 h 193"/>
              <a:gd name="T44" fmla="*/ 73 w 193"/>
              <a:gd name="T45" fmla="*/ 158 h 193"/>
              <a:gd name="T46" fmla="*/ 67 w 193"/>
              <a:gd name="T47" fmla="*/ 163 h 193"/>
              <a:gd name="T48" fmla="*/ 63 w 193"/>
              <a:gd name="T49" fmla="*/ 166 h 193"/>
              <a:gd name="T50" fmla="*/ 61 w 193"/>
              <a:gd name="T51" fmla="*/ 168 h 193"/>
              <a:gd name="T52" fmla="*/ 26 w 193"/>
              <a:gd name="T53" fmla="*/ 145 h 193"/>
              <a:gd name="T54" fmla="*/ 25 w 193"/>
              <a:gd name="T55" fmla="*/ 141 h 193"/>
              <a:gd name="T56" fmla="*/ 24 w 193"/>
              <a:gd name="T57" fmla="*/ 123 h 193"/>
              <a:gd name="T58" fmla="*/ 26 w 193"/>
              <a:gd name="T59" fmla="*/ 117 h 193"/>
              <a:gd name="T60" fmla="*/ 36 w 193"/>
              <a:gd name="T61" fmla="*/ 118 h 193"/>
              <a:gd name="T62" fmla="*/ 50 w 193"/>
              <a:gd name="T63" fmla="*/ 119 h 193"/>
              <a:gd name="T64" fmla="*/ 60 w 193"/>
              <a:gd name="T65" fmla="*/ 122 h 193"/>
              <a:gd name="T66" fmla="*/ 72 w 193"/>
              <a:gd name="T67" fmla="*/ 142 h 193"/>
              <a:gd name="T68" fmla="*/ 112 w 193"/>
              <a:gd name="T69" fmla="*/ 84 h 193"/>
              <a:gd name="T70" fmla="*/ 103 w 193"/>
              <a:gd name="T71" fmla="*/ 84 h 193"/>
              <a:gd name="T72" fmla="*/ 87 w 193"/>
              <a:gd name="T73" fmla="*/ 84 h 193"/>
              <a:gd name="T74" fmla="*/ 98 w 193"/>
              <a:gd name="T75" fmla="*/ 30 h 193"/>
              <a:gd name="T76" fmla="*/ 102 w 193"/>
              <a:gd name="T77" fmla="*/ 31 h 193"/>
              <a:gd name="T78" fmla="*/ 121 w 193"/>
              <a:gd name="T79" fmla="*/ 42 h 193"/>
              <a:gd name="T80" fmla="*/ 130 w 193"/>
              <a:gd name="T81" fmla="*/ 55 h 193"/>
              <a:gd name="T82" fmla="*/ 127 w 193"/>
              <a:gd name="T83" fmla="*/ 65 h 193"/>
              <a:gd name="T84" fmla="*/ 124 w 193"/>
              <a:gd name="T85" fmla="*/ 74 h 193"/>
              <a:gd name="T86" fmla="*/ 122 w 193"/>
              <a:gd name="T87" fmla="*/ 81 h 193"/>
              <a:gd name="T88" fmla="*/ 167 w 193"/>
              <a:gd name="T89" fmla="*/ 152 h 193"/>
              <a:gd name="T90" fmla="*/ 137 w 193"/>
              <a:gd name="T91" fmla="*/ 170 h 193"/>
              <a:gd name="T92" fmla="*/ 136 w 193"/>
              <a:gd name="T93" fmla="*/ 169 h 193"/>
              <a:gd name="T94" fmla="*/ 134 w 193"/>
              <a:gd name="T95" fmla="*/ 167 h 193"/>
              <a:gd name="T96" fmla="*/ 129 w 193"/>
              <a:gd name="T97" fmla="*/ 163 h 193"/>
              <a:gd name="T98" fmla="*/ 122 w 193"/>
              <a:gd name="T99" fmla="*/ 156 h 193"/>
              <a:gd name="T100" fmla="*/ 134 w 193"/>
              <a:gd name="T101" fmla="*/ 131 h 193"/>
              <a:gd name="T102" fmla="*/ 139 w 193"/>
              <a:gd name="T103" fmla="*/ 121 h 193"/>
              <a:gd name="T104" fmla="*/ 148 w 193"/>
              <a:gd name="T105" fmla="*/ 120 h 193"/>
              <a:gd name="T106" fmla="*/ 171 w 193"/>
              <a:gd name="T107" fmla="*/ 120 h 193"/>
              <a:gd name="T108" fmla="*/ 172 w 193"/>
              <a:gd name="T109" fmla="*/ 133 h 193"/>
              <a:gd name="T110" fmla="*/ 172 w 193"/>
              <a:gd name="T111" fmla="*/ 141 h 193"/>
              <a:gd name="T112" fmla="*/ 171 w 193"/>
              <a:gd name="T113" fmla="*/ 146 h 193"/>
              <a:gd name="T114" fmla="*/ 167 w 193"/>
              <a:gd name="T115" fmla="*/ 15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3" h="193">
                <a:moveTo>
                  <a:pt x="177" y="149"/>
                </a:moveTo>
                <a:cubicBezTo>
                  <a:pt x="178" y="148"/>
                  <a:pt x="178" y="147"/>
                  <a:pt x="178" y="147"/>
                </a:cubicBezTo>
                <a:cubicBezTo>
                  <a:pt x="178" y="147"/>
                  <a:pt x="179" y="146"/>
                  <a:pt x="180" y="145"/>
                </a:cubicBezTo>
                <a:cubicBezTo>
                  <a:pt x="187" y="131"/>
                  <a:pt x="193" y="117"/>
                  <a:pt x="193" y="96"/>
                </a:cubicBezTo>
                <a:cubicBezTo>
                  <a:pt x="193" y="95"/>
                  <a:pt x="192" y="94"/>
                  <a:pt x="192" y="94"/>
                </a:cubicBezTo>
                <a:cubicBezTo>
                  <a:pt x="192" y="93"/>
                  <a:pt x="193" y="93"/>
                  <a:pt x="193" y="92"/>
                </a:cubicBezTo>
                <a:cubicBezTo>
                  <a:pt x="192" y="87"/>
                  <a:pt x="192" y="83"/>
                  <a:pt x="191" y="79"/>
                </a:cubicBezTo>
                <a:cubicBezTo>
                  <a:pt x="191" y="79"/>
                  <a:pt x="191" y="79"/>
                  <a:pt x="191" y="79"/>
                </a:cubicBezTo>
                <a:cubicBezTo>
                  <a:pt x="191" y="79"/>
                  <a:pt x="191" y="79"/>
                  <a:pt x="191" y="79"/>
                </a:cubicBezTo>
                <a:cubicBezTo>
                  <a:pt x="191" y="79"/>
                  <a:pt x="191" y="79"/>
                  <a:pt x="190" y="79"/>
                </a:cubicBezTo>
                <a:cubicBezTo>
                  <a:pt x="190" y="79"/>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89" y="80"/>
                  <a:pt x="189" y="80"/>
                  <a:pt x="189" y="80"/>
                </a:cubicBezTo>
                <a:cubicBezTo>
                  <a:pt x="189" y="80"/>
                  <a:pt x="189" y="80"/>
                  <a:pt x="189" y="80"/>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8" y="81"/>
                  <a:pt x="188" y="81"/>
                  <a:pt x="188" y="81"/>
                </a:cubicBezTo>
                <a:cubicBezTo>
                  <a:pt x="188" y="81"/>
                  <a:pt x="188" y="81"/>
                  <a:pt x="188" y="81"/>
                </a:cubicBezTo>
                <a:cubicBezTo>
                  <a:pt x="188" y="82"/>
                  <a:pt x="188" y="82"/>
                  <a:pt x="187" y="82"/>
                </a:cubicBezTo>
                <a:cubicBezTo>
                  <a:pt x="187" y="82"/>
                  <a:pt x="187" y="82"/>
                  <a:pt x="187" y="82"/>
                </a:cubicBezTo>
                <a:cubicBezTo>
                  <a:pt x="187" y="82"/>
                  <a:pt x="187" y="82"/>
                  <a:pt x="187" y="82"/>
                </a:cubicBezTo>
                <a:cubicBezTo>
                  <a:pt x="186" y="82"/>
                  <a:pt x="186" y="82"/>
                  <a:pt x="186" y="82"/>
                </a:cubicBezTo>
                <a:cubicBezTo>
                  <a:pt x="186" y="82"/>
                  <a:pt x="186" y="82"/>
                  <a:pt x="186" y="82"/>
                </a:cubicBezTo>
                <a:cubicBezTo>
                  <a:pt x="186" y="82"/>
                  <a:pt x="186" y="82"/>
                  <a:pt x="186" y="82"/>
                </a:cubicBezTo>
                <a:cubicBezTo>
                  <a:pt x="186" y="82"/>
                  <a:pt x="185" y="82"/>
                  <a:pt x="185" y="82"/>
                </a:cubicBezTo>
                <a:cubicBezTo>
                  <a:pt x="185" y="82"/>
                  <a:pt x="185" y="82"/>
                  <a:pt x="185" y="82"/>
                </a:cubicBezTo>
                <a:cubicBezTo>
                  <a:pt x="185" y="82"/>
                  <a:pt x="184" y="82"/>
                  <a:pt x="183" y="83"/>
                </a:cubicBezTo>
                <a:cubicBezTo>
                  <a:pt x="183" y="82"/>
                  <a:pt x="183" y="81"/>
                  <a:pt x="183" y="81"/>
                </a:cubicBezTo>
                <a:cubicBezTo>
                  <a:pt x="183" y="80"/>
                  <a:pt x="182" y="80"/>
                  <a:pt x="182" y="79"/>
                </a:cubicBezTo>
                <a:cubicBezTo>
                  <a:pt x="182" y="79"/>
                  <a:pt x="182" y="79"/>
                  <a:pt x="182" y="78"/>
                </a:cubicBezTo>
                <a:cubicBezTo>
                  <a:pt x="182" y="78"/>
                  <a:pt x="181" y="77"/>
                  <a:pt x="181" y="77"/>
                </a:cubicBezTo>
                <a:cubicBezTo>
                  <a:pt x="181" y="77"/>
                  <a:pt x="181" y="76"/>
                  <a:pt x="181" y="76"/>
                </a:cubicBezTo>
                <a:cubicBezTo>
                  <a:pt x="181" y="76"/>
                  <a:pt x="180" y="75"/>
                  <a:pt x="180" y="74"/>
                </a:cubicBezTo>
                <a:cubicBezTo>
                  <a:pt x="180" y="74"/>
                  <a:pt x="180" y="74"/>
                  <a:pt x="179" y="73"/>
                </a:cubicBezTo>
                <a:cubicBezTo>
                  <a:pt x="179" y="73"/>
                  <a:pt x="179" y="73"/>
                  <a:pt x="179" y="73"/>
                </a:cubicBezTo>
                <a:cubicBezTo>
                  <a:pt x="179" y="73"/>
                  <a:pt x="179" y="72"/>
                  <a:pt x="179" y="72"/>
                </a:cubicBezTo>
                <a:cubicBezTo>
                  <a:pt x="179" y="72"/>
                  <a:pt x="179" y="72"/>
                  <a:pt x="179" y="72"/>
                </a:cubicBezTo>
                <a:cubicBezTo>
                  <a:pt x="179" y="72"/>
                  <a:pt x="178" y="71"/>
                  <a:pt x="178" y="71"/>
                </a:cubicBezTo>
                <a:cubicBezTo>
                  <a:pt x="178" y="70"/>
                  <a:pt x="178" y="70"/>
                  <a:pt x="178" y="70"/>
                </a:cubicBezTo>
                <a:cubicBezTo>
                  <a:pt x="178" y="70"/>
                  <a:pt x="178" y="70"/>
                  <a:pt x="178" y="70"/>
                </a:cubicBezTo>
                <a:cubicBezTo>
                  <a:pt x="177" y="69"/>
                  <a:pt x="177" y="68"/>
                  <a:pt x="176" y="68"/>
                </a:cubicBezTo>
                <a:cubicBezTo>
                  <a:pt x="176" y="67"/>
                  <a:pt x="176" y="67"/>
                  <a:pt x="176" y="67"/>
                </a:cubicBezTo>
                <a:cubicBezTo>
                  <a:pt x="176" y="66"/>
                  <a:pt x="175" y="66"/>
                  <a:pt x="175" y="65"/>
                </a:cubicBezTo>
                <a:cubicBezTo>
                  <a:pt x="175" y="65"/>
                  <a:pt x="175" y="65"/>
                  <a:pt x="175" y="65"/>
                </a:cubicBezTo>
                <a:cubicBezTo>
                  <a:pt x="174" y="64"/>
                  <a:pt x="173" y="63"/>
                  <a:pt x="173" y="62"/>
                </a:cubicBezTo>
                <a:cubicBezTo>
                  <a:pt x="173" y="62"/>
                  <a:pt x="173" y="62"/>
                  <a:pt x="173" y="62"/>
                </a:cubicBezTo>
                <a:cubicBezTo>
                  <a:pt x="173" y="62"/>
                  <a:pt x="173" y="62"/>
                  <a:pt x="173" y="62"/>
                </a:cubicBezTo>
                <a:cubicBezTo>
                  <a:pt x="172" y="61"/>
                  <a:pt x="172" y="61"/>
                  <a:pt x="172" y="60"/>
                </a:cubicBezTo>
                <a:cubicBezTo>
                  <a:pt x="171" y="60"/>
                  <a:pt x="171" y="60"/>
                  <a:pt x="171" y="60"/>
                </a:cubicBezTo>
                <a:cubicBezTo>
                  <a:pt x="171" y="59"/>
                  <a:pt x="171" y="59"/>
                  <a:pt x="170" y="58"/>
                </a:cubicBezTo>
                <a:cubicBezTo>
                  <a:pt x="169" y="56"/>
                  <a:pt x="167" y="54"/>
                  <a:pt x="166" y="53"/>
                </a:cubicBezTo>
                <a:cubicBezTo>
                  <a:pt x="166" y="53"/>
                  <a:pt x="166" y="53"/>
                  <a:pt x="166" y="53"/>
                </a:cubicBezTo>
                <a:cubicBezTo>
                  <a:pt x="165" y="52"/>
                  <a:pt x="165" y="52"/>
                  <a:pt x="165" y="51"/>
                </a:cubicBezTo>
                <a:cubicBezTo>
                  <a:pt x="164" y="51"/>
                  <a:pt x="164" y="51"/>
                  <a:pt x="164" y="51"/>
                </a:cubicBezTo>
                <a:cubicBezTo>
                  <a:pt x="164" y="51"/>
                  <a:pt x="164" y="51"/>
                  <a:pt x="164" y="51"/>
                </a:cubicBezTo>
                <a:cubicBezTo>
                  <a:pt x="163" y="50"/>
                  <a:pt x="163" y="50"/>
                  <a:pt x="163" y="50"/>
                </a:cubicBezTo>
                <a:cubicBezTo>
                  <a:pt x="163" y="49"/>
                  <a:pt x="163" y="49"/>
                  <a:pt x="164" y="48"/>
                </a:cubicBezTo>
                <a:cubicBezTo>
                  <a:pt x="164" y="47"/>
                  <a:pt x="164" y="46"/>
                  <a:pt x="164" y="44"/>
                </a:cubicBezTo>
                <a:cubicBezTo>
                  <a:pt x="164" y="43"/>
                  <a:pt x="164" y="43"/>
                  <a:pt x="164" y="42"/>
                </a:cubicBezTo>
                <a:cubicBezTo>
                  <a:pt x="164" y="41"/>
                  <a:pt x="164" y="40"/>
                  <a:pt x="164" y="39"/>
                </a:cubicBezTo>
                <a:cubicBezTo>
                  <a:pt x="164" y="39"/>
                  <a:pt x="164" y="39"/>
                  <a:pt x="164" y="39"/>
                </a:cubicBezTo>
                <a:cubicBezTo>
                  <a:pt x="164" y="38"/>
                  <a:pt x="164" y="37"/>
                  <a:pt x="164" y="37"/>
                </a:cubicBezTo>
                <a:cubicBezTo>
                  <a:pt x="164" y="36"/>
                  <a:pt x="164" y="36"/>
                  <a:pt x="164" y="36"/>
                </a:cubicBezTo>
                <a:cubicBezTo>
                  <a:pt x="164" y="35"/>
                  <a:pt x="164" y="34"/>
                  <a:pt x="164" y="34"/>
                </a:cubicBezTo>
                <a:cubicBezTo>
                  <a:pt x="164" y="34"/>
                  <a:pt x="164" y="33"/>
                  <a:pt x="164" y="33"/>
                </a:cubicBezTo>
                <a:cubicBezTo>
                  <a:pt x="164" y="33"/>
                  <a:pt x="164" y="33"/>
                  <a:pt x="164" y="33"/>
                </a:cubicBezTo>
                <a:cubicBezTo>
                  <a:pt x="163" y="32"/>
                  <a:pt x="163" y="31"/>
                  <a:pt x="163" y="31"/>
                </a:cubicBezTo>
                <a:cubicBezTo>
                  <a:pt x="165" y="31"/>
                  <a:pt x="167" y="33"/>
                  <a:pt x="169" y="34"/>
                </a:cubicBezTo>
                <a:cubicBezTo>
                  <a:pt x="169" y="34"/>
                  <a:pt x="169" y="34"/>
                  <a:pt x="169" y="34"/>
                </a:cubicBezTo>
                <a:cubicBezTo>
                  <a:pt x="169" y="35"/>
                  <a:pt x="169" y="35"/>
                  <a:pt x="170" y="35"/>
                </a:cubicBezTo>
                <a:cubicBezTo>
                  <a:pt x="170" y="35"/>
                  <a:pt x="170" y="35"/>
                  <a:pt x="170" y="35"/>
                </a:cubicBezTo>
                <a:cubicBezTo>
                  <a:pt x="170" y="35"/>
                  <a:pt x="170" y="35"/>
                  <a:pt x="170" y="35"/>
                </a:cubicBezTo>
                <a:cubicBezTo>
                  <a:pt x="170" y="35"/>
                  <a:pt x="170" y="35"/>
                  <a:pt x="170" y="35"/>
                </a:cubicBezTo>
                <a:cubicBezTo>
                  <a:pt x="170" y="35"/>
                  <a:pt x="170" y="36"/>
                  <a:pt x="170" y="36"/>
                </a:cubicBezTo>
                <a:cubicBezTo>
                  <a:pt x="171" y="36"/>
                  <a:pt x="171" y="36"/>
                  <a:pt x="171" y="36"/>
                </a:cubicBezTo>
                <a:cubicBezTo>
                  <a:pt x="171" y="36"/>
                  <a:pt x="171" y="36"/>
                  <a:pt x="171" y="36"/>
                </a:cubicBezTo>
                <a:cubicBezTo>
                  <a:pt x="171" y="35"/>
                  <a:pt x="171" y="35"/>
                  <a:pt x="171" y="34"/>
                </a:cubicBezTo>
                <a:cubicBezTo>
                  <a:pt x="160" y="21"/>
                  <a:pt x="145" y="12"/>
                  <a:pt x="129" y="6"/>
                </a:cubicBezTo>
                <a:cubicBezTo>
                  <a:pt x="128" y="5"/>
                  <a:pt x="128" y="6"/>
                  <a:pt x="127" y="6"/>
                </a:cubicBezTo>
                <a:cubicBezTo>
                  <a:pt x="128" y="5"/>
                  <a:pt x="127" y="5"/>
                  <a:pt x="127" y="5"/>
                </a:cubicBezTo>
                <a:cubicBezTo>
                  <a:pt x="117" y="2"/>
                  <a:pt x="107" y="0"/>
                  <a:pt x="96" y="0"/>
                </a:cubicBezTo>
                <a:cubicBezTo>
                  <a:pt x="85" y="0"/>
                  <a:pt x="75" y="1"/>
                  <a:pt x="66" y="5"/>
                </a:cubicBezTo>
                <a:cubicBezTo>
                  <a:pt x="65" y="6"/>
                  <a:pt x="65" y="6"/>
                  <a:pt x="65" y="6"/>
                </a:cubicBezTo>
                <a:cubicBezTo>
                  <a:pt x="65" y="6"/>
                  <a:pt x="62" y="6"/>
                  <a:pt x="60" y="7"/>
                </a:cubicBezTo>
                <a:cubicBezTo>
                  <a:pt x="45" y="13"/>
                  <a:pt x="31" y="24"/>
                  <a:pt x="21" y="37"/>
                </a:cubicBezTo>
                <a:cubicBezTo>
                  <a:pt x="20" y="37"/>
                  <a:pt x="20" y="38"/>
                  <a:pt x="20" y="38"/>
                </a:cubicBezTo>
                <a:cubicBezTo>
                  <a:pt x="22" y="37"/>
                  <a:pt x="26" y="33"/>
                  <a:pt x="30" y="31"/>
                </a:cubicBezTo>
                <a:cubicBezTo>
                  <a:pt x="30" y="31"/>
                  <a:pt x="30" y="31"/>
                  <a:pt x="30" y="31"/>
                </a:cubicBezTo>
                <a:cubicBezTo>
                  <a:pt x="31" y="30"/>
                  <a:pt x="31" y="30"/>
                  <a:pt x="31" y="30"/>
                </a:cubicBezTo>
                <a:cubicBezTo>
                  <a:pt x="31" y="30"/>
                  <a:pt x="31" y="30"/>
                  <a:pt x="32" y="30"/>
                </a:cubicBezTo>
                <a:cubicBezTo>
                  <a:pt x="32" y="30"/>
                  <a:pt x="32" y="30"/>
                  <a:pt x="32" y="29"/>
                </a:cubicBezTo>
                <a:cubicBezTo>
                  <a:pt x="32" y="29"/>
                  <a:pt x="33" y="29"/>
                  <a:pt x="33" y="29"/>
                </a:cubicBezTo>
                <a:cubicBezTo>
                  <a:pt x="33" y="29"/>
                  <a:pt x="33" y="29"/>
                  <a:pt x="33" y="29"/>
                </a:cubicBezTo>
                <a:cubicBezTo>
                  <a:pt x="33" y="29"/>
                  <a:pt x="33" y="29"/>
                  <a:pt x="34" y="29"/>
                </a:cubicBezTo>
                <a:cubicBezTo>
                  <a:pt x="34" y="29"/>
                  <a:pt x="34" y="29"/>
                  <a:pt x="34" y="29"/>
                </a:cubicBezTo>
                <a:cubicBezTo>
                  <a:pt x="34" y="29"/>
                  <a:pt x="34" y="29"/>
                  <a:pt x="34" y="29"/>
                </a:cubicBezTo>
                <a:cubicBezTo>
                  <a:pt x="34" y="29"/>
                  <a:pt x="34" y="29"/>
                  <a:pt x="34" y="28"/>
                </a:cubicBezTo>
                <a:cubicBezTo>
                  <a:pt x="34" y="29"/>
                  <a:pt x="34" y="29"/>
                  <a:pt x="34" y="29"/>
                </a:cubicBezTo>
                <a:cubicBezTo>
                  <a:pt x="34" y="29"/>
                  <a:pt x="34" y="29"/>
                  <a:pt x="34" y="29"/>
                </a:cubicBezTo>
                <a:cubicBezTo>
                  <a:pt x="34" y="30"/>
                  <a:pt x="34" y="30"/>
                  <a:pt x="34" y="30"/>
                </a:cubicBezTo>
                <a:cubicBezTo>
                  <a:pt x="34" y="30"/>
                  <a:pt x="34" y="30"/>
                  <a:pt x="34" y="31"/>
                </a:cubicBezTo>
                <a:cubicBezTo>
                  <a:pt x="34" y="31"/>
                  <a:pt x="34" y="32"/>
                  <a:pt x="34" y="33"/>
                </a:cubicBezTo>
                <a:cubicBezTo>
                  <a:pt x="34" y="33"/>
                  <a:pt x="34" y="33"/>
                  <a:pt x="34" y="33"/>
                </a:cubicBezTo>
                <a:cubicBezTo>
                  <a:pt x="34" y="33"/>
                  <a:pt x="34" y="34"/>
                  <a:pt x="33" y="35"/>
                </a:cubicBezTo>
                <a:cubicBezTo>
                  <a:pt x="33" y="35"/>
                  <a:pt x="33" y="35"/>
                  <a:pt x="33" y="35"/>
                </a:cubicBezTo>
                <a:cubicBezTo>
                  <a:pt x="33" y="35"/>
                  <a:pt x="33" y="36"/>
                  <a:pt x="33" y="36"/>
                </a:cubicBezTo>
                <a:cubicBezTo>
                  <a:pt x="33" y="37"/>
                  <a:pt x="33" y="37"/>
                  <a:pt x="33" y="37"/>
                </a:cubicBezTo>
                <a:cubicBezTo>
                  <a:pt x="33" y="37"/>
                  <a:pt x="33" y="38"/>
                  <a:pt x="33" y="38"/>
                </a:cubicBezTo>
                <a:cubicBezTo>
                  <a:pt x="33" y="39"/>
                  <a:pt x="33" y="39"/>
                  <a:pt x="33" y="39"/>
                </a:cubicBezTo>
                <a:cubicBezTo>
                  <a:pt x="33" y="39"/>
                  <a:pt x="33" y="39"/>
                  <a:pt x="33" y="40"/>
                </a:cubicBezTo>
                <a:cubicBezTo>
                  <a:pt x="33" y="40"/>
                  <a:pt x="33" y="41"/>
                  <a:pt x="33" y="42"/>
                </a:cubicBezTo>
                <a:cubicBezTo>
                  <a:pt x="33" y="42"/>
                  <a:pt x="33" y="42"/>
                  <a:pt x="33" y="42"/>
                </a:cubicBezTo>
                <a:cubicBezTo>
                  <a:pt x="33" y="43"/>
                  <a:pt x="33" y="43"/>
                  <a:pt x="33" y="44"/>
                </a:cubicBezTo>
                <a:cubicBezTo>
                  <a:pt x="33" y="45"/>
                  <a:pt x="33" y="45"/>
                  <a:pt x="33" y="46"/>
                </a:cubicBezTo>
                <a:cubicBezTo>
                  <a:pt x="33" y="46"/>
                  <a:pt x="33" y="46"/>
                  <a:pt x="33" y="47"/>
                </a:cubicBezTo>
                <a:cubicBezTo>
                  <a:pt x="33" y="47"/>
                  <a:pt x="33" y="47"/>
                  <a:pt x="33" y="47"/>
                </a:cubicBezTo>
                <a:cubicBezTo>
                  <a:pt x="34" y="48"/>
                  <a:pt x="34" y="49"/>
                  <a:pt x="34" y="49"/>
                </a:cubicBezTo>
                <a:cubicBezTo>
                  <a:pt x="33" y="50"/>
                  <a:pt x="32" y="51"/>
                  <a:pt x="31" y="51"/>
                </a:cubicBezTo>
                <a:cubicBezTo>
                  <a:pt x="31" y="51"/>
                  <a:pt x="31" y="52"/>
                  <a:pt x="31" y="52"/>
                </a:cubicBezTo>
                <a:cubicBezTo>
                  <a:pt x="30" y="52"/>
                  <a:pt x="30" y="52"/>
                  <a:pt x="30" y="53"/>
                </a:cubicBezTo>
                <a:cubicBezTo>
                  <a:pt x="29" y="53"/>
                  <a:pt x="29" y="53"/>
                  <a:pt x="29" y="54"/>
                </a:cubicBezTo>
                <a:cubicBezTo>
                  <a:pt x="28" y="54"/>
                  <a:pt x="28" y="54"/>
                  <a:pt x="28" y="55"/>
                </a:cubicBezTo>
                <a:cubicBezTo>
                  <a:pt x="28" y="55"/>
                  <a:pt x="27" y="55"/>
                  <a:pt x="27" y="55"/>
                </a:cubicBezTo>
                <a:cubicBezTo>
                  <a:pt x="27" y="56"/>
                  <a:pt x="26" y="56"/>
                  <a:pt x="26" y="56"/>
                </a:cubicBezTo>
                <a:cubicBezTo>
                  <a:pt x="26" y="57"/>
                  <a:pt x="25" y="57"/>
                  <a:pt x="25" y="58"/>
                </a:cubicBezTo>
                <a:cubicBezTo>
                  <a:pt x="25" y="58"/>
                  <a:pt x="24" y="59"/>
                  <a:pt x="24" y="59"/>
                </a:cubicBezTo>
                <a:cubicBezTo>
                  <a:pt x="24" y="59"/>
                  <a:pt x="24" y="59"/>
                  <a:pt x="24" y="59"/>
                </a:cubicBezTo>
                <a:cubicBezTo>
                  <a:pt x="24" y="59"/>
                  <a:pt x="23" y="60"/>
                  <a:pt x="23" y="60"/>
                </a:cubicBezTo>
                <a:cubicBezTo>
                  <a:pt x="23" y="60"/>
                  <a:pt x="22" y="61"/>
                  <a:pt x="22" y="62"/>
                </a:cubicBezTo>
                <a:cubicBezTo>
                  <a:pt x="22" y="62"/>
                  <a:pt x="22" y="62"/>
                  <a:pt x="22" y="62"/>
                </a:cubicBezTo>
                <a:cubicBezTo>
                  <a:pt x="22" y="62"/>
                  <a:pt x="21" y="63"/>
                  <a:pt x="21" y="63"/>
                </a:cubicBezTo>
                <a:cubicBezTo>
                  <a:pt x="21" y="63"/>
                  <a:pt x="21" y="64"/>
                  <a:pt x="20" y="64"/>
                </a:cubicBezTo>
                <a:cubicBezTo>
                  <a:pt x="20" y="64"/>
                  <a:pt x="20" y="64"/>
                  <a:pt x="20" y="64"/>
                </a:cubicBezTo>
                <a:cubicBezTo>
                  <a:pt x="20" y="65"/>
                  <a:pt x="20" y="65"/>
                  <a:pt x="20" y="65"/>
                </a:cubicBezTo>
                <a:cubicBezTo>
                  <a:pt x="19" y="66"/>
                  <a:pt x="19" y="66"/>
                  <a:pt x="19" y="67"/>
                </a:cubicBezTo>
                <a:cubicBezTo>
                  <a:pt x="19" y="67"/>
                  <a:pt x="19" y="67"/>
                  <a:pt x="19" y="67"/>
                </a:cubicBezTo>
                <a:cubicBezTo>
                  <a:pt x="18" y="68"/>
                  <a:pt x="18" y="69"/>
                  <a:pt x="18" y="70"/>
                </a:cubicBezTo>
                <a:cubicBezTo>
                  <a:pt x="17" y="71"/>
                  <a:pt x="17" y="72"/>
                  <a:pt x="16" y="73"/>
                </a:cubicBezTo>
                <a:cubicBezTo>
                  <a:pt x="16" y="73"/>
                  <a:pt x="16" y="73"/>
                  <a:pt x="16" y="73"/>
                </a:cubicBezTo>
                <a:cubicBezTo>
                  <a:pt x="16" y="74"/>
                  <a:pt x="16" y="75"/>
                  <a:pt x="16" y="75"/>
                </a:cubicBezTo>
                <a:cubicBezTo>
                  <a:pt x="16" y="75"/>
                  <a:pt x="16" y="75"/>
                  <a:pt x="16" y="75"/>
                </a:cubicBezTo>
                <a:cubicBezTo>
                  <a:pt x="15" y="77"/>
                  <a:pt x="15" y="79"/>
                  <a:pt x="14" y="80"/>
                </a:cubicBezTo>
                <a:cubicBezTo>
                  <a:pt x="14" y="81"/>
                  <a:pt x="14" y="82"/>
                  <a:pt x="14" y="83"/>
                </a:cubicBezTo>
                <a:cubicBezTo>
                  <a:pt x="14" y="83"/>
                  <a:pt x="14" y="83"/>
                  <a:pt x="14" y="83"/>
                </a:cubicBezTo>
                <a:cubicBezTo>
                  <a:pt x="14" y="83"/>
                  <a:pt x="14" y="83"/>
                  <a:pt x="14"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2" y="83"/>
                </a:cubicBezTo>
                <a:cubicBezTo>
                  <a:pt x="12" y="83"/>
                  <a:pt x="12" y="83"/>
                  <a:pt x="12" y="83"/>
                </a:cubicBezTo>
                <a:cubicBezTo>
                  <a:pt x="12" y="83"/>
                  <a:pt x="12" y="83"/>
                  <a:pt x="12" y="83"/>
                </a:cubicBezTo>
                <a:cubicBezTo>
                  <a:pt x="12" y="83"/>
                  <a:pt x="12" y="83"/>
                  <a:pt x="12" y="83"/>
                </a:cubicBezTo>
                <a:cubicBezTo>
                  <a:pt x="11" y="83"/>
                  <a:pt x="11" y="83"/>
                  <a:pt x="11" y="83"/>
                </a:cubicBezTo>
                <a:cubicBezTo>
                  <a:pt x="11" y="83"/>
                  <a:pt x="11" y="83"/>
                  <a:pt x="11" y="83"/>
                </a:cubicBezTo>
                <a:cubicBezTo>
                  <a:pt x="10" y="82"/>
                  <a:pt x="10" y="82"/>
                  <a:pt x="10" y="82"/>
                </a:cubicBezTo>
                <a:cubicBezTo>
                  <a:pt x="10" y="82"/>
                  <a:pt x="10" y="82"/>
                  <a:pt x="10" y="82"/>
                </a:cubicBezTo>
                <a:cubicBezTo>
                  <a:pt x="10" y="82"/>
                  <a:pt x="10" y="82"/>
                  <a:pt x="9" y="82"/>
                </a:cubicBezTo>
                <a:cubicBezTo>
                  <a:pt x="9" y="82"/>
                  <a:pt x="9" y="82"/>
                  <a:pt x="9" y="82"/>
                </a:cubicBezTo>
                <a:cubicBezTo>
                  <a:pt x="8" y="82"/>
                  <a:pt x="8" y="82"/>
                  <a:pt x="7" y="82"/>
                </a:cubicBezTo>
                <a:cubicBezTo>
                  <a:pt x="7" y="82"/>
                  <a:pt x="7" y="82"/>
                  <a:pt x="7" y="82"/>
                </a:cubicBezTo>
                <a:cubicBezTo>
                  <a:pt x="6" y="82"/>
                  <a:pt x="6" y="82"/>
                  <a:pt x="6" y="82"/>
                </a:cubicBezTo>
                <a:cubicBezTo>
                  <a:pt x="6" y="82"/>
                  <a:pt x="5" y="82"/>
                  <a:pt x="5" y="82"/>
                </a:cubicBezTo>
                <a:cubicBezTo>
                  <a:pt x="5" y="82"/>
                  <a:pt x="5" y="82"/>
                  <a:pt x="5" y="82"/>
                </a:cubicBezTo>
                <a:cubicBezTo>
                  <a:pt x="5" y="82"/>
                  <a:pt x="5" y="81"/>
                  <a:pt x="5" y="81"/>
                </a:cubicBezTo>
                <a:cubicBezTo>
                  <a:pt x="5" y="81"/>
                  <a:pt x="4" y="81"/>
                  <a:pt x="4" y="81"/>
                </a:cubicBezTo>
                <a:cubicBezTo>
                  <a:pt x="4" y="81"/>
                  <a:pt x="4" y="81"/>
                  <a:pt x="4" y="81"/>
                </a:cubicBezTo>
                <a:cubicBezTo>
                  <a:pt x="4" y="81"/>
                  <a:pt x="4" y="81"/>
                  <a:pt x="4" y="81"/>
                </a:cubicBezTo>
                <a:cubicBezTo>
                  <a:pt x="4" y="81"/>
                  <a:pt x="4" y="81"/>
                  <a:pt x="4" y="81"/>
                </a:cubicBezTo>
                <a:cubicBezTo>
                  <a:pt x="3" y="81"/>
                  <a:pt x="3" y="81"/>
                  <a:pt x="3" y="81"/>
                </a:cubicBezTo>
                <a:cubicBezTo>
                  <a:pt x="3" y="81"/>
                  <a:pt x="3" y="81"/>
                  <a:pt x="3" y="81"/>
                </a:cubicBezTo>
                <a:cubicBezTo>
                  <a:pt x="3" y="81"/>
                  <a:pt x="3" y="81"/>
                  <a:pt x="3" y="81"/>
                </a:cubicBezTo>
                <a:cubicBezTo>
                  <a:pt x="2" y="81"/>
                  <a:pt x="2" y="81"/>
                  <a:pt x="2" y="81"/>
                </a:cubicBezTo>
                <a:cubicBezTo>
                  <a:pt x="1" y="86"/>
                  <a:pt x="0" y="91"/>
                  <a:pt x="0" y="96"/>
                </a:cubicBezTo>
                <a:cubicBezTo>
                  <a:pt x="0" y="113"/>
                  <a:pt x="5" y="129"/>
                  <a:pt x="12" y="143"/>
                </a:cubicBezTo>
                <a:cubicBezTo>
                  <a:pt x="13" y="145"/>
                  <a:pt x="16" y="148"/>
                  <a:pt x="17" y="148"/>
                </a:cubicBezTo>
                <a:cubicBezTo>
                  <a:pt x="16" y="149"/>
                  <a:pt x="16" y="149"/>
                  <a:pt x="17" y="150"/>
                </a:cubicBezTo>
                <a:cubicBezTo>
                  <a:pt x="28" y="168"/>
                  <a:pt x="46" y="181"/>
                  <a:pt x="67" y="188"/>
                </a:cubicBezTo>
                <a:cubicBezTo>
                  <a:pt x="69" y="189"/>
                  <a:pt x="71" y="188"/>
                  <a:pt x="73" y="188"/>
                </a:cubicBezTo>
                <a:cubicBezTo>
                  <a:pt x="73" y="189"/>
                  <a:pt x="76" y="190"/>
                  <a:pt x="78" y="191"/>
                </a:cubicBezTo>
                <a:cubicBezTo>
                  <a:pt x="84" y="192"/>
                  <a:pt x="90" y="193"/>
                  <a:pt x="96" y="193"/>
                </a:cubicBezTo>
                <a:cubicBezTo>
                  <a:pt x="103" y="193"/>
                  <a:pt x="110" y="192"/>
                  <a:pt x="116" y="190"/>
                </a:cubicBezTo>
                <a:cubicBezTo>
                  <a:pt x="118" y="190"/>
                  <a:pt x="121" y="189"/>
                  <a:pt x="122" y="188"/>
                </a:cubicBezTo>
                <a:cubicBezTo>
                  <a:pt x="122" y="188"/>
                  <a:pt x="123" y="188"/>
                  <a:pt x="124" y="188"/>
                </a:cubicBezTo>
                <a:cubicBezTo>
                  <a:pt x="148" y="181"/>
                  <a:pt x="166" y="167"/>
                  <a:pt x="177" y="149"/>
                </a:cubicBezTo>
                <a:close/>
                <a:moveTo>
                  <a:pt x="77" y="153"/>
                </a:moveTo>
                <a:cubicBezTo>
                  <a:pt x="77" y="153"/>
                  <a:pt x="77" y="153"/>
                  <a:pt x="76" y="154"/>
                </a:cubicBezTo>
                <a:cubicBezTo>
                  <a:pt x="76" y="154"/>
                  <a:pt x="76" y="154"/>
                  <a:pt x="76" y="154"/>
                </a:cubicBezTo>
                <a:cubicBezTo>
                  <a:pt x="76" y="154"/>
                  <a:pt x="76" y="155"/>
                  <a:pt x="75" y="155"/>
                </a:cubicBezTo>
                <a:cubicBezTo>
                  <a:pt x="75" y="155"/>
                  <a:pt x="75" y="155"/>
                  <a:pt x="75" y="155"/>
                </a:cubicBezTo>
                <a:cubicBezTo>
                  <a:pt x="75" y="155"/>
                  <a:pt x="75" y="156"/>
                  <a:pt x="74" y="156"/>
                </a:cubicBezTo>
                <a:cubicBezTo>
                  <a:pt x="74" y="156"/>
                  <a:pt x="74" y="156"/>
                  <a:pt x="74" y="156"/>
                </a:cubicBezTo>
                <a:cubicBezTo>
                  <a:pt x="74" y="156"/>
                  <a:pt x="74" y="156"/>
                  <a:pt x="74" y="156"/>
                </a:cubicBezTo>
                <a:cubicBezTo>
                  <a:pt x="74" y="156"/>
                  <a:pt x="74" y="156"/>
                  <a:pt x="74" y="156"/>
                </a:cubicBezTo>
                <a:cubicBezTo>
                  <a:pt x="74" y="157"/>
                  <a:pt x="74" y="157"/>
                  <a:pt x="74" y="157"/>
                </a:cubicBezTo>
                <a:cubicBezTo>
                  <a:pt x="73" y="157"/>
                  <a:pt x="73" y="158"/>
                  <a:pt x="73" y="158"/>
                </a:cubicBezTo>
                <a:cubicBezTo>
                  <a:pt x="73" y="158"/>
                  <a:pt x="73" y="158"/>
                  <a:pt x="73" y="158"/>
                </a:cubicBezTo>
                <a:cubicBezTo>
                  <a:pt x="72" y="158"/>
                  <a:pt x="72" y="159"/>
                  <a:pt x="71" y="159"/>
                </a:cubicBezTo>
                <a:cubicBezTo>
                  <a:pt x="71" y="159"/>
                  <a:pt x="71" y="159"/>
                  <a:pt x="71" y="159"/>
                </a:cubicBezTo>
                <a:cubicBezTo>
                  <a:pt x="71" y="160"/>
                  <a:pt x="70" y="160"/>
                  <a:pt x="70" y="161"/>
                </a:cubicBezTo>
                <a:cubicBezTo>
                  <a:pt x="70" y="161"/>
                  <a:pt x="69" y="161"/>
                  <a:pt x="69" y="161"/>
                </a:cubicBezTo>
                <a:cubicBezTo>
                  <a:pt x="69" y="162"/>
                  <a:pt x="69" y="162"/>
                  <a:pt x="69" y="162"/>
                </a:cubicBezTo>
                <a:cubicBezTo>
                  <a:pt x="68" y="162"/>
                  <a:pt x="68" y="163"/>
                  <a:pt x="67" y="163"/>
                </a:cubicBezTo>
                <a:cubicBezTo>
                  <a:pt x="67" y="163"/>
                  <a:pt x="67" y="163"/>
                  <a:pt x="67" y="163"/>
                </a:cubicBezTo>
                <a:cubicBezTo>
                  <a:pt x="67" y="163"/>
                  <a:pt x="67" y="163"/>
                  <a:pt x="67" y="163"/>
                </a:cubicBezTo>
                <a:cubicBezTo>
                  <a:pt x="67" y="163"/>
                  <a:pt x="67" y="164"/>
                  <a:pt x="66" y="164"/>
                </a:cubicBezTo>
                <a:cubicBezTo>
                  <a:pt x="66" y="164"/>
                  <a:pt x="66" y="164"/>
                  <a:pt x="66" y="164"/>
                </a:cubicBezTo>
                <a:cubicBezTo>
                  <a:pt x="66" y="164"/>
                  <a:pt x="66" y="165"/>
                  <a:pt x="65" y="165"/>
                </a:cubicBezTo>
                <a:cubicBezTo>
                  <a:pt x="65" y="165"/>
                  <a:pt x="65" y="165"/>
                  <a:pt x="65" y="165"/>
                </a:cubicBezTo>
                <a:cubicBezTo>
                  <a:pt x="65" y="165"/>
                  <a:pt x="65" y="165"/>
                  <a:pt x="65" y="165"/>
                </a:cubicBezTo>
                <a:cubicBezTo>
                  <a:pt x="65" y="165"/>
                  <a:pt x="65" y="165"/>
                  <a:pt x="65" y="165"/>
                </a:cubicBezTo>
                <a:cubicBezTo>
                  <a:pt x="64" y="166"/>
                  <a:pt x="64" y="166"/>
                  <a:pt x="64" y="166"/>
                </a:cubicBezTo>
                <a:cubicBezTo>
                  <a:pt x="63" y="166"/>
                  <a:pt x="63" y="166"/>
                  <a:pt x="63" y="166"/>
                </a:cubicBezTo>
                <a:cubicBezTo>
                  <a:pt x="63" y="166"/>
                  <a:pt x="63" y="166"/>
                  <a:pt x="63" y="166"/>
                </a:cubicBezTo>
                <a:cubicBezTo>
                  <a:pt x="63" y="167"/>
                  <a:pt x="63" y="167"/>
                  <a:pt x="63" y="167"/>
                </a:cubicBezTo>
                <a:cubicBezTo>
                  <a:pt x="63" y="167"/>
                  <a:pt x="63" y="167"/>
                  <a:pt x="62" y="167"/>
                </a:cubicBezTo>
                <a:cubicBezTo>
                  <a:pt x="62" y="167"/>
                  <a:pt x="62" y="167"/>
                  <a:pt x="62" y="167"/>
                </a:cubicBezTo>
                <a:cubicBezTo>
                  <a:pt x="62" y="168"/>
                  <a:pt x="62" y="168"/>
                  <a:pt x="62" y="168"/>
                </a:cubicBezTo>
                <a:cubicBezTo>
                  <a:pt x="62" y="168"/>
                  <a:pt x="62" y="168"/>
                  <a:pt x="62" y="168"/>
                </a:cubicBezTo>
                <a:cubicBezTo>
                  <a:pt x="62" y="168"/>
                  <a:pt x="61" y="168"/>
                  <a:pt x="61" y="168"/>
                </a:cubicBezTo>
                <a:cubicBezTo>
                  <a:pt x="61" y="168"/>
                  <a:pt x="61" y="168"/>
                  <a:pt x="61" y="168"/>
                </a:cubicBezTo>
                <a:cubicBezTo>
                  <a:pt x="61" y="168"/>
                  <a:pt x="61" y="168"/>
                  <a:pt x="61" y="168"/>
                </a:cubicBezTo>
                <a:cubicBezTo>
                  <a:pt x="61" y="168"/>
                  <a:pt x="61" y="168"/>
                  <a:pt x="61" y="168"/>
                </a:cubicBezTo>
                <a:cubicBezTo>
                  <a:pt x="61" y="169"/>
                  <a:pt x="60" y="169"/>
                  <a:pt x="60" y="169"/>
                </a:cubicBezTo>
                <a:cubicBezTo>
                  <a:pt x="60" y="169"/>
                  <a:pt x="60" y="169"/>
                  <a:pt x="60" y="169"/>
                </a:cubicBezTo>
                <a:cubicBezTo>
                  <a:pt x="60" y="169"/>
                  <a:pt x="60" y="169"/>
                  <a:pt x="59" y="169"/>
                </a:cubicBezTo>
                <a:cubicBezTo>
                  <a:pt x="59" y="170"/>
                  <a:pt x="59" y="170"/>
                  <a:pt x="59" y="170"/>
                </a:cubicBezTo>
                <a:cubicBezTo>
                  <a:pt x="59" y="170"/>
                  <a:pt x="58" y="170"/>
                  <a:pt x="58" y="170"/>
                </a:cubicBezTo>
                <a:cubicBezTo>
                  <a:pt x="50" y="167"/>
                  <a:pt x="30" y="155"/>
                  <a:pt x="27" y="149"/>
                </a:cubicBezTo>
                <a:cubicBezTo>
                  <a:pt x="26" y="148"/>
                  <a:pt x="26" y="147"/>
                  <a:pt x="26" y="146"/>
                </a:cubicBezTo>
                <a:cubicBezTo>
                  <a:pt x="26" y="146"/>
                  <a:pt x="26" y="146"/>
                  <a:pt x="26" y="146"/>
                </a:cubicBezTo>
                <a:cubicBezTo>
                  <a:pt x="26" y="146"/>
                  <a:pt x="26" y="146"/>
                  <a:pt x="26" y="145"/>
                </a:cubicBezTo>
                <a:cubicBezTo>
                  <a:pt x="26" y="145"/>
                  <a:pt x="26" y="145"/>
                  <a:pt x="26" y="145"/>
                </a:cubicBezTo>
                <a:cubicBezTo>
                  <a:pt x="26" y="145"/>
                  <a:pt x="26" y="145"/>
                  <a:pt x="26" y="145"/>
                </a:cubicBezTo>
                <a:cubicBezTo>
                  <a:pt x="26" y="145"/>
                  <a:pt x="26" y="145"/>
                  <a:pt x="26" y="145"/>
                </a:cubicBezTo>
                <a:cubicBezTo>
                  <a:pt x="26" y="144"/>
                  <a:pt x="26" y="144"/>
                  <a:pt x="26" y="144"/>
                </a:cubicBezTo>
                <a:cubicBezTo>
                  <a:pt x="26" y="144"/>
                  <a:pt x="26" y="144"/>
                  <a:pt x="26" y="144"/>
                </a:cubicBezTo>
                <a:cubicBezTo>
                  <a:pt x="26" y="143"/>
                  <a:pt x="26" y="143"/>
                  <a:pt x="26" y="143"/>
                </a:cubicBezTo>
                <a:cubicBezTo>
                  <a:pt x="26" y="143"/>
                  <a:pt x="25" y="143"/>
                  <a:pt x="25" y="143"/>
                </a:cubicBezTo>
                <a:cubicBezTo>
                  <a:pt x="25" y="142"/>
                  <a:pt x="25" y="142"/>
                  <a:pt x="25" y="142"/>
                </a:cubicBezTo>
                <a:cubicBezTo>
                  <a:pt x="25" y="142"/>
                  <a:pt x="25" y="141"/>
                  <a:pt x="25" y="141"/>
                </a:cubicBezTo>
                <a:cubicBezTo>
                  <a:pt x="25" y="141"/>
                  <a:pt x="25" y="141"/>
                  <a:pt x="25" y="140"/>
                </a:cubicBezTo>
                <a:cubicBezTo>
                  <a:pt x="25" y="140"/>
                  <a:pt x="25" y="140"/>
                  <a:pt x="25" y="140"/>
                </a:cubicBezTo>
                <a:cubicBezTo>
                  <a:pt x="25" y="139"/>
                  <a:pt x="25" y="138"/>
                  <a:pt x="25" y="137"/>
                </a:cubicBezTo>
                <a:cubicBezTo>
                  <a:pt x="25" y="137"/>
                  <a:pt x="25" y="137"/>
                  <a:pt x="25" y="137"/>
                </a:cubicBezTo>
                <a:cubicBezTo>
                  <a:pt x="24" y="134"/>
                  <a:pt x="24" y="130"/>
                  <a:pt x="24" y="127"/>
                </a:cubicBezTo>
                <a:cubicBezTo>
                  <a:pt x="24" y="127"/>
                  <a:pt x="24" y="127"/>
                  <a:pt x="24" y="127"/>
                </a:cubicBezTo>
                <a:cubicBezTo>
                  <a:pt x="24" y="126"/>
                  <a:pt x="24" y="126"/>
                  <a:pt x="24" y="125"/>
                </a:cubicBezTo>
                <a:cubicBezTo>
                  <a:pt x="24" y="125"/>
                  <a:pt x="24" y="125"/>
                  <a:pt x="24" y="125"/>
                </a:cubicBezTo>
                <a:cubicBezTo>
                  <a:pt x="24" y="124"/>
                  <a:pt x="24" y="124"/>
                  <a:pt x="24" y="123"/>
                </a:cubicBezTo>
                <a:cubicBezTo>
                  <a:pt x="24" y="123"/>
                  <a:pt x="24" y="123"/>
                  <a:pt x="24" y="123"/>
                </a:cubicBezTo>
                <a:cubicBezTo>
                  <a:pt x="24" y="122"/>
                  <a:pt x="24" y="122"/>
                  <a:pt x="24" y="121"/>
                </a:cubicBezTo>
                <a:cubicBezTo>
                  <a:pt x="24" y="121"/>
                  <a:pt x="24" y="121"/>
                  <a:pt x="24" y="121"/>
                </a:cubicBezTo>
                <a:cubicBezTo>
                  <a:pt x="24" y="121"/>
                  <a:pt x="24" y="120"/>
                  <a:pt x="24" y="120"/>
                </a:cubicBezTo>
                <a:cubicBezTo>
                  <a:pt x="24" y="120"/>
                  <a:pt x="24" y="120"/>
                  <a:pt x="24" y="119"/>
                </a:cubicBezTo>
                <a:cubicBezTo>
                  <a:pt x="24" y="119"/>
                  <a:pt x="24" y="119"/>
                  <a:pt x="24" y="118"/>
                </a:cubicBezTo>
                <a:cubicBezTo>
                  <a:pt x="24" y="118"/>
                  <a:pt x="24" y="118"/>
                  <a:pt x="24" y="118"/>
                </a:cubicBezTo>
                <a:cubicBezTo>
                  <a:pt x="25" y="118"/>
                  <a:pt x="25" y="117"/>
                  <a:pt x="25" y="117"/>
                </a:cubicBezTo>
                <a:cubicBezTo>
                  <a:pt x="25" y="117"/>
                  <a:pt x="26" y="117"/>
                  <a:pt x="26" y="117"/>
                </a:cubicBezTo>
                <a:cubicBezTo>
                  <a:pt x="26" y="117"/>
                  <a:pt x="27" y="117"/>
                  <a:pt x="27" y="117"/>
                </a:cubicBezTo>
                <a:cubicBezTo>
                  <a:pt x="27" y="117"/>
                  <a:pt x="27" y="117"/>
                  <a:pt x="28" y="117"/>
                </a:cubicBezTo>
                <a:cubicBezTo>
                  <a:pt x="28" y="118"/>
                  <a:pt x="28" y="118"/>
                  <a:pt x="29" y="118"/>
                </a:cubicBezTo>
                <a:cubicBezTo>
                  <a:pt x="29" y="118"/>
                  <a:pt x="29" y="118"/>
                  <a:pt x="29" y="118"/>
                </a:cubicBezTo>
                <a:cubicBezTo>
                  <a:pt x="30" y="118"/>
                  <a:pt x="30" y="118"/>
                  <a:pt x="31" y="118"/>
                </a:cubicBezTo>
                <a:cubicBezTo>
                  <a:pt x="31" y="118"/>
                  <a:pt x="31" y="118"/>
                  <a:pt x="31" y="118"/>
                </a:cubicBezTo>
                <a:cubicBezTo>
                  <a:pt x="32" y="118"/>
                  <a:pt x="32" y="118"/>
                  <a:pt x="33" y="118"/>
                </a:cubicBezTo>
                <a:cubicBezTo>
                  <a:pt x="33" y="118"/>
                  <a:pt x="33" y="118"/>
                  <a:pt x="33" y="118"/>
                </a:cubicBezTo>
                <a:cubicBezTo>
                  <a:pt x="34" y="118"/>
                  <a:pt x="35" y="118"/>
                  <a:pt x="36" y="118"/>
                </a:cubicBezTo>
                <a:cubicBezTo>
                  <a:pt x="36" y="118"/>
                  <a:pt x="36" y="118"/>
                  <a:pt x="36" y="118"/>
                </a:cubicBezTo>
                <a:cubicBezTo>
                  <a:pt x="37" y="118"/>
                  <a:pt x="38" y="119"/>
                  <a:pt x="39" y="119"/>
                </a:cubicBezTo>
                <a:cubicBezTo>
                  <a:pt x="39" y="119"/>
                  <a:pt x="39" y="119"/>
                  <a:pt x="39" y="119"/>
                </a:cubicBezTo>
                <a:cubicBezTo>
                  <a:pt x="40" y="119"/>
                  <a:pt x="41" y="119"/>
                  <a:pt x="42" y="119"/>
                </a:cubicBezTo>
                <a:cubicBezTo>
                  <a:pt x="43" y="119"/>
                  <a:pt x="43" y="119"/>
                  <a:pt x="43" y="119"/>
                </a:cubicBezTo>
                <a:cubicBezTo>
                  <a:pt x="44" y="119"/>
                  <a:pt x="45" y="119"/>
                  <a:pt x="46" y="119"/>
                </a:cubicBezTo>
                <a:cubicBezTo>
                  <a:pt x="46" y="119"/>
                  <a:pt x="46" y="119"/>
                  <a:pt x="47" y="119"/>
                </a:cubicBezTo>
                <a:cubicBezTo>
                  <a:pt x="47" y="119"/>
                  <a:pt x="48" y="119"/>
                  <a:pt x="49" y="119"/>
                </a:cubicBezTo>
                <a:cubicBezTo>
                  <a:pt x="49" y="119"/>
                  <a:pt x="49" y="119"/>
                  <a:pt x="50" y="119"/>
                </a:cubicBezTo>
                <a:cubicBezTo>
                  <a:pt x="50" y="119"/>
                  <a:pt x="50" y="119"/>
                  <a:pt x="50" y="119"/>
                </a:cubicBezTo>
                <a:cubicBezTo>
                  <a:pt x="51" y="119"/>
                  <a:pt x="52" y="119"/>
                  <a:pt x="53" y="119"/>
                </a:cubicBezTo>
                <a:cubicBezTo>
                  <a:pt x="53" y="119"/>
                  <a:pt x="53" y="119"/>
                  <a:pt x="53" y="119"/>
                </a:cubicBezTo>
                <a:cubicBezTo>
                  <a:pt x="53" y="119"/>
                  <a:pt x="53" y="119"/>
                  <a:pt x="53" y="119"/>
                </a:cubicBezTo>
                <a:cubicBezTo>
                  <a:pt x="54" y="119"/>
                  <a:pt x="55" y="119"/>
                  <a:pt x="55" y="119"/>
                </a:cubicBezTo>
                <a:cubicBezTo>
                  <a:pt x="56" y="119"/>
                  <a:pt x="56" y="119"/>
                  <a:pt x="56" y="119"/>
                </a:cubicBezTo>
                <a:cubicBezTo>
                  <a:pt x="57" y="119"/>
                  <a:pt x="58" y="119"/>
                  <a:pt x="59" y="119"/>
                </a:cubicBezTo>
                <a:cubicBezTo>
                  <a:pt x="59" y="120"/>
                  <a:pt x="60" y="121"/>
                  <a:pt x="60" y="122"/>
                </a:cubicBezTo>
                <a:cubicBezTo>
                  <a:pt x="60" y="122"/>
                  <a:pt x="60" y="122"/>
                  <a:pt x="60" y="122"/>
                </a:cubicBezTo>
                <a:cubicBezTo>
                  <a:pt x="61" y="123"/>
                  <a:pt x="61" y="124"/>
                  <a:pt x="61" y="124"/>
                </a:cubicBezTo>
                <a:cubicBezTo>
                  <a:pt x="62" y="125"/>
                  <a:pt x="62" y="125"/>
                  <a:pt x="62" y="126"/>
                </a:cubicBezTo>
                <a:cubicBezTo>
                  <a:pt x="62" y="126"/>
                  <a:pt x="62" y="127"/>
                  <a:pt x="63" y="127"/>
                </a:cubicBezTo>
                <a:cubicBezTo>
                  <a:pt x="63" y="128"/>
                  <a:pt x="64" y="129"/>
                  <a:pt x="64" y="130"/>
                </a:cubicBezTo>
                <a:cubicBezTo>
                  <a:pt x="64" y="130"/>
                  <a:pt x="64" y="130"/>
                  <a:pt x="65" y="130"/>
                </a:cubicBezTo>
                <a:cubicBezTo>
                  <a:pt x="65" y="132"/>
                  <a:pt x="66" y="133"/>
                  <a:pt x="67" y="134"/>
                </a:cubicBezTo>
                <a:cubicBezTo>
                  <a:pt x="67" y="134"/>
                  <a:pt x="67" y="134"/>
                  <a:pt x="67" y="134"/>
                </a:cubicBezTo>
                <a:cubicBezTo>
                  <a:pt x="68" y="137"/>
                  <a:pt x="70" y="140"/>
                  <a:pt x="72" y="142"/>
                </a:cubicBezTo>
                <a:cubicBezTo>
                  <a:pt x="72" y="142"/>
                  <a:pt x="72" y="142"/>
                  <a:pt x="72" y="142"/>
                </a:cubicBezTo>
                <a:cubicBezTo>
                  <a:pt x="72" y="143"/>
                  <a:pt x="73" y="144"/>
                  <a:pt x="73" y="144"/>
                </a:cubicBezTo>
                <a:cubicBezTo>
                  <a:pt x="73" y="145"/>
                  <a:pt x="73" y="145"/>
                  <a:pt x="74" y="145"/>
                </a:cubicBezTo>
                <a:cubicBezTo>
                  <a:pt x="74" y="145"/>
                  <a:pt x="74" y="146"/>
                  <a:pt x="74" y="146"/>
                </a:cubicBezTo>
                <a:cubicBezTo>
                  <a:pt x="76" y="148"/>
                  <a:pt x="77" y="150"/>
                  <a:pt x="78" y="152"/>
                </a:cubicBezTo>
                <a:cubicBezTo>
                  <a:pt x="78" y="152"/>
                  <a:pt x="77" y="152"/>
                  <a:pt x="77" y="153"/>
                </a:cubicBezTo>
                <a:close/>
                <a:moveTo>
                  <a:pt x="116" y="84"/>
                </a:moveTo>
                <a:cubicBezTo>
                  <a:pt x="116" y="84"/>
                  <a:pt x="115" y="84"/>
                  <a:pt x="115" y="84"/>
                </a:cubicBezTo>
                <a:cubicBezTo>
                  <a:pt x="114" y="84"/>
                  <a:pt x="114" y="84"/>
                  <a:pt x="114" y="84"/>
                </a:cubicBezTo>
                <a:cubicBezTo>
                  <a:pt x="113" y="84"/>
                  <a:pt x="113" y="84"/>
                  <a:pt x="112" y="84"/>
                </a:cubicBezTo>
                <a:cubicBezTo>
                  <a:pt x="112" y="84"/>
                  <a:pt x="112" y="84"/>
                  <a:pt x="112" y="84"/>
                </a:cubicBezTo>
                <a:cubicBezTo>
                  <a:pt x="111" y="84"/>
                  <a:pt x="111" y="84"/>
                  <a:pt x="110" y="84"/>
                </a:cubicBezTo>
                <a:cubicBezTo>
                  <a:pt x="110" y="84"/>
                  <a:pt x="110" y="84"/>
                  <a:pt x="110" y="84"/>
                </a:cubicBezTo>
                <a:cubicBezTo>
                  <a:pt x="109" y="84"/>
                  <a:pt x="109" y="84"/>
                  <a:pt x="109" y="84"/>
                </a:cubicBezTo>
                <a:cubicBezTo>
                  <a:pt x="109" y="84"/>
                  <a:pt x="108" y="84"/>
                  <a:pt x="108" y="84"/>
                </a:cubicBezTo>
                <a:cubicBezTo>
                  <a:pt x="107" y="84"/>
                  <a:pt x="107" y="84"/>
                  <a:pt x="107" y="84"/>
                </a:cubicBezTo>
                <a:cubicBezTo>
                  <a:pt x="107" y="84"/>
                  <a:pt x="107" y="84"/>
                  <a:pt x="107" y="84"/>
                </a:cubicBezTo>
                <a:cubicBezTo>
                  <a:pt x="106" y="84"/>
                  <a:pt x="105" y="84"/>
                  <a:pt x="104" y="84"/>
                </a:cubicBezTo>
                <a:cubicBezTo>
                  <a:pt x="103" y="84"/>
                  <a:pt x="103" y="84"/>
                  <a:pt x="103" y="84"/>
                </a:cubicBezTo>
                <a:cubicBezTo>
                  <a:pt x="102" y="84"/>
                  <a:pt x="101" y="84"/>
                  <a:pt x="100" y="84"/>
                </a:cubicBezTo>
                <a:cubicBezTo>
                  <a:pt x="100" y="84"/>
                  <a:pt x="100" y="84"/>
                  <a:pt x="100" y="84"/>
                </a:cubicBezTo>
                <a:cubicBezTo>
                  <a:pt x="99" y="84"/>
                  <a:pt x="99" y="84"/>
                  <a:pt x="99" y="84"/>
                </a:cubicBezTo>
                <a:cubicBezTo>
                  <a:pt x="99" y="84"/>
                  <a:pt x="98" y="84"/>
                  <a:pt x="97" y="84"/>
                </a:cubicBezTo>
                <a:cubicBezTo>
                  <a:pt x="95" y="84"/>
                  <a:pt x="95" y="84"/>
                  <a:pt x="95" y="84"/>
                </a:cubicBezTo>
                <a:cubicBezTo>
                  <a:pt x="95" y="84"/>
                  <a:pt x="94" y="84"/>
                  <a:pt x="94" y="84"/>
                </a:cubicBezTo>
                <a:cubicBezTo>
                  <a:pt x="93" y="84"/>
                  <a:pt x="92" y="84"/>
                  <a:pt x="91" y="84"/>
                </a:cubicBezTo>
                <a:cubicBezTo>
                  <a:pt x="91" y="84"/>
                  <a:pt x="90" y="84"/>
                  <a:pt x="90" y="84"/>
                </a:cubicBezTo>
                <a:cubicBezTo>
                  <a:pt x="89" y="84"/>
                  <a:pt x="88" y="84"/>
                  <a:pt x="87" y="84"/>
                </a:cubicBezTo>
                <a:cubicBezTo>
                  <a:pt x="87" y="84"/>
                  <a:pt x="86" y="84"/>
                  <a:pt x="86" y="84"/>
                </a:cubicBezTo>
                <a:cubicBezTo>
                  <a:pt x="85" y="84"/>
                  <a:pt x="84" y="84"/>
                  <a:pt x="83" y="84"/>
                </a:cubicBezTo>
                <a:cubicBezTo>
                  <a:pt x="83" y="84"/>
                  <a:pt x="83" y="84"/>
                  <a:pt x="82" y="84"/>
                </a:cubicBezTo>
                <a:cubicBezTo>
                  <a:pt x="82" y="84"/>
                  <a:pt x="82" y="84"/>
                  <a:pt x="82" y="84"/>
                </a:cubicBezTo>
                <a:cubicBezTo>
                  <a:pt x="82" y="84"/>
                  <a:pt x="82" y="84"/>
                  <a:pt x="82" y="84"/>
                </a:cubicBezTo>
                <a:cubicBezTo>
                  <a:pt x="81" y="84"/>
                  <a:pt x="81" y="84"/>
                  <a:pt x="80" y="84"/>
                </a:cubicBezTo>
                <a:cubicBezTo>
                  <a:pt x="80" y="84"/>
                  <a:pt x="79" y="84"/>
                  <a:pt x="79" y="84"/>
                </a:cubicBezTo>
                <a:cubicBezTo>
                  <a:pt x="74" y="78"/>
                  <a:pt x="67" y="60"/>
                  <a:pt x="66" y="50"/>
                </a:cubicBezTo>
                <a:cubicBezTo>
                  <a:pt x="74" y="42"/>
                  <a:pt x="89" y="32"/>
                  <a:pt x="98" y="30"/>
                </a:cubicBezTo>
                <a:cubicBezTo>
                  <a:pt x="99" y="30"/>
                  <a:pt x="99" y="30"/>
                  <a:pt x="100" y="30"/>
                </a:cubicBezTo>
                <a:cubicBezTo>
                  <a:pt x="100" y="30"/>
                  <a:pt x="100" y="30"/>
                  <a:pt x="100" y="30"/>
                </a:cubicBezTo>
                <a:cubicBezTo>
                  <a:pt x="100" y="30"/>
                  <a:pt x="100" y="30"/>
                  <a:pt x="100" y="30"/>
                </a:cubicBezTo>
                <a:cubicBezTo>
                  <a:pt x="100" y="30"/>
                  <a:pt x="100" y="30"/>
                  <a:pt x="100" y="30"/>
                </a:cubicBezTo>
                <a:cubicBezTo>
                  <a:pt x="100" y="30"/>
                  <a:pt x="101" y="30"/>
                  <a:pt x="101" y="30"/>
                </a:cubicBezTo>
                <a:cubicBezTo>
                  <a:pt x="101" y="30"/>
                  <a:pt x="101" y="31"/>
                  <a:pt x="101" y="31"/>
                </a:cubicBezTo>
                <a:cubicBezTo>
                  <a:pt x="101" y="31"/>
                  <a:pt x="101" y="31"/>
                  <a:pt x="102" y="31"/>
                </a:cubicBezTo>
                <a:cubicBezTo>
                  <a:pt x="102" y="31"/>
                  <a:pt x="102" y="31"/>
                  <a:pt x="102" y="31"/>
                </a:cubicBezTo>
                <a:cubicBezTo>
                  <a:pt x="102" y="31"/>
                  <a:pt x="102" y="31"/>
                  <a:pt x="102" y="31"/>
                </a:cubicBezTo>
                <a:cubicBezTo>
                  <a:pt x="103" y="31"/>
                  <a:pt x="103" y="31"/>
                  <a:pt x="103" y="31"/>
                </a:cubicBezTo>
                <a:cubicBezTo>
                  <a:pt x="103" y="31"/>
                  <a:pt x="103" y="31"/>
                  <a:pt x="103" y="31"/>
                </a:cubicBezTo>
                <a:cubicBezTo>
                  <a:pt x="106" y="33"/>
                  <a:pt x="109" y="34"/>
                  <a:pt x="111" y="36"/>
                </a:cubicBezTo>
                <a:cubicBezTo>
                  <a:pt x="112" y="36"/>
                  <a:pt x="112" y="36"/>
                  <a:pt x="112" y="36"/>
                </a:cubicBezTo>
                <a:cubicBezTo>
                  <a:pt x="113" y="37"/>
                  <a:pt x="114" y="37"/>
                  <a:pt x="115" y="38"/>
                </a:cubicBezTo>
                <a:cubicBezTo>
                  <a:pt x="115" y="38"/>
                  <a:pt x="115" y="38"/>
                  <a:pt x="115" y="38"/>
                </a:cubicBezTo>
                <a:cubicBezTo>
                  <a:pt x="116" y="39"/>
                  <a:pt x="117" y="39"/>
                  <a:pt x="118" y="40"/>
                </a:cubicBezTo>
                <a:cubicBezTo>
                  <a:pt x="118" y="40"/>
                  <a:pt x="118" y="40"/>
                  <a:pt x="118" y="40"/>
                </a:cubicBezTo>
                <a:cubicBezTo>
                  <a:pt x="119" y="41"/>
                  <a:pt x="120" y="42"/>
                  <a:pt x="121" y="42"/>
                </a:cubicBezTo>
                <a:cubicBezTo>
                  <a:pt x="122" y="43"/>
                  <a:pt x="122" y="43"/>
                  <a:pt x="122" y="43"/>
                </a:cubicBezTo>
                <a:cubicBezTo>
                  <a:pt x="123" y="44"/>
                  <a:pt x="124" y="44"/>
                  <a:pt x="125" y="45"/>
                </a:cubicBezTo>
                <a:cubicBezTo>
                  <a:pt x="125" y="45"/>
                  <a:pt x="125" y="45"/>
                  <a:pt x="125" y="45"/>
                </a:cubicBezTo>
                <a:cubicBezTo>
                  <a:pt x="126" y="46"/>
                  <a:pt x="127" y="47"/>
                  <a:pt x="128" y="48"/>
                </a:cubicBezTo>
                <a:cubicBezTo>
                  <a:pt x="128" y="48"/>
                  <a:pt x="128" y="48"/>
                  <a:pt x="129" y="48"/>
                </a:cubicBezTo>
                <a:cubicBezTo>
                  <a:pt x="129" y="49"/>
                  <a:pt x="130" y="50"/>
                  <a:pt x="131" y="51"/>
                </a:cubicBezTo>
                <a:cubicBezTo>
                  <a:pt x="131" y="51"/>
                  <a:pt x="131" y="52"/>
                  <a:pt x="131" y="52"/>
                </a:cubicBezTo>
                <a:cubicBezTo>
                  <a:pt x="131" y="53"/>
                  <a:pt x="131" y="53"/>
                  <a:pt x="131" y="53"/>
                </a:cubicBezTo>
                <a:cubicBezTo>
                  <a:pt x="131" y="54"/>
                  <a:pt x="130" y="54"/>
                  <a:pt x="130" y="55"/>
                </a:cubicBezTo>
                <a:cubicBezTo>
                  <a:pt x="130" y="55"/>
                  <a:pt x="130" y="55"/>
                  <a:pt x="130" y="55"/>
                </a:cubicBezTo>
                <a:cubicBezTo>
                  <a:pt x="130" y="56"/>
                  <a:pt x="130" y="56"/>
                  <a:pt x="130" y="57"/>
                </a:cubicBezTo>
                <a:cubicBezTo>
                  <a:pt x="130" y="57"/>
                  <a:pt x="130" y="57"/>
                  <a:pt x="130" y="57"/>
                </a:cubicBezTo>
                <a:cubicBezTo>
                  <a:pt x="129" y="58"/>
                  <a:pt x="129" y="59"/>
                  <a:pt x="129" y="59"/>
                </a:cubicBezTo>
                <a:cubicBezTo>
                  <a:pt x="129" y="60"/>
                  <a:pt x="129" y="60"/>
                  <a:pt x="129" y="60"/>
                </a:cubicBezTo>
                <a:cubicBezTo>
                  <a:pt x="129" y="60"/>
                  <a:pt x="128" y="61"/>
                  <a:pt x="128" y="62"/>
                </a:cubicBezTo>
                <a:cubicBezTo>
                  <a:pt x="128" y="62"/>
                  <a:pt x="128" y="62"/>
                  <a:pt x="128" y="62"/>
                </a:cubicBezTo>
                <a:cubicBezTo>
                  <a:pt x="128" y="63"/>
                  <a:pt x="128" y="64"/>
                  <a:pt x="127" y="65"/>
                </a:cubicBezTo>
                <a:cubicBezTo>
                  <a:pt x="127" y="65"/>
                  <a:pt x="127" y="65"/>
                  <a:pt x="127" y="65"/>
                </a:cubicBezTo>
                <a:cubicBezTo>
                  <a:pt x="127" y="67"/>
                  <a:pt x="126" y="69"/>
                  <a:pt x="126" y="70"/>
                </a:cubicBezTo>
                <a:cubicBezTo>
                  <a:pt x="126" y="71"/>
                  <a:pt x="126" y="71"/>
                  <a:pt x="125" y="71"/>
                </a:cubicBezTo>
                <a:cubicBezTo>
                  <a:pt x="125" y="71"/>
                  <a:pt x="125" y="71"/>
                  <a:pt x="125" y="71"/>
                </a:cubicBezTo>
                <a:cubicBezTo>
                  <a:pt x="125" y="71"/>
                  <a:pt x="125" y="72"/>
                  <a:pt x="125" y="72"/>
                </a:cubicBezTo>
                <a:cubicBezTo>
                  <a:pt x="125" y="72"/>
                  <a:pt x="125" y="72"/>
                  <a:pt x="125" y="72"/>
                </a:cubicBezTo>
                <a:cubicBezTo>
                  <a:pt x="125" y="72"/>
                  <a:pt x="125" y="73"/>
                  <a:pt x="125" y="73"/>
                </a:cubicBezTo>
                <a:cubicBezTo>
                  <a:pt x="125" y="73"/>
                  <a:pt x="125" y="73"/>
                  <a:pt x="125" y="73"/>
                </a:cubicBezTo>
                <a:cubicBezTo>
                  <a:pt x="125" y="74"/>
                  <a:pt x="125" y="74"/>
                  <a:pt x="124" y="74"/>
                </a:cubicBezTo>
                <a:cubicBezTo>
                  <a:pt x="124" y="74"/>
                  <a:pt x="124" y="74"/>
                  <a:pt x="124" y="74"/>
                </a:cubicBezTo>
                <a:cubicBezTo>
                  <a:pt x="124" y="75"/>
                  <a:pt x="124" y="75"/>
                  <a:pt x="124" y="75"/>
                </a:cubicBezTo>
                <a:cubicBezTo>
                  <a:pt x="124" y="75"/>
                  <a:pt x="124" y="75"/>
                  <a:pt x="124" y="75"/>
                </a:cubicBezTo>
                <a:cubicBezTo>
                  <a:pt x="124" y="76"/>
                  <a:pt x="124" y="76"/>
                  <a:pt x="124" y="76"/>
                </a:cubicBezTo>
                <a:cubicBezTo>
                  <a:pt x="124" y="76"/>
                  <a:pt x="124" y="76"/>
                  <a:pt x="124" y="76"/>
                </a:cubicBezTo>
                <a:cubicBezTo>
                  <a:pt x="124" y="77"/>
                  <a:pt x="123" y="77"/>
                  <a:pt x="123" y="78"/>
                </a:cubicBezTo>
                <a:cubicBezTo>
                  <a:pt x="123" y="78"/>
                  <a:pt x="123" y="78"/>
                  <a:pt x="123" y="78"/>
                </a:cubicBezTo>
                <a:cubicBezTo>
                  <a:pt x="123" y="78"/>
                  <a:pt x="123" y="79"/>
                  <a:pt x="122" y="80"/>
                </a:cubicBezTo>
                <a:cubicBezTo>
                  <a:pt x="122" y="80"/>
                  <a:pt x="122" y="80"/>
                  <a:pt x="122" y="80"/>
                </a:cubicBezTo>
                <a:cubicBezTo>
                  <a:pt x="122" y="81"/>
                  <a:pt x="122" y="81"/>
                  <a:pt x="122" y="81"/>
                </a:cubicBezTo>
                <a:cubicBezTo>
                  <a:pt x="122" y="81"/>
                  <a:pt x="122" y="81"/>
                  <a:pt x="122" y="81"/>
                </a:cubicBezTo>
                <a:cubicBezTo>
                  <a:pt x="122" y="82"/>
                  <a:pt x="122" y="82"/>
                  <a:pt x="121" y="82"/>
                </a:cubicBezTo>
                <a:cubicBezTo>
                  <a:pt x="121" y="82"/>
                  <a:pt x="121" y="82"/>
                  <a:pt x="121" y="82"/>
                </a:cubicBezTo>
                <a:cubicBezTo>
                  <a:pt x="121" y="82"/>
                  <a:pt x="121" y="83"/>
                  <a:pt x="121" y="83"/>
                </a:cubicBezTo>
                <a:cubicBezTo>
                  <a:pt x="121" y="83"/>
                  <a:pt x="121" y="83"/>
                  <a:pt x="121" y="83"/>
                </a:cubicBezTo>
                <a:cubicBezTo>
                  <a:pt x="121" y="84"/>
                  <a:pt x="120" y="84"/>
                  <a:pt x="120" y="85"/>
                </a:cubicBezTo>
                <a:cubicBezTo>
                  <a:pt x="120" y="85"/>
                  <a:pt x="119" y="85"/>
                  <a:pt x="118" y="85"/>
                </a:cubicBezTo>
                <a:cubicBezTo>
                  <a:pt x="118" y="85"/>
                  <a:pt x="117" y="84"/>
                  <a:pt x="116" y="84"/>
                </a:cubicBezTo>
                <a:close/>
                <a:moveTo>
                  <a:pt x="167" y="152"/>
                </a:moveTo>
                <a:cubicBezTo>
                  <a:pt x="167" y="153"/>
                  <a:pt x="166" y="153"/>
                  <a:pt x="165" y="154"/>
                </a:cubicBezTo>
                <a:cubicBezTo>
                  <a:pt x="165" y="154"/>
                  <a:pt x="165" y="154"/>
                  <a:pt x="165" y="154"/>
                </a:cubicBezTo>
                <a:cubicBezTo>
                  <a:pt x="163" y="156"/>
                  <a:pt x="160" y="159"/>
                  <a:pt x="156" y="162"/>
                </a:cubicBezTo>
                <a:cubicBezTo>
                  <a:pt x="156" y="162"/>
                  <a:pt x="156" y="162"/>
                  <a:pt x="156" y="162"/>
                </a:cubicBezTo>
                <a:cubicBezTo>
                  <a:pt x="156" y="162"/>
                  <a:pt x="156" y="162"/>
                  <a:pt x="156" y="162"/>
                </a:cubicBezTo>
                <a:cubicBezTo>
                  <a:pt x="151" y="166"/>
                  <a:pt x="145" y="169"/>
                  <a:pt x="138" y="171"/>
                </a:cubicBezTo>
                <a:cubicBezTo>
                  <a:pt x="138" y="171"/>
                  <a:pt x="138" y="171"/>
                  <a:pt x="138" y="171"/>
                </a:cubicBezTo>
                <a:cubicBezTo>
                  <a:pt x="138" y="171"/>
                  <a:pt x="138" y="171"/>
                  <a:pt x="138" y="171"/>
                </a:cubicBezTo>
                <a:cubicBezTo>
                  <a:pt x="138" y="171"/>
                  <a:pt x="138" y="171"/>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6" y="170"/>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5" y="169"/>
                </a:cubicBezTo>
                <a:cubicBezTo>
                  <a:pt x="135" y="169"/>
                  <a:pt x="135" y="169"/>
                  <a:pt x="135" y="169"/>
                </a:cubicBezTo>
                <a:cubicBezTo>
                  <a:pt x="135" y="169"/>
                  <a:pt x="135" y="169"/>
                  <a:pt x="135" y="169"/>
                </a:cubicBezTo>
                <a:cubicBezTo>
                  <a:pt x="135" y="168"/>
                  <a:pt x="135" y="168"/>
                  <a:pt x="135" y="168"/>
                </a:cubicBezTo>
                <a:cubicBezTo>
                  <a:pt x="134" y="168"/>
                  <a:pt x="134" y="168"/>
                  <a:pt x="134" y="168"/>
                </a:cubicBezTo>
                <a:cubicBezTo>
                  <a:pt x="134" y="168"/>
                  <a:pt x="134" y="168"/>
                  <a:pt x="134" y="168"/>
                </a:cubicBezTo>
                <a:cubicBezTo>
                  <a:pt x="134" y="168"/>
                  <a:pt x="134" y="168"/>
                  <a:pt x="134" y="168"/>
                </a:cubicBezTo>
                <a:cubicBezTo>
                  <a:pt x="134" y="168"/>
                  <a:pt x="134" y="167"/>
                  <a:pt x="134" y="167"/>
                </a:cubicBezTo>
                <a:cubicBezTo>
                  <a:pt x="134" y="167"/>
                  <a:pt x="134" y="167"/>
                  <a:pt x="134" y="167"/>
                </a:cubicBezTo>
                <a:cubicBezTo>
                  <a:pt x="134" y="167"/>
                  <a:pt x="134" y="167"/>
                  <a:pt x="134" y="167"/>
                </a:cubicBezTo>
                <a:cubicBezTo>
                  <a:pt x="134" y="167"/>
                  <a:pt x="133" y="167"/>
                  <a:pt x="133" y="167"/>
                </a:cubicBezTo>
                <a:cubicBezTo>
                  <a:pt x="133" y="167"/>
                  <a:pt x="133" y="167"/>
                  <a:pt x="133" y="167"/>
                </a:cubicBezTo>
                <a:cubicBezTo>
                  <a:pt x="133" y="166"/>
                  <a:pt x="133" y="166"/>
                  <a:pt x="132" y="166"/>
                </a:cubicBezTo>
                <a:cubicBezTo>
                  <a:pt x="132" y="166"/>
                  <a:pt x="132" y="166"/>
                  <a:pt x="131" y="165"/>
                </a:cubicBezTo>
                <a:cubicBezTo>
                  <a:pt x="131" y="165"/>
                  <a:pt x="131" y="165"/>
                  <a:pt x="131" y="165"/>
                </a:cubicBezTo>
                <a:cubicBezTo>
                  <a:pt x="131" y="165"/>
                  <a:pt x="130" y="164"/>
                  <a:pt x="130" y="164"/>
                </a:cubicBezTo>
                <a:cubicBezTo>
                  <a:pt x="129" y="163"/>
                  <a:pt x="129" y="163"/>
                  <a:pt x="129" y="163"/>
                </a:cubicBezTo>
                <a:cubicBezTo>
                  <a:pt x="129" y="163"/>
                  <a:pt x="129" y="163"/>
                  <a:pt x="129" y="163"/>
                </a:cubicBezTo>
                <a:cubicBezTo>
                  <a:pt x="129" y="163"/>
                  <a:pt x="128" y="162"/>
                  <a:pt x="128" y="162"/>
                </a:cubicBezTo>
                <a:cubicBezTo>
                  <a:pt x="128" y="162"/>
                  <a:pt x="128" y="162"/>
                  <a:pt x="128" y="162"/>
                </a:cubicBezTo>
                <a:cubicBezTo>
                  <a:pt x="128" y="162"/>
                  <a:pt x="128" y="162"/>
                  <a:pt x="128" y="162"/>
                </a:cubicBezTo>
                <a:cubicBezTo>
                  <a:pt x="126" y="160"/>
                  <a:pt x="125" y="159"/>
                  <a:pt x="124" y="158"/>
                </a:cubicBezTo>
                <a:cubicBezTo>
                  <a:pt x="124" y="158"/>
                  <a:pt x="124" y="158"/>
                  <a:pt x="124" y="158"/>
                </a:cubicBezTo>
                <a:cubicBezTo>
                  <a:pt x="124" y="158"/>
                  <a:pt x="124" y="158"/>
                  <a:pt x="124" y="158"/>
                </a:cubicBezTo>
                <a:cubicBezTo>
                  <a:pt x="123" y="157"/>
                  <a:pt x="123" y="157"/>
                  <a:pt x="122" y="156"/>
                </a:cubicBezTo>
                <a:cubicBezTo>
                  <a:pt x="122" y="156"/>
                  <a:pt x="122" y="156"/>
                  <a:pt x="122" y="156"/>
                </a:cubicBezTo>
                <a:cubicBezTo>
                  <a:pt x="122" y="156"/>
                  <a:pt x="122" y="155"/>
                  <a:pt x="121" y="155"/>
                </a:cubicBezTo>
                <a:cubicBezTo>
                  <a:pt x="121" y="155"/>
                  <a:pt x="121" y="155"/>
                  <a:pt x="121" y="155"/>
                </a:cubicBezTo>
                <a:cubicBezTo>
                  <a:pt x="121" y="154"/>
                  <a:pt x="121" y="154"/>
                  <a:pt x="120" y="154"/>
                </a:cubicBezTo>
                <a:cubicBezTo>
                  <a:pt x="120" y="154"/>
                  <a:pt x="120" y="153"/>
                  <a:pt x="120" y="153"/>
                </a:cubicBezTo>
                <a:cubicBezTo>
                  <a:pt x="120" y="153"/>
                  <a:pt x="119" y="153"/>
                  <a:pt x="119" y="152"/>
                </a:cubicBezTo>
                <a:cubicBezTo>
                  <a:pt x="119" y="152"/>
                  <a:pt x="119" y="152"/>
                  <a:pt x="120" y="152"/>
                </a:cubicBezTo>
                <a:cubicBezTo>
                  <a:pt x="120" y="152"/>
                  <a:pt x="120" y="152"/>
                  <a:pt x="120" y="152"/>
                </a:cubicBezTo>
                <a:cubicBezTo>
                  <a:pt x="124" y="147"/>
                  <a:pt x="130" y="139"/>
                  <a:pt x="134" y="131"/>
                </a:cubicBezTo>
                <a:cubicBezTo>
                  <a:pt x="134" y="131"/>
                  <a:pt x="134" y="131"/>
                  <a:pt x="134" y="131"/>
                </a:cubicBezTo>
                <a:cubicBezTo>
                  <a:pt x="134" y="130"/>
                  <a:pt x="135" y="130"/>
                  <a:pt x="135" y="129"/>
                </a:cubicBezTo>
                <a:cubicBezTo>
                  <a:pt x="135" y="129"/>
                  <a:pt x="135" y="129"/>
                  <a:pt x="136" y="128"/>
                </a:cubicBezTo>
                <a:cubicBezTo>
                  <a:pt x="136" y="128"/>
                  <a:pt x="136" y="128"/>
                  <a:pt x="136" y="127"/>
                </a:cubicBezTo>
                <a:cubicBezTo>
                  <a:pt x="136" y="127"/>
                  <a:pt x="137" y="127"/>
                  <a:pt x="137" y="126"/>
                </a:cubicBezTo>
                <a:cubicBezTo>
                  <a:pt x="137" y="126"/>
                  <a:pt x="137" y="126"/>
                  <a:pt x="137" y="125"/>
                </a:cubicBezTo>
                <a:cubicBezTo>
                  <a:pt x="138" y="125"/>
                  <a:pt x="138" y="124"/>
                  <a:pt x="138" y="124"/>
                </a:cubicBezTo>
                <a:cubicBezTo>
                  <a:pt x="138" y="124"/>
                  <a:pt x="138" y="123"/>
                  <a:pt x="138" y="123"/>
                </a:cubicBezTo>
                <a:cubicBezTo>
                  <a:pt x="139" y="123"/>
                  <a:pt x="139" y="122"/>
                  <a:pt x="139" y="122"/>
                </a:cubicBezTo>
                <a:cubicBezTo>
                  <a:pt x="139" y="122"/>
                  <a:pt x="139" y="121"/>
                  <a:pt x="139" y="121"/>
                </a:cubicBezTo>
                <a:cubicBezTo>
                  <a:pt x="140" y="121"/>
                  <a:pt x="140" y="120"/>
                  <a:pt x="140" y="120"/>
                </a:cubicBezTo>
                <a:cubicBezTo>
                  <a:pt x="141" y="120"/>
                  <a:pt x="141" y="120"/>
                  <a:pt x="142" y="120"/>
                </a:cubicBezTo>
                <a:cubicBezTo>
                  <a:pt x="142" y="120"/>
                  <a:pt x="142" y="120"/>
                  <a:pt x="142" y="120"/>
                </a:cubicBezTo>
                <a:cubicBezTo>
                  <a:pt x="143" y="120"/>
                  <a:pt x="143" y="120"/>
                  <a:pt x="143" y="120"/>
                </a:cubicBezTo>
                <a:cubicBezTo>
                  <a:pt x="143" y="120"/>
                  <a:pt x="144" y="120"/>
                  <a:pt x="144" y="120"/>
                </a:cubicBezTo>
                <a:cubicBezTo>
                  <a:pt x="144" y="120"/>
                  <a:pt x="144" y="120"/>
                  <a:pt x="144" y="120"/>
                </a:cubicBezTo>
                <a:cubicBezTo>
                  <a:pt x="145" y="120"/>
                  <a:pt x="145" y="120"/>
                  <a:pt x="146" y="120"/>
                </a:cubicBezTo>
                <a:cubicBezTo>
                  <a:pt x="146" y="120"/>
                  <a:pt x="146" y="120"/>
                  <a:pt x="146" y="120"/>
                </a:cubicBezTo>
                <a:cubicBezTo>
                  <a:pt x="147" y="120"/>
                  <a:pt x="147" y="120"/>
                  <a:pt x="148" y="120"/>
                </a:cubicBezTo>
                <a:cubicBezTo>
                  <a:pt x="148" y="120"/>
                  <a:pt x="148" y="120"/>
                  <a:pt x="148" y="120"/>
                </a:cubicBezTo>
                <a:cubicBezTo>
                  <a:pt x="148" y="120"/>
                  <a:pt x="148" y="120"/>
                  <a:pt x="149" y="120"/>
                </a:cubicBezTo>
                <a:cubicBezTo>
                  <a:pt x="152" y="120"/>
                  <a:pt x="155" y="120"/>
                  <a:pt x="158" y="120"/>
                </a:cubicBezTo>
                <a:cubicBezTo>
                  <a:pt x="160" y="120"/>
                  <a:pt x="162" y="120"/>
                  <a:pt x="163" y="120"/>
                </a:cubicBezTo>
                <a:cubicBezTo>
                  <a:pt x="164" y="120"/>
                  <a:pt x="166" y="120"/>
                  <a:pt x="166" y="120"/>
                </a:cubicBezTo>
                <a:cubicBezTo>
                  <a:pt x="167" y="120"/>
                  <a:pt x="167" y="120"/>
                  <a:pt x="167" y="120"/>
                </a:cubicBezTo>
                <a:cubicBezTo>
                  <a:pt x="168" y="120"/>
                  <a:pt x="169" y="120"/>
                  <a:pt x="170" y="120"/>
                </a:cubicBezTo>
                <a:cubicBezTo>
                  <a:pt x="170" y="120"/>
                  <a:pt x="170" y="120"/>
                  <a:pt x="170" y="120"/>
                </a:cubicBezTo>
                <a:cubicBezTo>
                  <a:pt x="170" y="120"/>
                  <a:pt x="171" y="120"/>
                  <a:pt x="171" y="120"/>
                </a:cubicBezTo>
                <a:cubicBezTo>
                  <a:pt x="171" y="122"/>
                  <a:pt x="172" y="124"/>
                  <a:pt x="172" y="126"/>
                </a:cubicBezTo>
                <a:cubicBezTo>
                  <a:pt x="172" y="126"/>
                  <a:pt x="172" y="126"/>
                  <a:pt x="172" y="126"/>
                </a:cubicBezTo>
                <a:cubicBezTo>
                  <a:pt x="172" y="127"/>
                  <a:pt x="172" y="127"/>
                  <a:pt x="172" y="128"/>
                </a:cubicBezTo>
                <a:cubicBezTo>
                  <a:pt x="172" y="128"/>
                  <a:pt x="172" y="128"/>
                  <a:pt x="172" y="128"/>
                </a:cubicBezTo>
                <a:cubicBezTo>
                  <a:pt x="172" y="128"/>
                  <a:pt x="172" y="129"/>
                  <a:pt x="172" y="129"/>
                </a:cubicBezTo>
                <a:cubicBezTo>
                  <a:pt x="172" y="129"/>
                  <a:pt x="172" y="130"/>
                  <a:pt x="172" y="130"/>
                </a:cubicBezTo>
                <a:cubicBezTo>
                  <a:pt x="172" y="130"/>
                  <a:pt x="172" y="131"/>
                  <a:pt x="172" y="131"/>
                </a:cubicBezTo>
                <a:cubicBezTo>
                  <a:pt x="172" y="131"/>
                  <a:pt x="172" y="131"/>
                  <a:pt x="172" y="132"/>
                </a:cubicBezTo>
                <a:cubicBezTo>
                  <a:pt x="172" y="132"/>
                  <a:pt x="172" y="132"/>
                  <a:pt x="172" y="133"/>
                </a:cubicBezTo>
                <a:cubicBezTo>
                  <a:pt x="172" y="133"/>
                  <a:pt x="172" y="133"/>
                  <a:pt x="172" y="133"/>
                </a:cubicBezTo>
                <a:cubicBezTo>
                  <a:pt x="172" y="134"/>
                  <a:pt x="172" y="134"/>
                  <a:pt x="172" y="135"/>
                </a:cubicBezTo>
                <a:cubicBezTo>
                  <a:pt x="172" y="135"/>
                  <a:pt x="172" y="135"/>
                  <a:pt x="172" y="135"/>
                </a:cubicBezTo>
                <a:cubicBezTo>
                  <a:pt x="172" y="136"/>
                  <a:pt x="172" y="137"/>
                  <a:pt x="172" y="138"/>
                </a:cubicBezTo>
                <a:cubicBezTo>
                  <a:pt x="172" y="138"/>
                  <a:pt x="172" y="138"/>
                  <a:pt x="172" y="138"/>
                </a:cubicBezTo>
                <a:cubicBezTo>
                  <a:pt x="172" y="138"/>
                  <a:pt x="172" y="139"/>
                  <a:pt x="172" y="139"/>
                </a:cubicBezTo>
                <a:cubicBezTo>
                  <a:pt x="172" y="139"/>
                  <a:pt x="172" y="139"/>
                  <a:pt x="172" y="140"/>
                </a:cubicBezTo>
                <a:cubicBezTo>
                  <a:pt x="172" y="140"/>
                  <a:pt x="172" y="140"/>
                  <a:pt x="172" y="141"/>
                </a:cubicBezTo>
                <a:cubicBezTo>
                  <a:pt x="172" y="141"/>
                  <a:pt x="172" y="141"/>
                  <a:pt x="172" y="141"/>
                </a:cubicBezTo>
                <a:cubicBezTo>
                  <a:pt x="172" y="142"/>
                  <a:pt x="172" y="142"/>
                  <a:pt x="172" y="142"/>
                </a:cubicBezTo>
                <a:cubicBezTo>
                  <a:pt x="172" y="142"/>
                  <a:pt x="172" y="143"/>
                  <a:pt x="171" y="143"/>
                </a:cubicBezTo>
                <a:cubicBezTo>
                  <a:pt x="171" y="143"/>
                  <a:pt x="171" y="143"/>
                  <a:pt x="171" y="144"/>
                </a:cubicBezTo>
                <a:cubicBezTo>
                  <a:pt x="171" y="144"/>
                  <a:pt x="171" y="144"/>
                  <a:pt x="171" y="144"/>
                </a:cubicBezTo>
                <a:cubicBezTo>
                  <a:pt x="171" y="145"/>
                  <a:pt x="171" y="145"/>
                  <a:pt x="171" y="145"/>
                </a:cubicBezTo>
                <a:cubicBezTo>
                  <a:pt x="171" y="145"/>
                  <a:pt x="171" y="145"/>
                  <a:pt x="171" y="146"/>
                </a:cubicBezTo>
                <a:cubicBezTo>
                  <a:pt x="171" y="146"/>
                  <a:pt x="171" y="146"/>
                  <a:pt x="171" y="146"/>
                </a:cubicBezTo>
                <a:cubicBezTo>
                  <a:pt x="171" y="146"/>
                  <a:pt x="171" y="146"/>
                  <a:pt x="171" y="146"/>
                </a:cubicBezTo>
                <a:cubicBezTo>
                  <a:pt x="171" y="146"/>
                  <a:pt x="171" y="146"/>
                  <a:pt x="171" y="146"/>
                </a:cubicBezTo>
                <a:cubicBezTo>
                  <a:pt x="171" y="146"/>
                  <a:pt x="171" y="146"/>
                  <a:pt x="171" y="146"/>
                </a:cubicBezTo>
                <a:cubicBezTo>
                  <a:pt x="171" y="146"/>
                  <a:pt x="171" y="146"/>
                  <a:pt x="171" y="147"/>
                </a:cubicBezTo>
                <a:cubicBezTo>
                  <a:pt x="171" y="147"/>
                  <a:pt x="171" y="147"/>
                  <a:pt x="171" y="148"/>
                </a:cubicBezTo>
                <a:cubicBezTo>
                  <a:pt x="171" y="148"/>
                  <a:pt x="170" y="148"/>
                  <a:pt x="170" y="149"/>
                </a:cubicBezTo>
                <a:cubicBezTo>
                  <a:pt x="170" y="149"/>
                  <a:pt x="170" y="149"/>
                  <a:pt x="170" y="149"/>
                </a:cubicBezTo>
                <a:cubicBezTo>
                  <a:pt x="169" y="149"/>
                  <a:pt x="169" y="150"/>
                  <a:pt x="169" y="150"/>
                </a:cubicBezTo>
                <a:cubicBezTo>
                  <a:pt x="169" y="150"/>
                  <a:pt x="169" y="150"/>
                  <a:pt x="169" y="150"/>
                </a:cubicBezTo>
                <a:cubicBezTo>
                  <a:pt x="168" y="151"/>
                  <a:pt x="168" y="151"/>
                  <a:pt x="167" y="152"/>
                </a:cubicBezTo>
                <a:cubicBezTo>
                  <a:pt x="167" y="152"/>
                  <a:pt x="167" y="152"/>
                  <a:pt x="167" y="152"/>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52" name="Freeform 27">
            <a:extLst>
              <a:ext uri="{FF2B5EF4-FFF2-40B4-BE49-F238E27FC236}">
                <a16:creationId xmlns:a16="http://schemas.microsoft.com/office/drawing/2014/main" id="{FC6E3C00-68AF-4437-BA42-B3C14F520FC3}"/>
              </a:ext>
            </a:extLst>
          </p:cNvPr>
          <p:cNvSpPr>
            <a:spLocks noChangeAspect="1" noEditPoints="1"/>
          </p:cNvSpPr>
          <p:nvPr/>
        </p:nvSpPr>
        <p:spPr bwMode="gray">
          <a:xfrm flipH="1">
            <a:off x="10901884" y="5016074"/>
            <a:ext cx="90000" cy="90000"/>
          </a:xfrm>
          <a:custGeom>
            <a:avLst/>
            <a:gdLst>
              <a:gd name="T0" fmla="*/ 191 w 193"/>
              <a:gd name="T1" fmla="*/ 79 h 193"/>
              <a:gd name="T2" fmla="*/ 189 w 193"/>
              <a:gd name="T3" fmla="*/ 80 h 193"/>
              <a:gd name="T4" fmla="*/ 188 w 193"/>
              <a:gd name="T5" fmla="*/ 81 h 193"/>
              <a:gd name="T6" fmla="*/ 185 w 193"/>
              <a:gd name="T7" fmla="*/ 82 h 193"/>
              <a:gd name="T8" fmla="*/ 179 w 193"/>
              <a:gd name="T9" fmla="*/ 73 h 193"/>
              <a:gd name="T10" fmla="*/ 175 w 193"/>
              <a:gd name="T11" fmla="*/ 65 h 193"/>
              <a:gd name="T12" fmla="*/ 165 w 193"/>
              <a:gd name="T13" fmla="*/ 51 h 193"/>
              <a:gd name="T14" fmla="*/ 164 w 193"/>
              <a:gd name="T15" fmla="*/ 37 h 193"/>
              <a:gd name="T16" fmla="*/ 170 w 193"/>
              <a:gd name="T17" fmla="*/ 35 h 193"/>
              <a:gd name="T18" fmla="*/ 127 w 193"/>
              <a:gd name="T19" fmla="*/ 5 h 193"/>
              <a:gd name="T20" fmla="*/ 31 w 193"/>
              <a:gd name="T21" fmla="*/ 30 h 193"/>
              <a:gd name="T22" fmla="*/ 34 w 193"/>
              <a:gd name="T23" fmla="*/ 29 h 193"/>
              <a:gd name="T24" fmla="*/ 33 w 193"/>
              <a:gd name="T25" fmla="*/ 37 h 193"/>
              <a:gd name="T26" fmla="*/ 33 w 193"/>
              <a:gd name="T27" fmla="*/ 47 h 193"/>
              <a:gd name="T28" fmla="*/ 25 w 193"/>
              <a:gd name="T29" fmla="*/ 58 h 193"/>
              <a:gd name="T30" fmla="*/ 20 w 193"/>
              <a:gd name="T31" fmla="*/ 65 h 193"/>
              <a:gd name="T32" fmla="*/ 14 w 193"/>
              <a:gd name="T33" fmla="*/ 83 h 193"/>
              <a:gd name="T34" fmla="*/ 12 w 193"/>
              <a:gd name="T35" fmla="*/ 83 h 193"/>
              <a:gd name="T36" fmla="*/ 7 w 193"/>
              <a:gd name="T37" fmla="*/ 82 h 193"/>
              <a:gd name="T38" fmla="*/ 4 w 193"/>
              <a:gd name="T39" fmla="*/ 81 h 193"/>
              <a:gd name="T40" fmla="*/ 67 w 193"/>
              <a:gd name="T41" fmla="*/ 188 h 193"/>
              <a:gd name="T42" fmla="*/ 76 w 193"/>
              <a:gd name="T43" fmla="*/ 154 h 193"/>
              <a:gd name="T44" fmla="*/ 73 w 193"/>
              <a:gd name="T45" fmla="*/ 158 h 193"/>
              <a:gd name="T46" fmla="*/ 67 w 193"/>
              <a:gd name="T47" fmla="*/ 163 h 193"/>
              <a:gd name="T48" fmla="*/ 63 w 193"/>
              <a:gd name="T49" fmla="*/ 166 h 193"/>
              <a:gd name="T50" fmla="*/ 61 w 193"/>
              <a:gd name="T51" fmla="*/ 168 h 193"/>
              <a:gd name="T52" fmla="*/ 26 w 193"/>
              <a:gd name="T53" fmla="*/ 145 h 193"/>
              <a:gd name="T54" fmla="*/ 25 w 193"/>
              <a:gd name="T55" fmla="*/ 141 h 193"/>
              <a:gd name="T56" fmla="*/ 24 w 193"/>
              <a:gd name="T57" fmla="*/ 123 h 193"/>
              <a:gd name="T58" fmla="*/ 26 w 193"/>
              <a:gd name="T59" fmla="*/ 117 h 193"/>
              <a:gd name="T60" fmla="*/ 36 w 193"/>
              <a:gd name="T61" fmla="*/ 118 h 193"/>
              <a:gd name="T62" fmla="*/ 50 w 193"/>
              <a:gd name="T63" fmla="*/ 119 h 193"/>
              <a:gd name="T64" fmla="*/ 60 w 193"/>
              <a:gd name="T65" fmla="*/ 122 h 193"/>
              <a:gd name="T66" fmla="*/ 72 w 193"/>
              <a:gd name="T67" fmla="*/ 142 h 193"/>
              <a:gd name="T68" fmla="*/ 112 w 193"/>
              <a:gd name="T69" fmla="*/ 84 h 193"/>
              <a:gd name="T70" fmla="*/ 103 w 193"/>
              <a:gd name="T71" fmla="*/ 84 h 193"/>
              <a:gd name="T72" fmla="*/ 87 w 193"/>
              <a:gd name="T73" fmla="*/ 84 h 193"/>
              <a:gd name="T74" fmla="*/ 98 w 193"/>
              <a:gd name="T75" fmla="*/ 30 h 193"/>
              <a:gd name="T76" fmla="*/ 102 w 193"/>
              <a:gd name="T77" fmla="*/ 31 h 193"/>
              <a:gd name="T78" fmla="*/ 121 w 193"/>
              <a:gd name="T79" fmla="*/ 42 h 193"/>
              <a:gd name="T80" fmla="*/ 130 w 193"/>
              <a:gd name="T81" fmla="*/ 55 h 193"/>
              <a:gd name="T82" fmla="*/ 127 w 193"/>
              <a:gd name="T83" fmla="*/ 65 h 193"/>
              <a:gd name="T84" fmla="*/ 124 w 193"/>
              <a:gd name="T85" fmla="*/ 74 h 193"/>
              <a:gd name="T86" fmla="*/ 122 w 193"/>
              <a:gd name="T87" fmla="*/ 81 h 193"/>
              <a:gd name="T88" fmla="*/ 167 w 193"/>
              <a:gd name="T89" fmla="*/ 152 h 193"/>
              <a:gd name="T90" fmla="*/ 137 w 193"/>
              <a:gd name="T91" fmla="*/ 170 h 193"/>
              <a:gd name="T92" fmla="*/ 136 w 193"/>
              <a:gd name="T93" fmla="*/ 169 h 193"/>
              <a:gd name="T94" fmla="*/ 134 w 193"/>
              <a:gd name="T95" fmla="*/ 167 h 193"/>
              <a:gd name="T96" fmla="*/ 129 w 193"/>
              <a:gd name="T97" fmla="*/ 163 h 193"/>
              <a:gd name="T98" fmla="*/ 122 w 193"/>
              <a:gd name="T99" fmla="*/ 156 h 193"/>
              <a:gd name="T100" fmla="*/ 134 w 193"/>
              <a:gd name="T101" fmla="*/ 131 h 193"/>
              <a:gd name="T102" fmla="*/ 139 w 193"/>
              <a:gd name="T103" fmla="*/ 121 h 193"/>
              <a:gd name="T104" fmla="*/ 148 w 193"/>
              <a:gd name="T105" fmla="*/ 120 h 193"/>
              <a:gd name="T106" fmla="*/ 171 w 193"/>
              <a:gd name="T107" fmla="*/ 120 h 193"/>
              <a:gd name="T108" fmla="*/ 172 w 193"/>
              <a:gd name="T109" fmla="*/ 133 h 193"/>
              <a:gd name="T110" fmla="*/ 172 w 193"/>
              <a:gd name="T111" fmla="*/ 141 h 193"/>
              <a:gd name="T112" fmla="*/ 171 w 193"/>
              <a:gd name="T113" fmla="*/ 146 h 193"/>
              <a:gd name="T114" fmla="*/ 167 w 193"/>
              <a:gd name="T115" fmla="*/ 15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3" h="193">
                <a:moveTo>
                  <a:pt x="177" y="149"/>
                </a:moveTo>
                <a:cubicBezTo>
                  <a:pt x="178" y="148"/>
                  <a:pt x="178" y="147"/>
                  <a:pt x="178" y="147"/>
                </a:cubicBezTo>
                <a:cubicBezTo>
                  <a:pt x="178" y="147"/>
                  <a:pt x="179" y="146"/>
                  <a:pt x="180" y="145"/>
                </a:cubicBezTo>
                <a:cubicBezTo>
                  <a:pt x="187" y="131"/>
                  <a:pt x="193" y="117"/>
                  <a:pt x="193" y="96"/>
                </a:cubicBezTo>
                <a:cubicBezTo>
                  <a:pt x="193" y="95"/>
                  <a:pt x="192" y="94"/>
                  <a:pt x="192" y="94"/>
                </a:cubicBezTo>
                <a:cubicBezTo>
                  <a:pt x="192" y="93"/>
                  <a:pt x="193" y="93"/>
                  <a:pt x="193" y="92"/>
                </a:cubicBezTo>
                <a:cubicBezTo>
                  <a:pt x="192" y="87"/>
                  <a:pt x="192" y="83"/>
                  <a:pt x="191" y="79"/>
                </a:cubicBezTo>
                <a:cubicBezTo>
                  <a:pt x="191" y="79"/>
                  <a:pt x="191" y="79"/>
                  <a:pt x="191" y="79"/>
                </a:cubicBezTo>
                <a:cubicBezTo>
                  <a:pt x="191" y="79"/>
                  <a:pt x="191" y="79"/>
                  <a:pt x="191" y="79"/>
                </a:cubicBezTo>
                <a:cubicBezTo>
                  <a:pt x="191" y="79"/>
                  <a:pt x="191" y="79"/>
                  <a:pt x="190" y="79"/>
                </a:cubicBezTo>
                <a:cubicBezTo>
                  <a:pt x="190" y="79"/>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89" y="80"/>
                  <a:pt x="189" y="80"/>
                  <a:pt x="189" y="80"/>
                </a:cubicBezTo>
                <a:cubicBezTo>
                  <a:pt x="189" y="80"/>
                  <a:pt x="189" y="80"/>
                  <a:pt x="189" y="80"/>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8" y="81"/>
                  <a:pt x="188" y="81"/>
                  <a:pt x="188" y="81"/>
                </a:cubicBezTo>
                <a:cubicBezTo>
                  <a:pt x="188" y="81"/>
                  <a:pt x="188" y="81"/>
                  <a:pt x="188" y="81"/>
                </a:cubicBezTo>
                <a:cubicBezTo>
                  <a:pt x="188" y="82"/>
                  <a:pt x="188" y="82"/>
                  <a:pt x="187" y="82"/>
                </a:cubicBezTo>
                <a:cubicBezTo>
                  <a:pt x="187" y="82"/>
                  <a:pt x="187" y="82"/>
                  <a:pt x="187" y="82"/>
                </a:cubicBezTo>
                <a:cubicBezTo>
                  <a:pt x="187" y="82"/>
                  <a:pt x="187" y="82"/>
                  <a:pt x="187" y="82"/>
                </a:cubicBezTo>
                <a:cubicBezTo>
                  <a:pt x="186" y="82"/>
                  <a:pt x="186" y="82"/>
                  <a:pt x="186" y="82"/>
                </a:cubicBezTo>
                <a:cubicBezTo>
                  <a:pt x="186" y="82"/>
                  <a:pt x="186" y="82"/>
                  <a:pt x="186" y="82"/>
                </a:cubicBezTo>
                <a:cubicBezTo>
                  <a:pt x="186" y="82"/>
                  <a:pt x="186" y="82"/>
                  <a:pt x="186" y="82"/>
                </a:cubicBezTo>
                <a:cubicBezTo>
                  <a:pt x="186" y="82"/>
                  <a:pt x="185" y="82"/>
                  <a:pt x="185" y="82"/>
                </a:cubicBezTo>
                <a:cubicBezTo>
                  <a:pt x="185" y="82"/>
                  <a:pt x="185" y="82"/>
                  <a:pt x="185" y="82"/>
                </a:cubicBezTo>
                <a:cubicBezTo>
                  <a:pt x="185" y="82"/>
                  <a:pt x="184" y="82"/>
                  <a:pt x="183" y="83"/>
                </a:cubicBezTo>
                <a:cubicBezTo>
                  <a:pt x="183" y="82"/>
                  <a:pt x="183" y="81"/>
                  <a:pt x="183" y="81"/>
                </a:cubicBezTo>
                <a:cubicBezTo>
                  <a:pt x="183" y="80"/>
                  <a:pt x="182" y="80"/>
                  <a:pt x="182" y="79"/>
                </a:cubicBezTo>
                <a:cubicBezTo>
                  <a:pt x="182" y="79"/>
                  <a:pt x="182" y="79"/>
                  <a:pt x="182" y="78"/>
                </a:cubicBezTo>
                <a:cubicBezTo>
                  <a:pt x="182" y="78"/>
                  <a:pt x="181" y="77"/>
                  <a:pt x="181" y="77"/>
                </a:cubicBezTo>
                <a:cubicBezTo>
                  <a:pt x="181" y="77"/>
                  <a:pt x="181" y="76"/>
                  <a:pt x="181" y="76"/>
                </a:cubicBezTo>
                <a:cubicBezTo>
                  <a:pt x="181" y="76"/>
                  <a:pt x="180" y="75"/>
                  <a:pt x="180" y="74"/>
                </a:cubicBezTo>
                <a:cubicBezTo>
                  <a:pt x="180" y="74"/>
                  <a:pt x="180" y="74"/>
                  <a:pt x="179" y="73"/>
                </a:cubicBezTo>
                <a:cubicBezTo>
                  <a:pt x="179" y="73"/>
                  <a:pt x="179" y="73"/>
                  <a:pt x="179" y="73"/>
                </a:cubicBezTo>
                <a:cubicBezTo>
                  <a:pt x="179" y="73"/>
                  <a:pt x="179" y="72"/>
                  <a:pt x="179" y="72"/>
                </a:cubicBezTo>
                <a:cubicBezTo>
                  <a:pt x="179" y="72"/>
                  <a:pt x="179" y="72"/>
                  <a:pt x="179" y="72"/>
                </a:cubicBezTo>
                <a:cubicBezTo>
                  <a:pt x="179" y="72"/>
                  <a:pt x="178" y="71"/>
                  <a:pt x="178" y="71"/>
                </a:cubicBezTo>
                <a:cubicBezTo>
                  <a:pt x="178" y="70"/>
                  <a:pt x="178" y="70"/>
                  <a:pt x="178" y="70"/>
                </a:cubicBezTo>
                <a:cubicBezTo>
                  <a:pt x="178" y="70"/>
                  <a:pt x="178" y="70"/>
                  <a:pt x="178" y="70"/>
                </a:cubicBezTo>
                <a:cubicBezTo>
                  <a:pt x="177" y="69"/>
                  <a:pt x="177" y="68"/>
                  <a:pt x="176" y="68"/>
                </a:cubicBezTo>
                <a:cubicBezTo>
                  <a:pt x="176" y="67"/>
                  <a:pt x="176" y="67"/>
                  <a:pt x="176" y="67"/>
                </a:cubicBezTo>
                <a:cubicBezTo>
                  <a:pt x="176" y="66"/>
                  <a:pt x="175" y="66"/>
                  <a:pt x="175" y="65"/>
                </a:cubicBezTo>
                <a:cubicBezTo>
                  <a:pt x="175" y="65"/>
                  <a:pt x="175" y="65"/>
                  <a:pt x="175" y="65"/>
                </a:cubicBezTo>
                <a:cubicBezTo>
                  <a:pt x="174" y="64"/>
                  <a:pt x="173" y="63"/>
                  <a:pt x="173" y="62"/>
                </a:cubicBezTo>
                <a:cubicBezTo>
                  <a:pt x="173" y="62"/>
                  <a:pt x="173" y="62"/>
                  <a:pt x="173" y="62"/>
                </a:cubicBezTo>
                <a:cubicBezTo>
                  <a:pt x="173" y="62"/>
                  <a:pt x="173" y="62"/>
                  <a:pt x="173" y="62"/>
                </a:cubicBezTo>
                <a:cubicBezTo>
                  <a:pt x="172" y="61"/>
                  <a:pt x="172" y="61"/>
                  <a:pt x="172" y="60"/>
                </a:cubicBezTo>
                <a:cubicBezTo>
                  <a:pt x="171" y="60"/>
                  <a:pt x="171" y="60"/>
                  <a:pt x="171" y="60"/>
                </a:cubicBezTo>
                <a:cubicBezTo>
                  <a:pt x="171" y="59"/>
                  <a:pt x="171" y="59"/>
                  <a:pt x="170" y="58"/>
                </a:cubicBezTo>
                <a:cubicBezTo>
                  <a:pt x="169" y="56"/>
                  <a:pt x="167" y="54"/>
                  <a:pt x="166" y="53"/>
                </a:cubicBezTo>
                <a:cubicBezTo>
                  <a:pt x="166" y="53"/>
                  <a:pt x="166" y="53"/>
                  <a:pt x="166" y="53"/>
                </a:cubicBezTo>
                <a:cubicBezTo>
                  <a:pt x="165" y="52"/>
                  <a:pt x="165" y="52"/>
                  <a:pt x="165" y="51"/>
                </a:cubicBezTo>
                <a:cubicBezTo>
                  <a:pt x="164" y="51"/>
                  <a:pt x="164" y="51"/>
                  <a:pt x="164" y="51"/>
                </a:cubicBezTo>
                <a:cubicBezTo>
                  <a:pt x="164" y="51"/>
                  <a:pt x="164" y="51"/>
                  <a:pt x="164" y="51"/>
                </a:cubicBezTo>
                <a:cubicBezTo>
                  <a:pt x="163" y="50"/>
                  <a:pt x="163" y="50"/>
                  <a:pt x="163" y="50"/>
                </a:cubicBezTo>
                <a:cubicBezTo>
                  <a:pt x="163" y="49"/>
                  <a:pt x="163" y="49"/>
                  <a:pt x="164" y="48"/>
                </a:cubicBezTo>
                <a:cubicBezTo>
                  <a:pt x="164" y="47"/>
                  <a:pt x="164" y="46"/>
                  <a:pt x="164" y="44"/>
                </a:cubicBezTo>
                <a:cubicBezTo>
                  <a:pt x="164" y="43"/>
                  <a:pt x="164" y="43"/>
                  <a:pt x="164" y="42"/>
                </a:cubicBezTo>
                <a:cubicBezTo>
                  <a:pt x="164" y="41"/>
                  <a:pt x="164" y="40"/>
                  <a:pt x="164" y="39"/>
                </a:cubicBezTo>
                <a:cubicBezTo>
                  <a:pt x="164" y="39"/>
                  <a:pt x="164" y="39"/>
                  <a:pt x="164" y="39"/>
                </a:cubicBezTo>
                <a:cubicBezTo>
                  <a:pt x="164" y="38"/>
                  <a:pt x="164" y="37"/>
                  <a:pt x="164" y="37"/>
                </a:cubicBezTo>
                <a:cubicBezTo>
                  <a:pt x="164" y="36"/>
                  <a:pt x="164" y="36"/>
                  <a:pt x="164" y="36"/>
                </a:cubicBezTo>
                <a:cubicBezTo>
                  <a:pt x="164" y="35"/>
                  <a:pt x="164" y="34"/>
                  <a:pt x="164" y="34"/>
                </a:cubicBezTo>
                <a:cubicBezTo>
                  <a:pt x="164" y="34"/>
                  <a:pt x="164" y="33"/>
                  <a:pt x="164" y="33"/>
                </a:cubicBezTo>
                <a:cubicBezTo>
                  <a:pt x="164" y="33"/>
                  <a:pt x="164" y="33"/>
                  <a:pt x="164" y="33"/>
                </a:cubicBezTo>
                <a:cubicBezTo>
                  <a:pt x="163" y="32"/>
                  <a:pt x="163" y="31"/>
                  <a:pt x="163" y="31"/>
                </a:cubicBezTo>
                <a:cubicBezTo>
                  <a:pt x="165" y="31"/>
                  <a:pt x="167" y="33"/>
                  <a:pt x="169" y="34"/>
                </a:cubicBezTo>
                <a:cubicBezTo>
                  <a:pt x="169" y="34"/>
                  <a:pt x="169" y="34"/>
                  <a:pt x="169" y="34"/>
                </a:cubicBezTo>
                <a:cubicBezTo>
                  <a:pt x="169" y="35"/>
                  <a:pt x="169" y="35"/>
                  <a:pt x="170" y="35"/>
                </a:cubicBezTo>
                <a:cubicBezTo>
                  <a:pt x="170" y="35"/>
                  <a:pt x="170" y="35"/>
                  <a:pt x="170" y="35"/>
                </a:cubicBezTo>
                <a:cubicBezTo>
                  <a:pt x="170" y="35"/>
                  <a:pt x="170" y="35"/>
                  <a:pt x="170" y="35"/>
                </a:cubicBezTo>
                <a:cubicBezTo>
                  <a:pt x="170" y="35"/>
                  <a:pt x="170" y="35"/>
                  <a:pt x="170" y="35"/>
                </a:cubicBezTo>
                <a:cubicBezTo>
                  <a:pt x="170" y="35"/>
                  <a:pt x="170" y="36"/>
                  <a:pt x="170" y="36"/>
                </a:cubicBezTo>
                <a:cubicBezTo>
                  <a:pt x="171" y="36"/>
                  <a:pt x="171" y="36"/>
                  <a:pt x="171" y="36"/>
                </a:cubicBezTo>
                <a:cubicBezTo>
                  <a:pt x="171" y="36"/>
                  <a:pt x="171" y="36"/>
                  <a:pt x="171" y="36"/>
                </a:cubicBezTo>
                <a:cubicBezTo>
                  <a:pt x="171" y="35"/>
                  <a:pt x="171" y="35"/>
                  <a:pt x="171" y="34"/>
                </a:cubicBezTo>
                <a:cubicBezTo>
                  <a:pt x="160" y="21"/>
                  <a:pt x="145" y="12"/>
                  <a:pt x="129" y="6"/>
                </a:cubicBezTo>
                <a:cubicBezTo>
                  <a:pt x="128" y="5"/>
                  <a:pt x="128" y="6"/>
                  <a:pt x="127" y="6"/>
                </a:cubicBezTo>
                <a:cubicBezTo>
                  <a:pt x="128" y="5"/>
                  <a:pt x="127" y="5"/>
                  <a:pt x="127" y="5"/>
                </a:cubicBezTo>
                <a:cubicBezTo>
                  <a:pt x="117" y="2"/>
                  <a:pt x="107" y="0"/>
                  <a:pt x="96" y="0"/>
                </a:cubicBezTo>
                <a:cubicBezTo>
                  <a:pt x="85" y="0"/>
                  <a:pt x="75" y="1"/>
                  <a:pt x="66" y="5"/>
                </a:cubicBezTo>
                <a:cubicBezTo>
                  <a:pt x="65" y="6"/>
                  <a:pt x="65" y="6"/>
                  <a:pt x="65" y="6"/>
                </a:cubicBezTo>
                <a:cubicBezTo>
                  <a:pt x="65" y="6"/>
                  <a:pt x="62" y="6"/>
                  <a:pt x="60" y="7"/>
                </a:cubicBezTo>
                <a:cubicBezTo>
                  <a:pt x="45" y="13"/>
                  <a:pt x="31" y="24"/>
                  <a:pt x="21" y="37"/>
                </a:cubicBezTo>
                <a:cubicBezTo>
                  <a:pt x="20" y="37"/>
                  <a:pt x="20" y="38"/>
                  <a:pt x="20" y="38"/>
                </a:cubicBezTo>
                <a:cubicBezTo>
                  <a:pt x="22" y="37"/>
                  <a:pt x="26" y="33"/>
                  <a:pt x="30" y="31"/>
                </a:cubicBezTo>
                <a:cubicBezTo>
                  <a:pt x="30" y="31"/>
                  <a:pt x="30" y="31"/>
                  <a:pt x="30" y="31"/>
                </a:cubicBezTo>
                <a:cubicBezTo>
                  <a:pt x="31" y="30"/>
                  <a:pt x="31" y="30"/>
                  <a:pt x="31" y="30"/>
                </a:cubicBezTo>
                <a:cubicBezTo>
                  <a:pt x="31" y="30"/>
                  <a:pt x="31" y="30"/>
                  <a:pt x="32" y="30"/>
                </a:cubicBezTo>
                <a:cubicBezTo>
                  <a:pt x="32" y="30"/>
                  <a:pt x="32" y="30"/>
                  <a:pt x="32" y="29"/>
                </a:cubicBezTo>
                <a:cubicBezTo>
                  <a:pt x="32" y="29"/>
                  <a:pt x="33" y="29"/>
                  <a:pt x="33" y="29"/>
                </a:cubicBezTo>
                <a:cubicBezTo>
                  <a:pt x="33" y="29"/>
                  <a:pt x="33" y="29"/>
                  <a:pt x="33" y="29"/>
                </a:cubicBezTo>
                <a:cubicBezTo>
                  <a:pt x="33" y="29"/>
                  <a:pt x="33" y="29"/>
                  <a:pt x="34" y="29"/>
                </a:cubicBezTo>
                <a:cubicBezTo>
                  <a:pt x="34" y="29"/>
                  <a:pt x="34" y="29"/>
                  <a:pt x="34" y="29"/>
                </a:cubicBezTo>
                <a:cubicBezTo>
                  <a:pt x="34" y="29"/>
                  <a:pt x="34" y="29"/>
                  <a:pt x="34" y="29"/>
                </a:cubicBezTo>
                <a:cubicBezTo>
                  <a:pt x="34" y="29"/>
                  <a:pt x="34" y="29"/>
                  <a:pt x="34" y="28"/>
                </a:cubicBezTo>
                <a:cubicBezTo>
                  <a:pt x="34" y="29"/>
                  <a:pt x="34" y="29"/>
                  <a:pt x="34" y="29"/>
                </a:cubicBezTo>
                <a:cubicBezTo>
                  <a:pt x="34" y="29"/>
                  <a:pt x="34" y="29"/>
                  <a:pt x="34" y="29"/>
                </a:cubicBezTo>
                <a:cubicBezTo>
                  <a:pt x="34" y="30"/>
                  <a:pt x="34" y="30"/>
                  <a:pt x="34" y="30"/>
                </a:cubicBezTo>
                <a:cubicBezTo>
                  <a:pt x="34" y="30"/>
                  <a:pt x="34" y="30"/>
                  <a:pt x="34" y="31"/>
                </a:cubicBezTo>
                <a:cubicBezTo>
                  <a:pt x="34" y="31"/>
                  <a:pt x="34" y="32"/>
                  <a:pt x="34" y="33"/>
                </a:cubicBezTo>
                <a:cubicBezTo>
                  <a:pt x="34" y="33"/>
                  <a:pt x="34" y="33"/>
                  <a:pt x="34" y="33"/>
                </a:cubicBezTo>
                <a:cubicBezTo>
                  <a:pt x="34" y="33"/>
                  <a:pt x="34" y="34"/>
                  <a:pt x="33" y="35"/>
                </a:cubicBezTo>
                <a:cubicBezTo>
                  <a:pt x="33" y="35"/>
                  <a:pt x="33" y="35"/>
                  <a:pt x="33" y="35"/>
                </a:cubicBezTo>
                <a:cubicBezTo>
                  <a:pt x="33" y="35"/>
                  <a:pt x="33" y="36"/>
                  <a:pt x="33" y="36"/>
                </a:cubicBezTo>
                <a:cubicBezTo>
                  <a:pt x="33" y="37"/>
                  <a:pt x="33" y="37"/>
                  <a:pt x="33" y="37"/>
                </a:cubicBezTo>
                <a:cubicBezTo>
                  <a:pt x="33" y="37"/>
                  <a:pt x="33" y="38"/>
                  <a:pt x="33" y="38"/>
                </a:cubicBezTo>
                <a:cubicBezTo>
                  <a:pt x="33" y="39"/>
                  <a:pt x="33" y="39"/>
                  <a:pt x="33" y="39"/>
                </a:cubicBezTo>
                <a:cubicBezTo>
                  <a:pt x="33" y="39"/>
                  <a:pt x="33" y="39"/>
                  <a:pt x="33" y="40"/>
                </a:cubicBezTo>
                <a:cubicBezTo>
                  <a:pt x="33" y="40"/>
                  <a:pt x="33" y="41"/>
                  <a:pt x="33" y="42"/>
                </a:cubicBezTo>
                <a:cubicBezTo>
                  <a:pt x="33" y="42"/>
                  <a:pt x="33" y="42"/>
                  <a:pt x="33" y="42"/>
                </a:cubicBezTo>
                <a:cubicBezTo>
                  <a:pt x="33" y="43"/>
                  <a:pt x="33" y="43"/>
                  <a:pt x="33" y="44"/>
                </a:cubicBezTo>
                <a:cubicBezTo>
                  <a:pt x="33" y="45"/>
                  <a:pt x="33" y="45"/>
                  <a:pt x="33" y="46"/>
                </a:cubicBezTo>
                <a:cubicBezTo>
                  <a:pt x="33" y="46"/>
                  <a:pt x="33" y="46"/>
                  <a:pt x="33" y="47"/>
                </a:cubicBezTo>
                <a:cubicBezTo>
                  <a:pt x="33" y="47"/>
                  <a:pt x="33" y="47"/>
                  <a:pt x="33" y="47"/>
                </a:cubicBezTo>
                <a:cubicBezTo>
                  <a:pt x="34" y="48"/>
                  <a:pt x="34" y="49"/>
                  <a:pt x="34" y="49"/>
                </a:cubicBezTo>
                <a:cubicBezTo>
                  <a:pt x="33" y="50"/>
                  <a:pt x="32" y="51"/>
                  <a:pt x="31" y="51"/>
                </a:cubicBezTo>
                <a:cubicBezTo>
                  <a:pt x="31" y="51"/>
                  <a:pt x="31" y="52"/>
                  <a:pt x="31" y="52"/>
                </a:cubicBezTo>
                <a:cubicBezTo>
                  <a:pt x="30" y="52"/>
                  <a:pt x="30" y="52"/>
                  <a:pt x="30" y="53"/>
                </a:cubicBezTo>
                <a:cubicBezTo>
                  <a:pt x="29" y="53"/>
                  <a:pt x="29" y="53"/>
                  <a:pt x="29" y="54"/>
                </a:cubicBezTo>
                <a:cubicBezTo>
                  <a:pt x="28" y="54"/>
                  <a:pt x="28" y="54"/>
                  <a:pt x="28" y="55"/>
                </a:cubicBezTo>
                <a:cubicBezTo>
                  <a:pt x="28" y="55"/>
                  <a:pt x="27" y="55"/>
                  <a:pt x="27" y="55"/>
                </a:cubicBezTo>
                <a:cubicBezTo>
                  <a:pt x="27" y="56"/>
                  <a:pt x="26" y="56"/>
                  <a:pt x="26" y="56"/>
                </a:cubicBezTo>
                <a:cubicBezTo>
                  <a:pt x="26" y="57"/>
                  <a:pt x="25" y="57"/>
                  <a:pt x="25" y="58"/>
                </a:cubicBezTo>
                <a:cubicBezTo>
                  <a:pt x="25" y="58"/>
                  <a:pt x="24" y="59"/>
                  <a:pt x="24" y="59"/>
                </a:cubicBezTo>
                <a:cubicBezTo>
                  <a:pt x="24" y="59"/>
                  <a:pt x="24" y="59"/>
                  <a:pt x="24" y="59"/>
                </a:cubicBezTo>
                <a:cubicBezTo>
                  <a:pt x="24" y="59"/>
                  <a:pt x="23" y="60"/>
                  <a:pt x="23" y="60"/>
                </a:cubicBezTo>
                <a:cubicBezTo>
                  <a:pt x="23" y="60"/>
                  <a:pt x="22" y="61"/>
                  <a:pt x="22" y="62"/>
                </a:cubicBezTo>
                <a:cubicBezTo>
                  <a:pt x="22" y="62"/>
                  <a:pt x="22" y="62"/>
                  <a:pt x="22" y="62"/>
                </a:cubicBezTo>
                <a:cubicBezTo>
                  <a:pt x="22" y="62"/>
                  <a:pt x="21" y="63"/>
                  <a:pt x="21" y="63"/>
                </a:cubicBezTo>
                <a:cubicBezTo>
                  <a:pt x="21" y="63"/>
                  <a:pt x="21" y="64"/>
                  <a:pt x="20" y="64"/>
                </a:cubicBezTo>
                <a:cubicBezTo>
                  <a:pt x="20" y="64"/>
                  <a:pt x="20" y="64"/>
                  <a:pt x="20" y="64"/>
                </a:cubicBezTo>
                <a:cubicBezTo>
                  <a:pt x="20" y="65"/>
                  <a:pt x="20" y="65"/>
                  <a:pt x="20" y="65"/>
                </a:cubicBezTo>
                <a:cubicBezTo>
                  <a:pt x="19" y="66"/>
                  <a:pt x="19" y="66"/>
                  <a:pt x="19" y="67"/>
                </a:cubicBezTo>
                <a:cubicBezTo>
                  <a:pt x="19" y="67"/>
                  <a:pt x="19" y="67"/>
                  <a:pt x="19" y="67"/>
                </a:cubicBezTo>
                <a:cubicBezTo>
                  <a:pt x="18" y="68"/>
                  <a:pt x="18" y="69"/>
                  <a:pt x="18" y="70"/>
                </a:cubicBezTo>
                <a:cubicBezTo>
                  <a:pt x="17" y="71"/>
                  <a:pt x="17" y="72"/>
                  <a:pt x="16" y="73"/>
                </a:cubicBezTo>
                <a:cubicBezTo>
                  <a:pt x="16" y="73"/>
                  <a:pt x="16" y="73"/>
                  <a:pt x="16" y="73"/>
                </a:cubicBezTo>
                <a:cubicBezTo>
                  <a:pt x="16" y="74"/>
                  <a:pt x="16" y="75"/>
                  <a:pt x="16" y="75"/>
                </a:cubicBezTo>
                <a:cubicBezTo>
                  <a:pt x="16" y="75"/>
                  <a:pt x="16" y="75"/>
                  <a:pt x="16" y="75"/>
                </a:cubicBezTo>
                <a:cubicBezTo>
                  <a:pt x="15" y="77"/>
                  <a:pt x="15" y="79"/>
                  <a:pt x="14" y="80"/>
                </a:cubicBezTo>
                <a:cubicBezTo>
                  <a:pt x="14" y="81"/>
                  <a:pt x="14" y="82"/>
                  <a:pt x="14" y="83"/>
                </a:cubicBezTo>
                <a:cubicBezTo>
                  <a:pt x="14" y="83"/>
                  <a:pt x="14" y="83"/>
                  <a:pt x="14" y="83"/>
                </a:cubicBezTo>
                <a:cubicBezTo>
                  <a:pt x="14" y="83"/>
                  <a:pt x="14" y="83"/>
                  <a:pt x="14"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2" y="83"/>
                </a:cubicBezTo>
                <a:cubicBezTo>
                  <a:pt x="12" y="83"/>
                  <a:pt x="12" y="83"/>
                  <a:pt x="12" y="83"/>
                </a:cubicBezTo>
                <a:cubicBezTo>
                  <a:pt x="12" y="83"/>
                  <a:pt x="12" y="83"/>
                  <a:pt x="12" y="83"/>
                </a:cubicBezTo>
                <a:cubicBezTo>
                  <a:pt x="12" y="83"/>
                  <a:pt x="12" y="83"/>
                  <a:pt x="12" y="83"/>
                </a:cubicBezTo>
                <a:cubicBezTo>
                  <a:pt x="11" y="83"/>
                  <a:pt x="11" y="83"/>
                  <a:pt x="11" y="83"/>
                </a:cubicBezTo>
                <a:cubicBezTo>
                  <a:pt x="11" y="83"/>
                  <a:pt x="11" y="83"/>
                  <a:pt x="11" y="83"/>
                </a:cubicBezTo>
                <a:cubicBezTo>
                  <a:pt x="10" y="82"/>
                  <a:pt x="10" y="82"/>
                  <a:pt x="10" y="82"/>
                </a:cubicBezTo>
                <a:cubicBezTo>
                  <a:pt x="10" y="82"/>
                  <a:pt x="10" y="82"/>
                  <a:pt x="10" y="82"/>
                </a:cubicBezTo>
                <a:cubicBezTo>
                  <a:pt x="10" y="82"/>
                  <a:pt x="10" y="82"/>
                  <a:pt x="9" y="82"/>
                </a:cubicBezTo>
                <a:cubicBezTo>
                  <a:pt x="9" y="82"/>
                  <a:pt x="9" y="82"/>
                  <a:pt x="9" y="82"/>
                </a:cubicBezTo>
                <a:cubicBezTo>
                  <a:pt x="8" y="82"/>
                  <a:pt x="8" y="82"/>
                  <a:pt x="7" y="82"/>
                </a:cubicBezTo>
                <a:cubicBezTo>
                  <a:pt x="7" y="82"/>
                  <a:pt x="7" y="82"/>
                  <a:pt x="7" y="82"/>
                </a:cubicBezTo>
                <a:cubicBezTo>
                  <a:pt x="6" y="82"/>
                  <a:pt x="6" y="82"/>
                  <a:pt x="6" y="82"/>
                </a:cubicBezTo>
                <a:cubicBezTo>
                  <a:pt x="6" y="82"/>
                  <a:pt x="5" y="82"/>
                  <a:pt x="5" y="82"/>
                </a:cubicBezTo>
                <a:cubicBezTo>
                  <a:pt x="5" y="82"/>
                  <a:pt x="5" y="82"/>
                  <a:pt x="5" y="82"/>
                </a:cubicBezTo>
                <a:cubicBezTo>
                  <a:pt x="5" y="82"/>
                  <a:pt x="5" y="81"/>
                  <a:pt x="5" y="81"/>
                </a:cubicBezTo>
                <a:cubicBezTo>
                  <a:pt x="5" y="81"/>
                  <a:pt x="4" y="81"/>
                  <a:pt x="4" y="81"/>
                </a:cubicBezTo>
                <a:cubicBezTo>
                  <a:pt x="4" y="81"/>
                  <a:pt x="4" y="81"/>
                  <a:pt x="4" y="81"/>
                </a:cubicBezTo>
                <a:cubicBezTo>
                  <a:pt x="4" y="81"/>
                  <a:pt x="4" y="81"/>
                  <a:pt x="4" y="81"/>
                </a:cubicBezTo>
                <a:cubicBezTo>
                  <a:pt x="4" y="81"/>
                  <a:pt x="4" y="81"/>
                  <a:pt x="4" y="81"/>
                </a:cubicBezTo>
                <a:cubicBezTo>
                  <a:pt x="3" y="81"/>
                  <a:pt x="3" y="81"/>
                  <a:pt x="3" y="81"/>
                </a:cubicBezTo>
                <a:cubicBezTo>
                  <a:pt x="3" y="81"/>
                  <a:pt x="3" y="81"/>
                  <a:pt x="3" y="81"/>
                </a:cubicBezTo>
                <a:cubicBezTo>
                  <a:pt x="3" y="81"/>
                  <a:pt x="3" y="81"/>
                  <a:pt x="3" y="81"/>
                </a:cubicBezTo>
                <a:cubicBezTo>
                  <a:pt x="2" y="81"/>
                  <a:pt x="2" y="81"/>
                  <a:pt x="2" y="81"/>
                </a:cubicBezTo>
                <a:cubicBezTo>
                  <a:pt x="1" y="86"/>
                  <a:pt x="0" y="91"/>
                  <a:pt x="0" y="96"/>
                </a:cubicBezTo>
                <a:cubicBezTo>
                  <a:pt x="0" y="113"/>
                  <a:pt x="5" y="129"/>
                  <a:pt x="12" y="143"/>
                </a:cubicBezTo>
                <a:cubicBezTo>
                  <a:pt x="13" y="145"/>
                  <a:pt x="16" y="148"/>
                  <a:pt x="17" y="148"/>
                </a:cubicBezTo>
                <a:cubicBezTo>
                  <a:pt x="16" y="149"/>
                  <a:pt x="16" y="149"/>
                  <a:pt x="17" y="150"/>
                </a:cubicBezTo>
                <a:cubicBezTo>
                  <a:pt x="28" y="168"/>
                  <a:pt x="46" y="181"/>
                  <a:pt x="67" y="188"/>
                </a:cubicBezTo>
                <a:cubicBezTo>
                  <a:pt x="69" y="189"/>
                  <a:pt x="71" y="188"/>
                  <a:pt x="73" y="188"/>
                </a:cubicBezTo>
                <a:cubicBezTo>
                  <a:pt x="73" y="189"/>
                  <a:pt x="76" y="190"/>
                  <a:pt x="78" y="191"/>
                </a:cubicBezTo>
                <a:cubicBezTo>
                  <a:pt x="84" y="192"/>
                  <a:pt x="90" y="193"/>
                  <a:pt x="96" y="193"/>
                </a:cubicBezTo>
                <a:cubicBezTo>
                  <a:pt x="103" y="193"/>
                  <a:pt x="110" y="192"/>
                  <a:pt x="116" y="190"/>
                </a:cubicBezTo>
                <a:cubicBezTo>
                  <a:pt x="118" y="190"/>
                  <a:pt x="121" y="189"/>
                  <a:pt x="122" y="188"/>
                </a:cubicBezTo>
                <a:cubicBezTo>
                  <a:pt x="122" y="188"/>
                  <a:pt x="123" y="188"/>
                  <a:pt x="124" y="188"/>
                </a:cubicBezTo>
                <a:cubicBezTo>
                  <a:pt x="148" y="181"/>
                  <a:pt x="166" y="167"/>
                  <a:pt x="177" y="149"/>
                </a:cubicBezTo>
                <a:close/>
                <a:moveTo>
                  <a:pt x="77" y="153"/>
                </a:moveTo>
                <a:cubicBezTo>
                  <a:pt x="77" y="153"/>
                  <a:pt x="77" y="153"/>
                  <a:pt x="76" y="154"/>
                </a:cubicBezTo>
                <a:cubicBezTo>
                  <a:pt x="76" y="154"/>
                  <a:pt x="76" y="154"/>
                  <a:pt x="76" y="154"/>
                </a:cubicBezTo>
                <a:cubicBezTo>
                  <a:pt x="76" y="154"/>
                  <a:pt x="76" y="155"/>
                  <a:pt x="75" y="155"/>
                </a:cubicBezTo>
                <a:cubicBezTo>
                  <a:pt x="75" y="155"/>
                  <a:pt x="75" y="155"/>
                  <a:pt x="75" y="155"/>
                </a:cubicBezTo>
                <a:cubicBezTo>
                  <a:pt x="75" y="155"/>
                  <a:pt x="75" y="156"/>
                  <a:pt x="74" y="156"/>
                </a:cubicBezTo>
                <a:cubicBezTo>
                  <a:pt x="74" y="156"/>
                  <a:pt x="74" y="156"/>
                  <a:pt x="74" y="156"/>
                </a:cubicBezTo>
                <a:cubicBezTo>
                  <a:pt x="74" y="156"/>
                  <a:pt x="74" y="156"/>
                  <a:pt x="74" y="156"/>
                </a:cubicBezTo>
                <a:cubicBezTo>
                  <a:pt x="74" y="156"/>
                  <a:pt x="74" y="156"/>
                  <a:pt x="74" y="156"/>
                </a:cubicBezTo>
                <a:cubicBezTo>
                  <a:pt x="74" y="157"/>
                  <a:pt x="74" y="157"/>
                  <a:pt x="74" y="157"/>
                </a:cubicBezTo>
                <a:cubicBezTo>
                  <a:pt x="73" y="157"/>
                  <a:pt x="73" y="158"/>
                  <a:pt x="73" y="158"/>
                </a:cubicBezTo>
                <a:cubicBezTo>
                  <a:pt x="73" y="158"/>
                  <a:pt x="73" y="158"/>
                  <a:pt x="73" y="158"/>
                </a:cubicBezTo>
                <a:cubicBezTo>
                  <a:pt x="72" y="158"/>
                  <a:pt x="72" y="159"/>
                  <a:pt x="71" y="159"/>
                </a:cubicBezTo>
                <a:cubicBezTo>
                  <a:pt x="71" y="159"/>
                  <a:pt x="71" y="159"/>
                  <a:pt x="71" y="159"/>
                </a:cubicBezTo>
                <a:cubicBezTo>
                  <a:pt x="71" y="160"/>
                  <a:pt x="70" y="160"/>
                  <a:pt x="70" y="161"/>
                </a:cubicBezTo>
                <a:cubicBezTo>
                  <a:pt x="70" y="161"/>
                  <a:pt x="69" y="161"/>
                  <a:pt x="69" y="161"/>
                </a:cubicBezTo>
                <a:cubicBezTo>
                  <a:pt x="69" y="162"/>
                  <a:pt x="69" y="162"/>
                  <a:pt x="69" y="162"/>
                </a:cubicBezTo>
                <a:cubicBezTo>
                  <a:pt x="68" y="162"/>
                  <a:pt x="68" y="163"/>
                  <a:pt x="67" y="163"/>
                </a:cubicBezTo>
                <a:cubicBezTo>
                  <a:pt x="67" y="163"/>
                  <a:pt x="67" y="163"/>
                  <a:pt x="67" y="163"/>
                </a:cubicBezTo>
                <a:cubicBezTo>
                  <a:pt x="67" y="163"/>
                  <a:pt x="67" y="163"/>
                  <a:pt x="67" y="163"/>
                </a:cubicBezTo>
                <a:cubicBezTo>
                  <a:pt x="67" y="163"/>
                  <a:pt x="67" y="164"/>
                  <a:pt x="66" y="164"/>
                </a:cubicBezTo>
                <a:cubicBezTo>
                  <a:pt x="66" y="164"/>
                  <a:pt x="66" y="164"/>
                  <a:pt x="66" y="164"/>
                </a:cubicBezTo>
                <a:cubicBezTo>
                  <a:pt x="66" y="164"/>
                  <a:pt x="66" y="165"/>
                  <a:pt x="65" y="165"/>
                </a:cubicBezTo>
                <a:cubicBezTo>
                  <a:pt x="65" y="165"/>
                  <a:pt x="65" y="165"/>
                  <a:pt x="65" y="165"/>
                </a:cubicBezTo>
                <a:cubicBezTo>
                  <a:pt x="65" y="165"/>
                  <a:pt x="65" y="165"/>
                  <a:pt x="65" y="165"/>
                </a:cubicBezTo>
                <a:cubicBezTo>
                  <a:pt x="65" y="165"/>
                  <a:pt x="65" y="165"/>
                  <a:pt x="65" y="165"/>
                </a:cubicBezTo>
                <a:cubicBezTo>
                  <a:pt x="64" y="166"/>
                  <a:pt x="64" y="166"/>
                  <a:pt x="64" y="166"/>
                </a:cubicBezTo>
                <a:cubicBezTo>
                  <a:pt x="63" y="166"/>
                  <a:pt x="63" y="166"/>
                  <a:pt x="63" y="166"/>
                </a:cubicBezTo>
                <a:cubicBezTo>
                  <a:pt x="63" y="166"/>
                  <a:pt x="63" y="166"/>
                  <a:pt x="63" y="166"/>
                </a:cubicBezTo>
                <a:cubicBezTo>
                  <a:pt x="63" y="167"/>
                  <a:pt x="63" y="167"/>
                  <a:pt x="63" y="167"/>
                </a:cubicBezTo>
                <a:cubicBezTo>
                  <a:pt x="63" y="167"/>
                  <a:pt x="63" y="167"/>
                  <a:pt x="62" y="167"/>
                </a:cubicBezTo>
                <a:cubicBezTo>
                  <a:pt x="62" y="167"/>
                  <a:pt x="62" y="167"/>
                  <a:pt x="62" y="167"/>
                </a:cubicBezTo>
                <a:cubicBezTo>
                  <a:pt x="62" y="168"/>
                  <a:pt x="62" y="168"/>
                  <a:pt x="62" y="168"/>
                </a:cubicBezTo>
                <a:cubicBezTo>
                  <a:pt x="62" y="168"/>
                  <a:pt x="62" y="168"/>
                  <a:pt x="62" y="168"/>
                </a:cubicBezTo>
                <a:cubicBezTo>
                  <a:pt x="62" y="168"/>
                  <a:pt x="61" y="168"/>
                  <a:pt x="61" y="168"/>
                </a:cubicBezTo>
                <a:cubicBezTo>
                  <a:pt x="61" y="168"/>
                  <a:pt x="61" y="168"/>
                  <a:pt x="61" y="168"/>
                </a:cubicBezTo>
                <a:cubicBezTo>
                  <a:pt x="61" y="168"/>
                  <a:pt x="61" y="168"/>
                  <a:pt x="61" y="168"/>
                </a:cubicBezTo>
                <a:cubicBezTo>
                  <a:pt x="61" y="168"/>
                  <a:pt x="61" y="168"/>
                  <a:pt x="61" y="168"/>
                </a:cubicBezTo>
                <a:cubicBezTo>
                  <a:pt x="61" y="169"/>
                  <a:pt x="60" y="169"/>
                  <a:pt x="60" y="169"/>
                </a:cubicBezTo>
                <a:cubicBezTo>
                  <a:pt x="60" y="169"/>
                  <a:pt x="60" y="169"/>
                  <a:pt x="60" y="169"/>
                </a:cubicBezTo>
                <a:cubicBezTo>
                  <a:pt x="60" y="169"/>
                  <a:pt x="60" y="169"/>
                  <a:pt x="59" y="169"/>
                </a:cubicBezTo>
                <a:cubicBezTo>
                  <a:pt x="59" y="170"/>
                  <a:pt x="59" y="170"/>
                  <a:pt x="59" y="170"/>
                </a:cubicBezTo>
                <a:cubicBezTo>
                  <a:pt x="59" y="170"/>
                  <a:pt x="58" y="170"/>
                  <a:pt x="58" y="170"/>
                </a:cubicBezTo>
                <a:cubicBezTo>
                  <a:pt x="50" y="167"/>
                  <a:pt x="30" y="155"/>
                  <a:pt x="27" y="149"/>
                </a:cubicBezTo>
                <a:cubicBezTo>
                  <a:pt x="26" y="148"/>
                  <a:pt x="26" y="147"/>
                  <a:pt x="26" y="146"/>
                </a:cubicBezTo>
                <a:cubicBezTo>
                  <a:pt x="26" y="146"/>
                  <a:pt x="26" y="146"/>
                  <a:pt x="26" y="146"/>
                </a:cubicBezTo>
                <a:cubicBezTo>
                  <a:pt x="26" y="146"/>
                  <a:pt x="26" y="146"/>
                  <a:pt x="26" y="145"/>
                </a:cubicBezTo>
                <a:cubicBezTo>
                  <a:pt x="26" y="145"/>
                  <a:pt x="26" y="145"/>
                  <a:pt x="26" y="145"/>
                </a:cubicBezTo>
                <a:cubicBezTo>
                  <a:pt x="26" y="145"/>
                  <a:pt x="26" y="145"/>
                  <a:pt x="26" y="145"/>
                </a:cubicBezTo>
                <a:cubicBezTo>
                  <a:pt x="26" y="145"/>
                  <a:pt x="26" y="145"/>
                  <a:pt x="26" y="145"/>
                </a:cubicBezTo>
                <a:cubicBezTo>
                  <a:pt x="26" y="144"/>
                  <a:pt x="26" y="144"/>
                  <a:pt x="26" y="144"/>
                </a:cubicBezTo>
                <a:cubicBezTo>
                  <a:pt x="26" y="144"/>
                  <a:pt x="26" y="144"/>
                  <a:pt x="26" y="144"/>
                </a:cubicBezTo>
                <a:cubicBezTo>
                  <a:pt x="26" y="143"/>
                  <a:pt x="26" y="143"/>
                  <a:pt x="26" y="143"/>
                </a:cubicBezTo>
                <a:cubicBezTo>
                  <a:pt x="26" y="143"/>
                  <a:pt x="25" y="143"/>
                  <a:pt x="25" y="143"/>
                </a:cubicBezTo>
                <a:cubicBezTo>
                  <a:pt x="25" y="142"/>
                  <a:pt x="25" y="142"/>
                  <a:pt x="25" y="142"/>
                </a:cubicBezTo>
                <a:cubicBezTo>
                  <a:pt x="25" y="142"/>
                  <a:pt x="25" y="141"/>
                  <a:pt x="25" y="141"/>
                </a:cubicBezTo>
                <a:cubicBezTo>
                  <a:pt x="25" y="141"/>
                  <a:pt x="25" y="141"/>
                  <a:pt x="25" y="140"/>
                </a:cubicBezTo>
                <a:cubicBezTo>
                  <a:pt x="25" y="140"/>
                  <a:pt x="25" y="140"/>
                  <a:pt x="25" y="140"/>
                </a:cubicBezTo>
                <a:cubicBezTo>
                  <a:pt x="25" y="139"/>
                  <a:pt x="25" y="138"/>
                  <a:pt x="25" y="137"/>
                </a:cubicBezTo>
                <a:cubicBezTo>
                  <a:pt x="25" y="137"/>
                  <a:pt x="25" y="137"/>
                  <a:pt x="25" y="137"/>
                </a:cubicBezTo>
                <a:cubicBezTo>
                  <a:pt x="24" y="134"/>
                  <a:pt x="24" y="130"/>
                  <a:pt x="24" y="127"/>
                </a:cubicBezTo>
                <a:cubicBezTo>
                  <a:pt x="24" y="127"/>
                  <a:pt x="24" y="127"/>
                  <a:pt x="24" y="127"/>
                </a:cubicBezTo>
                <a:cubicBezTo>
                  <a:pt x="24" y="126"/>
                  <a:pt x="24" y="126"/>
                  <a:pt x="24" y="125"/>
                </a:cubicBezTo>
                <a:cubicBezTo>
                  <a:pt x="24" y="125"/>
                  <a:pt x="24" y="125"/>
                  <a:pt x="24" y="125"/>
                </a:cubicBezTo>
                <a:cubicBezTo>
                  <a:pt x="24" y="124"/>
                  <a:pt x="24" y="124"/>
                  <a:pt x="24" y="123"/>
                </a:cubicBezTo>
                <a:cubicBezTo>
                  <a:pt x="24" y="123"/>
                  <a:pt x="24" y="123"/>
                  <a:pt x="24" y="123"/>
                </a:cubicBezTo>
                <a:cubicBezTo>
                  <a:pt x="24" y="122"/>
                  <a:pt x="24" y="122"/>
                  <a:pt x="24" y="121"/>
                </a:cubicBezTo>
                <a:cubicBezTo>
                  <a:pt x="24" y="121"/>
                  <a:pt x="24" y="121"/>
                  <a:pt x="24" y="121"/>
                </a:cubicBezTo>
                <a:cubicBezTo>
                  <a:pt x="24" y="121"/>
                  <a:pt x="24" y="120"/>
                  <a:pt x="24" y="120"/>
                </a:cubicBezTo>
                <a:cubicBezTo>
                  <a:pt x="24" y="120"/>
                  <a:pt x="24" y="120"/>
                  <a:pt x="24" y="119"/>
                </a:cubicBezTo>
                <a:cubicBezTo>
                  <a:pt x="24" y="119"/>
                  <a:pt x="24" y="119"/>
                  <a:pt x="24" y="118"/>
                </a:cubicBezTo>
                <a:cubicBezTo>
                  <a:pt x="24" y="118"/>
                  <a:pt x="24" y="118"/>
                  <a:pt x="24" y="118"/>
                </a:cubicBezTo>
                <a:cubicBezTo>
                  <a:pt x="25" y="118"/>
                  <a:pt x="25" y="117"/>
                  <a:pt x="25" y="117"/>
                </a:cubicBezTo>
                <a:cubicBezTo>
                  <a:pt x="25" y="117"/>
                  <a:pt x="26" y="117"/>
                  <a:pt x="26" y="117"/>
                </a:cubicBezTo>
                <a:cubicBezTo>
                  <a:pt x="26" y="117"/>
                  <a:pt x="27" y="117"/>
                  <a:pt x="27" y="117"/>
                </a:cubicBezTo>
                <a:cubicBezTo>
                  <a:pt x="27" y="117"/>
                  <a:pt x="27" y="117"/>
                  <a:pt x="28" y="117"/>
                </a:cubicBezTo>
                <a:cubicBezTo>
                  <a:pt x="28" y="118"/>
                  <a:pt x="28" y="118"/>
                  <a:pt x="29" y="118"/>
                </a:cubicBezTo>
                <a:cubicBezTo>
                  <a:pt x="29" y="118"/>
                  <a:pt x="29" y="118"/>
                  <a:pt x="29" y="118"/>
                </a:cubicBezTo>
                <a:cubicBezTo>
                  <a:pt x="30" y="118"/>
                  <a:pt x="30" y="118"/>
                  <a:pt x="31" y="118"/>
                </a:cubicBezTo>
                <a:cubicBezTo>
                  <a:pt x="31" y="118"/>
                  <a:pt x="31" y="118"/>
                  <a:pt x="31" y="118"/>
                </a:cubicBezTo>
                <a:cubicBezTo>
                  <a:pt x="32" y="118"/>
                  <a:pt x="32" y="118"/>
                  <a:pt x="33" y="118"/>
                </a:cubicBezTo>
                <a:cubicBezTo>
                  <a:pt x="33" y="118"/>
                  <a:pt x="33" y="118"/>
                  <a:pt x="33" y="118"/>
                </a:cubicBezTo>
                <a:cubicBezTo>
                  <a:pt x="34" y="118"/>
                  <a:pt x="35" y="118"/>
                  <a:pt x="36" y="118"/>
                </a:cubicBezTo>
                <a:cubicBezTo>
                  <a:pt x="36" y="118"/>
                  <a:pt x="36" y="118"/>
                  <a:pt x="36" y="118"/>
                </a:cubicBezTo>
                <a:cubicBezTo>
                  <a:pt x="37" y="118"/>
                  <a:pt x="38" y="119"/>
                  <a:pt x="39" y="119"/>
                </a:cubicBezTo>
                <a:cubicBezTo>
                  <a:pt x="39" y="119"/>
                  <a:pt x="39" y="119"/>
                  <a:pt x="39" y="119"/>
                </a:cubicBezTo>
                <a:cubicBezTo>
                  <a:pt x="40" y="119"/>
                  <a:pt x="41" y="119"/>
                  <a:pt x="42" y="119"/>
                </a:cubicBezTo>
                <a:cubicBezTo>
                  <a:pt x="43" y="119"/>
                  <a:pt x="43" y="119"/>
                  <a:pt x="43" y="119"/>
                </a:cubicBezTo>
                <a:cubicBezTo>
                  <a:pt x="44" y="119"/>
                  <a:pt x="45" y="119"/>
                  <a:pt x="46" y="119"/>
                </a:cubicBezTo>
                <a:cubicBezTo>
                  <a:pt x="46" y="119"/>
                  <a:pt x="46" y="119"/>
                  <a:pt x="47" y="119"/>
                </a:cubicBezTo>
                <a:cubicBezTo>
                  <a:pt x="47" y="119"/>
                  <a:pt x="48" y="119"/>
                  <a:pt x="49" y="119"/>
                </a:cubicBezTo>
                <a:cubicBezTo>
                  <a:pt x="49" y="119"/>
                  <a:pt x="49" y="119"/>
                  <a:pt x="50" y="119"/>
                </a:cubicBezTo>
                <a:cubicBezTo>
                  <a:pt x="50" y="119"/>
                  <a:pt x="50" y="119"/>
                  <a:pt x="50" y="119"/>
                </a:cubicBezTo>
                <a:cubicBezTo>
                  <a:pt x="51" y="119"/>
                  <a:pt x="52" y="119"/>
                  <a:pt x="53" y="119"/>
                </a:cubicBezTo>
                <a:cubicBezTo>
                  <a:pt x="53" y="119"/>
                  <a:pt x="53" y="119"/>
                  <a:pt x="53" y="119"/>
                </a:cubicBezTo>
                <a:cubicBezTo>
                  <a:pt x="53" y="119"/>
                  <a:pt x="53" y="119"/>
                  <a:pt x="53" y="119"/>
                </a:cubicBezTo>
                <a:cubicBezTo>
                  <a:pt x="54" y="119"/>
                  <a:pt x="55" y="119"/>
                  <a:pt x="55" y="119"/>
                </a:cubicBezTo>
                <a:cubicBezTo>
                  <a:pt x="56" y="119"/>
                  <a:pt x="56" y="119"/>
                  <a:pt x="56" y="119"/>
                </a:cubicBezTo>
                <a:cubicBezTo>
                  <a:pt x="57" y="119"/>
                  <a:pt x="58" y="119"/>
                  <a:pt x="59" y="119"/>
                </a:cubicBezTo>
                <a:cubicBezTo>
                  <a:pt x="59" y="120"/>
                  <a:pt x="60" y="121"/>
                  <a:pt x="60" y="122"/>
                </a:cubicBezTo>
                <a:cubicBezTo>
                  <a:pt x="60" y="122"/>
                  <a:pt x="60" y="122"/>
                  <a:pt x="60" y="122"/>
                </a:cubicBezTo>
                <a:cubicBezTo>
                  <a:pt x="61" y="123"/>
                  <a:pt x="61" y="124"/>
                  <a:pt x="61" y="124"/>
                </a:cubicBezTo>
                <a:cubicBezTo>
                  <a:pt x="62" y="125"/>
                  <a:pt x="62" y="125"/>
                  <a:pt x="62" y="126"/>
                </a:cubicBezTo>
                <a:cubicBezTo>
                  <a:pt x="62" y="126"/>
                  <a:pt x="62" y="127"/>
                  <a:pt x="63" y="127"/>
                </a:cubicBezTo>
                <a:cubicBezTo>
                  <a:pt x="63" y="128"/>
                  <a:pt x="64" y="129"/>
                  <a:pt x="64" y="130"/>
                </a:cubicBezTo>
                <a:cubicBezTo>
                  <a:pt x="64" y="130"/>
                  <a:pt x="64" y="130"/>
                  <a:pt x="65" y="130"/>
                </a:cubicBezTo>
                <a:cubicBezTo>
                  <a:pt x="65" y="132"/>
                  <a:pt x="66" y="133"/>
                  <a:pt x="67" y="134"/>
                </a:cubicBezTo>
                <a:cubicBezTo>
                  <a:pt x="67" y="134"/>
                  <a:pt x="67" y="134"/>
                  <a:pt x="67" y="134"/>
                </a:cubicBezTo>
                <a:cubicBezTo>
                  <a:pt x="68" y="137"/>
                  <a:pt x="70" y="140"/>
                  <a:pt x="72" y="142"/>
                </a:cubicBezTo>
                <a:cubicBezTo>
                  <a:pt x="72" y="142"/>
                  <a:pt x="72" y="142"/>
                  <a:pt x="72" y="142"/>
                </a:cubicBezTo>
                <a:cubicBezTo>
                  <a:pt x="72" y="143"/>
                  <a:pt x="73" y="144"/>
                  <a:pt x="73" y="144"/>
                </a:cubicBezTo>
                <a:cubicBezTo>
                  <a:pt x="73" y="145"/>
                  <a:pt x="73" y="145"/>
                  <a:pt x="74" y="145"/>
                </a:cubicBezTo>
                <a:cubicBezTo>
                  <a:pt x="74" y="145"/>
                  <a:pt x="74" y="146"/>
                  <a:pt x="74" y="146"/>
                </a:cubicBezTo>
                <a:cubicBezTo>
                  <a:pt x="76" y="148"/>
                  <a:pt x="77" y="150"/>
                  <a:pt x="78" y="152"/>
                </a:cubicBezTo>
                <a:cubicBezTo>
                  <a:pt x="78" y="152"/>
                  <a:pt x="77" y="152"/>
                  <a:pt x="77" y="153"/>
                </a:cubicBezTo>
                <a:close/>
                <a:moveTo>
                  <a:pt x="116" y="84"/>
                </a:moveTo>
                <a:cubicBezTo>
                  <a:pt x="116" y="84"/>
                  <a:pt x="115" y="84"/>
                  <a:pt x="115" y="84"/>
                </a:cubicBezTo>
                <a:cubicBezTo>
                  <a:pt x="114" y="84"/>
                  <a:pt x="114" y="84"/>
                  <a:pt x="114" y="84"/>
                </a:cubicBezTo>
                <a:cubicBezTo>
                  <a:pt x="113" y="84"/>
                  <a:pt x="113" y="84"/>
                  <a:pt x="112" y="84"/>
                </a:cubicBezTo>
                <a:cubicBezTo>
                  <a:pt x="112" y="84"/>
                  <a:pt x="112" y="84"/>
                  <a:pt x="112" y="84"/>
                </a:cubicBezTo>
                <a:cubicBezTo>
                  <a:pt x="111" y="84"/>
                  <a:pt x="111" y="84"/>
                  <a:pt x="110" y="84"/>
                </a:cubicBezTo>
                <a:cubicBezTo>
                  <a:pt x="110" y="84"/>
                  <a:pt x="110" y="84"/>
                  <a:pt x="110" y="84"/>
                </a:cubicBezTo>
                <a:cubicBezTo>
                  <a:pt x="109" y="84"/>
                  <a:pt x="109" y="84"/>
                  <a:pt x="109" y="84"/>
                </a:cubicBezTo>
                <a:cubicBezTo>
                  <a:pt x="109" y="84"/>
                  <a:pt x="108" y="84"/>
                  <a:pt x="108" y="84"/>
                </a:cubicBezTo>
                <a:cubicBezTo>
                  <a:pt x="107" y="84"/>
                  <a:pt x="107" y="84"/>
                  <a:pt x="107" y="84"/>
                </a:cubicBezTo>
                <a:cubicBezTo>
                  <a:pt x="107" y="84"/>
                  <a:pt x="107" y="84"/>
                  <a:pt x="107" y="84"/>
                </a:cubicBezTo>
                <a:cubicBezTo>
                  <a:pt x="106" y="84"/>
                  <a:pt x="105" y="84"/>
                  <a:pt x="104" y="84"/>
                </a:cubicBezTo>
                <a:cubicBezTo>
                  <a:pt x="103" y="84"/>
                  <a:pt x="103" y="84"/>
                  <a:pt x="103" y="84"/>
                </a:cubicBezTo>
                <a:cubicBezTo>
                  <a:pt x="102" y="84"/>
                  <a:pt x="101" y="84"/>
                  <a:pt x="100" y="84"/>
                </a:cubicBezTo>
                <a:cubicBezTo>
                  <a:pt x="100" y="84"/>
                  <a:pt x="100" y="84"/>
                  <a:pt x="100" y="84"/>
                </a:cubicBezTo>
                <a:cubicBezTo>
                  <a:pt x="99" y="84"/>
                  <a:pt x="99" y="84"/>
                  <a:pt x="99" y="84"/>
                </a:cubicBezTo>
                <a:cubicBezTo>
                  <a:pt x="99" y="84"/>
                  <a:pt x="98" y="84"/>
                  <a:pt x="97" y="84"/>
                </a:cubicBezTo>
                <a:cubicBezTo>
                  <a:pt x="95" y="84"/>
                  <a:pt x="95" y="84"/>
                  <a:pt x="95" y="84"/>
                </a:cubicBezTo>
                <a:cubicBezTo>
                  <a:pt x="95" y="84"/>
                  <a:pt x="94" y="84"/>
                  <a:pt x="94" y="84"/>
                </a:cubicBezTo>
                <a:cubicBezTo>
                  <a:pt x="93" y="84"/>
                  <a:pt x="92" y="84"/>
                  <a:pt x="91" y="84"/>
                </a:cubicBezTo>
                <a:cubicBezTo>
                  <a:pt x="91" y="84"/>
                  <a:pt x="90" y="84"/>
                  <a:pt x="90" y="84"/>
                </a:cubicBezTo>
                <a:cubicBezTo>
                  <a:pt x="89" y="84"/>
                  <a:pt x="88" y="84"/>
                  <a:pt x="87" y="84"/>
                </a:cubicBezTo>
                <a:cubicBezTo>
                  <a:pt x="87" y="84"/>
                  <a:pt x="86" y="84"/>
                  <a:pt x="86" y="84"/>
                </a:cubicBezTo>
                <a:cubicBezTo>
                  <a:pt x="85" y="84"/>
                  <a:pt x="84" y="84"/>
                  <a:pt x="83" y="84"/>
                </a:cubicBezTo>
                <a:cubicBezTo>
                  <a:pt x="83" y="84"/>
                  <a:pt x="83" y="84"/>
                  <a:pt x="82" y="84"/>
                </a:cubicBezTo>
                <a:cubicBezTo>
                  <a:pt x="82" y="84"/>
                  <a:pt x="82" y="84"/>
                  <a:pt x="82" y="84"/>
                </a:cubicBezTo>
                <a:cubicBezTo>
                  <a:pt x="82" y="84"/>
                  <a:pt x="82" y="84"/>
                  <a:pt x="82" y="84"/>
                </a:cubicBezTo>
                <a:cubicBezTo>
                  <a:pt x="81" y="84"/>
                  <a:pt x="81" y="84"/>
                  <a:pt x="80" y="84"/>
                </a:cubicBezTo>
                <a:cubicBezTo>
                  <a:pt x="80" y="84"/>
                  <a:pt x="79" y="84"/>
                  <a:pt x="79" y="84"/>
                </a:cubicBezTo>
                <a:cubicBezTo>
                  <a:pt x="74" y="78"/>
                  <a:pt x="67" y="60"/>
                  <a:pt x="66" y="50"/>
                </a:cubicBezTo>
                <a:cubicBezTo>
                  <a:pt x="74" y="42"/>
                  <a:pt x="89" y="32"/>
                  <a:pt x="98" y="30"/>
                </a:cubicBezTo>
                <a:cubicBezTo>
                  <a:pt x="99" y="30"/>
                  <a:pt x="99" y="30"/>
                  <a:pt x="100" y="30"/>
                </a:cubicBezTo>
                <a:cubicBezTo>
                  <a:pt x="100" y="30"/>
                  <a:pt x="100" y="30"/>
                  <a:pt x="100" y="30"/>
                </a:cubicBezTo>
                <a:cubicBezTo>
                  <a:pt x="100" y="30"/>
                  <a:pt x="100" y="30"/>
                  <a:pt x="100" y="30"/>
                </a:cubicBezTo>
                <a:cubicBezTo>
                  <a:pt x="100" y="30"/>
                  <a:pt x="100" y="30"/>
                  <a:pt x="100" y="30"/>
                </a:cubicBezTo>
                <a:cubicBezTo>
                  <a:pt x="100" y="30"/>
                  <a:pt x="101" y="30"/>
                  <a:pt x="101" y="30"/>
                </a:cubicBezTo>
                <a:cubicBezTo>
                  <a:pt x="101" y="30"/>
                  <a:pt x="101" y="31"/>
                  <a:pt x="101" y="31"/>
                </a:cubicBezTo>
                <a:cubicBezTo>
                  <a:pt x="101" y="31"/>
                  <a:pt x="101" y="31"/>
                  <a:pt x="102" y="31"/>
                </a:cubicBezTo>
                <a:cubicBezTo>
                  <a:pt x="102" y="31"/>
                  <a:pt x="102" y="31"/>
                  <a:pt x="102" y="31"/>
                </a:cubicBezTo>
                <a:cubicBezTo>
                  <a:pt x="102" y="31"/>
                  <a:pt x="102" y="31"/>
                  <a:pt x="102" y="31"/>
                </a:cubicBezTo>
                <a:cubicBezTo>
                  <a:pt x="103" y="31"/>
                  <a:pt x="103" y="31"/>
                  <a:pt x="103" y="31"/>
                </a:cubicBezTo>
                <a:cubicBezTo>
                  <a:pt x="103" y="31"/>
                  <a:pt x="103" y="31"/>
                  <a:pt x="103" y="31"/>
                </a:cubicBezTo>
                <a:cubicBezTo>
                  <a:pt x="106" y="33"/>
                  <a:pt x="109" y="34"/>
                  <a:pt x="111" y="36"/>
                </a:cubicBezTo>
                <a:cubicBezTo>
                  <a:pt x="112" y="36"/>
                  <a:pt x="112" y="36"/>
                  <a:pt x="112" y="36"/>
                </a:cubicBezTo>
                <a:cubicBezTo>
                  <a:pt x="113" y="37"/>
                  <a:pt x="114" y="37"/>
                  <a:pt x="115" y="38"/>
                </a:cubicBezTo>
                <a:cubicBezTo>
                  <a:pt x="115" y="38"/>
                  <a:pt x="115" y="38"/>
                  <a:pt x="115" y="38"/>
                </a:cubicBezTo>
                <a:cubicBezTo>
                  <a:pt x="116" y="39"/>
                  <a:pt x="117" y="39"/>
                  <a:pt x="118" y="40"/>
                </a:cubicBezTo>
                <a:cubicBezTo>
                  <a:pt x="118" y="40"/>
                  <a:pt x="118" y="40"/>
                  <a:pt x="118" y="40"/>
                </a:cubicBezTo>
                <a:cubicBezTo>
                  <a:pt x="119" y="41"/>
                  <a:pt x="120" y="42"/>
                  <a:pt x="121" y="42"/>
                </a:cubicBezTo>
                <a:cubicBezTo>
                  <a:pt x="122" y="43"/>
                  <a:pt x="122" y="43"/>
                  <a:pt x="122" y="43"/>
                </a:cubicBezTo>
                <a:cubicBezTo>
                  <a:pt x="123" y="44"/>
                  <a:pt x="124" y="44"/>
                  <a:pt x="125" y="45"/>
                </a:cubicBezTo>
                <a:cubicBezTo>
                  <a:pt x="125" y="45"/>
                  <a:pt x="125" y="45"/>
                  <a:pt x="125" y="45"/>
                </a:cubicBezTo>
                <a:cubicBezTo>
                  <a:pt x="126" y="46"/>
                  <a:pt x="127" y="47"/>
                  <a:pt x="128" y="48"/>
                </a:cubicBezTo>
                <a:cubicBezTo>
                  <a:pt x="128" y="48"/>
                  <a:pt x="128" y="48"/>
                  <a:pt x="129" y="48"/>
                </a:cubicBezTo>
                <a:cubicBezTo>
                  <a:pt x="129" y="49"/>
                  <a:pt x="130" y="50"/>
                  <a:pt x="131" y="51"/>
                </a:cubicBezTo>
                <a:cubicBezTo>
                  <a:pt x="131" y="51"/>
                  <a:pt x="131" y="52"/>
                  <a:pt x="131" y="52"/>
                </a:cubicBezTo>
                <a:cubicBezTo>
                  <a:pt x="131" y="53"/>
                  <a:pt x="131" y="53"/>
                  <a:pt x="131" y="53"/>
                </a:cubicBezTo>
                <a:cubicBezTo>
                  <a:pt x="131" y="54"/>
                  <a:pt x="130" y="54"/>
                  <a:pt x="130" y="55"/>
                </a:cubicBezTo>
                <a:cubicBezTo>
                  <a:pt x="130" y="55"/>
                  <a:pt x="130" y="55"/>
                  <a:pt x="130" y="55"/>
                </a:cubicBezTo>
                <a:cubicBezTo>
                  <a:pt x="130" y="56"/>
                  <a:pt x="130" y="56"/>
                  <a:pt x="130" y="57"/>
                </a:cubicBezTo>
                <a:cubicBezTo>
                  <a:pt x="130" y="57"/>
                  <a:pt x="130" y="57"/>
                  <a:pt x="130" y="57"/>
                </a:cubicBezTo>
                <a:cubicBezTo>
                  <a:pt x="129" y="58"/>
                  <a:pt x="129" y="59"/>
                  <a:pt x="129" y="59"/>
                </a:cubicBezTo>
                <a:cubicBezTo>
                  <a:pt x="129" y="60"/>
                  <a:pt x="129" y="60"/>
                  <a:pt x="129" y="60"/>
                </a:cubicBezTo>
                <a:cubicBezTo>
                  <a:pt x="129" y="60"/>
                  <a:pt x="128" y="61"/>
                  <a:pt x="128" y="62"/>
                </a:cubicBezTo>
                <a:cubicBezTo>
                  <a:pt x="128" y="62"/>
                  <a:pt x="128" y="62"/>
                  <a:pt x="128" y="62"/>
                </a:cubicBezTo>
                <a:cubicBezTo>
                  <a:pt x="128" y="63"/>
                  <a:pt x="128" y="64"/>
                  <a:pt x="127" y="65"/>
                </a:cubicBezTo>
                <a:cubicBezTo>
                  <a:pt x="127" y="65"/>
                  <a:pt x="127" y="65"/>
                  <a:pt x="127" y="65"/>
                </a:cubicBezTo>
                <a:cubicBezTo>
                  <a:pt x="127" y="67"/>
                  <a:pt x="126" y="69"/>
                  <a:pt x="126" y="70"/>
                </a:cubicBezTo>
                <a:cubicBezTo>
                  <a:pt x="126" y="71"/>
                  <a:pt x="126" y="71"/>
                  <a:pt x="125" y="71"/>
                </a:cubicBezTo>
                <a:cubicBezTo>
                  <a:pt x="125" y="71"/>
                  <a:pt x="125" y="71"/>
                  <a:pt x="125" y="71"/>
                </a:cubicBezTo>
                <a:cubicBezTo>
                  <a:pt x="125" y="71"/>
                  <a:pt x="125" y="72"/>
                  <a:pt x="125" y="72"/>
                </a:cubicBezTo>
                <a:cubicBezTo>
                  <a:pt x="125" y="72"/>
                  <a:pt x="125" y="72"/>
                  <a:pt x="125" y="72"/>
                </a:cubicBezTo>
                <a:cubicBezTo>
                  <a:pt x="125" y="72"/>
                  <a:pt x="125" y="73"/>
                  <a:pt x="125" y="73"/>
                </a:cubicBezTo>
                <a:cubicBezTo>
                  <a:pt x="125" y="73"/>
                  <a:pt x="125" y="73"/>
                  <a:pt x="125" y="73"/>
                </a:cubicBezTo>
                <a:cubicBezTo>
                  <a:pt x="125" y="74"/>
                  <a:pt x="125" y="74"/>
                  <a:pt x="124" y="74"/>
                </a:cubicBezTo>
                <a:cubicBezTo>
                  <a:pt x="124" y="74"/>
                  <a:pt x="124" y="74"/>
                  <a:pt x="124" y="74"/>
                </a:cubicBezTo>
                <a:cubicBezTo>
                  <a:pt x="124" y="75"/>
                  <a:pt x="124" y="75"/>
                  <a:pt x="124" y="75"/>
                </a:cubicBezTo>
                <a:cubicBezTo>
                  <a:pt x="124" y="75"/>
                  <a:pt x="124" y="75"/>
                  <a:pt x="124" y="75"/>
                </a:cubicBezTo>
                <a:cubicBezTo>
                  <a:pt x="124" y="76"/>
                  <a:pt x="124" y="76"/>
                  <a:pt x="124" y="76"/>
                </a:cubicBezTo>
                <a:cubicBezTo>
                  <a:pt x="124" y="76"/>
                  <a:pt x="124" y="76"/>
                  <a:pt x="124" y="76"/>
                </a:cubicBezTo>
                <a:cubicBezTo>
                  <a:pt x="124" y="77"/>
                  <a:pt x="123" y="77"/>
                  <a:pt x="123" y="78"/>
                </a:cubicBezTo>
                <a:cubicBezTo>
                  <a:pt x="123" y="78"/>
                  <a:pt x="123" y="78"/>
                  <a:pt x="123" y="78"/>
                </a:cubicBezTo>
                <a:cubicBezTo>
                  <a:pt x="123" y="78"/>
                  <a:pt x="123" y="79"/>
                  <a:pt x="122" y="80"/>
                </a:cubicBezTo>
                <a:cubicBezTo>
                  <a:pt x="122" y="80"/>
                  <a:pt x="122" y="80"/>
                  <a:pt x="122" y="80"/>
                </a:cubicBezTo>
                <a:cubicBezTo>
                  <a:pt x="122" y="81"/>
                  <a:pt x="122" y="81"/>
                  <a:pt x="122" y="81"/>
                </a:cubicBezTo>
                <a:cubicBezTo>
                  <a:pt x="122" y="81"/>
                  <a:pt x="122" y="81"/>
                  <a:pt x="122" y="81"/>
                </a:cubicBezTo>
                <a:cubicBezTo>
                  <a:pt x="122" y="82"/>
                  <a:pt x="122" y="82"/>
                  <a:pt x="121" y="82"/>
                </a:cubicBezTo>
                <a:cubicBezTo>
                  <a:pt x="121" y="82"/>
                  <a:pt x="121" y="82"/>
                  <a:pt x="121" y="82"/>
                </a:cubicBezTo>
                <a:cubicBezTo>
                  <a:pt x="121" y="82"/>
                  <a:pt x="121" y="83"/>
                  <a:pt x="121" y="83"/>
                </a:cubicBezTo>
                <a:cubicBezTo>
                  <a:pt x="121" y="83"/>
                  <a:pt x="121" y="83"/>
                  <a:pt x="121" y="83"/>
                </a:cubicBezTo>
                <a:cubicBezTo>
                  <a:pt x="121" y="84"/>
                  <a:pt x="120" y="84"/>
                  <a:pt x="120" y="85"/>
                </a:cubicBezTo>
                <a:cubicBezTo>
                  <a:pt x="120" y="85"/>
                  <a:pt x="119" y="85"/>
                  <a:pt x="118" y="85"/>
                </a:cubicBezTo>
                <a:cubicBezTo>
                  <a:pt x="118" y="85"/>
                  <a:pt x="117" y="84"/>
                  <a:pt x="116" y="84"/>
                </a:cubicBezTo>
                <a:close/>
                <a:moveTo>
                  <a:pt x="167" y="152"/>
                </a:moveTo>
                <a:cubicBezTo>
                  <a:pt x="167" y="153"/>
                  <a:pt x="166" y="153"/>
                  <a:pt x="165" y="154"/>
                </a:cubicBezTo>
                <a:cubicBezTo>
                  <a:pt x="165" y="154"/>
                  <a:pt x="165" y="154"/>
                  <a:pt x="165" y="154"/>
                </a:cubicBezTo>
                <a:cubicBezTo>
                  <a:pt x="163" y="156"/>
                  <a:pt x="160" y="159"/>
                  <a:pt x="156" y="162"/>
                </a:cubicBezTo>
                <a:cubicBezTo>
                  <a:pt x="156" y="162"/>
                  <a:pt x="156" y="162"/>
                  <a:pt x="156" y="162"/>
                </a:cubicBezTo>
                <a:cubicBezTo>
                  <a:pt x="156" y="162"/>
                  <a:pt x="156" y="162"/>
                  <a:pt x="156" y="162"/>
                </a:cubicBezTo>
                <a:cubicBezTo>
                  <a:pt x="151" y="166"/>
                  <a:pt x="145" y="169"/>
                  <a:pt x="138" y="171"/>
                </a:cubicBezTo>
                <a:cubicBezTo>
                  <a:pt x="138" y="171"/>
                  <a:pt x="138" y="171"/>
                  <a:pt x="138" y="171"/>
                </a:cubicBezTo>
                <a:cubicBezTo>
                  <a:pt x="138" y="171"/>
                  <a:pt x="138" y="171"/>
                  <a:pt x="138" y="171"/>
                </a:cubicBezTo>
                <a:cubicBezTo>
                  <a:pt x="138" y="171"/>
                  <a:pt x="138" y="171"/>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6" y="170"/>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5" y="169"/>
                </a:cubicBezTo>
                <a:cubicBezTo>
                  <a:pt x="135" y="169"/>
                  <a:pt x="135" y="169"/>
                  <a:pt x="135" y="169"/>
                </a:cubicBezTo>
                <a:cubicBezTo>
                  <a:pt x="135" y="169"/>
                  <a:pt x="135" y="169"/>
                  <a:pt x="135" y="169"/>
                </a:cubicBezTo>
                <a:cubicBezTo>
                  <a:pt x="135" y="168"/>
                  <a:pt x="135" y="168"/>
                  <a:pt x="135" y="168"/>
                </a:cubicBezTo>
                <a:cubicBezTo>
                  <a:pt x="134" y="168"/>
                  <a:pt x="134" y="168"/>
                  <a:pt x="134" y="168"/>
                </a:cubicBezTo>
                <a:cubicBezTo>
                  <a:pt x="134" y="168"/>
                  <a:pt x="134" y="168"/>
                  <a:pt x="134" y="168"/>
                </a:cubicBezTo>
                <a:cubicBezTo>
                  <a:pt x="134" y="168"/>
                  <a:pt x="134" y="168"/>
                  <a:pt x="134" y="168"/>
                </a:cubicBezTo>
                <a:cubicBezTo>
                  <a:pt x="134" y="168"/>
                  <a:pt x="134" y="167"/>
                  <a:pt x="134" y="167"/>
                </a:cubicBezTo>
                <a:cubicBezTo>
                  <a:pt x="134" y="167"/>
                  <a:pt x="134" y="167"/>
                  <a:pt x="134" y="167"/>
                </a:cubicBezTo>
                <a:cubicBezTo>
                  <a:pt x="134" y="167"/>
                  <a:pt x="134" y="167"/>
                  <a:pt x="134" y="167"/>
                </a:cubicBezTo>
                <a:cubicBezTo>
                  <a:pt x="134" y="167"/>
                  <a:pt x="133" y="167"/>
                  <a:pt x="133" y="167"/>
                </a:cubicBezTo>
                <a:cubicBezTo>
                  <a:pt x="133" y="167"/>
                  <a:pt x="133" y="167"/>
                  <a:pt x="133" y="167"/>
                </a:cubicBezTo>
                <a:cubicBezTo>
                  <a:pt x="133" y="166"/>
                  <a:pt x="133" y="166"/>
                  <a:pt x="132" y="166"/>
                </a:cubicBezTo>
                <a:cubicBezTo>
                  <a:pt x="132" y="166"/>
                  <a:pt x="132" y="166"/>
                  <a:pt x="131" y="165"/>
                </a:cubicBezTo>
                <a:cubicBezTo>
                  <a:pt x="131" y="165"/>
                  <a:pt x="131" y="165"/>
                  <a:pt x="131" y="165"/>
                </a:cubicBezTo>
                <a:cubicBezTo>
                  <a:pt x="131" y="165"/>
                  <a:pt x="130" y="164"/>
                  <a:pt x="130" y="164"/>
                </a:cubicBezTo>
                <a:cubicBezTo>
                  <a:pt x="129" y="163"/>
                  <a:pt x="129" y="163"/>
                  <a:pt x="129" y="163"/>
                </a:cubicBezTo>
                <a:cubicBezTo>
                  <a:pt x="129" y="163"/>
                  <a:pt x="129" y="163"/>
                  <a:pt x="129" y="163"/>
                </a:cubicBezTo>
                <a:cubicBezTo>
                  <a:pt x="129" y="163"/>
                  <a:pt x="128" y="162"/>
                  <a:pt x="128" y="162"/>
                </a:cubicBezTo>
                <a:cubicBezTo>
                  <a:pt x="128" y="162"/>
                  <a:pt x="128" y="162"/>
                  <a:pt x="128" y="162"/>
                </a:cubicBezTo>
                <a:cubicBezTo>
                  <a:pt x="128" y="162"/>
                  <a:pt x="128" y="162"/>
                  <a:pt x="128" y="162"/>
                </a:cubicBezTo>
                <a:cubicBezTo>
                  <a:pt x="126" y="160"/>
                  <a:pt x="125" y="159"/>
                  <a:pt x="124" y="158"/>
                </a:cubicBezTo>
                <a:cubicBezTo>
                  <a:pt x="124" y="158"/>
                  <a:pt x="124" y="158"/>
                  <a:pt x="124" y="158"/>
                </a:cubicBezTo>
                <a:cubicBezTo>
                  <a:pt x="124" y="158"/>
                  <a:pt x="124" y="158"/>
                  <a:pt x="124" y="158"/>
                </a:cubicBezTo>
                <a:cubicBezTo>
                  <a:pt x="123" y="157"/>
                  <a:pt x="123" y="157"/>
                  <a:pt x="122" y="156"/>
                </a:cubicBezTo>
                <a:cubicBezTo>
                  <a:pt x="122" y="156"/>
                  <a:pt x="122" y="156"/>
                  <a:pt x="122" y="156"/>
                </a:cubicBezTo>
                <a:cubicBezTo>
                  <a:pt x="122" y="156"/>
                  <a:pt x="122" y="155"/>
                  <a:pt x="121" y="155"/>
                </a:cubicBezTo>
                <a:cubicBezTo>
                  <a:pt x="121" y="155"/>
                  <a:pt x="121" y="155"/>
                  <a:pt x="121" y="155"/>
                </a:cubicBezTo>
                <a:cubicBezTo>
                  <a:pt x="121" y="154"/>
                  <a:pt x="121" y="154"/>
                  <a:pt x="120" y="154"/>
                </a:cubicBezTo>
                <a:cubicBezTo>
                  <a:pt x="120" y="154"/>
                  <a:pt x="120" y="153"/>
                  <a:pt x="120" y="153"/>
                </a:cubicBezTo>
                <a:cubicBezTo>
                  <a:pt x="120" y="153"/>
                  <a:pt x="119" y="153"/>
                  <a:pt x="119" y="152"/>
                </a:cubicBezTo>
                <a:cubicBezTo>
                  <a:pt x="119" y="152"/>
                  <a:pt x="119" y="152"/>
                  <a:pt x="120" y="152"/>
                </a:cubicBezTo>
                <a:cubicBezTo>
                  <a:pt x="120" y="152"/>
                  <a:pt x="120" y="152"/>
                  <a:pt x="120" y="152"/>
                </a:cubicBezTo>
                <a:cubicBezTo>
                  <a:pt x="124" y="147"/>
                  <a:pt x="130" y="139"/>
                  <a:pt x="134" y="131"/>
                </a:cubicBezTo>
                <a:cubicBezTo>
                  <a:pt x="134" y="131"/>
                  <a:pt x="134" y="131"/>
                  <a:pt x="134" y="131"/>
                </a:cubicBezTo>
                <a:cubicBezTo>
                  <a:pt x="134" y="130"/>
                  <a:pt x="135" y="130"/>
                  <a:pt x="135" y="129"/>
                </a:cubicBezTo>
                <a:cubicBezTo>
                  <a:pt x="135" y="129"/>
                  <a:pt x="135" y="129"/>
                  <a:pt x="136" y="128"/>
                </a:cubicBezTo>
                <a:cubicBezTo>
                  <a:pt x="136" y="128"/>
                  <a:pt x="136" y="128"/>
                  <a:pt x="136" y="127"/>
                </a:cubicBezTo>
                <a:cubicBezTo>
                  <a:pt x="136" y="127"/>
                  <a:pt x="137" y="127"/>
                  <a:pt x="137" y="126"/>
                </a:cubicBezTo>
                <a:cubicBezTo>
                  <a:pt x="137" y="126"/>
                  <a:pt x="137" y="126"/>
                  <a:pt x="137" y="125"/>
                </a:cubicBezTo>
                <a:cubicBezTo>
                  <a:pt x="138" y="125"/>
                  <a:pt x="138" y="124"/>
                  <a:pt x="138" y="124"/>
                </a:cubicBezTo>
                <a:cubicBezTo>
                  <a:pt x="138" y="124"/>
                  <a:pt x="138" y="123"/>
                  <a:pt x="138" y="123"/>
                </a:cubicBezTo>
                <a:cubicBezTo>
                  <a:pt x="139" y="123"/>
                  <a:pt x="139" y="122"/>
                  <a:pt x="139" y="122"/>
                </a:cubicBezTo>
                <a:cubicBezTo>
                  <a:pt x="139" y="122"/>
                  <a:pt x="139" y="121"/>
                  <a:pt x="139" y="121"/>
                </a:cubicBezTo>
                <a:cubicBezTo>
                  <a:pt x="140" y="121"/>
                  <a:pt x="140" y="120"/>
                  <a:pt x="140" y="120"/>
                </a:cubicBezTo>
                <a:cubicBezTo>
                  <a:pt x="141" y="120"/>
                  <a:pt x="141" y="120"/>
                  <a:pt x="142" y="120"/>
                </a:cubicBezTo>
                <a:cubicBezTo>
                  <a:pt x="142" y="120"/>
                  <a:pt x="142" y="120"/>
                  <a:pt x="142" y="120"/>
                </a:cubicBezTo>
                <a:cubicBezTo>
                  <a:pt x="143" y="120"/>
                  <a:pt x="143" y="120"/>
                  <a:pt x="143" y="120"/>
                </a:cubicBezTo>
                <a:cubicBezTo>
                  <a:pt x="143" y="120"/>
                  <a:pt x="144" y="120"/>
                  <a:pt x="144" y="120"/>
                </a:cubicBezTo>
                <a:cubicBezTo>
                  <a:pt x="144" y="120"/>
                  <a:pt x="144" y="120"/>
                  <a:pt x="144" y="120"/>
                </a:cubicBezTo>
                <a:cubicBezTo>
                  <a:pt x="145" y="120"/>
                  <a:pt x="145" y="120"/>
                  <a:pt x="146" y="120"/>
                </a:cubicBezTo>
                <a:cubicBezTo>
                  <a:pt x="146" y="120"/>
                  <a:pt x="146" y="120"/>
                  <a:pt x="146" y="120"/>
                </a:cubicBezTo>
                <a:cubicBezTo>
                  <a:pt x="147" y="120"/>
                  <a:pt x="147" y="120"/>
                  <a:pt x="148" y="120"/>
                </a:cubicBezTo>
                <a:cubicBezTo>
                  <a:pt x="148" y="120"/>
                  <a:pt x="148" y="120"/>
                  <a:pt x="148" y="120"/>
                </a:cubicBezTo>
                <a:cubicBezTo>
                  <a:pt x="148" y="120"/>
                  <a:pt x="148" y="120"/>
                  <a:pt x="149" y="120"/>
                </a:cubicBezTo>
                <a:cubicBezTo>
                  <a:pt x="152" y="120"/>
                  <a:pt x="155" y="120"/>
                  <a:pt x="158" y="120"/>
                </a:cubicBezTo>
                <a:cubicBezTo>
                  <a:pt x="160" y="120"/>
                  <a:pt x="162" y="120"/>
                  <a:pt x="163" y="120"/>
                </a:cubicBezTo>
                <a:cubicBezTo>
                  <a:pt x="164" y="120"/>
                  <a:pt x="166" y="120"/>
                  <a:pt x="166" y="120"/>
                </a:cubicBezTo>
                <a:cubicBezTo>
                  <a:pt x="167" y="120"/>
                  <a:pt x="167" y="120"/>
                  <a:pt x="167" y="120"/>
                </a:cubicBezTo>
                <a:cubicBezTo>
                  <a:pt x="168" y="120"/>
                  <a:pt x="169" y="120"/>
                  <a:pt x="170" y="120"/>
                </a:cubicBezTo>
                <a:cubicBezTo>
                  <a:pt x="170" y="120"/>
                  <a:pt x="170" y="120"/>
                  <a:pt x="170" y="120"/>
                </a:cubicBezTo>
                <a:cubicBezTo>
                  <a:pt x="170" y="120"/>
                  <a:pt x="171" y="120"/>
                  <a:pt x="171" y="120"/>
                </a:cubicBezTo>
                <a:cubicBezTo>
                  <a:pt x="171" y="122"/>
                  <a:pt x="172" y="124"/>
                  <a:pt x="172" y="126"/>
                </a:cubicBezTo>
                <a:cubicBezTo>
                  <a:pt x="172" y="126"/>
                  <a:pt x="172" y="126"/>
                  <a:pt x="172" y="126"/>
                </a:cubicBezTo>
                <a:cubicBezTo>
                  <a:pt x="172" y="127"/>
                  <a:pt x="172" y="127"/>
                  <a:pt x="172" y="128"/>
                </a:cubicBezTo>
                <a:cubicBezTo>
                  <a:pt x="172" y="128"/>
                  <a:pt x="172" y="128"/>
                  <a:pt x="172" y="128"/>
                </a:cubicBezTo>
                <a:cubicBezTo>
                  <a:pt x="172" y="128"/>
                  <a:pt x="172" y="129"/>
                  <a:pt x="172" y="129"/>
                </a:cubicBezTo>
                <a:cubicBezTo>
                  <a:pt x="172" y="129"/>
                  <a:pt x="172" y="130"/>
                  <a:pt x="172" y="130"/>
                </a:cubicBezTo>
                <a:cubicBezTo>
                  <a:pt x="172" y="130"/>
                  <a:pt x="172" y="131"/>
                  <a:pt x="172" y="131"/>
                </a:cubicBezTo>
                <a:cubicBezTo>
                  <a:pt x="172" y="131"/>
                  <a:pt x="172" y="131"/>
                  <a:pt x="172" y="132"/>
                </a:cubicBezTo>
                <a:cubicBezTo>
                  <a:pt x="172" y="132"/>
                  <a:pt x="172" y="132"/>
                  <a:pt x="172" y="133"/>
                </a:cubicBezTo>
                <a:cubicBezTo>
                  <a:pt x="172" y="133"/>
                  <a:pt x="172" y="133"/>
                  <a:pt x="172" y="133"/>
                </a:cubicBezTo>
                <a:cubicBezTo>
                  <a:pt x="172" y="134"/>
                  <a:pt x="172" y="134"/>
                  <a:pt x="172" y="135"/>
                </a:cubicBezTo>
                <a:cubicBezTo>
                  <a:pt x="172" y="135"/>
                  <a:pt x="172" y="135"/>
                  <a:pt x="172" y="135"/>
                </a:cubicBezTo>
                <a:cubicBezTo>
                  <a:pt x="172" y="136"/>
                  <a:pt x="172" y="137"/>
                  <a:pt x="172" y="138"/>
                </a:cubicBezTo>
                <a:cubicBezTo>
                  <a:pt x="172" y="138"/>
                  <a:pt x="172" y="138"/>
                  <a:pt x="172" y="138"/>
                </a:cubicBezTo>
                <a:cubicBezTo>
                  <a:pt x="172" y="138"/>
                  <a:pt x="172" y="139"/>
                  <a:pt x="172" y="139"/>
                </a:cubicBezTo>
                <a:cubicBezTo>
                  <a:pt x="172" y="139"/>
                  <a:pt x="172" y="139"/>
                  <a:pt x="172" y="140"/>
                </a:cubicBezTo>
                <a:cubicBezTo>
                  <a:pt x="172" y="140"/>
                  <a:pt x="172" y="140"/>
                  <a:pt x="172" y="141"/>
                </a:cubicBezTo>
                <a:cubicBezTo>
                  <a:pt x="172" y="141"/>
                  <a:pt x="172" y="141"/>
                  <a:pt x="172" y="141"/>
                </a:cubicBezTo>
                <a:cubicBezTo>
                  <a:pt x="172" y="142"/>
                  <a:pt x="172" y="142"/>
                  <a:pt x="172" y="142"/>
                </a:cubicBezTo>
                <a:cubicBezTo>
                  <a:pt x="172" y="142"/>
                  <a:pt x="172" y="143"/>
                  <a:pt x="171" y="143"/>
                </a:cubicBezTo>
                <a:cubicBezTo>
                  <a:pt x="171" y="143"/>
                  <a:pt x="171" y="143"/>
                  <a:pt x="171" y="144"/>
                </a:cubicBezTo>
                <a:cubicBezTo>
                  <a:pt x="171" y="144"/>
                  <a:pt x="171" y="144"/>
                  <a:pt x="171" y="144"/>
                </a:cubicBezTo>
                <a:cubicBezTo>
                  <a:pt x="171" y="145"/>
                  <a:pt x="171" y="145"/>
                  <a:pt x="171" y="145"/>
                </a:cubicBezTo>
                <a:cubicBezTo>
                  <a:pt x="171" y="145"/>
                  <a:pt x="171" y="145"/>
                  <a:pt x="171" y="146"/>
                </a:cubicBezTo>
                <a:cubicBezTo>
                  <a:pt x="171" y="146"/>
                  <a:pt x="171" y="146"/>
                  <a:pt x="171" y="146"/>
                </a:cubicBezTo>
                <a:cubicBezTo>
                  <a:pt x="171" y="146"/>
                  <a:pt x="171" y="146"/>
                  <a:pt x="171" y="146"/>
                </a:cubicBezTo>
                <a:cubicBezTo>
                  <a:pt x="171" y="146"/>
                  <a:pt x="171" y="146"/>
                  <a:pt x="171" y="146"/>
                </a:cubicBezTo>
                <a:cubicBezTo>
                  <a:pt x="171" y="146"/>
                  <a:pt x="171" y="146"/>
                  <a:pt x="171" y="146"/>
                </a:cubicBezTo>
                <a:cubicBezTo>
                  <a:pt x="171" y="146"/>
                  <a:pt x="171" y="146"/>
                  <a:pt x="171" y="147"/>
                </a:cubicBezTo>
                <a:cubicBezTo>
                  <a:pt x="171" y="147"/>
                  <a:pt x="171" y="147"/>
                  <a:pt x="171" y="148"/>
                </a:cubicBezTo>
                <a:cubicBezTo>
                  <a:pt x="171" y="148"/>
                  <a:pt x="170" y="148"/>
                  <a:pt x="170" y="149"/>
                </a:cubicBezTo>
                <a:cubicBezTo>
                  <a:pt x="170" y="149"/>
                  <a:pt x="170" y="149"/>
                  <a:pt x="170" y="149"/>
                </a:cubicBezTo>
                <a:cubicBezTo>
                  <a:pt x="169" y="149"/>
                  <a:pt x="169" y="150"/>
                  <a:pt x="169" y="150"/>
                </a:cubicBezTo>
                <a:cubicBezTo>
                  <a:pt x="169" y="150"/>
                  <a:pt x="169" y="150"/>
                  <a:pt x="169" y="150"/>
                </a:cubicBezTo>
                <a:cubicBezTo>
                  <a:pt x="168" y="151"/>
                  <a:pt x="168" y="151"/>
                  <a:pt x="167" y="152"/>
                </a:cubicBezTo>
                <a:cubicBezTo>
                  <a:pt x="167" y="152"/>
                  <a:pt x="167" y="152"/>
                  <a:pt x="167" y="152"/>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53" name="Freeform 27">
            <a:extLst>
              <a:ext uri="{FF2B5EF4-FFF2-40B4-BE49-F238E27FC236}">
                <a16:creationId xmlns:a16="http://schemas.microsoft.com/office/drawing/2014/main" id="{8CEDE6F7-C8DA-481E-8121-FCB30251F274}"/>
              </a:ext>
            </a:extLst>
          </p:cNvPr>
          <p:cNvSpPr>
            <a:spLocks noChangeAspect="1" noEditPoints="1"/>
          </p:cNvSpPr>
          <p:nvPr/>
        </p:nvSpPr>
        <p:spPr bwMode="gray">
          <a:xfrm flipH="1">
            <a:off x="10761121" y="4954625"/>
            <a:ext cx="90000" cy="90000"/>
          </a:xfrm>
          <a:custGeom>
            <a:avLst/>
            <a:gdLst>
              <a:gd name="T0" fmla="*/ 191 w 193"/>
              <a:gd name="T1" fmla="*/ 79 h 193"/>
              <a:gd name="T2" fmla="*/ 189 w 193"/>
              <a:gd name="T3" fmla="*/ 80 h 193"/>
              <a:gd name="T4" fmla="*/ 188 w 193"/>
              <a:gd name="T5" fmla="*/ 81 h 193"/>
              <a:gd name="T6" fmla="*/ 185 w 193"/>
              <a:gd name="T7" fmla="*/ 82 h 193"/>
              <a:gd name="T8" fmla="*/ 179 w 193"/>
              <a:gd name="T9" fmla="*/ 73 h 193"/>
              <a:gd name="T10" fmla="*/ 175 w 193"/>
              <a:gd name="T11" fmla="*/ 65 h 193"/>
              <a:gd name="T12" fmla="*/ 165 w 193"/>
              <a:gd name="T13" fmla="*/ 51 h 193"/>
              <a:gd name="T14" fmla="*/ 164 w 193"/>
              <a:gd name="T15" fmla="*/ 37 h 193"/>
              <a:gd name="T16" fmla="*/ 170 w 193"/>
              <a:gd name="T17" fmla="*/ 35 h 193"/>
              <a:gd name="T18" fmla="*/ 127 w 193"/>
              <a:gd name="T19" fmla="*/ 5 h 193"/>
              <a:gd name="T20" fmla="*/ 31 w 193"/>
              <a:gd name="T21" fmla="*/ 30 h 193"/>
              <a:gd name="T22" fmla="*/ 34 w 193"/>
              <a:gd name="T23" fmla="*/ 29 h 193"/>
              <a:gd name="T24" fmla="*/ 33 w 193"/>
              <a:gd name="T25" fmla="*/ 37 h 193"/>
              <a:gd name="T26" fmla="*/ 33 w 193"/>
              <a:gd name="T27" fmla="*/ 47 h 193"/>
              <a:gd name="T28" fmla="*/ 25 w 193"/>
              <a:gd name="T29" fmla="*/ 58 h 193"/>
              <a:gd name="T30" fmla="*/ 20 w 193"/>
              <a:gd name="T31" fmla="*/ 65 h 193"/>
              <a:gd name="T32" fmla="*/ 14 w 193"/>
              <a:gd name="T33" fmla="*/ 83 h 193"/>
              <a:gd name="T34" fmla="*/ 12 w 193"/>
              <a:gd name="T35" fmla="*/ 83 h 193"/>
              <a:gd name="T36" fmla="*/ 7 w 193"/>
              <a:gd name="T37" fmla="*/ 82 h 193"/>
              <a:gd name="T38" fmla="*/ 4 w 193"/>
              <a:gd name="T39" fmla="*/ 81 h 193"/>
              <a:gd name="T40" fmla="*/ 67 w 193"/>
              <a:gd name="T41" fmla="*/ 188 h 193"/>
              <a:gd name="T42" fmla="*/ 76 w 193"/>
              <a:gd name="T43" fmla="*/ 154 h 193"/>
              <a:gd name="T44" fmla="*/ 73 w 193"/>
              <a:gd name="T45" fmla="*/ 158 h 193"/>
              <a:gd name="T46" fmla="*/ 67 w 193"/>
              <a:gd name="T47" fmla="*/ 163 h 193"/>
              <a:gd name="T48" fmla="*/ 63 w 193"/>
              <a:gd name="T49" fmla="*/ 166 h 193"/>
              <a:gd name="T50" fmla="*/ 61 w 193"/>
              <a:gd name="T51" fmla="*/ 168 h 193"/>
              <a:gd name="T52" fmla="*/ 26 w 193"/>
              <a:gd name="T53" fmla="*/ 145 h 193"/>
              <a:gd name="T54" fmla="*/ 25 w 193"/>
              <a:gd name="T55" fmla="*/ 141 h 193"/>
              <a:gd name="T56" fmla="*/ 24 w 193"/>
              <a:gd name="T57" fmla="*/ 123 h 193"/>
              <a:gd name="T58" fmla="*/ 26 w 193"/>
              <a:gd name="T59" fmla="*/ 117 h 193"/>
              <a:gd name="T60" fmla="*/ 36 w 193"/>
              <a:gd name="T61" fmla="*/ 118 h 193"/>
              <a:gd name="T62" fmla="*/ 50 w 193"/>
              <a:gd name="T63" fmla="*/ 119 h 193"/>
              <a:gd name="T64" fmla="*/ 60 w 193"/>
              <a:gd name="T65" fmla="*/ 122 h 193"/>
              <a:gd name="T66" fmla="*/ 72 w 193"/>
              <a:gd name="T67" fmla="*/ 142 h 193"/>
              <a:gd name="T68" fmla="*/ 112 w 193"/>
              <a:gd name="T69" fmla="*/ 84 h 193"/>
              <a:gd name="T70" fmla="*/ 103 w 193"/>
              <a:gd name="T71" fmla="*/ 84 h 193"/>
              <a:gd name="T72" fmla="*/ 87 w 193"/>
              <a:gd name="T73" fmla="*/ 84 h 193"/>
              <a:gd name="T74" fmla="*/ 98 w 193"/>
              <a:gd name="T75" fmla="*/ 30 h 193"/>
              <a:gd name="T76" fmla="*/ 102 w 193"/>
              <a:gd name="T77" fmla="*/ 31 h 193"/>
              <a:gd name="T78" fmla="*/ 121 w 193"/>
              <a:gd name="T79" fmla="*/ 42 h 193"/>
              <a:gd name="T80" fmla="*/ 130 w 193"/>
              <a:gd name="T81" fmla="*/ 55 h 193"/>
              <a:gd name="T82" fmla="*/ 127 w 193"/>
              <a:gd name="T83" fmla="*/ 65 h 193"/>
              <a:gd name="T84" fmla="*/ 124 w 193"/>
              <a:gd name="T85" fmla="*/ 74 h 193"/>
              <a:gd name="T86" fmla="*/ 122 w 193"/>
              <a:gd name="T87" fmla="*/ 81 h 193"/>
              <a:gd name="T88" fmla="*/ 167 w 193"/>
              <a:gd name="T89" fmla="*/ 152 h 193"/>
              <a:gd name="T90" fmla="*/ 137 w 193"/>
              <a:gd name="T91" fmla="*/ 170 h 193"/>
              <a:gd name="T92" fmla="*/ 136 w 193"/>
              <a:gd name="T93" fmla="*/ 169 h 193"/>
              <a:gd name="T94" fmla="*/ 134 w 193"/>
              <a:gd name="T95" fmla="*/ 167 h 193"/>
              <a:gd name="T96" fmla="*/ 129 w 193"/>
              <a:gd name="T97" fmla="*/ 163 h 193"/>
              <a:gd name="T98" fmla="*/ 122 w 193"/>
              <a:gd name="T99" fmla="*/ 156 h 193"/>
              <a:gd name="T100" fmla="*/ 134 w 193"/>
              <a:gd name="T101" fmla="*/ 131 h 193"/>
              <a:gd name="T102" fmla="*/ 139 w 193"/>
              <a:gd name="T103" fmla="*/ 121 h 193"/>
              <a:gd name="T104" fmla="*/ 148 w 193"/>
              <a:gd name="T105" fmla="*/ 120 h 193"/>
              <a:gd name="T106" fmla="*/ 171 w 193"/>
              <a:gd name="T107" fmla="*/ 120 h 193"/>
              <a:gd name="T108" fmla="*/ 172 w 193"/>
              <a:gd name="T109" fmla="*/ 133 h 193"/>
              <a:gd name="T110" fmla="*/ 172 w 193"/>
              <a:gd name="T111" fmla="*/ 141 h 193"/>
              <a:gd name="T112" fmla="*/ 171 w 193"/>
              <a:gd name="T113" fmla="*/ 146 h 193"/>
              <a:gd name="T114" fmla="*/ 167 w 193"/>
              <a:gd name="T115" fmla="*/ 15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3" h="193">
                <a:moveTo>
                  <a:pt x="177" y="149"/>
                </a:moveTo>
                <a:cubicBezTo>
                  <a:pt x="178" y="148"/>
                  <a:pt x="178" y="147"/>
                  <a:pt x="178" y="147"/>
                </a:cubicBezTo>
                <a:cubicBezTo>
                  <a:pt x="178" y="147"/>
                  <a:pt x="179" y="146"/>
                  <a:pt x="180" y="145"/>
                </a:cubicBezTo>
                <a:cubicBezTo>
                  <a:pt x="187" y="131"/>
                  <a:pt x="193" y="117"/>
                  <a:pt x="193" y="96"/>
                </a:cubicBezTo>
                <a:cubicBezTo>
                  <a:pt x="193" y="95"/>
                  <a:pt x="192" y="94"/>
                  <a:pt x="192" y="94"/>
                </a:cubicBezTo>
                <a:cubicBezTo>
                  <a:pt x="192" y="93"/>
                  <a:pt x="193" y="93"/>
                  <a:pt x="193" y="92"/>
                </a:cubicBezTo>
                <a:cubicBezTo>
                  <a:pt x="192" y="87"/>
                  <a:pt x="192" y="83"/>
                  <a:pt x="191" y="79"/>
                </a:cubicBezTo>
                <a:cubicBezTo>
                  <a:pt x="191" y="79"/>
                  <a:pt x="191" y="79"/>
                  <a:pt x="191" y="79"/>
                </a:cubicBezTo>
                <a:cubicBezTo>
                  <a:pt x="191" y="79"/>
                  <a:pt x="191" y="79"/>
                  <a:pt x="191" y="79"/>
                </a:cubicBezTo>
                <a:cubicBezTo>
                  <a:pt x="191" y="79"/>
                  <a:pt x="191" y="79"/>
                  <a:pt x="190" y="79"/>
                </a:cubicBezTo>
                <a:cubicBezTo>
                  <a:pt x="190" y="79"/>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89" y="80"/>
                  <a:pt x="189" y="80"/>
                  <a:pt x="189" y="80"/>
                </a:cubicBezTo>
                <a:cubicBezTo>
                  <a:pt x="189" y="80"/>
                  <a:pt x="189" y="80"/>
                  <a:pt x="189" y="80"/>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8" y="81"/>
                  <a:pt x="188" y="81"/>
                  <a:pt x="188" y="81"/>
                </a:cubicBezTo>
                <a:cubicBezTo>
                  <a:pt x="188" y="81"/>
                  <a:pt x="188" y="81"/>
                  <a:pt x="188" y="81"/>
                </a:cubicBezTo>
                <a:cubicBezTo>
                  <a:pt x="188" y="82"/>
                  <a:pt x="188" y="82"/>
                  <a:pt x="187" y="82"/>
                </a:cubicBezTo>
                <a:cubicBezTo>
                  <a:pt x="187" y="82"/>
                  <a:pt x="187" y="82"/>
                  <a:pt x="187" y="82"/>
                </a:cubicBezTo>
                <a:cubicBezTo>
                  <a:pt x="187" y="82"/>
                  <a:pt x="187" y="82"/>
                  <a:pt x="187" y="82"/>
                </a:cubicBezTo>
                <a:cubicBezTo>
                  <a:pt x="186" y="82"/>
                  <a:pt x="186" y="82"/>
                  <a:pt x="186" y="82"/>
                </a:cubicBezTo>
                <a:cubicBezTo>
                  <a:pt x="186" y="82"/>
                  <a:pt x="186" y="82"/>
                  <a:pt x="186" y="82"/>
                </a:cubicBezTo>
                <a:cubicBezTo>
                  <a:pt x="186" y="82"/>
                  <a:pt x="186" y="82"/>
                  <a:pt x="186" y="82"/>
                </a:cubicBezTo>
                <a:cubicBezTo>
                  <a:pt x="186" y="82"/>
                  <a:pt x="185" y="82"/>
                  <a:pt x="185" y="82"/>
                </a:cubicBezTo>
                <a:cubicBezTo>
                  <a:pt x="185" y="82"/>
                  <a:pt x="185" y="82"/>
                  <a:pt x="185" y="82"/>
                </a:cubicBezTo>
                <a:cubicBezTo>
                  <a:pt x="185" y="82"/>
                  <a:pt x="184" y="82"/>
                  <a:pt x="183" y="83"/>
                </a:cubicBezTo>
                <a:cubicBezTo>
                  <a:pt x="183" y="82"/>
                  <a:pt x="183" y="81"/>
                  <a:pt x="183" y="81"/>
                </a:cubicBezTo>
                <a:cubicBezTo>
                  <a:pt x="183" y="80"/>
                  <a:pt x="182" y="80"/>
                  <a:pt x="182" y="79"/>
                </a:cubicBezTo>
                <a:cubicBezTo>
                  <a:pt x="182" y="79"/>
                  <a:pt x="182" y="79"/>
                  <a:pt x="182" y="78"/>
                </a:cubicBezTo>
                <a:cubicBezTo>
                  <a:pt x="182" y="78"/>
                  <a:pt x="181" y="77"/>
                  <a:pt x="181" y="77"/>
                </a:cubicBezTo>
                <a:cubicBezTo>
                  <a:pt x="181" y="77"/>
                  <a:pt x="181" y="76"/>
                  <a:pt x="181" y="76"/>
                </a:cubicBezTo>
                <a:cubicBezTo>
                  <a:pt x="181" y="76"/>
                  <a:pt x="180" y="75"/>
                  <a:pt x="180" y="74"/>
                </a:cubicBezTo>
                <a:cubicBezTo>
                  <a:pt x="180" y="74"/>
                  <a:pt x="180" y="74"/>
                  <a:pt x="179" y="73"/>
                </a:cubicBezTo>
                <a:cubicBezTo>
                  <a:pt x="179" y="73"/>
                  <a:pt x="179" y="73"/>
                  <a:pt x="179" y="73"/>
                </a:cubicBezTo>
                <a:cubicBezTo>
                  <a:pt x="179" y="73"/>
                  <a:pt x="179" y="72"/>
                  <a:pt x="179" y="72"/>
                </a:cubicBezTo>
                <a:cubicBezTo>
                  <a:pt x="179" y="72"/>
                  <a:pt x="179" y="72"/>
                  <a:pt x="179" y="72"/>
                </a:cubicBezTo>
                <a:cubicBezTo>
                  <a:pt x="179" y="72"/>
                  <a:pt x="178" y="71"/>
                  <a:pt x="178" y="71"/>
                </a:cubicBezTo>
                <a:cubicBezTo>
                  <a:pt x="178" y="70"/>
                  <a:pt x="178" y="70"/>
                  <a:pt x="178" y="70"/>
                </a:cubicBezTo>
                <a:cubicBezTo>
                  <a:pt x="178" y="70"/>
                  <a:pt x="178" y="70"/>
                  <a:pt x="178" y="70"/>
                </a:cubicBezTo>
                <a:cubicBezTo>
                  <a:pt x="177" y="69"/>
                  <a:pt x="177" y="68"/>
                  <a:pt x="176" y="68"/>
                </a:cubicBezTo>
                <a:cubicBezTo>
                  <a:pt x="176" y="67"/>
                  <a:pt x="176" y="67"/>
                  <a:pt x="176" y="67"/>
                </a:cubicBezTo>
                <a:cubicBezTo>
                  <a:pt x="176" y="66"/>
                  <a:pt x="175" y="66"/>
                  <a:pt x="175" y="65"/>
                </a:cubicBezTo>
                <a:cubicBezTo>
                  <a:pt x="175" y="65"/>
                  <a:pt x="175" y="65"/>
                  <a:pt x="175" y="65"/>
                </a:cubicBezTo>
                <a:cubicBezTo>
                  <a:pt x="174" y="64"/>
                  <a:pt x="173" y="63"/>
                  <a:pt x="173" y="62"/>
                </a:cubicBezTo>
                <a:cubicBezTo>
                  <a:pt x="173" y="62"/>
                  <a:pt x="173" y="62"/>
                  <a:pt x="173" y="62"/>
                </a:cubicBezTo>
                <a:cubicBezTo>
                  <a:pt x="173" y="62"/>
                  <a:pt x="173" y="62"/>
                  <a:pt x="173" y="62"/>
                </a:cubicBezTo>
                <a:cubicBezTo>
                  <a:pt x="172" y="61"/>
                  <a:pt x="172" y="61"/>
                  <a:pt x="172" y="60"/>
                </a:cubicBezTo>
                <a:cubicBezTo>
                  <a:pt x="171" y="60"/>
                  <a:pt x="171" y="60"/>
                  <a:pt x="171" y="60"/>
                </a:cubicBezTo>
                <a:cubicBezTo>
                  <a:pt x="171" y="59"/>
                  <a:pt x="171" y="59"/>
                  <a:pt x="170" y="58"/>
                </a:cubicBezTo>
                <a:cubicBezTo>
                  <a:pt x="169" y="56"/>
                  <a:pt x="167" y="54"/>
                  <a:pt x="166" y="53"/>
                </a:cubicBezTo>
                <a:cubicBezTo>
                  <a:pt x="166" y="53"/>
                  <a:pt x="166" y="53"/>
                  <a:pt x="166" y="53"/>
                </a:cubicBezTo>
                <a:cubicBezTo>
                  <a:pt x="165" y="52"/>
                  <a:pt x="165" y="52"/>
                  <a:pt x="165" y="51"/>
                </a:cubicBezTo>
                <a:cubicBezTo>
                  <a:pt x="164" y="51"/>
                  <a:pt x="164" y="51"/>
                  <a:pt x="164" y="51"/>
                </a:cubicBezTo>
                <a:cubicBezTo>
                  <a:pt x="164" y="51"/>
                  <a:pt x="164" y="51"/>
                  <a:pt x="164" y="51"/>
                </a:cubicBezTo>
                <a:cubicBezTo>
                  <a:pt x="163" y="50"/>
                  <a:pt x="163" y="50"/>
                  <a:pt x="163" y="50"/>
                </a:cubicBezTo>
                <a:cubicBezTo>
                  <a:pt x="163" y="49"/>
                  <a:pt x="163" y="49"/>
                  <a:pt x="164" y="48"/>
                </a:cubicBezTo>
                <a:cubicBezTo>
                  <a:pt x="164" y="47"/>
                  <a:pt x="164" y="46"/>
                  <a:pt x="164" y="44"/>
                </a:cubicBezTo>
                <a:cubicBezTo>
                  <a:pt x="164" y="43"/>
                  <a:pt x="164" y="43"/>
                  <a:pt x="164" y="42"/>
                </a:cubicBezTo>
                <a:cubicBezTo>
                  <a:pt x="164" y="41"/>
                  <a:pt x="164" y="40"/>
                  <a:pt x="164" y="39"/>
                </a:cubicBezTo>
                <a:cubicBezTo>
                  <a:pt x="164" y="39"/>
                  <a:pt x="164" y="39"/>
                  <a:pt x="164" y="39"/>
                </a:cubicBezTo>
                <a:cubicBezTo>
                  <a:pt x="164" y="38"/>
                  <a:pt x="164" y="37"/>
                  <a:pt x="164" y="37"/>
                </a:cubicBezTo>
                <a:cubicBezTo>
                  <a:pt x="164" y="36"/>
                  <a:pt x="164" y="36"/>
                  <a:pt x="164" y="36"/>
                </a:cubicBezTo>
                <a:cubicBezTo>
                  <a:pt x="164" y="35"/>
                  <a:pt x="164" y="34"/>
                  <a:pt x="164" y="34"/>
                </a:cubicBezTo>
                <a:cubicBezTo>
                  <a:pt x="164" y="34"/>
                  <a:pt x="164" y="33"/>
                  <a:pt x="164" y="33"/>
                </a:cubicBezTo>
                <a:cubicBezTo>
                  <a:pt x="164" y="33"/>
                  <a:pt x="164" y="33"/>
                  <a:pt x="164" y="33"/>
                </a:cubicBezTo>
                <a:cubicBezTo>
                  <a:pt x="163" y="32"/>
                  <a:pt x="163" y="31"/>
                  <a:pt x="163" y="31"/>
                </a:cubicBezTo>
                <a:cubicBezTo>
                  <a:pt x="165" y="31"/>
                  <a:pt x="167" y="33"/>
                  <a:pt x="169" y="34"/>
                </a:cubicBezTo>
                <a:cubicBezTo>
                  <a:pt x="169" y="34"/>
                  <a:pt x="169" y="34"/>
                  <a:pt x="169" y="34"/>
                </a:cubicBezTo>
                <a:cubicBezTo>
                  <a:pt x="169" y="35"/>
                  <a:pt x="169" y="35"/>
                  <a:pt x="170" y="35"/>
                </a:cubicBezTo>
                <a:cubicBezTo>
                  <a:pt x="170" y="35"/>
                  <a:pt x="170" y="35"/>
                  <a:pt x="170" y="35"/>
                </a:cubicBezTo>
                <a:cubicBezTo>
                  <a:pt x="170" y="35"/>
                  <a:pt x="170" y="35"/>
                  <a:pt x="170" y="35"/>
                </a:cubicBezTo>
                <a:cubicBezTo>
                  <a:pt x="170" y="35"/>
                  <a:pt x="170" y="35"/>
                  <a:pt x="170" y="35"/>
                </a:cubicBezTo>
                <a:cubicBezTo>
                  <a:pt x="170" y="35"/>
                  <a:pt x="170" y="36"/>
                  <a:pt x="170" y="36"/>
                </a:cubicBezTo>
                <a:cubicBezTo>
                  <a:pt x="171" y="36"/>
                  <a:pt x="171" y="36"/>
                  <a:pt x="171" y="36"/>
                </a:cubicBezTo>
                <a:cubicBezTo>
                  <a:pt x="171" y="36"/>
                  <a:pt x="171" y="36"/>
                  <a:pt x="171" y="36"/>
                </a:cubicBezTo>
                <a:cubicBezTo>
                  <a:pt x="171" y="35"/>
                  <a:pt x="171" y="35"/>
                  <a:pt x="171" y="34"/>
                </a:cubicBezTo>
                <a:cubicBezTo>
                  <a:pt x="160" y="21"/>
                  <a:pt x="145" y="12"/>
                  <a:pt x="129" y="6"/>
                </a:cubicBezTo>
                <a:cubicBezTo>
                  <a:pt x="128" y="5"/>
                  <a:pt x="128" y="6"/>
                  <a:pt x="127" y="6"/>
                </a:cubicBezTo>
                <a:cubicBezTo>
                  <a:pt x="128" y="5"/>
                  <a:pt x="127" y="5"/>
                  <a:pt x="127" y="5"/>
                </a:cubicBezTo>
                <a:cubicBezTo>
                  <a:pt x="117" y="2"/>
                  <a:pt x="107" y="0"/>
                  <a:pt x="96" y="0"/>
                </a:cubicBezTo>
                <a:cubicBezTo>
                  <a:pt x="85" y="0"/>
                  <a:pt x="75" y="1"/>
                  <a:pt x="66" y="5"/>
                </a:cubicBezTo>
                <a:cubicBezTo>
                  <a:pt x="65" y="6"/>
                  <a:pt x="65" y="6"/>
                  <a:pt x="65" y="6"/>
                </a:cubicBezTo>
                <a:cubicBezTo>
                  <a:pt x="65" y="6"/>
                  <a:pt x="62" y="6"/>
                  <a:pt x="60" y="7"/>
                </a:cubicBezTo>
                <a:cubicBezTo>
                  <a:pt x="45" y="13"/>
                  <a:pt x="31" y="24"/>
                  <a:pt x="21" y="37"/>
                </a:cubicBezTo>
                <a:cubicBezTo>
                  <a:pt x="20" y="37"/>
                  <a:pt x="20" y="38"/>
                  <a:pt x="20" y="38"/>
                </a:cubicBezTo>
                <a:cubicBezTo>
                  <a:pt x="22" y="37"/>
                  <a:pt x="26" y="33"/>
                  <a:pt x="30" y="31"/>
                </a:cubicBezTo>
                <a:cubicBezTo>
                  <a:pt x="30" y="31"/>
                  <a:pt x="30" y="31"/>
                  <a:pt x="30" y="31"/>
                </a:cubicBezTo>
                <a:cubicBezTo>
                  <a:pt x="31" y="30"/>
                  <a:pt x="31" y="30"/>
                  <a:pt x="31" y="30"/>
                </a:cubicBezTo>
                <a:cubicBezTo>
                  <a:pt x="31" y="30"/>
                  <a:pt x="31" y="30"/>
                  <a:pt x="32" y="30"/>
                </a:cubicBezTo>
                <a:cubicBezTo>
                  <a:pt x="32" y="30"/>
                  <a:pt x="32" y="30"/>
                  <a:pt x="32" y="29"/>
                </a:cubicBezTo>
                <a:cubicBezTo>
                  <a:pt x="32" y="29"/>
                  <a:pt x="33" y="29"/>
                  <a:pt x="33" y="29"/>
                </a:cubicBezTo>
                <a:cubicBezTo>
                  <a:pt x="33" y="29"/>
                  <a:pt x="33" y="29"/>
                  <a:pt x="33" y="29"/>
                </a:cubicBezTo>
                <a:cubicBezTo>
                  <a:pt x="33" y="29"/>
                  <a:pt x="33" y="29"/>
                  <a:pt x="34" y="29"/>
                </a:cubicBezTo>
                <a:cubicBezTo>
                  <a:pt x="34" y="29"/>
                  <a:pt x="34" y="29"/>
                  <a:pt x="34" y="29"/>
                </a:cubicBezTo>
                <a:cubicBezTo>
                  <a:pt x="34" y="29"/>
                  <a:pt x="34" y="29"/>
                  <a:pt x="34" y="29"/>
                </a:cubicBezTo>
                <a:cubicBezTo>
                  <a:pt x="34" y="29"/>
                  <a:pt x="34" y="29"/>
                  <a:pt x="34" y="28"/>
                </a:cubicBezTo>
                <a:cubicBezTo>
                  <a:pt x="34" y="29"/>
                  <a:pt x="34" y="29"/>
                  <a:pt x="34" y="29"/>
                </a:cubicBezTo>
                <a:cubicBezTo>
                  <a:pt x="34" y="29"/>
                  <a:pt x="34" y="29"/>
                  <a:pt x="34" y="29"/>
                </a:cubicBezTo>
                <a:cubicBezTo>
                  <a:pt x="34" y="30"/>
                  <a:pt x="34" y="30"/>
                  <a:pt x="34" y="30"/>
                </a:cubicBezTo>
                <a:cubicBezTo>
                  <a:pt x="34" y="30"/>
                  <a:pt x="34" y="30"/>
                  <a:pt x="34" y="31"/>
                </a:cubicBezTo>
                <a:cubicBezTo>
                  <a:pt x="34" y="31"/>
                  <a:pt x="34" y="32"/>
                  <a:pt x="34" y="33"/>
                </a:cubicBezTo>
                <a:cubicBezTo>
                  <a:pt x="34" y="33"/>
                  <a:pt x="34" y="33"/>
                  <a:pt x="34" y="33"/>
                </a:cubicBezTo>
                <a:cubicBezTo>
                  <a:pt x="34" y="33"/>
                  <a:pt x="34" y="34"/>
                  <a:pt x="33" y="35"/>
                </a:cubicBezTo>
                <a:cubicBezTo>
                  <a:pt x="33" y="35"/>
                  <a:pt x="33" y="35"/>
                  <a:pt x="33" y="35"/>
                </a:cubicBezTo>
                <a:cubicBezTo>
                  <a:pt x="33" y="35"/>
                  <a:pt x="33" y="36"/>
                  <a:pt x="33" y="36"/>
                </a:cubicBezTo>
                <a:cubicBezTo>
                  <a:pt x="33" y="37"/>
                  <a:pt x="33" y="37"/>
                  <a:pt x="33" y="37"/>
                </a:cubicBezTo>
                <a:cubicBezTo>
                  <a:pt x="33" y="37"/>
                  <a:pt x="33" y="38"/>
                  <a:pt x="33" y="38"/>
                </a:cubicBezTo>
                <a:cubicBezTo>
                  <a:pt x="33" y="39"/>
                  <a:pt x="33" y="39"/>
                  <a:pt x="33" y="39"/>
                </a:cubicBezTo>
                <a:cubicBezTo>
                  <a:pt x="33" y="39"/>
                  <a:pt x="33" y="39"/>
                  <a:pt x="33" y="40"/>
                </a:cubicBezTo>
                <a:cubicBezTo>
                  <a:pt x="33" y="40"/>
                  <a:pt x="33" y="41"/>
                  <a:pt x="33" y="42"/>
                </a:cubicBezTo>
                <a:cubicBezTo>
                  <a:pt x="33" y="42"/>
                  <a:pt x="33" y="42"/>
                  <a:pt x="33" y="42"/>
                </a:cubicBezTo>
                <a:cubicBezTo>
                  <a:pt x="33" y="43"/>
                  <a:pt x="33" y="43"/>
                  <a:pt x="33" y="44"/>
                </a:cubicBezTo>
                <a:cubicBezTo>
                  <a:pt x="33" y="45"/>
                  <a:pt x="33" y="45"/>
                  <a:pt x="33" y="46"/>
                </a:cubicBezTo>
                <a:cubicBezTo>
                  <a:pt x="33" y="46"/>
                  <a:pt x="33" y="46"/>
                  <a:pt x="33" y="47"/>
                </a:cubicBezTo>
                <a:cubicBezTo>
                  <a:pt x="33" y="47"/>
                  <a:pt x="33" y="47"/>
                  <a:pt x="33" y="47"/>
                </a:cubicBezTo>
                <a:cubicBezTo>
                  <a:pt x="34" y="48"/>
                  <a:pt x="34" y="49"/>
                  <a:pt x="34" y="49"/>
                </a:cubicBezTo>
                <a:cubicBezTo>
                  <a:pt x="33" y="50"/>
                  <a:pt x="32" y="51"/>
                  <a:pt x="31" y="51"/>
                </a:cubicBezTo>
                <a:cubicBezTo>
                  <a:pt x="31" y="51"/>
                  <a:pt x="31" y="52"/>
                  <a:pt x="31" y="52"/>
                </a:cubicBezTo>
                <a:cubicBezTo>
                  <a:pt x="30" y="52"/>
                  <a:pt x="30" y="52"/>
                  <a:pt x="30" y="53"/>
                </a:cubicBezTo>
                <a:cubicBezTo>
                  <a:pt x="29" y="53"/>
                  <a:pt x="29" y="53"/>
                  <a:pt x="29" y="54"/>
                </a:cubicBezTo>
                <a:cubicBezTo>
                  <a:pt x="28" y="54"/>
                  <a:pt x="28" y="54"/>
                  <a:pt x="28" y="55"/>
                </a:cubicBezTo>
                <a:cubicBezTo>
                  <a:pt x="28" y="55"/>
                  <a:pt x="27" y="55"/>
                  <a:pt x="27" y="55"/>
                </a:cubicBezTo>
                <a:cubicBezTo>
                  <a:pt x="27" y="56"/>
                  <a:pt x="26" y="56"/>
                  <a:pt x="26" y="56"/>
                </a:cubicBezTo>
                <a:cubicBezTo>
                  <a:pt x="26" y="57"/>
                  <a:pt x="25" y="57"/>
                  <a:pt x="25" y="58"/>
                </a:cubicBezTo>
                <a:cubicBezTo>
                  <a:pt x="25" y="58"/>
                  <a:pt x="24" y="59"/>
                  <a:pt x="24" y="59"/>
                </a:cubicBezTo>
                <a:cubicBezTo>
                  <a:pt x="24" y="59"/>
                  <a:pt x="24" y="59"/>
                  <a:pt x="24" y="59"/>
                </a:cubicBezTo>
                <a:cubicBezTo>
                  <a:pt x="24" y="59"/>
                  <a:pt x="23" y="60"/>
                  <a:pt x="23" y="60"/>
                </a:cubicBezTo>
                <a:cubicBezTo>
                  <a:pt x="23" y="60"/>
                  <a:pt x="22" y="61"/>
                  <a:pt x="22" y="62"/>
                </a:cubicBezTo>
                <a:cubicBezTo>
                  <a:pt x="22" y="62"/>
                  <a:pt x="22" y="62"/>
                  <a:pt x="22" y="62"/>
                </a:cubicBezTo>
                <a:cubicBezTo>
                  <a:pt x="22" y="62"/>
                  <a:pt x="21" y="63"/>
                  <a:pt x="21" y="63"/>
                </a:cubicBezTo>
                <a:cubicBezTo>
                  <a:pt x="21" y="63"/>
                  <a:pt x="21" y="64"/>
                  <a:pt x="20" y="64"/>
                </a:cubicBezTo>
                <a:cubicBezTo>
                  <a:pt x="20" y="64"/>
                  <a:pt x="20" y="64"/>
                  <a:pt x="20" y="64"/>
                </a:cubicBezTo>
                <a:cubicBezTo>
                  <a:pt x="20" y="65"/>
                  <a:pt x="20" y="65"/>
                  <a:pt x="20" y="65"/>
                </a:cubicBezTo>
                <a:cubicBezTo>
                  <a:pt x="19" y="66"/>
                  <a:pt x="19" y="66"/>
                  <a:pt x="19" y="67"/>
                </a:cubicBezTo>
                <a:cubicBezTo>
                  <a:pt x="19" y="67"/>
                  <a:pt x="19" y="67"/>
                  <a:pt x="19" y="67"/>
                </a:cubicBezTo>
                <a:cubicBezTo>
                  <a:pt x="18" y="68"/>
                  <a:pt x="18" y="69"/>
                  <a:pt x="18" y="70"/>
                </a:cubicBezTo>
                <a:cubicBezTo>
                  <a:pt x="17" y="71"/>
                  <a:pt x="17" y="72"/>
                  <a:pt x="16" y="73"/>
                </a:cubicBezTo>
                <a:cubicBezTo>
                  <a:pt x="16" y="73"/>
                  <a:pt x="16" y="73"/>
                  <a:pt x="16" y="73"/>
                </a:cubicBezTo>
                <a:cubicBezTo>
                  <a:pt x="16" y="74"/>
                  <a:pt x="16" y="75"/>
                  <a:pt x="16" y="75"/>
                </a:cubicBezTo>
                <a:cubicBezTo>
                  <a:pt x="16" y="75"/>
                  <a:pt x="16" y="75"/>
                  <a:pt x="16" y="75"/>
                </a:cubicBezTo>
                <a:cubicBezTo>
                  <a:pt x="15" y="77"/>
                  <a:pt x="15" y="79"/>
                  <a:pt x="14" y="80"/>
                </a:cubicBezTo>
                <a:cubicBezTo>
                  <a:pt x="14" y="81"/>
                  <a:pt x="14" y="82"/>
                  <a:pt x="14" y="83"/>
                </a:cubicBezTo>
                <a:cubicBezTo>
                  <a:pt x="14" y="83"/>
                  <a:pt x="14" y="83"/>
                  <a:pt x="14" y="83"/>
                </a:cubicBezTo>
                <a:cubicBezTo>
                  <a:pt x="14" y="83"/>
                  <a:pt x="14" y="83"/>
                  <a:pt x="14"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2" y="83"/>
                </a:cubicBezTo>
                <a:cubicBezTo>
                  <a:pt x="12" y="83"/>
                  <a:pt x="12" y="83"/>
                  <a:pt x="12" y="83"/>
                </a:cubicBezTo>
                <a:cubicBezTo>
                  <a:pt x="12" y="83"/>
                  <a:pt x="12" y="83"/>
                  <a:pt x="12" y="83"/>
                </a:cubicBezTo>
                <a:cubicBezTo>
                  <a:pt x="12" y="83"/>
                  <a:pt x="12" y="83"/>
                  <a:pt x="12" y="83"/>
                </a:cubicBezTo>
                <a:cubicBezTo>
                  <a:pt x="11" y="83"/>
                  <a:pt x="11" y="83"/>
                  <a:pt x="11" y="83"/>
                </a:cubicBezTo>
                <a:cubicBezTo>
                  <a:pt x="11" y="83"/>
                  <a:pt x="11" y="83"/>
                  <a:pt x="11" y="83"/>
                </a:cubicBezTo>
                <a:cubicBezTo>
                  <a:pt x="10" y="82"/>
                  <a:pt x="10" y="82"/>
                  <a:pt x="10" y="82"/>
                </a:cubicBezTo>
                <a:cubicBezTo>
                  <a:pt x="10" y="82"/>
                  <a:pt x="10" y="82"/>
                  <a:pt x="10" y="82"/>
                </a:cubicBezTo>
                <a:cubicBezTo>
                  <a:pt x="10" y="82"/>
                  <a:pt x="10" y="82"/>
                  <a:pt x="9" y="82"/>
                </a:cubicBezTo>
                <a:cubicBezTo>
                  <a:pt x="9" y="82"/>
                  <a:pt x="9" y="82"/>
                  <a:pt x="9" y="82"/>
                </a:cubicBezTo>
                <a:cubicBezTo>
                  <a:pt x="8" y="82"/>
                  <a:pt x="8" y="82"/>
                  <a:pt x="7" y="82"/>
                </a:cubicBezTo>
                <a:cubicBezTo>
                  <a:pt x="7" y="82"/>
                  <a:pt x="7" y="82"/>
                  <a:pt x="7" y="82"/>
                </a:cubicBezTo>
                <a:cubicBezTo>
                  <a:pt x="6" y="82"/>
                  <a:pt x="6" y="82"/>
                  <a:pt x="6" y="82"/>
                </a:cubicBezTo>
                <a:cubicBezTo>
                  <a:pt x="6" y="82"/>
                  <a:pt x="5" y="82"/>
                  <a:pt x="5" y="82"/>
                </a:cubicBezTo>
                <a:cubicBezTo>
                  <a:pt x="5" y="82"/>
                  <a:pt x="5" y="82"/>
                  <a:pt x="5" y="82"/>
                </a:cubicBezTo>
                <a:cubicBezTo>
                  <a:pt x="5" y="82"/>
                  <a:pt x="5" y="81"/>
                  <a:pt x="5" y="81"/>
                </a:cubicBezTo>
                <a:cubicBezTo>
                  <a:pt x="5" y="81"/>
                  <a:pt x="4" y="81"/>
                  <a:pt x="4" y="81"/>
                </a:cubicBezTo>
                <a:cubicBezTo>
                  <a:pt x="4" y="81"/>
                  <a:pt x="4" y="81"/>
                  <a:pt x="4" y="81"/>
                </a:cubicBezTo>
                <a:cubicBezTo>
                  <a:pt x="4" y="81"/>
                  <a:pt x="4" y="81"/>
                  <a:pt x="4" y="81"/>
                </a:cubicBezTo>
                <a:cubicBezTo>
                  <a:pt x="4" y="81"/>
                  <a:pt x="4" y="81"/>
                  <a:pt x="4" y="81"/>
                </a:cubicBezTo>
                <a:cubicBezTo>
                  <a:pt x="3" y="81"/>
                  <a:pt x="3" y="81"/>
                  <a:pt x="3" y="81"/>
                </a:cubicBezTo>
                <a:cubicBezTo>
                  <a:pt x="3" y="81"/>
                  <a:pt x="3" y="81"/>
                  <a:pt x="3" y="81"/>
                </a:cubicBezTo>
                <a:cubicBezTo>
                  <a:pt x="3" y="81"/>
                  <a:pt x="3" y="81"/>
                  <a:pt x="3" y="81"/>
                </a:cubicBezTo>
                <a:cubicBezTo>
                  <a:pt x="2" y="81"/>
                  <a:pt x="2" y="81"/>
                  <a:pt x="2" y="81"/>
                </a:cubicBezTo>
                <a:cubicBezTo>
                  <a:pt x="1" y="86"/>
                  <a:pt x="0" y="91"/>
                  <a:pt x="0" y="96"/>
                </a:cubicBezTo>
                <a:cubicBezTo>
                  <a:pt x="0" y="113"/>
                  <a:pt x="5" y="129"/>
                  <a:pt x="12" y="143"/>
                </a:cubicBezTo>
                <a:cubicBezTo>
                  <a:pt x="13" y="145"/>
                  <a:pt x="16" y="148"/>
                  <a:pt x="17" y="148"/>
                </a:cubicBezTo>
                <a:cubicBezTo>
                  <a:pt x="16" y="149"/>
                  <a:pt x="16" y="149"/>
                  <a:pt x="17" y="150"/>
                </a:cubicBezTo>
                <a:cubicBezTo>
                  <a:pt x="28" y="168"/>
                  <a:pt x="46" y="181"/>
                  <a:pt x="67" y="188"/>
                </a:cubicBezTo>
                <a:cubicBezTo>
                  <a:pt x="69" y="189"/>
                  <a:pt x="71" y="188"/>
                  <a:pt x="73" y="188"/>
                </a:cubicBezTo>
                <a:cubicBezTo>
                  <a:pt x="73" y="189"/>
                  <a:pt x="76" y="190"/>
                  <a:pt x="78" y="191"/>
                </a:cubicBezTo>
                <a:cubicBezTo>
                  <a:pt x="84" y="192"/>
                  <a:pt x="90" y="193"/>
                  <a:pt x="96" y="193"/>
                </a:cubicBezTo>
                <a:cubicBezTo>
                  <a:pt x="103" y="193"/>
                  <a:pt x="110" y="192"/>
                  <a:pt x="116" y="190"/>
                </a:cubicBezTo>
                <a:cubicBezTo>
                  <a:pt x="118" y="190"/>
                  <a:pt x="121" y="189"/>
                  <a:pt x="122" y="188"/>
                </a:cubicBezTo>
                <a:cubicBezTo>
                  <a:pt x="122" y="188"/>
                  <a:pt x="123" y="188"/>
                  <a:pt x="124" y="188"/>
                </a:cubicBezTo>
                <a:cubicBezTo>
                  <a:pt x="148" y="181"/>
                  <a:pt x="166" y="167"/>
                  <a:pt x="177" y="149"/>
                </a:cubicBezTo>
                <a:close/>
                <a:moveTo>
                  <a:pt x="77" y="153"/>
                </a:moveTo>
                <a:cubicBezTo>
                  <a:pt x="77" y="153"/>
                  <a:pt x="77" y="153"/>
                  <a:pt x="76" y="154"/>
                </a:cubicBezTo>
                <a:cubicBezTo>
                  <a:pt x="76" y="154"/>
                  <a:pt x="76" y="154"/>
                  <a:pt x="76" y="154"/>
                </a:cubicBezTo>
                <a:cubicBezTo>
                  <a:pt x="76" y="154"/>
                  <a:pt x="76" y="155"/>
                  <a:pt x="75" y="155"/>
                </a:cubicBezTo>
                <a:cubicBezTo>
                  <a:pt x="75" y="155"/>
                  <a:pt x="75" y="155"/>
                  <a:pt x="75" y="155"/>
                </a:cubicBezTo>
                <a:cubicBezTo>
                  <a:pt x="75" y="155"/>
                  <a:pt x="75" y="156"/>
                  <a:pt x="74" y="156"/>
                </a:cubicBezTo>
                <a:cubicBezTo>
                  <a:pt x="74" y="156"/>
                  <a:pt x="74" y="156"/>
                  <a:pt x="74" y="156"/>
                </a:cubicBezTo>
                <a:cubicBezTo>
                  <a:pt x="74" y="156"/>
                  <a:pt x="74" y="156"/>
                  <a:pt x="74" y="156"/>
                </a:cubicBezTo>
                <a:cubicBezTo>
                  <a:pt x="74" y="156"/>
                  <a:pt x="74" y="156"/>
                  <a:pt x="74" y="156"/>
                </a:cubicBezTo>
                <a:cubicBezTo>
                  <a:pt x="74" y="157"/>
                  <a:pt x="74" y="157"/>
                  <a:pt x="74" y="157"/>
                </a:cubicBezTo>
                <a:cubicBezTo>
                  <a:pt x="73" y="157"/>
                  <a:pt x="73" y="158"/>
                  <a:pt x="73" y="158"/>
                </a:cubicBezTo>
                <a:cubicBezTo>
                  <a:pt x="73" y="158"/>
                  <a:pt x="73" y="158"/>
                  <a:pt x="73" y="158"/>
                </a:cubicBezTo>
                <a:cubicBezTo>
                  <a:pt x="72" y="158"/>
                  <a:pt x="72" y="159"/>
                  <a:pt x="71" y="159"/>
                </a:cubicBezTo>
                <a:cubicBezTo>
                  <a:pt x="71" y="159"/>
                  <a:pt x="71" y="159"/>
                  <a:pt x="71" y="159"/>
                </a:cubicBezTo>
                <a:cubicBezTo>
                  <a:pt x="71" y="160"/>
                  <a:pt x="70" y="160"/>
                  <a:pt x="70" y="161"/>
                </a:cubicBezTo>
                <a:cubicBezTo>
                  <a:pt x="70" y="161"/>
                  <a:pt x="69" y="161"/>
                  <a:pt x="69" y="161"/>
                </a:cubicBezTo>
                <a:cubicBezTo>
                  <a:pt x="69" y="162"/>
                  <a:pt x="69" y="162"/>
                  <a:pt x="69" y="162"/>
                </a:cubicBezTo>
                <a:cubicBezTo>
                  <a:pt x="68" y="162"/>
                  <a:pt x="68" y="163"/>
                  <a:pt x="67" y="163"/>
                </a:cubicBezTo>
                <a:cubicBezTo>
                  <a:pt x="67" y="163"/>
                  <a:pt x="67" y="163"/>
                  <a:pt x="67" y="163"/>
                </a:cubicBezTo>
                <a:cubicBezTo>
                  <a:pt x="67" y="163"/>
                  <a:pt x="67" y="163"/>
                  <a:pt x="67" y="163"/>
                </a:cubicBezTo>
                <a:cubicBezTo>
                  <a:pt x="67" y="163"/>
                  <a:pt x="67" y="164"/>
                  <a:pt x="66" y="164"/>
                </a:cubicBezTo>
                <a:cubicBezTo>
                  <a:pt x="66" y="164"/>
                  <a:pt x="66" y="164"/>
                  <a:pt x="66" y="164"/>
                </a:cubicBezTo>
                <a:cubicBezTo>
                  <a:pt x="66" y="164"/>
                  <a:pt x="66" y="165"/>
                  <a:pt x="65" y="165"/>
                </a:cubicBezTo>
                <a:cubicBezTo>
                  <a:pt x="65" y="165"/>
                  <a:pt x="65" y="165"/>
                  <a:pt x="65" y="165"/>
                </a:cubicBezTo>
                <a:cubicBezTo>
                  <a:pt x="65" y="165"/>
                  <a:pt x="65" y="165"/>
                  <a:pt x="65" y="165"/>
                </a:cubicBezTo>
                <a:cubicBezTo>
                  <a:pt x="65" y="165"/>
                  <a:pt x="65" y="165"/>
                  <a:pt x="65" y="165"/>
                </a:cubicBezTo>
                <a:cubicBezTo>
                  <a:pt x="64" y="166"/>
                  <a:pt x="64" y="166"/>
                  <a:pt x="64" y="166"/>
                </a:cubicBezTo>
                <a:cubicBezTo>
                  <a:pt x="63" y="166"/>
                  <a:pt x="63" y="166"/>
                  <a:pt x="63" y="166"/>
                </a:cubicBezTo>
                <a:cubicBezTo>
                  <a:pt x="63" y="166"/>
                  <a:pt x="63" y="166"/>
                  <a:pt x="63" y="166"/>
                </a:cubicBezTo>
                <a:cubicBezTo>
                  <a:pt x="63" y="167"/>
                  <a:pt x="63" y="167"/>
                  <a:pt x="63" y="167"/>
                </a:cubicBezTo>
                <a:cubicBezTo>
                  <a:pt x="63" y="167"/>
                  <a:pt x="63" y="167"/>
                  <a:pt x="62" y="167"/>
                </a:cubicBezTo>
                <a:cubicBezTo>
                  <a:pt x="62" y="167"/>
                  <a:pt x="62" y="167"/>
                  <a:pt x="62" y="167"/>
                </a:cubicBezTo>
                <a:cubicBezTo>
                  <a:pt x="62" y="168"/>
                  <a:pt x="62" y="168"/>
                  <a:pt x="62" y="168"/>
                </a:cubicBezTo>
                <a:cubicBezTo>
                  <a:pt x="62" y="168"/>
                  <a:pt x="62" y="168"/>
                  <a:pt x="62" y="168"/>
                </a:cubicBezTo>
                <a:cubicBezTo>
                  <a:pt x="62" y="168"/>
                  <a:pt x="61" y="168"/>
                  <a:pt x="61" y="168"/>
                </a:cubicBezTo>
                <a:cubicBezTo>
                  <a:pt x="61" y="168"/>
                  <a:pt x="61" y="168"/>
                  <a:pt x="61" y="168"/>
                </a:cubicBezTo>
                <a:cubicBezTo>
                  <a:pt x="61" y="168"/>
                  <a:pt x="61" y="168"/>
                  <a:pt x="61" y="168"/>
                </a:cubicBezTo>
                <a:cubicBezTo>
                  <a:pt x="61" y="168"/>
                  <a:pt x="61" y="168"/>
                  <a:pt x="61" y="168"/>
                </a:cubicBezTo>
                <a:cubicBezTo>
                  <a:pt x="61" y="169"/>
                  <a:pt x="60" y="169"/>
                  <a:pt x="60" y="169"/>
                </a:cubicBezTo>
                <a:cubicBezTo>
                  <a:pt x="60" y="169"/>
                  <a:pt x="60" y="169"/>
                  <a:pt x="60" y="169"/>
                </a:cubicBezTo>
                <a:cubicBezTo>
                  <a:pt x="60" y="169"/>
                  <a:pt x="60" y="169"/>
                  <a:pt x="59" y="169"/>
                </a:cubicBezTo>
                <a:cubicBezTo>
                  <a:pt x="59" y="170"/>
                  <a:pt x="59" y="170"/>
                  <a:pt x="59" y="170"/>
                </a:cubicBezTo>
                <a:cubicBezTo>
                  <a:pt x="59" y="170"/>
                  <a:pt x="58" y="170"/>
                  <a:pt x="58" y="170"/>
                </a:cubicBezTo>
                <a:cubicBezTo>
                  <a:pt x="50" y="167"/>
                  <a:pt x="30" y="155"/>
                  <a:pt x="27" y="149"/>
                </a:cubicBezTo>
                <a:cubicBezTo>
                  <a:pt x="26" y="148"/>
                  <a:pt x="26" y="147"/>
                  <a:pt x="26" y="146"/>
                </a:cubicBezTo>
                <a:cubicBezTo>
                  <a:pt x="26" y="146"/>
                  <a:pt x="26" y="146"/>
                  <a:pt x="26" y="146"/>
                </a:cubicBezTo>
                <a:cubicBezTo>
                  <a:pt x="26" y="146"/>
                  <a:pt x="26" y="146"/>
                  <a:pt x="26" y="145"/>
                </a:cubicBezTo>
                <a:cubicBezTo>
                  <a:pt x="26" y="145"/>
                  <a:pt x="26" y="145"/>
                  <a:pt x="26" y="145"/>
                </a:cubicBezTo>
                <a:cubicBezTo>
                  <a:pt x="26" y="145"/>
                  <a:pt x="26" y="145"/>
                  <a:pt x="26" y="145"/>
                </a:cubicBezTo>
                <a:cubicBezTo>
                  <a:pt x="26" y="145"/>
                  <a:pt x="26" y="145"/>
                  <a:pt x="26" y="145"/>
                </a:cubicBezTo>
                <a:cubicBezTo>
                  <a:pt x="26" y="144"/>
                  <a:pt x="26" y="144"/>
                  <a:pt x="26" y="144"/>
                </a:cubicBezTo>
                <a:cubicBezTo>
                  <a:pt x="26" y="144"/>
                  <a:pt x="26" y="144"/>
                  <a:pt x="26" y="144"/>
                </a:cubicBezTo>
                <a:cubicBezTo>
                  <a:pt x="26" y="143"/>
                  <a:pt x="26" y="143"/>
                  <a:pt x="26" y="143"/>
                </a:cubicBezTo>
                <a:cubicBezTo>
                  <a:pt x="26" y="143"/>
                  <a:pt x="25" y="143"/>
                  <a:pt x="25" y="143"/>
                </a:cubicBezTo>
                <a:cubicBezTo>
                  <a:pt x="25" y="142"/>
                  <a:pt x="25" y="142"/>
                  <a:pt x="25" y="142"/>
                </a:cubicBezTo>
                <a:cubicBezTo>
                  <a:pt x="25" y="142"/>
                  <a:pt x="25" y="141"/>
                  <a:pt x="25" y="141"/>
                </a:cubicBezTo>
                <a:cubicBezTo>
                  <a:pt x="25" y="141"/>
                  <a:pt x="25" y="141"/>
                  <a:pt x="25" y="140"/>
                </a:cubicBezTo>
                <a:cubicBezTo>
                  <a:pt x="25" y="140"/>
                  <a:pt x="25" y="140"/>
                  <a:pt x="25" y="140"/>
                </a:cubicBezTo>
                <a:cubicBezTo>
                  <a:pt x="25" y="139"/>
                  <a:pt x="25" y="138"/>
                  <a:pt x="25" y="137"/>
                </a:cubicBezTo>
                <a:cubicBezTo>
                  <a:pt x="25" y="137"/>
                  <a:pt x="25" y="137"/>
                  <a:pt x="25" y="137"/>
                </a:cubicBezTo>
                <a:cubicBezTo>
                  <a:pt x="24" y="134"/>
                  <a:pt x="24" y="130"/>
                  <a:pt x="24" y="127"/>
                </a:cubicBezTo>
                <a:cubicBezTo>
                  <a:pt x="24" y="127"/>
                  <a:pt x="24" y="127"/>
                  <a:pt x="24" y="127"/>
                </a:cubicBezTo>
                <a:cubicBezTo>
                  <a:pt x="24" y="126"/>
                  <a:pt x="24" y="126"/>
                  <a:pt x="24" y="125"/>
                </a:cubicBezTo>
                <a:cubicBezTo>
                  <a:pt x="24" y="125"/>
                  <a:pt x="24" y="125"/>
                  <a:pt x="24" y="125"/>
                </a:cubicBezTo>
                <a:cubicBezTo>
                  <a:pt x="24" y="124"/>
                  <a:pt x="24" y="124"/>
                  <a:pt x="24" y="123"/>
                </a:cubicBezTo>
                <a:cubicBezTo>
                  <a:pt x="24" y="123"/>
                  <a:pt x="24" y="123"/>
                  <a:pt x="24" y="123"/>
                </a:cubicBezTo>
                <a:cubicBezTo>
                  <a:pt x="24" y="122"/>
                  <a:pt x="24" y="122"/>
                  <a:pt x="24" y="121"/>
                </a:cubicBezTo>
                <a:cubicBezTo>
                  <a:pt x="24" y="121"/>
                  <a:pt x="24" y="121"/>
                  <a:pt x="24" y="121"/>
                </a:cubicBezTo>
                <a:cubicBezTo>
                  <a:pt x="24" y="121"/>
                  <a:pt x="24" y="120"/>
                  <a:pt x="24" y="120"/>
                </a:cubicBezTo>
                <a:cubicBezTo>
                  <a:pt x="24" y="120"/>
                  <a:pt x="24" y="120"/>
                  <a:pt x="24" y="119"/>
                </a:cubicBezTo>
                <a:cubicBezTo>
                  <a:pt x="24" y="119"/>
                  <a:pt x="24" y="119"/>
                  <a:pt x="24" y="118"/>
                </a:cubicBezTo>
                <a:cubicBezTo>
                  <a:pt x="24" y="118"/>
                  <a:pt x="24" y="118"/>
                  <a:pt x="24" y="118"/>
                </a:cubicBezTo>
                <a:cubicBezTo>
                  <a:pt x="25" y="118"/>
                  <a:pt x="25" y="117"/>
                  <a:pt x="25" y="117"/>
                </a:cubicBezTo>
                <a:cubicBezTo>
                  <a:pt x="25" y="117"/>
                  <a:pt x="26" y="117"/>
                  <a:pt x="26" y="117"/>
                </a:cubicBezTo>
                <a:cubicBezTo>
                  <a:pt x="26" y="117"/>
                  <a:pt x="27" y="117"/>
                  <a:pt x="27" y="117"/>
                </a:cubicBezTo>
                <a:cubicBezTo>
                  <a:pt x="27" y="117"/>
                  <a:pt x="27" y="117"/>
                  <a:pt x="28" y="117"/>
                </a:cubicBezTo>
                <a:cubicBezTo>
                  <a:pt x="28" y="118"/>
                  <a:pt x="28" y="118"/>
                  <a:pt x="29" y="118"/>
                </a:cubicBezTo>
                <a:cubicBezTo>
                  <a:pt x="29" y="118"/>
                  <a:pt x="29" y="118"/>
                  <a:pt x="29" y="118"/>
                </a:cubicBezTo>
                <a:cubicBezTo>
                  <a:pt x="30" y="118"/>
                  <a:pt x="30" y="118"/>
                  <a:pt x="31" y="118"/>
                </a:cubicBezTo>
                <a:cubicBezTo>
                  <a:pt x="31" y="118"/>
                  <a:pt x="31" y="118"/>
                  <a:pt x="31" y="118"/>
                </a:cubicBezTo>
                <a:cubicBezTo>
                  <a:pt x="32" y="118"/>
                  <a:pt x="32" y="118"/>
                  <a:pt x="33" y="118"/>
                </a:cubicBezTo>
                <a:cubicBezTo>
                  <a:pt x="33" y="118"/>
                  <a:pt x="33" y="118"/>
                  <a:pt x="33" y="118"/>
                </a:cubicBezTo>
                <a:cubicBezTo>
                  <a:pt x="34" y="118"/>
                  <a:pt x="35" y="118"/>
                  <a:pt x="36" y="118"/>
                </a:cubicBezTo>
                <a:cubicBezTo>
                  <a:pt x="36" y="118"/>
                  <a:pt x="36" y="118"/>
                  <a:pt x="36" y="118"/>
                </a:cubicBezTo>
                <a:cubicBezTo>
                  <a:pt x="37" y="118"/>
                  <a:pt x="38" y="119"/>
                  <a:pt x="39" y="119"/>
                </a:cubicBezTo>
                <a:cubicBezTo>
                  <a:pt x="39" y="119"/>
                  <a:pt x="39" y="119"/>
                  <a:pt x="39" y="119"/>
                </a:cubicBezTo>
                <a:cubicBezTo>
                  <a:pt x="40" y="119"/>
                  <a:pt x="41" y="119"/>
                  <a:pt x="42" y="119"/>
                </a:cubicBezTo>
                <a:cubicBezTo>
                  <a:pt x="43" y="119"/>
                  <a:pt x="43" y="119"/>
                  <a:pt x="43" y="119"/>
                </a:cubicBezTo>
                <a:cubicBezTo>
                  <a:pt x="44" y="119"/>
                  <a:pt x="45" y="119"/>
                  <a:pt x="46" y="119"/>
                </a:cubicBezTo>
                <a:cubicBezTo>
                  <a:pt x="46" y="119"/>
                  <a:pt x="46" y="119"/>
                  <a:pt x="47" y="119"/>
                </a:cubicBezTo>
                <a:cubicBezTo>
                  <a:pt x="47" y="119"/>
                  <a:pt x="48" y="119"/>
                  <a:pt x="49" y="119"/>
                </a:cubicBezTo>
                <a:cubicBezTo>
                  <a:pt x="49" y="119"/>
                  <a:pt x="49" y="119"/>
                  <a:pt x="50" y="119"/>
                </a:cubicBezTo>
                <a:cubicBezTo>
                  <a:pt x="50" y="119"/>
                  <a:pt x="50" y="119"/>
                  <a:pt x="50" y="119"/>
                </a:cubicBezTo>
                <a:cubicBezTo>
                  <a:pt x="51" y="119"/>
                  <a:pt x="52" y="119"/>
                  <a:pt x="53" y="119"/>
                </a:cubicBezTo>
                <a:cubicBezTo>
                  <a:pt x="53" y="119"/>
                  <a:pt x="53" y="119"/>
                  <a:pt x="53" y="119"/>
                </a:cubicBezTo>
                <a:cubicBezTo>
                  <a:pt x="53" y="119"/>
                  <a:pt x="53" y="119"/>
                  <a:pt x="53" y="119"/>
                </a:cubicBezTo>
                <a:cubicBezTo>
                  <a:pt x="54" y="119"/>
                  <a:pt x="55" y="119"/>
                  <a:pt x="55" y="119"/>
                </a:cubicBezTo>
                <a:cubicBezTo>
                  <a:pt x="56" y="119"/>
                  <a:pt x="56" y="119"/>
                  <a:pt x="56" y="119"/>
                </a:cubicBezTo>
                <a:cubicBezTo>
                  <a:pt x="57" y="119"/>
                  <a:pt x="58" y="119"/>
                  <a:pt x="59" y="119"/>
                </a:cubicBezTo>
                <a:cubicBezTo>
                  <a:pt x="59" y="120"/>
                  <a:pt x="60" y="121"/>
                  <a:pt x="60" y="122"/>
                </a:cubicBezTo>
                <a:cubicBezTo>
                  <a:pt x="60" y="122"/>
                  <a:pt x="60" y="122"/>
                  <a:pt x="60" y="122"/>
                </a:cubicBezTo>
                <a:cubicBezTo>
                  <a:pt x="61" y="123"/>
                  <a:pt x="61" y="124"/>
                  <a:pt x="61" y="124"/>
                </a:cubicBezTo>
                <a:cubicBezTo>
                  <a:pt x="62" y="125"/>
                  <a:pt x="62" y="125"/>
                  <a:pt x="62" y="126"/>
                </a:cubicBezTo>
                <a:cubicBezTo>
                  <a:pt x="62" y="126"/>
                  <a:pt x="62" y="127"/>
                  <a:pt x="63" y="127"/>
                </a:cubicBezTo>
                <a:cubicBezTo>
                  <a:pt x="63" y="128"/>
                  <a:pt x="64" y="129"/>
                  <a:pt x="64" y="130"/>
                </a:cubicBezTo>
                <a:cubicBezTo>
                  <a:pt x="64" y="130"/>
                  <a:pt x="64" y="130"/>
                  <a:pt x="65" y="130"/>
                </a:cubicBezTo>
                <a:cubicBezTo>
                  <a:pt x="65" y="132"/>
                  <a:pt x="66" y="133"/>
                  <a:pt x="67" y="134"/>
                </a:cubicBezTo>
                <a:cubicBezTo>
                  <a:pt x="67" y="134"/>
                  <a:pt x="67" y="134"/>
                  <a:pt x="67" y="134"/>
                </a:cubicBezTo>
                <a:cubicBezTo>
                  <a:pt x="68" y="137"/>
                  <a:pt x="70" y="140"/>
                  <a:pt x="72" y="142"/>
                </a:cubicBezTo>
                <a:cubicBezTo>
                  <a:pt x="72" y="142"/>
                  <a:pt x="72" y="142"/>
                  <a:pt x="72" y="142"/>
                </a:cubicBezTo>
                <a:cubicBezTo>
                  <a:pt x="72" y="143"/>
                  <a:pt x="73" y="144"/>
                  <a:pt x="73" y="144"/>
                </a:cubicBezTo>
                <a:cubicBezTo>
                  <a:pt x="73" y="145"/>
                  <a:pt x="73" y="145"/>
                  <a:pt x="74" y="145"/>
                </a:cubicBezTo>
                <a:cubicBezTo>
                  <a:pt x="74" y="145"/>
                  <a:pt x="74" y="146"/>
                  <a:pt x="74" y="146"/>
                </a:cubicBezTo>
                <a:cubicBezTo>
                  <a:pt x="76" y="148"/>
                  <a:pt x="77" y="150"/>
                  <a:pt x="78" y="152"/>
                </a:cubicBezTo>
                <a:cubicBezTo>
                  <a:pt x="78" y="152"/>
                  <a:pt x="77" y="152"/>
                  <a:pt x="77" y="153"/>
                </a:cubicBezTo>
                <a:close/>
                <a:moveTo>
                  <a:pt x="116" y="84"/>
                </a:moveTo>
                <a:cubicBezTo>
                  <a:pt x="116" y="84"/>
                  <a:pt x="115" y="84"/>
                  <a:pt x="115" y="84"/>
                </a:cubicBezTo>
                <a:cubicBezTo>
                  <a:pt x="114" y="84"/>
                  <a:pt x="114" y="84"/>
                  <a:pt x="114" y="84"/>
                </a:cubicBezTo>
                <a:cubicBezTo>
                  <a:pt x="113" y="84"/>
                  <a:pt x="113" y="84"/>
                  <a:pt x="112" y="84"/>
                </a:cubicBezTo>
                <a:cubicBezTo>
                  <a:pt x="112" y="84"/>
                  <a:pt x="112" y="84"/>
                  <a:pt x="112" y="84"/>
                </a:cubicBezTo>
                <a:cubicBezTo>
                  <a:pt x="111" y="84"/>
                  <a:pt x="111" y="84"/>
                  <a:pt x="110" y="84"/>
                </a:cubicBezTo>
                <a:cubicBezTo>
                  <a:pt x="110" y="84"/>
                  <a:pt x="110" y="84"/>
                  <a:pt x="110" y="84"/>
                </a:cubicBezTo>
                <a:cubicBezTo>
                  <a:pt x="109" y="84"/>
                  <a:pt x="109" y="84"/>
                  <a:pt x="109" y="84"/>
                </a:cubicBezTo>
                <a:cubicBezTo>
                  <a:pt x="109" y="84"/>
                  <a:pt x="108" y="84"/>
                  <a:pt x="108" y="84"/>
                </a:cubicBezTo>
                <a:cubicBezTo>
                  <a:pt x="107" y="84"/>
                  <a:pt x="107" y="84"/>
                  <a:pt x="107" y="84"/>
                </a:cubicBezTo>
                <a:cubicBezTo>
                  <a:pt x="107" y="84"/>
                  <a:pt x="107" y="84"/>
                  <a:pt x="107" y="84"/>
                </a:cubicBezTo>
                <a:cubicBezTo>
                  <a:pt x="106" y="84"/>
                  <a:pt x="105" y="84"/>
                  <a:pt x="104" y="84"/>
                </a:cubicBezTo>
                <a:cubicBezTo>
                  <a:pt x="103" y="84"/>
                  <a:pt x="103" y="84"/>
                  <a:pt x="103" y="84"/>
                </a:cubicBezTo>
                <a:cubicBezTo>
                  <a:pt x="102" y="84"/>
                  <a:pt x="101" y="84"/>
                  <a:pt x="100" y="84"/>
                </a:cubicBezTo>
                <a:cubicBezTo>
                  <a:pt x="100" y="84"/>
                  <a:pt x="100" y="84"/>
                  <a:pt x="100" y="84"/>
                </a:cubicBezTo>
                <a:cubicBezTo>
                  <a:pt x="99" y="84"/>
                  <a:pt x="99" y="84"/>
                  <a:pt x="99" y="84"/>
                </a:cubicBezTo>
                <a:cubicBezTo>
                  <a:pt x="99" y="84"/>
                  <a:pt x="98" y="84"/>
                  <a:pt x="97" y="84"/>
                </a:cubicBezTo>
                <a:cubicBezTo>
                  <a:pt x="95" y="84"/>
                  <a:pt x="95" y="84"/>
                  <a:pt x="95" y="84"/>
                </a:cubicBezTo>
                <a:cubicBezTo>
                  <a:pt x="95" y="84"/>
                  <a:pt x="94" y="84"/>
                  <a:pt x="94" y="84"/>
                </a:cubicBezTo>
                <a:cubicBezTo>
                  <a:pt x="93" y="84"/>
                  <a:pt x="92" y="84"/>
                  <a:pt x="91" y="84"/>
                </a:cubicBezTo>
                <a:cubicBezTo>
                  <a:pt x="91" y="84"/>
                  <a:pt x="90" y="84"/>
                  <a:pt x="90" y="84"/>
                </a:cubicBezTo>
                <a:cubicBezTo>
                  <a:pt x="89" y="84"/>
                  <a:pt x="88" y="84"/>
                  <a:pt x="87" y="84"/>
                </a:cubicBezTo>
                <a:cubicBezTo>
                  <a:pt x="87" y="84"/>
                  <a:pt x="86" y="84"/>
                  <a:pt x="86" y="84"/>
                </a:cubicBezTo>
                <a:cubicBezTo>
                  <a:pt x="85" y="84"/>
                  <a:pt x="84" y="84"/>
                  <a:pt x="83" y="84"/>
                </a:cubicBezTo>
                <a:cubicBezTo>
                  <a:pt x="83" y="84"/>
                  <a:pt x="83" y="84"/>
                  <a:pt x="82" y="84"/>
                </a:cubicBezTo>
                <a:cubicBezTo>
                  <a:pt x="82" y="84"/>
                  <a:pt x="82" y="84"/>
                  <a:pt x="82" y="84"/>
                </a:cubicBezTo>
                <a:cubicBezTo>
                  <a:pt x="82" y="84"/>
                  <a:pt x="82" y="84"/>
                  <a:pt x="82" y="84"/>
                </a:cubicBezTo>
                <a:cubicBezTo>
                  <a:pt x="81" y="84"/>
                  <a:pt x="81" y="84"/>
                  <a:pt x="80" y="84"/>
                </a:cubicBezTo>
                <a:cubicBezTo>
                  <a:pt x="80" y="84"/>
                  <a:pt x="79" y="84"/>
                  <a:pt x="79" y="84"/>
                </a:cubicBezTo>
                <a:cubicBezTo>
                  <a:pt x="74" y="78"/>
                  <a:pt x="67" y="60"/>
                  <a:pt x="66" y="50"/>
                </a:cubicBezTo>
                <a:cubicBezTo>
                  <a:pt x="74" y="42"/>
                  <a:pt x="89" y="32"/>
                  <a:pt x="98" y="30"/>
                </a:cubicBezTo>
                <a:cubicBezTo>
                  <a:pt x="99" y="30"/>
                  <a:pt x="99" y="30"/>
                  <a:pt x="100" y="30"/>
                </a:cubicBezTo>
                <a:cubicBezTo>
                  <a:pt x="100" y="30"/>
                  <a:pt x="100" y="30"/>
                  <a:pt x="100" y="30"/>
                </a:cubicBezTo>
                <a:cubicBezTo>
                  <a:pt x="100" y="30"/>
                  <a:pt x="100" y="30"/>
                  <a:pt x="100" y="30"/>
                </a:cubicBezTo>
                <a:cubicBezTo>
                  <a:pt x="100" y="30"/>
                  <a:pt x="100" y="30"/>
                  <a:pt x="100" y="30"/>
                </a:cubicBezTo>
                <a:cubicBezTo>
                  <a:pt x="100" y="30"/>
                  <a:pt x="101" y="30"/>
                  <a:pt x="101" y="30"/>
                </a:cubicBezTo>
                <a:cubicBezTo>
                  <a:pt x="101" y="30"/>
                  <a:pt x="101" y="31"/>
                  <a:pt x="101" y="31"/>
                </a:cubicBezTo>
                <a:cubicBezTo>
                  <a:pt x="101" y="31"/>
                  <a:pt x="101" y="31"/>
                  <a:pt x="102" y="31"/>
                </a:cubicBezTo>
                <a:cubicBezTo>
                  <a:pt x="102" y="31"/>
                  <a:pt x="102" y="31"/>
                  <a:pt x="102" y="31"/>
                </a:cubicBezTo>
                <a:cubicBezTo>
                  <a:pt x="102" y="31"/>
                  <a:pt x="102" y="31"/>
                  <a:pt x="102" y="31"/>
                </a:cubicBezTo>
                <a:cubicBezTo>
                  <a:pt x="103" y="31"/>
                  <a:pt x="103" y="31"/>
                  <a:pt x="103" y="31"/>
                </a:cubicBezTo>
                <a:cubicBezTo>
                  <a:pt x="103" y="31"/>
                  <a:pt x="103" y="31"/>
                  <a:pt x="103" y="31"/>
                </a:cubicBezTo>
                <a:cubicBezTo>
                  <a:pt x="106" y="33"/>
                  <a:pt x="109" y="34"/>
                  <a:pt x="111" y="36"/>
                </a:cubicBezTo>
                <a:cubicBezTo>
                  <a:pt x="112" y="36"/>
                  <a:pt x="112" y="36"/>
                  <a:pt x="112" y="36"/>
                </a:cubicBezTo>
                <a:cubicBezTo>
                  <a:pt x="113" y="37"/>
                  <a:pt x="114" y="37"/>
                  <a:pt x="115" y="38"/>
                </a:cubicBezTo>
                <a:cubicBezTo>
                  <a:pt x="115" y="38"/>
                  <a:pt x="115" y="38"/>
                  <a:pt x="115" y="38"/>
                </a:cubicBezTo>
                <a:cubicBezTo>
                  <a:pt x="116" y="39"/>
                  <a:pt x="117" y="39"/>
                  <a:pt x="118" y="40"/>
                </a:cubicBezTo>
                <a:cubicBezTo>
                  <a:pt x="118" y="40"/>
                  <a:pt x="118" y="40"/>
                  <a:pt x="118" y="40"/>
                </a:cubicBezTo>
                <a:cubicBezTo>
                  <a:pt x="119" y="41"/>
                  <a:pt x="120" y="42"/>
                  <a:pt x="121" y="42"/>
                </a:cubicBezTo>
                <a:cubicBezTo>
                  <a:pt x="122" y="43"/>
                  <a:pt x="122" y="43"/>
                  <a:pt x="122" y="43"/>
                </a:cubicBezTo>
                <a:cubicBezTo>
                  <a:pt x="123" y="44"/>
                  <a:pt x="124" y="44"/>
                  <a:pt x="125" y="45"/>
                </a:cubicBezTo>
                <a:cubicBezTo>
                  <a:pt x="125" y="45"/>
                  <a:pt x="125" y="45"/>
                  <a:pt x="125" y="45"/>
                </a:cubicBezTo>
                <a:cubicBezTo>
                  <a:pt x="126" y="46"/>
                  <a:pt x="127" y="47"/>
                  <a:pt x="128" y="48"/>
                </a:cubicBezTo>
                <a:cubicBezTo>
                  <a:pt x="128" y="48"/>
                  <a:pt x="128" y="48"/>
                  <a:pt x="129" y="48"/>
                </a:cubicBezTo>
                <a:cubicBezTo>
                  <a:pt x="129" y="49"/>
                  <a:pt x="130" y="50"/>
                  <a:pt x="131" y="51"/>
                </a:cubicBezTo>
                <a:cubicBezTo>
                  <a:pt x="131" y="51"/>
                  <a:pt x="131" y="52"/>
                  <a:pt x="131" y="52"/>
                </a:cubicBezTo>
                <a:cubicBezTo>
                  <a:pt x="131" y="53"/>
                  <a:pt x="131" y="53"/>
                  <a:pt x="131" y="53"/>
                </a:cubicBezTo>
                <a:cubicBezTo>
                  <a:pt x="131" y="54"/>
                  <a:pt x="130" y="54"/>
                  <a:pt x="130" y="55"/>
                </a:cubicBezTo>
                <a:cubicBezTo>
                  <a:pt x="130" y="55"/>
                  <a:pt x="130" y="55"/>
                  <a:pt x="130" y="55"/>
                </a:cubicBezTo>
                <a:cubicBezTo>
                  <a:pt x="130" y="56"/>
                  <a:pt x="130" y="56"/>
                  <a:pt x="130" y="57"/>
                </a:cubicBezTo>
                <a:cubicBezTo>
                  <a:pt x="130" y="57"/>
                  <a:pt x="130" y="57"/>
                  <a:pt x="130" y="57"/>
                </a:cubicBezTo>
                <a:cubicBezTo>
                  <a:pt x="129" y="58"/>
                  <a:pt x="129" y="59"/>
                  <a:pt x="129" y="59"/>
                </a:cubicBezTo>
                <a:cubicBezTo>
                  <a:pt x="129" y="60"/>
                  <a:pt x="129" y="60"/>
                  <a:pt x="129" y="60"/>
                </a:cubicBezTo>
                <a:cubicBezTo>
                  <a:pt x="129" y="60"/>
                  <a:pt x="128" y="61"/>
                  <a:pt x="128" y="62"/>
                </a:cubicBezTo>
                <a:cubicBezTo>
                  <a:pt x="128" y="62"/>
                  <a:pt x="128" y="62"/>
                  <a:pt x="128" y="62"/>
                </a:cubicBezTo>
                <a:cubicBezTo>
                  <a:pt x="128" y="63"/>
                  <a:pt x="128" y="64"/>
                  <a:pt x="127" y="65"/>
                </a:cubicBezTo>
                <a:cubicBezTo>
                  <a:pt x="127" y="65"/>
                  <a:pt x="127" y="65"/>
                  <a:pt x="127" y="65"/>
                </a:cubicBezTo>
                <a:cubicBezTo>
                  <a:pt x="127" y="67"/>
                  <a:pt x="126" y="69"/>
                  <a:pt x="126" y="70"/>
                </a:cubicBezTo>
                <a:cubicBezTo>
                  <a:pt x="126" y="71"/>
                  <a:pt x="126" y="71"/>
                  <a:pt x="125" y="71"/>
                </a:cubicBezTo>
                <a:cubicBezTo>
                  <a:pt x="125" y="71"/>
                  <a:pt x="125" y="71"/>
                  <a:pt x="125" y="71"/>
                </a:cubicBezTo>
                <a:cubicBezTo>
                  <a:pt x="125" y="71"/>
                  <a:pt x="125" y="72"/>
                  <a:pt x="125" y="72"/>
                </a:cubicBezTo>
                <a:cubicBezTo>
                  <a:pt x="125" y="72"/>
                  <a:pt x="125" y="72"/>
                  <a:pt x="125" y="72"/>
                </a:cubicBezTo>
                <a:cubicBezTo>
                  <a:pt x="125" y="72"/>
                  <a:pt x="125" y="73"/>
                  <a:pt x="125" y="73"/>
                </a:cubicBezTo>
                <a:cubicBezTo>
                  <a:pt x="125" y="73"/>
                  <a:pt x="125" y="73"/>
                  <a:pt x="125" y="73"/>
                </a:cubicBezTo>
                <a:cubicBezTo>
                  <a:pt x="125" y="74"/>
                  <a:pt x="125" y="74"/>
                  <a:pt x="124" y="74"/>
                </a:cubicBezTo>
                <a:cubicBezTo>
                  <a:pt x="124" y="74"/>
                  <a:pt x="124" y="74"/>
                  <a:pt x="124" y="74"/>
                </a:cubicBezTo>
                <a:cubicBezTo>
                  <a:pt x="124" y="75"/>
                  <a:pt x="124" y="75"/>
                  <a:pt x="124" y="75"/>
                </a:cubicBezTo>
                <a:cubicBezTo>
                  <a:pt x="124" y="75"/>
                  <a:pt x="124" y="75"/>
                  <a:pt x="124" y="75"/>
                </a:cubicBezTo>
                <a:cubicBezTo>
                  <a:pt x="124" y="76"/>
                  <a:pt x="124" y="76"/>
                  <a:pt x="124" y="76"/>
                </a:cubicBezTo>
                <a:cubicBezTo>
                  <a:pt x="124" y="76"/>
                  <a:pt x="124" y="76"/>
                  <a:pt x="124" y="76"/>
                </a:cubicBezTo>
                <a:cubicBezTo>
                  <a:pt x="124" y="77"/>
                  <a:pt x="123" y="77"/>
                  <a:pt x="123" y="78"/>
                </a:cubicBezTo>
                <a:cubicBezTo>
                  <a:pt x="123" y="78"/>
                  <a:pt x="123" y="78"/>
                  <a:pt x="123" y="78"/>
                </a:cubicBezTo>
                <a:cubicBezTo>
                  <a:pt x="123" y="78"/>
                  <a:pt x="123" y="79"/>
                  <a:pt x="122" y="80"/>
                </a:cubicBezTo>
                <a:cubicBezTo>
                  <a:pt x="122" y="80"/>
                  <a:pt x="122" y="80"/>
                  <a:pt x="122" y="80"/>
                </a:cubicBezTo>
                <a:cubicBezTo>
                  <a:pt x="122" y="81"/>
                  <a:pt x="122" y="81"/>
                  <a:pt x="122" y="81"/>
                </a:cubicBezTo>
                <a:cubicBezTo>
                  <a:pt x="122" y="81"/>
                  <a:pt x="122" y="81"/>
                  <a:pt x="122" y="81"/>
                </a:cubicBezTo>
                <a:cubicBezTo>
                  <a:pt x="122" y="82"/>
                  <a:pt x="122" y="82"/>
                  <a:pt x="121" y="82"/>
                </a:cubicBezTo>
                <a:cubicBezTo>
                  <a:pt x="121" y="82"/>
                  <a:pt x="121" y="82"/>
                  <a:pt x="121" y="82"/>
                </a:cubicBezTo>
                <a:cubicBezTo>
                  <a:pt x="121" y="82"/>
                  <a:pt x="121" y="83"/>
                  <a:pt x="121" y="83"/>
                </a:cubicBezTo>
                <a:cubicBezTo>
                  <a:pt x="121" y="83"/>
                  <a:pt x="121" y="83"/>
                  <a:pt x="121" y="83"/>
                </a:cubicBezTo>
                <a:cubicBezTo>
                  <a:pt x="121" y="84"/>
                  <a:pt x="120" y="84"/>
                  <a:pt x="120" y="85"/>
                </a:cubicBezTo>
                <a:cubicBezTo>
                  <a:pt x="120" y="85"/>
                  <a:pt x="119" y="85"/>
                  <a:pt x="118" y="85"/>
                </a:cubicBezTo>
                <a:cubicBezTo>
                  <a:pt x="118" y="85"/>
                  <a:pt x="117" y="84"/>
                  <a:pt x="116" y="84"/>
                </a:cubicBezTo>
                <a:close/>
                <a:moveTo>
                  <a:pt x="167" y="152"/>
                </a:moveTo>
                <a:cubicBezTo>
                  <a:pt x="167" y="153"/>
                  <a:pt x="166" y="153"/>
                  <a:pt x="165" y="154"/>
                </a:cubicBezTo>
                <a:cubicBezTo>
                  <a:pt x="165" y="154"/>
                  <a:pt x="165" y="154"/>
                  <a:pt x="165" y="154"/>
                </a:cubicBezTo>
                <a:cubicBezTo>
                  <a:pt x="163" y="156"/>
                  <a:pt x="160" y="159"/>
                  <a:pt x="156" y="162"/>
                </a:cubicBezTo>
                <a:cubicBezTo>
                  <a:pt x="156" y="162"/>
                  <a:pt x="156" y="162"/>
                  <a:pt x="156" y="162"/>
                </a:cubicBezTo>
                <a:cubicBezTo>
                  <a:pt x="156" y="162"/>
                  <a:pt x="156" y="162"/>
                  <a:pt x="156" y="162"/>
                </a:cubicBezTo>
                <a:cubicBezTo>
                  <a:pt x="151" y="166"/>
                  <a:pt x="145" y="169"/>
                  <a:pt x="138" y="171"/>
                </a:cubicBezTo>
                <a:cubicBezTo>
                  <a:pt x="138" y="171"/>
                  <a:pt x="138" y="171"/>
                  <a:pt x="138" y="171"/>
                </a:cubicBezTo>
                <a:cubicBezTo>
                  <a:pt x="138" y="171"/>
                  <a:pt x="138" y="171"/>
                  <a:pt x="138" y="171"/>
                </a:cubicBezTo>
                <a:cubicBezTo>
                  <a:pt x="138" y="171"/>
                  <a:pt x="138" y="171"/>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6" y="170"/>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5" y="169"/>
                </a:cubicBezTo>
                <a:cubicBezTo>
                  <a:pt x="135" y="169"/>
                  <a:pt x="135" y="169"/>
                  <a:pt x="135" y="169"/>
                </a:cubicBezTo>
                <a:cubicBezTo>
                  <a:pt x="135" y="169"/>
                  <a:pt x="135" y="169"/>
                  <a:pt x="135" y="169"/>
                </a:cubicBezTo>
                <a:cubicBezTo>
                  <a:pt x="135" y="168"/>
                  <a:pt x="135" y="168"/>
                  <a:pt x="135" y="168"/>
                </a:cubicBezTo>
                <a:cubicBezTo>
                  <a:pt x="134" y="168"/>
                  <a:pt x="134" y="168"/>
                  <a:pt x="134" y="168"/>
                </a:cubicBezTo>
                <a:cubicBezTo>
                  <a:pt x="134" y="168"/>
                  <a:pt x="134" y="168"/>
                  <a:pt x="134" y="168"/>
                </a:cubicBezTo>
                <a:cubicBezTo>
                  <a:pt x="134" y="168"/>
                  <a:pt x="134" y="168"/>
                  <a:pt x="134" y="168"/>
                </a:cubicBezTo>
                <a:cubicBezTo>
                  <a:pt x="134" y="168"/>
                  <a:pt x="134" y="167"/>
                  <a:pt x="134" y="167"/>
                </a:cubicBezTo>
                <a:cubicBezTo>
                  <a:pt x="134" y="167"/>
                  <a:pt x="134" y="167"/>
                  <a:pt x="134" y="167"/>
                </a:cubicBezTo>
                <a:cubicBezTo>
                  <a:pt x="134" y="167"/>
                  <a:pt x="134" y="167"/>
                  <a:pt x="134" y="167"/>
                </a:cubicBezTo>
                <a:cubicBezTo>
                  <a:pt x="134" y="167"/>
                  <a:pt x="133" y="167"/>
                  <a:pt x="133" y="167"/>
                </a:cubicBezTo>
                <a:cubicBezTo>
                  <a:pt x="133" y="167"/>
                  <a:pt x="133" y="167"/>
                  <a:pt x="133" y="167"/>
                </a:cubicBezTo>
                <a:cubicBezTo>
                  <a:pt x="133" y="166"/>
                  <a:pt x="133" y="166"/>
                  <a:pt x="132" y="166"/>
                </a:cubicBezTo>
                <a:cubicBezTo>
                  <a:pt x="132" y="166"/>
                  <a:pt x="132" y="166"/>
                  <a:pt x="131" y="165"/>
                </a:cubicBezTo>
                <a:cubicBezTo>
                  <a:pt x="131" y="165"/>
                  <a:pt x="131" y="165"/>
                  <a:pt x="131" y="165"/>
                </a:cubicBezTo>
                <a:cubicBezTo>
                  <a:pt x="131" y="165"/>
                  <a:pt x="130" y="164"/>
                  <a:pt x="130" y="164"/>
                </a:cubicBezTo>
                <a:cubicBezTo>
                  <a:pt x="129" y="163"/>
                  <a:pt x="129" y="163"/>
                  <a:pt x="129" y="163"/>
                </a:cubicBezTo>
                <a:cubicBezTo>
                  <a:pt x="129" y="163"/>
                  <a:pt x="129" y="163"/>
                  <a:pt x="129" y="163"/>
                </a:cubicBezTo>
                <a:cubicBezTo>
                  <a:pt x="129" y="163"/>
                  <a:pt x="128" y="162"/>
                  <a:pt x="128" y="162"/>
                </a:cubicBezTo>
                <a:cubicBezTo>
                  <a:pt x="128" y="162"/>
                  <a:pt x="128" y="162"/>
                  <a:pt x="128" y="162"/>
                </a:cubicBezTo>
                <a:cubicBezTo>
                  <a:pt x="128" y="162"/>
                  <a:pt x="128" y="162"/>
                  <a:pt x="128" y="162"/>
                </a:cubicBezTo>
                <a:cubicBezTo>
                  <a:pt x="126" y="160"/>
                  <a:pt x="125" y="159"/>
                  <a:pt x="124" y="158"/>
                </a:cubicBezTo>
                <a:cubicBezTo>
                  <a:pt x="124" y="158"/>
                  <a:pt x="124" y="158"/>
                  <a:pt x="124" y="158"/>
                </a:cubicBezTo>
                <a:cubicBezTo>
                  <a:pt x="124" y="158"/>
                  <a:pt x="124" y="158"/>
                  <a:pt x="124" y="158"/>
                </a:cubicBezTo>
                <a:cubicBezTo>
                  <a:pt x="123" y="157"/>
                  <a:pt x="123" y="157"/>
                  <a:pt x="122" y="156"/>
                </a:cubicBezTo>
                <a:cubicBezTo>
                  <a:pt x="122" y="156"/>
                  <a:pt x="122" y="156"/>
                  <a:pt x="122" y="156"/>
                </a:cubicBezTo>
                <a:cubicBezTo>
                  <a:pt x="122" y="156"/>
                  <a:pt x="122" y="155"/>
                  <a:pt x="121" y="155"/>
                </a:cubicBezTo>
                <a:cubicBezTo>
                  <a:pt x="121" y="155"/>
                  <a:pt x="121" y="155"/>
                  <a:pt x="121" y="155"/>
                </a:cubicBezTo>
                <a:cubicBezTo>
                  <a:pt x="121" y="154"/>
                  <a:pt x="121" y="154"/>
                  <a:pt x="120" y="154"/>
                </a:cubicBezTo>
                <a:cubicBezTo>
                  <a:pt x="120" y="154"/>
                  <a:pt x="120" y="153"/>
                  <a:pt x="120" y="153"/>
                </a:cubicBezTo>
                <a:cubicBezTo>
                  <a:pt x="120" y="153"/>
                  <a:pt x="119" y="153"/>
                  <a:pt x="119" y="152"/>
                </a:cubicBezTo>
                <a:cubicBezTo>
                  <a:pt x="119" y="152"/>
                  <a:pt x="119" y="152"/>
                  <a:pt x="120" y="152"/>
                </a:cubicBezTo>
                <a:cubicBezTo>
                  <a:pt x="120" y="152"/>
                  <a:pt x="120" y="152"/>
                  <a:pt x="120" y="152"/>
                </a:cubicBezTo>
                <a:cubicBezTo>
                  <a:pt x="124" y="147"/>
                  <a:pt x="130" y="139"/>
                  <a:pt x="134" y="131"/>
                </a:cubicBezTo>
                <a:cubicBezTo>
                  <a:pt x="134" y="131"/>
                  <a:pt x="134" y="131"/>
                  <a:pt x="134" y="131"/>
                </a:cubicBezTo>
                <a:cubicBezTo>
                  <a:pt x="134" y="130"/>
                  <a:pt x="135" y="130"/>
                  <a:pt x="135" y="129"/>
                </a:cubicBezTo>
                <a:cubicBezTo>
                  <a:pt x="135" y="129"/>
                  <a:pt x="135" y="129"/>
                  <a:pt x="136" y="128"/>
                </a:cubicBezTo>
                <a:cubicBezTo>
                  <a:pt x="136" y="128"/>
                  <a:pt x="136" y="128"/>
                  <a:pt x="136" y="127"/>
                </a:cubicBezTo>
                <a:cubicBezTo>
                  <a:pt x="136" y="127"/>
                  <a:pt x="137" y="127"/>
                  <a:pt x="137" y="126"/>
                </a:cubicBezTo>
                <a:cubicBezTo>
                  <a:pt x="137" y="126"/>
                  <a:pt x="137" y="126"/>
                  <a:pt x="137" y="125"/>
                </a:cubicBezTo>
                <a:cubicBezTo>
                  <a:pt x="138" y="125"/>
                  <a:pt x="138" y="124"/>
                  <a:pt x="138" y="124"/>
                </a:cubicBezTo>
                <a:cubicBezTo>
                  <a:pt x="138" y="124"/>
                  <a:pt x="138" y="123"/>
                  <a:pt x="138" y="123"/>
                </a:cubicBezTo>
                <a:cubicBezTo>
                  <a:pt x="139" y="123"/>
                  <a:pt x="139" y="122"/>
                  <a:pt x="139" y="122"/>
                </a:cubicBezTo>
                <a:cubicBezTo>
                  <a:pt x="139" y="122"/>
                  <a:pt x="139" y="121"/>
                  <a:pt x="139" y="121"/>
                </a:cubicBezTo>
                <a:cubicBezTo>
                  <a:pt x="140" y="121"/>
                  <a:pt x="140" y="120"/>
                  <a:pt x="140" y="120"/>
                </a:cubicBezTo>
                <a:cubicBezTo>
                  <a:pt x="141" y="120"/>
                  <a:pt x="141" y="120"/>
                  <a:pt x="142" y="120"/>
                </a:cubicBezTo>
                <a:cubicBezTo>
                  <a:pt x="142" y="120"/>
                  <a:pt x="142" y="120"/>
                  <a:pt x="142" y="120"/>
                </a:cubicBezTo>
                <a:cubicBezTo>
                  <a:pt x="143" y="120"/>
                  <a:pt x="143" y="120"/>
                  <a:pt x="143" y="120"/>
                </a:cubicBezTo>
                <a:cubicBezTo>
                  <a:pt x="143" y="120"/>
                  <a:pt x="144" y="120"/>
                  <a:pt x="144" y="120"/>
                </a:cubicBezTo>
                <a:cubicBezTo>
                  <a:pt x="144" y="120"/>
                  <a:pt x="144" y="120"/>
                  <a:pt x="144" y="120"/>
                </a:cubicBezTo>
                <a:cubicBezTo>
                  <a:pt x="145" y="120"/>
                  <a:pt x="145" y="120"/>
                  <a:pt x="146" y="120"/>
                </a:cubicBezTo>
                <a:cubicBezTo>
                  <a:pt x="146" y="120"/>
                  <a:pt x="146" y="120"/>
                  <a:pt x="146" y="120"/>
                </a:cubicBezTo>
                <a:cubicBezTo>
                  <a:pt x="147" y="120"/>
                  <a:pt x="147" y="120"/>
                  <a:pt x="148" y="120"/>
                </a:cubicBezTo>
                <a:cubicBezTo>
                  <a:pt x="148" y="120"/>
                  <a:pt x="148" y="120"/>
                  <a:pt x="148" y="120"/>
                </a:cubicBezTo>
                <a:cubicBezTo>
                  <a:pt x="148" y="120"/>
                  <a:pt x="148" y="120"/>
                  <a:pt x="149" y="120"/>
                </a:cubicBezTo>
                <a:cubicBezTo>
                  <a:pt x="152" y="120"/>
                  <a:pt x="155" y="120"/>
                  <a:pt x="158" y="120"/>
                </a:cubicBezTo>
                <a:cubicBezTo>
                  <a:pt x="160" y="120"/>
                  <a:pt x="162" y="120"/>
                  <a:pt x="163" y="120"/>
                </a:cubicBezTo>
                <a:cubicBezTo>
                  <a:pt x="164" y="120"/>
                  <a:pt x="166" y="120"/>
                  <a:pt x="166" y="120"/>
                </a:cubicBezTo>
                <a:cubicBezTo>
                  <a:pt x="167" y="120"/>
                  <a:pt x="167" y="120"/>
                  <a:pt x="167" y="120"/>
                </a:cubicBezTo>
                <a:cubicBezTo>
                  <a:pt x="168" y="120"/>
                  <a:pt x="169" y="120"/>
                  <a:pt x="170" y="120"/>
                </a:cubicBezTo>
                <a:cubicBezTo>
                  <a:pt x="170" y="120"/>
                  <a:pt x="170" y="120"/>
                  <a:pt x="170" y="120"/>
                </a:cubicBezTo>
                <a:cubicBezTo>
                  <a:pt x="170" y="120"/>
                  <a:pt x="171" y="120"/>
                  <a:pt x="171" y="120"/>
                </a:cubicBezTo>
                <a:cubicBezTo>
                  <a:pt x="171" y="122"/>
                  <a:pt x="172" y="124"/>
                  <a:pt x="172" y="126"/>
                </a:cubicBezTo>
                <a:cubicBezTo>
                  <a:pt x="172" y="126"/>
                  <a:pt x="172" y="126"/>
                  <a:pt x="172" y="126"/>
                </a:cubicBezTo>
                <a:cubicBezTo>
                  <a:pt x="172" y="127"/>
                  <a:pt x="172" y="127"/>
                  <a:pt x="172" y="128"/>
                </a:cubicBezTo>
                <a:cubicBezTo>
                  <a:pt x="172" y="128"/>
                  <a:pt x="172" y="128"/>
                  <a:pt x="172" y="128"/>
                </a:cubicBezTo>
                <a:cubicBezTo>
                  <a:pt x="172" y="128"/>
                  <a:pt x="172" y="129"/>
                  <a:pt x="172" y="129"/>
                </a:cubicBezTo>
                <a:cubicBezTo>
                  <a:pt x="172" y="129"/>
                  <a:pt x="172" y="130"/>
                  <a:pt x="172" y="130"/>
                </a:cubicBezTo>
                <a:cubicBezTo>
                  <a:pt x="172" y="130"/>
                  <a:pt x="172" y="131"/>
                  <a:pt x="172" y="131"/>
                </a:cubicBezTo>
                <a:cubicBezTo>
                  <a:pt x="172" y="131"/>
                  <a:pt x="172" y="131"/>
                  <a:pt x="172" y="132"/>
                </a:cubicBezTo>
                <a:cubicBezTo>
                  <a:pt x="172" y="132"/>
                  <a:pt x="172" y="132"/>
                  <a:pt x="172" y="133"/>
                </a:cubicBezTo>
                <a:cubicBezTo>
                  <a:pt x="172" y="133"/>
                  <a:pt x="172" y="133"/>
                  <a:pt x="172" y="133"/>
                </a:cubicBezTo>
                <a:cubicBezTo>
                  <a:pt x="172" y="134"/>
                  <a:pt x="172" y="134"/>
                  <a:pt x="172" y="135"/>
                </a:cubicBezTo>
                <a:cubicBezTo>
                  <a:pt x="172" y="135"/>
                  <a:pt x="172" y="135"/>
                  <a:pt x="172" y="135"/>
                </a:cubicBezTo>
                <a:cubicBezTo>
                  <a:pt x="172" y="136"/>
                  <a:pt x="172" y="137"/>
                  <a:pt x="172" y="138"/>
                </a:cubicBezTo>
                <a:cubicBezTo>
                  <a:pt x="172" y="138"/>
                  <a:pt x="172" y="138"/>
                  <a:pt x="172" y="138"/>
                </a:cubicBezTo>
                <a:cubicBezTo>
                  <a:pt x="172" y="138"/>
                  <a:pt x="172" y="139"/>
                  <a:pt x="172" y="139"/>
                </a:cubicBezTo>
                <a:cubicBezTo>
                  <a:pt x="172" y="139"/>
                  <a:pt x="172" y="139"/>
                  <a:pt x="172" y="140"/>
                </a:cubicBezTo>
                <a:cubicBezTo>
                  <a:pt x="172" y="140"/>
                  <a:pt x="172" y="140"/>
                  <a:pt x="172" y="141"/>
                </a:cubicBezTo>
                <a:cubicBezTo>
                  <a:pt x="172" y="141"/>
                  <a:pt x="172" y="141"/>
                  <a:pt x="172" y="141"/>
                </a:cubicBezTo>
                <a:cubicBezTo>
                  <a:pt x="172" y="142"/>
                  <a:pt x="172" y="142"/>
                  <a:pt x="172" y="142"/>
                </a:cubicBezTo>
                <a:cubicBezTo>
                  <a:pt x="172" y="142"/>
                  <a:pt x="172" y="143"/>
                  <a:pt x="171" y="143"/>
                </a:cubicBezTo>
                <a:cubicBezTo>
                  <a:pt x="171" y="143"/>
                  <a:pt x="171" y="143"/>
                  <a:pt x="171" y="144"/>
                </a:cubicBezTo>
                <a:cubicBezTo>
                  <a:pt x="171" y="144"/>
                  <a:pt x="171" y="144"/>
                  <a:pt x="171" y="144"/>
                </a:cubicBezTo>
                <a:cubicBezTo>
                  <a:pt x="171" y="145"/>
                  <a:pt x="171" y="145"/>
                  <a:pt x="171" y="145"/>
                </a:cubicBezTo>
                <a:cubicBezTo>
                  <a:pt x="171" y="145"/>
                  <a:pt x="171" y="145"/>
                  <a:pt x="171" y="146"/>
                </a:cubicBezTo>
                <a:cubicBezTo>
                  <a:pt x="171" y="146"/>
                  <a:pt x="171" y="146"/>
                  <a:pt x="171" y="146"/>
                </a:cubicBezTo>
                <a:cubicBezTo>
                  <a:pt x="171" y="146"/>
                  <a:pt x="171" y="146"/>
                  <a:pt x="171" y="146"/>
                </a:cubicBezTo>
                <a:cubicBezTo>
                  <a:pt x="171" y="146"/>
                  <a:pt x="171" y="146"/>
                  <a:pt x="171" y="146"/>
                </a:cubicBezTo>
                <a:cubicBezTo>
                  <a:pt x="171" y="146"/>
                  <a:pt x="171" y="146"/>
                  <a:pt x="171" y="146"/>
                </a:cubicBezTo>
                <a:cubicBezTo>
                  <a:pt x="171" y="146"/>
                  <a:pt x="171" y="146"/>
                  <a:pt x="171" y="147"/>
                </a:cubicBezTo>
                <a:cubicBezTo>
                  <a:pt x="171" y="147"/>
                  <a:pt x="171" y="147"/>
                  <a:pt x="171" y="148"/>
                </a:cubicBezTo>
                <a:cubicBezTo>
                  <a:pt x="171" y="148"/>
                  <a:pt x="170" y="148"/>
                  <a:pt x="170" y="149"/>
                </a:cubicBezTo>
                <a:cubicBezTo>
                  <a:pt x="170" y="149"/>
                  <a:pt x="170" y="149"/>
                  <a:pt x="170" y="149"/>
                </a:cubicBezTo>
                <a:cubicBezTo>
                  <a:pt x="169" y="149"/>
                  <a:pt x="169" y="150"/>
                  <a:pt x="169" y="150"/>
                </a:cubicBezTo>
                <a:cubicBezTo>
                  <a:pt x="169" y="150"/>
                  <a:pt x="169" y="150"/>
                  <a:pt x="169" y="150"/>
                </a:cubicBezTo>
                <a:cubicBezTo>
                  <a:pt x="168" y="151"/>
                  <a:pt x="168" y="151"/>
                  <a:pt x="167" y="152"/>
                </a:cubicBezTo>
                <a:cubicBezTo>
                  <a:pt x="167" y="152"/>
                  <a:pt x="167" y="152"/>
                  <a:pt x="167" y="152"/>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54" name="Freeform 27">
            <a:extLst>
              <a:ext uri="{FF2B5EF4-FFF2-40B4-BE49-F238E27FC236}">
                <a16:creationId xmlns:a16="http://schemas.microsoft.com/office/drawing/2014/main" id="{2F1621E6-94C9-4EF6-A0A6-E025CA958FCD}"/>
              </a:ext>
            </a:extLst>
          </p:cNvPr>
          <p:cNvSpPr>
            <a:spLocks noChangeAspect="1" noEditPoints="1"/>
          </p:cNvSpPr>
          <p:nvPr/>
        </p:nvSpPr>
        <p:spPr bwMode="gray">
          <a:xfrm flipH="1">
            <a:off x="10634326" y="4864625"/>
            <a:ext cx="90000" cy="90000"/>
          </a:xfrm>
          <a:custGeom>
            <a:avLst/>
            <a:gdLst>
              <a:gd name="T0" fmla="*/ 191 w 193"/>
              <a:gd name="T1" fmla="*/ 79 h 193"/>
              <a:gd name="T2" fmla="*/ 189 w 193"/>
              <a:gd name="T3" fmla="*/ 80 h 193"/>
              <a:gd name="T4" fmla="*/ 188 w 193"/>
              <a:gd name="T5" fmla="*/ 81 h 193"/>
              <a:gd name="T6" fmla="*/ 185 w 193"/>
              <a:gd name="T7" fmla="*/ 82 h 193"/>
              <a:gd name="T8" fmla="*/ 179 w 193"/>
              <a:gd name="T9" fmla="*/ 73 h 193"/>
              <a:gd name="T10" fmla="*/ 175 w 193"/>
              <a:gd name="T11" fmla="*/ 65 h 193"/>
              <a:gd name="T12" fmla="*/ 165 w 193"/>
              <a:gd name="T13" fmla="*/ 51 h 193"/>
              <a:gd name="T14" fmla="*/ 164 w 193"/>
              <a:gd name="T15" fmla="*/ 37 h 193"/>
              <a:gd name="T16" fmla="*/ 170 w 193"/>
              <a:gd name="T17" fmla="*/ 35 h 193"/>
              <a:gd name="T18" fmla="*/ 127 w 193"/>
              <a:gd name="T19" fmla="*/ 5 h 193"/>
              <a:gd name="T20" fmla="*/ 31 w 193"/>
              <a:gd name="T21" fmla="*/ 30 h 193"/>
              <a:gd name="T22" fmla="*/ 34 w 193"/>
              <a:gd name="T23" fmla="*/ 29 h 193"/>
              <a:gd name="T24" fmla="*/ 33 w 193"/>
              <a:gd name="T25" fmla="*/ 37 h 193"/>
              <a:gd name="T26" fmla="*/ 33 w 193"/>
              <a:gd name="T27" fmla="*/ 47 h 193"/>
              <a:gd name="T28" fmla="*/ 25 w 193"/>
              <a:gd name="T29" fmla="*/ 58 h 193"/>
              <a:gd name="T30" fmla="*/ 20 w 193"/>
              <a:gd name="T31" fmla="*/ 65 h 193"/>
              <a:gd name="T32" fmla="*/ 14 w 193"/>
              <a:gd name="T33" fmla="*/ 83 h 193"/>
              <a:gd name="T34" fmla="*/ 12 w 193"/>
              <a:gd name="T35" fmla="*/ 83 h 193"/>
              <a:gd name="T36" fmla="*/ 7 w 193"/>
              <a:gd name="T37" fmla="*/ 82 h 193"/>
              <a:gd name="T38" fmla="*/ 4 w 193"/>
              <a:gd name="T39" fmla="*/ 81 h 193"/>
              <a:gd name="T40" fmla="*/ 67 w 193"/>
              <a:gd name="T41" fmla="*/ 188 h 193"/>
              <a:gd name="T42" fmla="*/ 76 w 193"/>
              <a:gd name="T43" fmla="*/ 154 h 193"/>
              <a:gd name="T44" fmla="*/ 73 w 193"/>
              <a:gd name="T45" fmla="*/ 158 h 193"/>
              <a:gd name="T46" fmla="*/ 67 w 193"/>
              <a:gd name="T47" fmla="*/ 163 h 193"/>
              <a:gd name="T48" fmla="*/ 63 w 193"/>
              <a:gd name="T49" fmla="*/ 166 h 193"/>
              <a:gd name="T50" fmla="*/ 61 w 193"/>
              <a:gd name="T51" fmla="*/ 168 h 193"/>
              <a:gd name="T52" fmla="*/ 26 w 193"/>
              <a:gd name="T53" fmla="*/ 145 h 193"/>
              <a:gd name="T54" fmla="*/ 25 w 193"/>
              <a:gd name="T55" fmla="*/ 141 h 193"/>
              <a:gd name="T56" fmla="*/ 24 w 193"/>
              <a:gd name="T57" fmla="*/ 123 h 193"/>
              <a:gd name="T58" fmla="*/ 26 w 193"/>
              <a:gd name="T59" fmla="*/ 117 h 193"/>
              <a:gd name="T60" fmla="*/ 36 w 193"/>
              <a:gd name="T61" fmla="*/ 118 h 193"/>
              <a:gd name="T62" fmla="*/ 50 w 193"/>
              <a:gd name="T63" fmla="*/ 119 h 193"/>
              <a:gd name="T64" fmla="*/ 60 w 193"/>
              <a:gd name="T65" fmla="*/ 122 h 193"/>
              <a:gd name="T66" fmla="*/ 72 w 193"/>
              <a:gd name="T67" fmla="*/ 142 h 193"/>
              <a:gd name="T68" fmla="*/ 112 w 193"/>
              <a:gd name="T69" fmla="*/ 84 h 193"/>
              <a:gd name="T70" fmla="*/ 103 w 193"/>
              <a:gd name="T71" fmla="*/ 84 h 193"/>
              <a:gd name="T72" fmla="*/ 87 w 193"/>
              <a:gd name="T73" fmla="*/ 84 h 193"/>
              <a:gd name="T74" fmla="*/ 98 w 193"/>
              <a:gd name="T75" fmla="*/ 30 h 193"/>
              <a:gd name="T76" fmla="*/ 102 w 193"/>
              <a:gd name="T77" fmla="*/ 31 h 193"/>
              <a:gd name="T78" fmla="*/ 121 w 193"/>
              <a:gd name="T79" fmla="*/ 42 h 193"/>
              <a:gd name="T80" fmla="*/ 130 w 193"/>
              <a:gd name="T81" fmla="*/ 55 h 193"/>
              <a:gd name="T82" fmla="*/ 127 w 193"/>
              <a:gd name="T83" fmla="*/ 65 h 193"/>
              <a:gd name="T84" fmla="*/ 124 w 193"/>
              <a:gd name="T85" fmla="*/ 74 h 193"/>
              <a:gd name="T86" fmla="*/ 122 w 193"/>
              <a:gd name="T87" fmla="*/ 81 h 193"/>
              <a:gd name="T88" fmla="*/ 167 w 193"/>
              <a:gd name="T89" fmla="*/ 152 h 193"/>
              <a:gd name="T90" fmla="*/ 137 w 193"/>
              <a:gd name="T91" fmla="*/ 170 h 193"/>
              <a:gd name="T92" fmla="*/ 136 w 193"/>
              <a:gd name="T93" fmla="*/ 169 h 193"/>
              <a:gd name="T94" fmla="*/ 134 w 193"/>
              <a:gd name="T95" fmla="*/ 167 h 193"/>
              <a:gd name="T96" fmla="*/ 129 w 193"/>
              <a:gd name="T97" fmla="*/ 163 h 193"/>
              <a:gd name="T98" fmla="*/ 122 w 193"/>
              <a:gd name="T99" fmla="*/ 156 h 193"/>
              <a:gd name="T100" fmla="*/ 134 w 193"/>
              <a:gd name="T101" fmla="*/ 131 h 193"/>
              <a:gd name="T102" fmla="*/ 139 w 193"/>
              <a:gd name="T103" fmla="*/ 121 h 193"/>
              <a:gd name="T104" fmla="*/ 148 w 193"/>
              <a:gd name="T105" fmla="*/ 120 h 193"/>
              <a:gd name="T106" fmla="*/ 171 w 193"/>
              <a:gd name="T107" fmla="*/ 120 h 193"/>
              <a:gd name="T108" fmla="*/ 172 w 193"/>
              <a:gd name="T109" fmla="*/ 133 h 193"/>
              <a:gd name="T110" fmla="*/ 172 w 193"/>
              <a:gd name="T111" fmla="*/ 141 h 193"/>
              <a:gd name="T112" fmla="*/ 171 w 193"/>
              <a:gd name="T113" fmla="*/ 146 h 193"/>
              <a:gd name="T114" fmla="*/ 167 w 193"/>
              <a:gd name="T115" fmla="*/ 15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3" h="193">
                <a:moveTo>
                  <a:pt x="177" y="149"/>
                </a:moveTo>
                <a:cubicBezTo>
                  <a:pt x="178" y="148"/>
                  <a:pt x="178" y="147"/>
                  <a:pt x="178" y="147"/>
                </a:cubicBezTo>
                <a:cubicBezTo>
                  <a:pt x="178" y="147"/>
                  <a:pt x="179" y="146"/>
                  <a:pt x="180" y="145"/>
                </a:cubicBezTo>
                <a:cubicBezTo>
                  <a:pt x="187" y="131"/>
                  <a:pt x="193" y="117"/>
                  <a:pt x="193" y="96"/>
                </a:cubicBezTo>
                <a:cubicBezTo>
                  <a:pt x="193" y="95"/>
                  <a:pt x="192" y="94"/>
                  <a:pt x="192" y="94"/>
                </a:cubicBezTo>
                <a:cubicBezTo>
                  <a:pt x="192" y="93"/>
                  <a:pt x="193" y="93"/>
                  <a:pt x="193" y="92"/>
                </a:cubicBezTo>
                <a:cubicBezTo>
                  <a:pt x="192" y="87"/>
                  <a:pt x="192" y="83"/>
                  <a:pt x="191" y="79"/>
                </a:cubicBezTo>
                <a:cubicBezTo>
                  <a:pt x="191" y="79"/>
                  <a:pt x="191" y="79"/>
                  <a:pt x="191" y="79"/>
                </a:cubicBezTo>
                <a:cubicBezTo>
                  <a:pt x="191" y="79"/>
                  <a:pt x="191" y="79"/>
                  <a:pt x="191" y="79"/>
                </a:cubicBezTo>
                <a:cubicBezTo>
                  <a:pt x="191" y="79"/>
                  <a:pt x="191" y="79"/>
                  <a:pt x="190" y="79"/>
                </a:cubicBezTo>
                <a:cubicBezTo>
                  <a:pt x="190" y="79"/>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89" y="80"/>
                  <a:pt x="189" y="80"/>
                  <a:pt x="189" y="80"/>
                </a:cubicBezTo>
                <a:cubicBezTo>
                  <a:pt x="189" y="80"/>
                  <a:pt x="189" y="80"/>
                  <a:pt x="189" y="80"/>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8" y="81"/>
                  <a:pt x="188" y="81"/>
                  <a:pt x="188" y="81"/>
                </a:cubicBezTo>
                <a:cubicBezTo>
                  <a:pt x="188" y="81"/>
                  <a:pt x="188" y="81"/>
                  <a:pt x="188" y="81"/>
                </a:cubicBezTo>
                <a:cubicBezTo>
                  <a:pt x="188" y="82"/>
                  <a:pt x="188" y="82"/>
                  <a:pt x="187" y="82"/>
                </a:cubicBezTo>
                <a:cubicBezTo>
                  <a:pt x="187" y="82"/>
                  <a:pt x="187" y="82"/>
                  <a:pt x="187" y="82"/>
                </a:cubicBezTo>
                <a:cubicBezTo>
                  <a:pt x="187" y="82"/>
                  <a:pt x="187" y="82"/>
                  <a:pt x="187" y="82"/>
                </a:cubicBezTo>
                <a:cubicBezTo>
                  <a:pt x="186" y="82"/>
                  <a:pt x="186" y="82"/>
                  <a:pt x="186" y="82"/>
                </a:cubicBezTo>
                <a:cubicBezTo>
                  <a:pt x="186" y="82"/>
                  <a:pt x="186" y="82"/>
                  <a:pt x="186" y="82"/>
                </a:cubicBezTo>
                <a:cubicBezTo>
                  <a:pt x="186" y="82"/>
                  <a:pt x="186" y="82"/>
                  <a:pt x="186" y="82"/>
                </a:cubicBezTo>
                <a:cubicBezTo>
                  <a:pt x="186" y="82"/>
                  <a:pt x="185" y="82"/>
                  <a:pt x="185" y="82"/>
                </a:cubicBezTo>
                <a:cubicBezTo>
                  <a:pt x="185" y="82"/>
                  <a:pt x="185" y="82"/>
                  <a:pt x="185" y="82"/>
                </a:cubicBezTo>
                <a:cubicBezTo>
                  <a:pt x="185" y="82"/>
                  <a:pt x="184" y="82"/>
                  <a:pt x="183" y="83"/>
                </a:cubicBezTo>
                <a:cubicBezTo>
                  <a:pt x="183" y="82"/>
                  <a:pt x="183" y="81"/>
                  <a:pt x="183" y="81"/>
                </a:cubicBezTo>
                <a:cubicBezTo>
                  <a:pt x="183" y="80"/>
                  <a:pt x="182" y="80"/>
                  <a:pt x="182" y="79"/>
                </a:cubicBezTo>
                <a:cubicBezTo>
                  <a:pt x="182" y="79"/>
                  <a:pt x="182" y="79"/>
                  <a:pt x="182" y="78"/>
                </a:cubicBezTo>
                <a:cubicBezTo>
                  <a:pt x="182" y="78"/>
                  <a:pt x="181" y="77"/>
                  <a:pt x="181" y="77"/>
                </a:cubicBezTo>
                <a:cubicBezTo>
                  <a:pt x="181" y="77"/>
                  <a:pt x="181" y="76"/>
                  <a:pt x="181" y="76"/>
                </a:cubicBezTo>
                <a:cubicBezTo>
                  <a:pt x="181" y="76"/>
                  <a:pt x="180" y="75"/>
                  <a:pt x="180" y="74"/>
                </a:cubicBezTo>
                <a:cubicBezTo>
                  <a:pt x="180" y="74"/>
                  <a:pt x="180" y="74"/>
                  <a:pt x="179" y="73"/>
                </a:cubicBezTo>
                <a:cubicBezTo>
                  <a:pt x="179" y="73"/>
                  <a:pt x="179" y="73"/>
                  <a:pt x="179" y="73"/>
                </a:cubicBezTo>
                <a:cubicBezTo>
                  <a:pt x="179" y="73"/>
                  <a:pt x="179" y="72"/>
                  <a:pt x="179" y="72"/>
                </a:cubicBezTo>
                <a:cubicBezTo>
                  <a:pt x="179" y="72"/>
                  <a:pt x="179" y="72"/>
                  <a:pt x="179" y="72"/>
                </a:cubicBezTo>
                <a:cubicBezTo>
                  <a:pt x="179" y="72"/>
                  <a:pt x="178" y="71"/>
                  <a:pt x="178" y="71"/>
                </a:cubicBezTo>
                <a:cubicBezTo>
                  <a:pt x="178" y="70"/>
                  <a:pt x="178" y="70"/>
                  <a:pt x="178" y="70"/>
                </a:cubicBezTo>
                <a:cubicBezTo>
                  <a:pt x="178" y="70"/>
                  <a:pt x="178" y="70"/>
                  <a:pt x="178" y="70"/>
                </a:cubicBezTo>
                <a:cubicBezTo>
                  <a:pt x="177" y="69"/>
                  <a:pt x="177" y="68"/>
                  <a:pt x="176" y="68"/>
                </a:cubicBezTo>
                <a:cubicBezTo>
                  <a:pt x="176" y="67"/>
                  <a:pt x="176" y="67"/>
                  <a:pt x="176" y="67"/>
                </a:cubicBezTo>
                <a:cubicBezTo>
                  <a:pt x="176" y="66"/>
                  <a:pt x="175" y="66"/>
                  <a:pt x="175" y="65"/>
                </a:cubicBezTo>
                <a:cubicBezTo>
                  <a:pt x="175" y="65"/>
                  <a:pt x="175" y="65"/>
                  <a:pt x="175" y="65"/>
                </a:cubicBezTo>
                <a:cubicBezTo>
                  <a:pt x="174" y="64"/>
                  <a:pt x="173" y="63"/>
                  <a:pt x="173" y="62"/>
                </a:cubicBezTo>
                <a:cubicBezTo>
                  <a:pt x="173" y="62"/>
                  <a:pt x="173" y="62"/>
                  <a:pt x="173" y="62"/>
                </a:cubicBezTo>
                <a:cubicBezTo>
                  <a:pt x="173" y="62"/>
                  <a:pt x="173" y="62"/>
                  <a:pt x="173" y="62"/>
                </a:cubicBezTo>
                <a:cubicBezTo>
                  <a:pt x="172" y="61"/>
                  <a:pt x="172" y="61"/>
                  <a:pt x="172" y="60"/>
                </a:cubicBezTo>
                <a:cubicBezTo>
                  <a:pt x="171" y="60"/>
                  <a:pt x="171" y="60"/>
                  <a:pt x="171" y="60"/>
                </a:cubicBezTo>
                <a:cubicBezTo>
                  <a:pt x="171" y="59"/>
                  <a:pt x="171" y="59"/>
                  <a:pt x="170" y="58"/>
                </a:cubicBezTo>
                <a:cubicBezTo>
                  <a:pt x="169" y="56"/>
                  <a:pt x="167" y="54"/>
                  <a:pt x="166" y="53"/>
                </a:cubicBezTo>
                <a:cubicBezTo>
                  <a:pt x="166" y="53"/>
                  <a:pt x="166" y="53"/>
                  <a:pt x="166" y="53"/>
                </a:cubicBezTo>
                <a:cubicBezTo>
                  <a:pt x="165" y="52"/>
                  <a:pt x="165" y="52"/>
                  <a:pt x="165" y="51"/>
                </a:cubicBezTo>
                <a:cubicBezTo>
                  <a:pt x="164" y="51"/>
                  <a:pt x="164" y="51"/>
                  <a:pt x="164" y="51"/>
                </a:cubicBezTo>
                <a:cubicBezTo>
                  <a:pt x="164" y="51"/>
                  <a:pt x="164" y="51"/>
                  <a:pt x="164" y="51"/>
                </a:cubicBezTo>
                <a:cubicBezTo>
                  <a:pt x="163" y="50"/>
                  <a:pt x="163" y="50"/>
                  <a:pt x="163" y="50"/>
                </a:cubicBezTo>
                <a:cubicBezTo>
                  <a:pt x="163" y="49"/>
                  <a:pt x="163" y="49"/>
                  <a:pt x="164" y="48"/>
                </a:cubicBezTo>
                <a:cubicBezTo>
                  <a:pt x="164" y="47"/>
                  <a:pt x="164" y="46"/>
                  <a:pt x="164" y="44"/>
                </a:cubicBezTo>
                <a:cubicBezTo>
                  <a:pt x="164" y="43"/>
                  <a:pt x="164" y="43"/>
                  <a:pt x="164" y="42"/>
                </a:cubicBezTo>
                <a:cubicBezTo>
                  <a:pt x="164" y="41"/>
                  <a:pt x="164" y="40"/>
                  <a:pt x="164" y="39"/>
                </a:cubicBezTo>
                <a:cubicBezTo>
                  <a:pt x="164" y="39"/>
                  <a:pt x="164" y="39"/>
                  <a:pt x="164" y="39"/>
                </a:cubicBezTo>
                <a:cubicBezTo>
                  <a:pt x="164" y="38"/>
                  <a:pt x="164" y="37"/>
                  <a:pt x="164" y="37"/>
                </a:cubicBezTo>
                <a:cubicBezTo>
                  <a:pt x="164" y="36"/>
                  <a:pt x="164" y="36"/>
                  <a:pt x="164" y="36"/>
                </a:cubicBezTo>
                <a:cubicBezTo>
                  <a:pt x="164" y="35"/>
                  <a:pt x="164" y="34"/>
                  <a:pt x="164" y="34"/>
                </a:cubicBezTo>
                <a:cubicBezTo>
                  <a:pt x="164" y="34"/>
                  <a:pt x="164" y="33"/>
                  <a:pt x="164" y="33"/>
                </a:cubicBezTo>
                <a:cubicBezTo>
                  <a:pt x="164" y="33"/>
                  <a:pt x="164" y="33"/>
                  <a:pt x="164" y="33"/>
                </a:cubicBezTo>
                <a:cubicBezTo>
                  <a:pt x="163" y="32"/>
                  <a:pt x="163" y="31"/>
                  <a:pt x="163" y="31"/>
                </a:cubicBezTo>
                <a:cubicBezTo>
                  <a:pt x="165" y="31"/>
                  <a:pt x="167" y="33"/>
                  <a:pt x="169" y="34"/>
                </a:cubicBezTo>
                <a:cubicBezTo>
                  <a:pt x="169" y="34"/>
                  <a:pt x="169" y="34"/>
                  <a:pt x="169" y="34"/>
                </a:cubicBezTo>
                <a:cubicBezTo>
                  <a:pt x="169" y="35"/>
                  <a:pt x="169" y="35"/>
                  <a:pt x="170" y="35"/>
                </a:cubicBezTo>
                <a:cubicBezTo>
                  <a:pt x="170" y="35"/>
                  <a:pt x="170" y="35"/>
                  <a:pt x="170" y="35"/>
                </a:cubicBezTo>
                <a:cubicBezTo>
                  <a:pt x="170" y="35"/>
                  <a:pt x="170" y="35"/>
                  <a:pt x="170" y="35"/>
                </a:cubicBezTo>
                <a:cubicBezTo>
                  <a:pt x="170" y="35"/>
                  <a:pt x="170" y="35"/>
                  <a:pt x="170" y="35"/>
                </a:cubicBezTo>
                <a:cubicBezTo>
                  <a:pt x="170" y="35"/>
                  <a:pt x="170" y="36"/>
                  <a:pt x="170" y="36"/>
                </a:cubicBezTo>
                <a:cubicBezTo>
                  <a:pt x="171" y="36"/>
                  <a:pt x="171" y="36"/>
                  <a:pt x="171" y="36"/>
                </a:cubicBezTo>
                <a:cubicBezTo>
                  <a:pt x="171" y="36"/>
                  <a:pt x="171" y="36"/>
                  <a:pt x="171" y="36"/>
                </a:cubicBezTo>
                <a:cubicBezTo>
                  <a:pt x="171" y="35"/>
                  <a:pt x="171" y="35"/>
                  <a:pt x="171" y="34"/>
                </a:cubicBezTo>
                <a:cubicBezTo>
                  <a:pt x="160" y="21"/>
                  <a:pt x="145" y="12"/>
                  <a:pt x="129" y="6"/>
                </a:cubicBezTo>
                <a:cubicBezTo>
                  <a:pt x="128" y="5"/>
                  <a:pt x="128" y="6"/>
                  <a:pt x="127" y="6"/>
                </a:cubicBezTo>
                <a:cubicBezTo>
                  <a:pt x="128" y="5"/>
                  <a:pt x="127" y="5"/>
                  <a:pt x="127" y="5"/>
                </a:cubicBezTo>
                <a:cubicBezTo>
                  <a:pt x="117" y="2"/>
                  <a:pt x="107" y="0"/>
                  <a:pt x="96" y="0"/>
                </a:cubicBezTo>
                <a:cubicBezTo>
                  <a:pt x="85" y="0"/>
                  <a:pt x="75" y="1"/>
                  <a:pt x="66" y="5"/>
                </a:cubicBezTo>
                <a:cubicBezTo>
                  <a:pt x="65" y="6"/>
                  <a:pt x="65" y="6"/>
                  <a:pt x="65" y="6"/>
                </a:cubicBezTo>
                <a:cubicBezTo>
                  <a:pt x="65" y="6"/>
                  <a:pt x="62" y="6"/>
                  <a:pt x="60" y="7"/>
                </a:cubicBezTo>
                <a:cubicBezTo>
                  <a:pt x="45" y="13"/>
                  <a:pt x="31" y="24"/>
                  <a:pt x="21" y="37"/>
                </a:cubicBezTo>
                <a:cubicBezTo>
                  <a:pt x="20" y="37"/>
                  <a:pt x="20" y="38"/>
                  <a:pt x="20" y="38"/>
                </a:cubicBezTo>
                <a:cubicBezTo>
                  <a:pt x="22" y="37"/>
                  <a:pt x="26" y="33"/>
                  <a:pt x="30" y="31"/>
                </a:cubicBezTo>
                <a:cubicBezTo>
                  <a:pt x="30" y="31"/>
                  <a:pt x="30" y="31"/>
                  <a:pt x="30" y="31"/>
                </a:cubicBezTo>
                <a:cubicBezTo>
                  <a:pt x="31" y="30"/>
                  <a:pt x="31" y="30"/>
                  <a:pt x="31" y="30"/>
                </a:cubicBezTo>
                <a:cubicBezTo>
                  <a:pt x="31" y="30"/>
                  <a:pt x="31" y="30"/>
                  <a:pt x="32" y="30"/>
                </a:cubicBezTo>
                <a:cubicBezTo>
                  <a:pt x="32" y="30"/>
                  <a:pt x="32" y="30"/>
                  <a:pt x="32" y="29"/>
                </a:cubicBezTo>
                <a:cubicBezTo>
                  <a:pt x="32" y="29"/>
                  <a:pt x="33" y="29"/>
                  <a:pt x="33" y="29"/>
                </a:cubicBezTo>
                <a:cubicBezTo>
                  <a:pt x="33" y="29"/>
                  <a:pt x="33" y="29"/>
                  <a:pt x="33" y="29"/>
                </a:cubicBezTo>
                <a:cubicBezTo>
                  <a:pt x="33" y="29"/>
                  <a:pt x="33" y="29"/>
                  <a:pt x="34" y="29"/>
                </a:cubicBezTo>
                <a:cubicBezTo>
                  <a:pt x="34" y="29"/>
                  <a:pt x="34" y="29"/>
                  <a:pt x="34" y="29"/>
                </a:cubicBezTo>
                <a:cubicBezTo>
                  <a:pt x="34" y="29"/>
                  <a:pt x="34" y="29"/>
                  <a:pt x="34" y="29"/>
                </a:cubicBezTo>
                <a:cubicBezTo>
                  <a:pt x="34" y="29"/>
                  <a:pt x="34" y="29"/>
                  <a:pt x="34" y="28"/>
                </a:cubicBezTo>
                <a:cubicBezTo>
                  <a:pt x="34" y="29"/>
                  <a:pt x="34" y="29"/>
                  <a:pt x="34" y="29"/>
                </a:cubicBezTo>
                <a:cubicBezTo>
                  <a:pt x="34" y="29"/>
                  <a:pt x="34" y="29"/>
                  <a:pt x="34" y="29"/>
                </a:cubicBezTo>
                <a:cubicBezTo>
                  <a:pt x="34" y="30"/>
                  <a:pt x="34" y="30"/>
                  <a:pt x="34" y="30"/>
                </a:cubicBezTo>
                <a:cubicBezTo>
                  <a:pt x="34" y="30"/>
                  <a:pt x="34" y="30"/>
                  <a:pt x="34" y="31"/>
                </a:cubicBezTo>
                <a:cubicBezTo>
                  <a:pt x="34" y="31"/>
                  <a:pt x="34" y="32"/>
                  <a:pt x="34" y="33"/>
                </a:cubicBezTo>
                <a:cubicBezTo>
                  <a:pt x="34" y="33"/>
                  <a:pt x="34" y="33"/>
                  <a:pt x="34" y="33"/>
                </a:cubicBezTo>
                <a:cubicBezTo>
                  <a:pt x="34" y="33"/>
                  <a:pt x="34" y="34"/>
                  <a:pt x="33" y="35"/>
                </a:cubicBezTo>
                <a:cubicBezTo>
                  <a:pt x="33" y="35"/>
                  <a:pt x="33" y="35"/>
                  <a:pt x="33" y="35"/>
                </a:cubicBezTo>
                <a:cubicBezTo>
                  <a:pt x="33" y="35"/>
                  <a:pt x="33" y="36"/>
                  <a:pt x="33" y="36"/>
                </a:cubicBezTo>
                <a:cubicBezTo>
                  <a:pt x="33" y="37"/>
                  <a:pt x="33" y="37"/>
                  <a:pt x="33" y="37"/>
                </a:cubicBezTo>
                <a:cubicBezTo>
                  <a:pt x="33" y="37"/>
                  <a:pt x="33" y="38"/>
                  <a:pt x="33" y="38"/>
                </a:cubicBezTo>
                <a:cubicBezTo>
                  <a:pt x="33" y="39"/>
                  <a:pt x="33" y="39"/>
                  <a:pt x="33" y="39"/>
                </a:cubicBezTo>
                <a:cubicBezTo>
                  <a:pt x="33" y="39"/>
                  <a:pt x="33" y="39"/>
                  <a:pt x="33" y="40"/>
                </a:cubicBezTo>
                <a:cubicBezTo>
                  <a:pt x="33" y="40"/>
                  <a:pt x="33" y="41"/>
                  <a:pt x="33" y="42"/>
                </a:cubicBezTo>
                <a:cubicBezTo>
                  <a:pt x="33" y="42"/>
                  <a:pt x="33" y="42"/>
                  <a:pt x="33" y="42"/>
                </a:cubicBezTo>
                <a:cubicBezTo>
                  <a:pt x="33" y="43"/>
                  <a:pt x="33" y="43"/>
                  <a:pt x="33" y="44"/>
                </a:cubicBezTo>
                <a:cubicBezTo>
                  <a:pt x="33" y="45"/>
                  <a:pt x="33" y="45"/>
                  <a:pt x="33" y="46"/>
                </a:cubicBezTo>
                <a:cubicBezTo>
                  <a:pt x="33" y="46"/>
                  <a:pt x="33" y="46"/>
                  <a:pt x="33" y="47"/>
                </a:cubicBezTo>
                <a:cubicBezTo>
                  <a:pt x="33" y="47"/>
                  <a:pt x="33" y="47"/>
                  <a:pt x="33" y="47"/>
                </a:cubicBezTo>
                <a:cubicBezTo>
                  <a:pt x="34" y="48"/>
                  <a:pt x="34" y="49"/>
                  <a:pt x="34" y="49"/>
                </a:cubicBezTo>
                <a:cubicBezTo>
                  <a:pt x="33" y="50"/>
                  <a:pt x="32" y="51"/>
                  <a:pt x="31" y="51"/>
                </a:cubicBezTo>
                <a:cubicBezTo>
                  <a:pt x="31" y="51"/>
                  <a:pt x="31" y="52"/>
                  <a:pt x="31" y="52"/>
                </a:cubicBezTo>
                <a:cubicBezTo>
                  <a:pt x="30" y="52"/>
                  <a:pt x="30" y="52"/>
                  <a:pt x="30" y="53"/>
                </a:cubicBezTo>
                <a:cubicBezTo>
                  <a:pt x="29" y="53"/>
                  <a:pt x="29" y="53"/>
                  <a:pt x="29" y="54"/>
                </a:cubicBezTo>
                <a:cubicBezTo>
                  <a:pt x="28" y="54"/>
                  <a:pt x="28" y="54"/>
                  <a:pt x="28" y="55"/>
                </a:cubicBezTo>
                <a:cubicBezTo>
                  <a:pt x="28" y="55"/>
                  <a:pt x="27" y="55"/>
                  <a:pt x="27" y="55"/>
                </a:cubicBezTo>
                <a:cubicBezTo>
                  <a:pt x="27" y="56"/>
                  <a:pt x="26" y="56"/>
                  <a:pt x="26" y="56"/>
                </a:cubicBezTo>
                <a:cubicBezTo>
                  <a:pt x="26" y="57"/>
                  <a:pt x="25" y="57"/>
                  <a:pt x="25" y="58"/>
                </a:cubicBezTo>
                <a:cubicBezTo>
                  <a:pt x="25" y="58"/>
                  <a:pt x="24" y="59"/>
                  <a:pt x="24" y="59"/>
                </a:cubicBezTo>
                <a:cubicBezTo>
                  <a:pt x="24" y="59"/>
                  <a:pt x="24" y="59"/>
                  <a:pt x="24" y="59"/>
                </a:cubicBezTo>
                <a:cubicBezTo>
                  <a:pt x="24" y="59"/>
                  <a:pt x="23" y="60"/>
                  <a:pt x="23" y="60"/>
                </a:cubicBezTo>
                <a:cubicBezTo>
                  <a:pt x="23" y="60"/>
                  <a:pt x="22" y="61"/>
                  <a:pt x="22" y="62"/>
                </a:cubicBezTo>
                <a:cubicBezTo>
                  <a:pt x="22" y="62"/>
                  <a:pt x="22" y="62"/>
                  <a:pt x="22" y="62"/>
                </a:cubicBezTo>
                <a:cubicBezTo>
                  <a:pt x="22" y="62"/>
                  <a:pt x="21" y="63"/>
                  <a:pt x="21" y="63"/>
                </a:cubicBezTo>
                <a:cubicBezTo>
                  <a:pt x="21" y="63"/>
                  <a:pt x="21" y="64"/>
                  <a:pt x="20" y="64"/>
                </a:cubicBezTo>
                <a:cubicBezTo>
                  <a:pt x="20" y="64"/>
                  <a:pt x="20" y="64"/>
                  <a:pt x="20" y="64"/>
                </a:cubicBezTo>
                <a:cubicBezTo>
                  <a:pt x="20" y="65"/>
                  <a:pt x="20" y="65"/>
                  <a:pt x="20" y="65"/>
                </a:cubicBezTo>
                <a:cubicBezTo>
                  <a:pt x="19" y="66"/>
                  <a:pt x="19" y="66"/>
                  <a:pt x="19" y="67"/>
                </a:cubicBezTo>
                <a:cubicBezTo>
                  <a:pt x="19" y="67"/>
                  <a:pt x="19" y="67"/>
                  <a:pt x="19" y="67"/>
                </a:cubicBezTo>
                <a:cubicBezTo>
                  <a:pt x="18" y="68"/>
                  <a:pt x="18" y="69"/>
                  <a:pt x="18" y="70"/>
                </a:cubicBezTo>
                <a:cubicBezTo>
                  <a:pt x="17" y="71"/>
                  <a:pt x="17" y="72"/>
                  <a:pt x="16" y="73"/>
                </a:cubicBezTo>
                <a:cubicBezTo>
                  <a:pt x="16" y="73"/>
                  <a:pt x="16" y="73"/>
                  <a:pt x="16" y="73"/>
                </a:cubicBezTo>
                <a:cubicBezTo>
                  <a:pt x="16" y="74"/>
                  <a:pt x="16" y="75"/>
                  <a:pt x="16" y="75"/>
                </a:cubicBezTo>
                <a:cubicBezTo>
                  <a:pt x="16" y="75"/>
                  <a:pt x="16" y="75"/>
                  <a:pt x="16" y="75"/>
                </a:cubicBezTo>
                <a:cubicBezTo>
                  <a:pt x="15" y="77"/>
                  <a:pt x="15" y="79"/>
                  <a:pt x="14" y="80"/>
                </a:cubicBezTo>
                <a:cubicBezTo>
                  <a:pt x="14" y="81"/>
                  <a:pt x="14" y="82"/>
                  <a:pt x="14" y="83"/>
                </a:cubicBezTo>
                <a:cubicBezTo>
                  <a:pt x="14" y="83"/>
                  <a:pt x="14" y="83"/>
                  <a:pt x="14" y="83"/>
                </a:cubicBezTo>
                <a:cubicBezTo>
                  <a:pt x="14" y="83"/>
                  <a:pt x="14" y="83"/>
                  <a:pt x="14"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2" y="83"/>
                </a:cubicBezTo>
                <a:cubicBezTo>
                  <a:pt x="12" y="83"/>
                  <a:pt x="12" y="83"/>
                  <a:pt x="12" y="83"/>
                </a:cubicBezTo>
                <a:cubicBezTo>
                  <a:pt x="12" y="83"/>
                  <a:pt x="12" y="83"/>
                  <a:pt x="12" y="83"/>
                </a:cubicBezTo>
                <a:cubicBezTo>
                  <a:pt x="12" y="83"/>
                  <a:pt x="12" y="83"/>
                  <a:pt x="12" y="83"/>
                </a:cubicBezTo>
                <a:cubicBezTo>
                  <a:pt x="11" y="83"/>
                  <a:pt x="11" y="83"/>
                  <a:pt x="11" y="83"/>
                </a:cubicBezTo>
                <a:cubicBezTo>
                  <a:pt x="11" y="83"/>
                  <a:pt x="11" y="83"/>
                  <a:pt x="11" y="83"/>
                </a:cubicBezTo>
                <a:cubicBezTo>
                  <a:pt x="10" y="82"/>
                  <a:pt x="10" y="82"/>
                  <a:pt x="10" y="82"/>
                </a:cubicBezTo>
                <a:cubicBezTo>
                  <a:pt x="10" y="82"/>
                  <a:pt x="10" y="82"/>
                  <a:pt x="10" y="82"/>
                </a:cubicBezTo>
                <a:cubicBezTo>
                  <a:pt x="10" y="82"/>
                  <a:pt x="10" y="82"/>
                  <a:pt x="9" y="82"/>
                </a:cubicBezTo>
                <a:cubicBezTo>
                  <a:pt x="9" y="82"/>
                  <a:pt x="9" y="82"/>
                  <a:pt x="9" y="82"/>
                </a:cubicBezTo>
                <a:cubicBezTo>
                  <a:pt x="8" y="82"/>
                  <a:pt x="8" y="82"/>
                  <a:pt x="7" y="82"/>
                </a:cubicBezTo>
                <a:cubicBezTo>
                  <a:pt x="7" y="82"/>
                  <a:pt x="7" y="82"/>
                  <a:pt x="7" y="82"/>
                </a:cubicBezTo>
                <a:cubicBezTo>
                  <a:pt x="6" y="82"/>
                  <a:pt x="6" y="82"/>
                  <a:pt x="6" y="82"/>
                </a:cubicBezTo>
                <a:cubicBezTo>
                  <a:pt x="6" y="82"/>
                  <a:pt x="5" y="82"/>
                  <a:pt x="5" y="82"/>
                </a:cubicBezTo>
                <a:cubicBezTo>
                  <a:pt x="5" y="82"/>
                  <a:pt x="5" y="82"/>
                  <a:pt x="5" y="82"/>
                </a:cubicBezTo>
                <a:cubicBezTo>
                  <a:pt x="5" y="82"/>
                  <a:pt x="5" y="81"/>
                  <a:pt x="5" y="81"/>
                </a:cubicBezTo>
                <a:cubicBezTo>
                  <a:pt x="5" y="81"/>
                  <a:pt x="4" y="81"/>
                  <a:pt x="4" y="81"/>
                </a:cubicBezTo>
                <a:cubicBezTo>
                  <a:pt x="4" y="81"/>
                  <a:pt x="4" y="81"/>
                  <a:pt x="4" y="81"/>
                </a:cubicBezTo>
                <a:cubicBezTo>
                  <a:pt x="4" y="81"/>
                  <a:pt x="4" y="81"/>
                  <a:pt x="4" y="81"/>
                </a:cubicBezTo>
                <a:cubicBezTo>
                  <a:pt x="4" y="81"/>
                  <a:pt x="4" y="81"/>
                  <a:pt x="4" y="81"/>
                </a:cubicBezTo>
                <a:cubicBezTo>
                  <a:pt x="3" y="81"/>
                  <a:pt x="3" y="81"/>
                  <a:pt x="3" y="81"/>
                </a:cubicBezTo>
                <a:cubicBezTo>
                  <a:pt x="3" y="81"/>
                  <a:pt x="3" y="81"/>
                  <a:pt x="3" y="81"/>
                </a:cubicBezTo>
                <a:cubicBezTo>
                  <a:pt x="3" y="81"/>
                  <a:pt x="3" y="81"/>
                  <a:pt x="3" y="81"/>
                </a:cubicBezTo>
                <a:cubicBezTo>
                  <a:pt x="2" y="81"/>
                  <a:pt x="2" y="81"/>
                  <a:pt x="2" y="81"/>
                </a:cubicBezTo>
                <a:cubicBezTo>
                  <a:pt x="1" y="86"/>
                  <a:pt x="0" y="91"/>
                  <a:pt x="0" y="96"/>
                </a:cubicBezTo>
                <a:cubicBezTo>
                  <a:pt x="0" y="113"/>
                  <a:pt x="5" y="129"/>
                  <a:pt x="12" y="143"/>
                </a:cubicBezTo>
                <a:cubicBezTo>
                  <a:pt x="13" y="145"/>
                  <a:pt x="16" y="148"/>
                  <a:pt x="17" y="148"/>
                </a:cubicBezTo>
                <a:cubicBezTo>
                  <a:pt x="16" y="149"/>
                  <a:pt x="16" y="149"/>
                  <a:pt x="17" y="150"/>
                </a:cubicBezTo>
                <a:cubicBezTo>
                  <a:pt x="28" y="168"/>
                  <a:pt x="46" y="181"/>
                  <a:pt x="67" y="188"/>
                </a:cubicBezTo>
                <a:cubicBezTo>
                  <a:pt x="69" y="189"/>
                  <a:pt x="71" y="188"/>
                  <a:pt x="73" y="188"/>
                </a:cubicBezTo>
                <a:cubicBezTo>
                  <a:pt x="73" y="189"/>
                  <a:pt x="76" y="190"/>
                  <a:pt x="78" y="191"/>
                </a:cubicBezTo>
                <a:cubicBezTo>
                  <a:pt x="84" y="192"/>
                  <a:pt x="90" y="193"/>
                  <a:pt x="96" y="193"/>
                </a:cubicBezTo>
                <a:cubicBezTo>
                  <a:pt x="103" y="193"/>
                  <a:pt x="110" y="192"/>
                  <a:pt x="116" y="190"/>
                </a:cubicBezTo>
                <a:cubicBezTo>
                  <a:pt x="118" y="190"/>
                  <a:pt x="121" y="189"/>
                  <a:pt x="122" y="188"/>
                </a:cubicBezTo>
                <a:cubicBezTo>
                  <a:pt x="122" y="188"/>
                  <a:pt x="123" y="188"/>
                  <a:pt x="124" y="188"/>
                </a:cubicBezTo>
                <a:cubicBezTo>
                  <a:pt x="148" y="181"/>
                  <a:pt x="166" y="167"/>
                  <a:pt x="177" y="149"/>
                </a:cubicBezTo>
                <a:close/>
                <a:moveTo>
                  <a:pt x="77" y="153"/>
                </a:moveTo>
                <a:cubicBezTo>
                  <a:pt x="77" y="153"/>
                  <a:pt x="77" y="153"/>
                  <a:pt x="76" y="154"/>
                </a:cubicBezTo>
                <a:cubicBezTo>
                  <a:pt x="76" y="154"/>
                  <a:pt x="76" y="154"/>
                  <a:pt x="76" y="154"/>
                </a:cubicBezTo>
                <a:cubicBezTo>
                  <a:pt x="76" y="154"/>
                  <a:pt x="76" y="155"/>
                  <a:pt x="75" y="155"/>
                </a:cubicBezTo>
                <a:cubicBezTo>
                  <a:pt x="75" y="155"/>
                  <a:pt x="75" y="155"/>
                  <a:pt x="75" y="155"/>
                </a:cubicBezTo>
                <a:cubicBezTo>
                  <a:pt x="75" y="155"/>
                  <a:pt x="75" y="156"/>
                  <a:pt x="74" y="156"/>
                </a:cubicBezTo>
                <a:cubicBezTo>
                  <a:pt x="74" y="156"/>
                  <a:pt x="74" y="156"/>
                  <a:pt x="74" y="156"/>
                </a:cubicBezTo>
                <a:cubicBezTo>
                  <a:pt x="74" y="156"/>
                  <a:pt x="74" y="156"/>
                  <a:pt x="74" y="156"/>
                </a:cubicBezTo>
                <a:cubicBezTo>
                  <a:pt x="74" y="156"/>
                  <a:pt x="74" y="156"/>
                  <a:pt x="74" y="156"/>
                </a:cubicBezTo>
                <a:cubicBezTo>
                  <a:pt x="74" y="157"/>
                  <a:pt x="74" y="157"/>
                  <a:pt x="74" y="157"/>
                </a:cubicBezTo>
                <a:cubicBezTo>
                  <a:pt x="73" y="157"/>
                  <a:pt x="73" y="158"/>
                  <a:pt x="73" y="158"/>
                </a:cubicBezTo>
                <a:cubicBezTo>
                  <a:pt x="73" y="158"/>
                  <a:pt x="73" y="158"/>
                  <a:pt x="73" y="158"/>
                </a:cubicBezTo>
                <a:cubicBezTo>
                  <a:pt x="72" y="158"/>
                  <a:pt x="72" y="159"/>
                  <a:pt x="71" y="159"/>
                </a:cubicBezTo>
                <a:cubicBezTo>
                  <a:pt x="71" y="159"/>
                  <a:pt x="71" y="159"/>
                  <a:pt x="71" y="159"/>
                </a:cubicBezTo>
                <a:cubicBezTo>
                  <a:pt x="71" y="160"/>
                  <a:pt x="70" y="160"/>
                  <a:pt x="70" y="161"/>
                </a:cubicBezTo>
                <a:cubicBezTo>
                  <a:pt x="70" y="161"/>
                  <a:pt x="69" y="161"/>
                  <a:pt x="69" y="161"/>
                </a:cubicBezTo>
                <a:cubicBezTo>
                  <a:pt x="69" y="162"/>
                  <a:pt x="69" y="162"/>
                  <a:pt x="69" y="162"/>
                </a:cubicBezTo>
                <a:cubicBezTo>
                  <a:pt x="68" y="162"/>
                  <a:pt x="68" y="163"/>
                  <a:pt x="67" y="163"/>
                </a:cubicBezTo>
                <a:cubicBezTo>
                  <a:pt x="67" y="163"/>
                  <a:pt x="67" y="163"/>
                  <a:pt x="67" y="163"/>
                </a:cubicBezTo>
                <a:cubicBezTo>
                  <a:pt x="67" y="163"/>
                  <a:pt x="67" y="163"/>
                  <a:pt x="67" y="163"/>
                </a:cubicBezTo>
                <a:cubicBezTo>
                  <a:pt x="67" y="163"/>
                  <a:pt x="67" y="164"/>
                  <a:pt x="66" y="164"/>
                </a:cubicBezTo>
                <a:cubicBezTo>
                  <a:pt x="66" y="164"/>
                  <a:pt x="66" y="164"/>
                  <a:pt x="66" y="164"/>
                </a:cubicBezTo>
                <a:cubicBezTo>
                  <a:pt x="66" y="164"/>
                  <a:pt x="66" y="165"/>
                  <a:pt x="65" y="165"/>
                </a:cubicBezTo>
                <a:cubicBezTo>
                  <a:pt x="65" y="165"/>
                  <a:pt x="65" y="165"/>
                  <a:pt x="65" y="165"/>
                </a:cubicBezTo>
                <a:cubicBezTo>
                  <a:pt x="65" y="165"/>
                  <a:pt x="65" y="165"/>
                  <a:pt x="65" y="165"/>
                </a:cubicBezTo>
                <a:cubicBezTo>
                  <a:pt x="65" y="165"/>
                  <a:pt x="65" y="165"/>
                  <a:pt x="65" y="165"/>
                </a:cubicBezTo>
                <a:cubicBezTo>
                  <a:pt x="64" y="166"/>
                  <a:pt x="64" y="166"/>
                  <a:pt x="64" y="166"/>
                </a:cubicBezTo>
                <a:cubicBezTo>
                  <a:pt x="63" y="166"/>
                  <a:pt x="63" y="166"/>
                  <a:pt x="63" y="166"/>
                </a:cubicBezTo>
                <a:cubicBezTo>
                  <a:pt x="63" y="166"/>
                  <a:pt x="63" y="166"/>
                  <a:pt x="63" y="166"/>
                </a:cubicBezTo>
                <a:cubicBezTo>
                  <a:pt x="63" y="167"/>
                  <a:pt x="63" y="167"/>
                  <a:pt x="63" y="167"/>
                </a:cubicBezTo>
                <a:cubicBezTo>
                  <a:pt x="63" y="167"/>
                  <a:pt x="63" y="167"/>
                  <a:pt x="62" y="167"/>
                </a:cubicBezTo>
                <a:cubicBezTo>
                  <a:pt x="62" y="167"/>
                  <a:pt x="62" y="167"/>
                  <a:pt x="62" y="167"/>
                </a:cubicBezTo>
                <a:cubicBezTo>
                  <a:pt x="62" y="168"/>
                  <a:pt x="62" y="168"/>
                  <a:pt x="62" y="168"/>
                </a:cubicBezTo>
                <a:cubicBezTo>
                  <a:pt x="62" y="168"/>
                  <a:pt x="62" y="168"/>
                  <a:pt x="62" y="168"/>
                </a:cubicBezTo>
                <a:cubicBezTo>
                  <a:pt x="62" y="168"/>
                  <a:pt x="61" y="168"/>
                  <a:pt x="61" y="168"/>
                </a:cubicBezTo>
                <a:cubicBezTo>
                  <a:pt x="61" y="168"/>
                  <a:pt x="61" y="168"/>
                  <a:pt x="61" y="168"/>
                </a:cubicBezTo>
                <a:cubicBezTo>
                  <a:pt x="61" y="168"/>
                  <a:pt x="61" y="168"/>
                  <a:pt x="61" y="168"/>
                </a:cubicBezTo>
                <a:cubicBezTo>
                  <a:pt x="61" y="168"/>
                  <a:pt x="61" y="168"/>
                  <a:pt x="61" y="168"/>
                </a:cubicBezTo>
                <a:cubicBezTo>
                  <a:pt x="61" y="169"/>
                  <a:pt x="60" y="169"/>
                  <a:pt x="60" y="169"/>
                </a:cubicBezTo>
                <a:cubicBezTo>
                  <a:pt x="60" y="169"/>
                  <a:pt x="60" y="169"/>
                  <a:pt x="60" y="169"/>
                </a:cubicBezTo>
                <a:cubicBezTo>
                  <a:pt x="60" y="169"/>
                  <a:pt x="60" y="169"/>
                  <a:pt x="59" y="169"/>
                </a:cubicBezTo>
                <a:cubicBezTo>
                  <a:pt x="59" y="170"/>
                  <a:pt x="59" y="170"/>
                  <a:pt x="59" y="170"/>
                </a:cubicBezTo>
                <a:cubicBezTo>
                  <a:pt x="59" y="170"/>
                  <a:pt x="58" y="170"/>
                  <a:pt x="58" y="170"/>
                </a:cubicBezTo>
                <a:cubicBezTo>
                  <a:pt x="50" y="167"/>
                  <a:pt x="30" y="155"/>
                  <a:pt x="27" y="149"/>
                </a:cubicBezTo>
                <a:cubicBezTo>
                  <a:pt x="26" y="148"/>
                  <a:pt x="26" y="147"/>
                  <a:pt x="26" y="146"/>
                </a:cubicBezTo>
                <a:cubicBezTo>
                  <a:pt x="26" y="146"/>
                  <a:pt x="26" y="146"/>
                  <a:pt x="26" y="146"/>
                </a:cubicBezTo>
                <a:cubicBezTo>
                  <a:pt x="26" y="146"/>
                  <a:pt x="26" y="146"/>
                  <a:pt x="26" y="145"/>
                </a:cubicBezTo>
                <a:cubicBezTo>
                  <a:pt x="26" y="145"/>
                  <a:pt x="26" y="145"/>
                  <a:pt x="26" y="145"/>
                </a:cubicBezTo>
                <a:cubicBezTo>
                  <a:pt x="26" y="145"/>
                  <a:pt x="26" y="145"/>
                  <a:pt x="26" y="145"/>
                </a:cubicBezTo>
                <a:cubicBezTo>
                  <a:pt x="26" y="145"/>
                  <a:pt x="26" y="145"/>
                  <a:pt x="26" y="145"/>
                </a:cubicBezTo>
                <a:cubicBezTo>
                  <a:pt x="26" y="144"/>
                  <a:pt x="26" y="144"/>
                  <a:pt x="26" y="144"/>
                </a:cubicBezTo>
                <a:cubicBezTo>
                  <a:pt x="26" y="144"/>
                  <a:pt x="26" y="144"/>
                  <a:pt x="26" y="144"/>
                </a:cubicBezTo>
                <a:cubicBezTo>
                  <a:pt x="26" y="143"/>
                  <a:pt x="26" y="143"/>
                  <a:pt x="26" y="143"/>
                </a:cubicBezTo>
                <a:cubicBezTo>
                  <a:pt x="26" y="143"/>
                  <a:pt x="25" y="143"/>
                  <a:pt x="25" y="143"/>
                </a:cubicBezTo>
                <a:cubicBezTo>
                  <a:pt x="25" y="142"/>
                  <a:pt x="25" y="142"/>
                  <a:pt x="25" y="142"/>
                </a:cubicBezTo>
                <a:cubicBezTo>
                  <a:pt x="25" y="142"/>
                  <a:pt x="25" y="141"/>
                  <a:pt x="25" y="141"/>
                </a:cubicBezTo>
                <a:cubicBezTo>
                  <a:pt x="25" y="141"/>
                  <a:pt x="25" y="141"/>
                  <a:pt x="25" y="140"/>
                </a:cubicBezTo>
                <a:cubicBezTo>
                  <a:pt x="25" y="140"/>
                  <a:pt x="25" y="140"/>
                  <a:pt x="25" y="140"/>
                </a:cubicBezTo>
                <a:cubicBezTo>
                  <a:pt x="25" y="139"/>
                  <a:pt x="25" y="138"/>
                  <a:pt x="25" y="137"/>
                </a:cubicBezTo>
                <a:cubicBezTo>
                  <a:pt x="25" y="137"/>
                  <a:pt x="25" y="137"/>
                  <a:pt x="25" y="137"/>
                </a:cubicBezTo>
                <a:cubicBezTo>
                  <a:pt x="24" y="134"/>
                  <a:pt x="24" y="130"/>
                  <a:pt x="24" y="127"/>
                </a:cubicBezTo>
                <a:cubicBezTo>
                  <a:pt x="24" y="127"/>
                  <a:pt x="24" y="127"/>
                  <a:pt x="24" y="127"/>
                </a:cubicBezTo>
                <a:cubicBezTo>
                  <a:pt x="24" y="126"/>
                  <a:pt x="24" y="126"/>
                  <a:pt x="24" y="125"/>
                </a:cubicBezTo>
                <a:cubicBezTo>
                  <a:pt x="24" y="125"/>
                  <a:pt x="24" y="125"/>
                  <a:pt x="24" y="125"/>
                </a:cubicBezTo>
                <a:cubicBezTo>
                  <a:pt x="24" y="124"/>
                  <a:pt x="24" y="124"/>
                  <a:pt x="24" y="123"/>
                </a:cubicBezTo>
                <a:cubicBezTo>
                  <a:pt x="24" y="123"/>
                  <a:pt x="24" y="123"/>
                  <a:pt x="24" y="123"/>
                </a:cubicBezTo>
                <a:cubicBezTo>
                  <a:pt x="24" y="122"/>
                  <a:pt x="24" y="122"/>
                  <a:pt x="24" y="121"/>
                </a:cubicBezTo>
                <a:cubicBezTo>
                  <a:pt x="24" y="121"/>
                  <a:pt x="24" y="121"/>
                  <a:pt x="24" y="121"/>
                </a:cubicBezTo>
                <a:cubicBezTo>
                  <a:pt x="24" y="121"/>
                  <a:pt x="24" y="120"/>
                  <a:pt x="24" y="120"/>
                </a:cubicBezTo>
                <a:cubicBezTo>
                  <a:pt x="24" y="120"/>
                  <a:pt x="24" y="120"/>
                  <a:pt x="24" y="119"/>
                </a:cubicBezTo>
                <a:cubicBezTo>
                  <a:pt x="24" y="119"/>
                  <a:pt x="24" y="119"/>
                  <a:pt x="24" y="118"/>
                </a:cubicBezTo>
                <a:cubicBezTo>
                  <a:pt x="24" y="118"/>
                  <a:pt x="24" y="118"/>
                  <a:pt x="24" y="118"/>
                </a:cubicBezTo>
                <a:cubicBezTo>
                  <a:pt x="25" y="118"/>
                  <a:pt x="25" y="117"/>
                  <a:pt x="25" y="117"/>
                </a:cubicBezTo>
                <a:cubicBezTo>
                  <a:pt x="25" y="117"/>
                  <a:pt x="26" y="117"/>
                  <a:pt x="26" y="117"/>
                </a:cubicBezTo>
                <a:cubicBezTo>
                  <a:pt x="26" y="117"/>
                  <a:pt x="27" y="117"/>
                  <a:pt x="27" y="117"/>
                </a:cubicBezTo>
                <a:cubicBezTo>
                  <a:pt x="27" y="117"/>
                  <a:pt x="27" y="117"/>
                  <a:pt x="28" y="117"/>
                </a:cubicBezTo>
                <a:cubicBezTo>
                  <a:pt x="28" y="118"/>
                  <a:pt x="28" y="118"/>
                  <a:pt x="29" y="118"/>
                </a:cubicBezTo>
                <a:cubicBezTo>
                  <a:pt x="29" y="118"/>
                  <a:pt x="29" y="118"/>
                  <a:pt x="29" y="118"/>
                </a:cubicBezTo>
                <a:cubicBezTo>
                  <a:pt x="30" y="118"/>
                  <a:pt x="30" y="118"/>
                  <a:pt x="31" y="118"/>
                </a:cubicBezTo>
                <a:cubicBezTo>
                  <a:pt x="31" y="118"/>
                  <a:pt x="31" y="118"/>
                  <a:pt x="31" y="118"/>
                </a:cubicBezTo>
                <a:cubicBezTo>
                  <a:pt x="32" y="118"/>
                  <a:pt x="32" y="118"/>
                  <a:pt x="33" y="118"/>
                </a:cubicBezTo>
                <a:cubicBezTo>
                  <a:pt x="33" y="118"/>
                  <a:pt x="33" y="118"/>
                  <a:pt x="33" y="118"/>
                </a:cubicBezTo>
                <a:cubicBezTo>
                  <a:pt x="34" y="118"/>
                  <a:pt x="35" y="118"/>
                  <a:pt x="36" y="118"/>
                </a:cubicBezTo>
                <a:cubicBezTo>
                  <a:pt x="36" y="118"/>
                  <a:pt x="36" y="118"/>
                  <a:pt x="36" y="118"/>
                </a:cubicBezTo>
                <a:cubicBezTo>
                  <a:pt x="37" y="118"/>
                  <a:pt x="38" y="119"/>
                  <a:pt x="39" y="119"/>
                </a:cubicBezTo>
                <a:cubicBezTo>
                  <a:pt x="39" y="119"/>
                  <a:pt x="39" y="119"/>
                  <a:pt x="39" y="119"/>
                </a:cubicBezTo>
                <a:cubicBezTo>
                  <a:pt x="40" y="119"/>
                  <a:pt x="41" y="119"/>
                  <a:pt x="42" y="119"/>
                </a:cubicBezTo>
                <a:cubicBezTo>
                  <a:pt x="43" y="119"/>
                  <a:pt x="43" y="119"/>
                  <a:pt x="43" y="119"/>
                </a:cubicBezTo>
                <a:cubicBezTo>
                  <a:pt x="44" y="119"/>
                  <a:pt x="45" y="119"/>
                  <a:pt x="46" y="119"/>
                </a:cubicBezTo>
                <a:cubicBezTo>
                  <a:pt x="46" y="119"/>
                  <a:pt x="46" y="119"/>
                  <a:pt x="47" y="119"/>
                </a:cubicBezTo>
                <a:cubicBezTo>
                  <a:pt x="47" y="119"/>
                  <a:pt x="48" y="119"/>
                  <a:pt x="49" y="119"/>
                </a:cubicBezTo>
                <a:cubicBezTo>
                  <a:pt x="49" y="119"/>
                  <a:pt x="49" y="119"/>
                  <a:pt x="50" y="119"/>
                </a:cubicBezTo>
                <a:cubicBezTo>
                  <a:pt x="50" y="119"/>
                  <a:pt x="50" y="119"/>
                  <a:pt x="50" y="119"/>
                </a:cubicBezTo>
                <a:cubicBezTo>
                  <a:pt x="51" y="119"/>
                  <a:pt x="52" y="119"/>
                  <a:pt x="53" y="119"/>
                </a:cubicBezTo>
                <a:cubicBezTo>
                  <a:pt x="53" y="119"/>
                  <a:pt x="53" y="119"/>
                  <a:pt x="53" y="119"/>
                </a:cubicBezTo>
                <a:cubicBezTo>
                  <a:pt x="53" y="119"/>
                  <a:pt x="53" y="119"/>
                  <a:pt x="53" y="119"/>
                </a:cubicBezTo>
                <a:cubicBezTo>
                  <a:pt x="54" y="119"/>
                  <a:pt x="55" y="119"/>
                  <a:pt x="55" y="119"/>
                </a:cubicBezTo>
                <a:cubicBezTo>
                  <a:pt x="56" y="119"/>
                  <a:pt x="56" y="119"/>
                  <a:pt x="56" y="119"/>
                </a:cubicBezTo>
                <a:cubicBezTo>
                  <a:pt x="57" y="119"/>
                  <a:pt x="58" y="119"/>
                  <a:pt x="59" y="119"/>
                </a:cubicBezTo>
                <a:cubicBezTo>
                  <a:pt x="59" y="120"/>
                  <a:pt x="60" y="121"/>
                  <a:pt x="60" y="122"/>
                </a:cubicBezTo>
                <a:cubicBezTo>
                  <a:pt x="60" y="122"/>
                  <a:pt x="60" y="122"/>
                  <a:pt x="60" y="122"/>
                </a:cubicBezTo>
                <a:cubicBezTo>
                  <a:pt x="61" y="123"/>
                  <a:pt x="61" y="124"/>
                  <a:pt x="61" y="124"/>
                </a:cubicBezTo>
                <a:cubicBezTo>
                  <a:pt x="62" y="125"/>
                  <a:pt x="62" y="125"/>
                  <a:pt x="62" y="126"/>
                </a:cubicBezTo>
                <a:cubicBezTo>
                  <a:pt x="62" y="126"/>
                  <a:pt x="62" y="127"/>
                  <a:pt x="63" y="127"/>
                </a:cubicBezTo>
                <a:cubicBezTo>
                  <a:pt x="63" y="128"/>
                  <a:pt x="64" y="129"/>
                  <a:pt x="64" y="130"/>
                </a:cubicBezTo>
                <a:cubicBezTo>
                  <a:pt x="64" y="130"/>
                  <a:pt x="64" y="130"/>
                  <a:pt x="65" y="130"/>
                </a:cubicBezTo>
                <a:cubicBezTo>
                  <a:pt x="65" y="132"/>
                  <a:pt x="66" y="133"/>
                  <a:pt x="67" y="134"/>
                </a:cubicBezTo>
                <a:cubicBezTo>
                  <a:pt x="67" y="134"/>
                  <a:pt x="67" y="134"/>
                  <a:pt x="67" y="134"/>
                </a:cubicBezTo>
                <a:cubicBezTo>
                  <a:pt x="68" y="137"/>
                  <a:pt x="70" y="140"/>
                  <a:pt x="72" y="142"/>
                </a:cubicBezTo>
                <a:cubicBezTo>
                  <a:pt x="72" y="142"/>
                  <a:pt x="72" y="142"/>
                  <a:pt x="72" y="142"/>
                </a:cubicBezTo>
                <a:cubicBezTo>
                  <a:pt x="72" y="143"/>
                  <a:pt x="73" y="144"/>
                  <a:pt x="73" y="144"/>
                </a:cubicBezTo>
                <a:cubicBezTo>
                  <a:pt x="73" y="145"/>
                  <a:pt x="73" y="145"/>
                  <a:pt x="74" y="145"/>
                </a:cubicBezTo>
                <a:cubicBezTo>
                  <a:pt x="74" y="145"/>
                  <a:pt x="74" y="146"/>
                  <a:pt x="74" y="146"/>
                </a:cubicBezTo>
                <a:cubicBezTo>
                  <a:pt x="76" y="148"/>
                  <a:pt x="77" y="150"/>
                  <a:pt x="78" y="152"/>
                </a:cubicBezTo>
                <a:cubicBezTo>
                  <a:pt x="78" y="152"/>
                  <a:pt x="77" y="152"/>
                  <a:pt x="77" y="153"/>
                </a:cubicBezTo>
                <a:close/>
                <a:moveTo>
                  <a:pt x="116" y="84"/>
                </a:moveTo>
                <a:cubicBezTo>
                  <a:pt x="116" y="84"/>
                  <a:pt x="115" y="84"/>
                  <a:pt x="115" y="84"/>
                </a:cubicBezTo>
                <a:cubicBezTo>
                  <a:pt x="114" y="84"/>
                  <a:pt x="114" y="84"/>
                  <a:pt x="114" y="84"/>
                </a:cubicBezTo>
                <a:cubicBezTo>
                  <a:pt x="113" y="84"/>
                  <a:pt x="113" y="84"/>
                  <a:pt x="112" y="84"/>
                </a:cubicBezTo>
                <a:cubicBezTo>
                  <a:pt x="112" y="84"/>
                  <a:pt x="112" y="84"/>
                  <a:pt x="112" y="84"/>
                </a:cubicBezTo>
                <a:cubicBezTo>
                  <a:pt x="111" y="84"/>
                  <a:pt x="111" y="84"/>
                  <a:pt x="110" y="84"/>
                </a:cubicBezTo>
                <a:cubicBezTo>
                  <a:pt x="110" y="84"/>
                  <a:pt x="110" y="84"/>
                  <a:pt x="110" y="84"/>
                </a:cubicBezTo>
                <a:cubicBezTo>
                  <a:pt x="109" y="84"/>
                  <a:pt x="109" y="84"/>
                  <a:pt x="109" y="84"/>
                </a:cubicBezTo>
                <a:cubicBezTo>
                  <a:pt x="109" y="84"/>
                  <a:pt x="108" y="84"/>
                  <a:pt x="108" y="84"/>
                </a:cubicBezTo>
                <a:cubicBezTo>
                  <a:pt x="107" y="84"/>
                  <a:pt x="107" y="84"/>
                  <a:pt x="107" y="84"/>
                </a:cubicBezTo>
                <a:cubicBezTo>
                  <a:pt x="107" y="84"/>
                  <a:pt x="107" y="84"/>
                  <a:pt x="107" y="84"/>
                </a:cubicBezTo>
                <a:cubicBezTo>
                  <a:pt x="106" y="84"/>
                  <a:pt x="105" y="84"/>
                  <a:pt x="104" y="84"/>
                </a:cubicBezTo>
                <a:cubicBezTo>
                  <a:pt x="103" y="84"/>
                  <a:pt x="103" y="84"/>
                  <a:pt x="103" y="84"/>
                </a:cubicBezTo>
                <a:cubicBezTo>
                  <a:pt x="102" y="84"/>
                  <a:pt x="101" y="84"/>
                  <a:pt x="100" y="84"/>
                </a:cubicBezTo>
                <a:cubicBezTo>
                  <a:pt x="100" y="84"/>
                  <a:pt x="100" y="84"/>
                  <a:pt x="100" y="84"/>
                </a:cubicBezTo>
                <a:cubicBezTo>
                  <a:pt x="99" y="84"/>
                  <a:pt x="99" y="84"/>
                  <a:pt x="99" y="84"/>
                </a:cubicBezTo>
                <a:cubicBezTo>
                  <a:pt x="99" y="84"/>
                  <a:pt x="98" y="84"/>
                  <a:pt x="97" y="84"/>
                </a:cubicBezTo>
                <a:cubicBezTo>
                  <a:pt x="95" y="84"/>
                  <a:pt x="95" y="84"/>
                  <a:pt x="95" y="84"/>
                </a:cubicBezTo>
                <a:cubicBezTo>
                  <a:pt x="95" y="84"/>
                  <a:pt x="94" y="84"/>
                  <a:pt x="94" y="84"/>
                </a:cubicBezTo>
                <a:cubicBezTo>
                  <a:pt x="93" y="84"/>
                  <a:pt x="92" y="84"/>
                  <a:pt x="91" y="84"/>
                </a:cubicBezTo>
                <a:cubicBezTo>
                  <a:pt x="91" y="84"/>
                  <a:pt x="90" y="84"/>
                  <a:pt x="90" y="84"/>
                </a:cubicBezTo>
                <a:cubicBezTo>
                  <a:pt x="89" y="84"/>
                  <a:pt x="88" y="84"/>
                  <a:pt x="87" y="84"/>
                </a:cubicBezTo>
                <a:cubicBezTo>
                  <a:pt x="87" y="84"/>
                  <a:pt x="86" y="84"/>
                  <a:pt x="86" y="84"/>
                </a:cubicBezTo>
                <a:cubicBezTo>
                  <a:pt x="85" y="84"/>
                  <a:pt x="84" y="84"/>
                  <a:pt x="83" y="84"/>
                </a:cubicBezTo>
                <a:cubicBezTo>
                  <a:pt x="83" y="84"/>
                  <a:pt x="83" y="84"/>
                  <a:pt x="82" y="84"/>
                </a:cubicBezTo>
                <a:cubicBezTo>
                  <a:pt x="82" y="84"/>
                  <a:pt x="82" y="84"/>
                  <a:pt x="82" y="84"/>
                </a:cubicBezTo>
                <a:cubicBezTo>
                  <a:pt x="82" y="84"/>
                  <a:pt x="82" y="84"/>
                  <a:pt x="82" y="84"/>
                </a:cubicBezTo>
                <a:cubicBezTo>
                  <a:pt x="81" y="84"/>
                  <a:pt x="81" y="84"/>
                  <a:pt x="80" y="84"/>
                </a:cubicBezTo>
                <a:cubicBezTo>
                  <a:pt x="80" y="84"/>
                  <a:pt x="79" y="84"/>
                  <a:pt x="79" y="84"/>
                </a:cubicBezTo>
                <a:cubicBezTo>
                  <a:pt x="74" y="78"/>
                  <a:pt x="67" y="60"/>
                  <a:pt x="66" y="50"/>
                </a:cubicBezTo>
                <a:cubicBezTo>
                  <a:pt x="74" y="42"/>
                  <a:pt x="89" y="32"/>
                  <a:pt x="98" y="30"/>
                </a:cubicBezTo>
                <a:cubicBezTo>
                  <a:pt x="99" y="30"/>
                  <a:pt x="99" y="30"/>
                  <a:pt x="100" y="30"/>
                </a:cubicBezTo>
                <a:cubicBezTo>
                  <a:pt x="100" y="30"/>
                  <a:pt x="100" y="30"/>
                  <a:pt x="100" y="30"/>
                </a:cubicBezTo>
                <a:cubicBezTo>
                  <a:pt x="100" y="30"/>
                  <a:pt x="100" y="30"/>
                  <a:pt x="100" y="30"/>
                </a:cubicBezTo>
                <a:cubicBezTo>
                  <a:pt x="100" y="30"/>
                  <a:pt x="100" y="30"/>
                  <a:pt x="100" y="30"/>
                </a:cubicBezTo>
                <a:cubicBezTo>
                  <a:pt x="100" y="30"/>
                  <a:pt x="101" y="30"/>
                  <a:pt x="101" y="30"/>
                </a:cubicBezTo>
                <a:cubicBezTo>
                  <a:pt x="101" y="30"/>
                  <a:pt x="101" y="31"/>
                  <a:pt x="101" y="31"/>
                </a:cubicBezTo>
                <a:cubicBezTo>
                  <a:pt x="101" y="31"/>
                  <a:pt x="101" y="31"/>
                  <a:pt x="102" y="31"/>
                </a:cubicBezTo>
                <a:cubicBezTo>
                  <a:pt x="102" y="31"/>
                  <a:pt x="102" y="31"/>
                  <a:pt x="102" y="31"/>
                </a:cubicBezTo>
                <a:cubicBezTo>
                  <a:pt x="102" y="31"/>
                  <a:pt x="102" y="31"/>
                  <a:pt x="102" y="31"/>
                </a:cubicBezTo>
                <a:cubicBezTo>
                  <a:pt x="103" y="31"/>
                  <a:pt x="103" y="31"/>
                  <a:pt x="103" y="31"/>
                </a:cubicBezTo>
                <a:cubicBezTo>
                  <a:pt x="103" y="31"/>
                  <a:pt x="103" y="31"/>
                  <a:pt x="103" y="31"/>
                </a:cubicBezTo>
                <a:cubicBezTo>
                  <a:pt x="106" y="33"/>
                  <a:pt x="109" y="34"/>
                  <a:pt x="111" y="36"/>
                </a:cubicBezTo>
                <a:cubicBezTo>
                  <a:pt x="112" y="36"/>
                  <a:pt x="112" y="36"/>
                  <a:pt x="112" y="36"/>
                </a:cubicBezTo>
                <a:cubicBezTo>
                  <a:pt x="113" y="37"/>
                  <a:pt x="114" y="37"/>
                  <a:pt x="115" y="38"/>
                </a:cubicBezTo>
                <a:cubicBezTo>
                  <a:pt x="115" y="38"/>
                  <a:pt x="115" y="38"/>
                  <a:pt x="115" y="38"/>
                </a:cubicBezTo>
                <a:cubicBezTo>
                  <a:pt x="116" y="39"/>
                  <a:pt x="117" y="39"/>
                  <a:pt x="118" y="40"/>
                </a:cubicBezTo>
                <a:cubicBezTo>
                  <a:pt x="118" y="40"/>
                  <a:pt x="118" y="40"/>
                  <a:pt x="118" y="40"/>
                </a:cubicBezTo>
                <a:cubicBezTo>
                  <a:pt x="119" y="41"/>
                  <a:pt x="120" y="42"/>
                  <a:pt x="121" y="42"/>
                </a:cubicBezTo>
                <a:cubicBezTo>
                  <a:pt x="122" y="43"/>
                  <a:pt x="122" y="43"/>
                  <a:pt x="122" y="43"/>
                </a:cubicBezTo>
                <a:cubicBezTo>
                  <a:pt x="123" y="44"/>
                  <a:pt x="124" y="44"/>
                  <a:pt x="125" y="45"/>
                </a:cubicBezTo>
                <a:cubicBezTo>
                  <a:pt x="125" y="45"/>
                  <a:pt x="125" y="45"/>
                  <a:pt x="125" y="45"/>
                </a:cubicBezTo>
                <a:cubicBezTo>
                  <a:pt x="126" y="46"/>
                  <a:pt x="127" y="47"/>
                  <a:pt x="128" y="48"/>
                </a:cubicBezTo>
                <a:cubicBezTo>
                  <a:pt x="128" y="48"/>
                  <a:pt x="128" y="48"/>
                  <a:pt x="129" y="48"/>
                </a:cubicBezTo>
                <a:cubicBezTo>
                  <a:pt x="129" y="49"/>
                  <a:pt x="130" y="50"/>
                  <a:pt x="131" y="51"/>
                </a:cubicBezTo>
                <a:cubicBezTo>
                  <a:pt x="131" y="51"/>
                  <a:pt x="131" y="52"/>
                  <a:pt x="131" y="52"/>
                </a:cubicBezTo>
                <a:cubicBezTo>
                  <a:pt x="131" y="53"/>
                  <a:pt x="131" y="53"/>
                  <a:pt x="131" y="53"/>
                </a:cubicBezTo>
                <a:cubicBezTo>
                  <a:pt x="131" y="54"/>
                  <a:pt x="130" y="54"/>
                  <a:pt x="130" y="55"/>
                </a:cubicBezTo>
                <a:cubicBezTo>
                  <a:pt x="130" y="55"/>
                  <a:pt x="130" y="55"/>
                  <a:pt x="130" y="55"/>
                </a:cubicBezTo>
                <a:cubicBezTo>
                  <a:pt x="130" y="56"/>
                  <a:pt x="130" y="56"/>
                  <a:pt x="130" y="57"/>
                </a:cubicBezTo>
                <a:cubicBezTo>
                  <a:pt x="130" y="57"/>
                  <a:pt x="130" y="57"/>
                  <a:pt x="130" y="57"/>
                </a:cubicBezTo>
                <a:cubicBezTo>
                  <a:pt x="129" y="58"/>
                  <a:pt x="129" y="59"/>
                  <a:pt x="129" y="59"/>
                </a:cubicBezTo>
                <a:cubicBezTo>
                  <a:pt x="129" y="60"/>
                  <a:pt x="129" y="60"/>
                  <a:pt x="129" y="60"/>
                </a:cubicBezTo>
                <a:cubicBezTo>
                  <a:pt x="129" y="60"/>
                  <a:pt x="128" y="61"/>
                  <a:pt x="128" y="62"/>
                </a:cubicBezTo>
                <a:cubicBezTo>
                  <a:pt x="128" y="62"/>
                  <a:pt x="128" y="62"/>
                  <a:pt x="128" y="62"/>
                </a:cubicBezTo>
                <a:cubicBezTo>
                  <a:pt x="128" y="63"/>
                  <a:pt x="128" y="64"/>
                  <a:pt x="127" y="65"/>
                </a:cubicBezTo>
                <a:cubicBezTo>
                  <a:pt x="127" y="65"/>
                  <a:pt x="127" y="65"/>
                  <a:pt x="127" y="65"/>
                </a:cubicBezTo>
                <a:cubicBezTo>
                  <a:pt x="127" y="67"/>
                  <a:pt x="126" y="69"/>
                  <a:pt x="126" y="70"/>
                </a:cubicBezTo>
                <a:cubicBezTo>
                  <a:pt x="126" y="71"/>
                  <a:pt x="126" y="71"/>
                  <a:pt x="125" y="71"/>
                </a:cubicBezTo>
                <a:cubicBezTo>
                  <a:pt x="125" y="71"/>
                  <a:pt x="125" y="71"/>
                  <a:pt x="125" y="71"/>
                </a:cubicBezTo>
                <a:cubicBezTo>
                  <a:pt x="125" y="71"/>
                  <a:pt x="125" y="72"/>
                  <a:pt x="125" y="72"/>
                </a:cubicBezTo>
                <a:cubicBezTo>
                  <a:pt x="125" y="72"/>
                  <a:pt x="125" y="72"/>
                  <a:pt x="125" y="72"/>
                </a:cubicBezTo>
                <a:cubicBezTo>
                  <a:pt x="125" y="72"/>
                  <a:pt x="125" y="73"/>
                  <a:pt x="125" y="73"/>
                </a:cubicBezTo>
                <a:cubicBezTo>
                  <a:pt x="125" y="73"/>
                  <a:pt x="125" y="73"/>
                  <a:pt x="125" y="73"/>
                </a:cubicBezTo>
                <a:cubicBezTo>
                  <a:pt x="125" y="74"/>
                  <a:pt x="125" y="74"/>
                  <a:pt x="124" y="74"/>
                </a:cubicBezTo>
                <a:cubicBezTo>
                  <a:pt x="124" y="74"/>
                  <a:pt x="124" y="74"/>
                  <a:pt x="124" y="74"/>
                </a:cubicBezTo>
                <a:cubicBezTo>
                  <a:pt x="124" y="75"/>
                  <a:pt x="124" y="75"/>
                  <a:pt x="124" y="75"/>
                </a:cubicBezTo>
                <a:cubicBezTo>
                  <a:pt x="124" y="75"/>
                  <a:pt x="124" y="75"/>
                  <a:pt x="124" y="75"/>
                </a:cubicBezTo>
                <a:cubicBezTo>
                  <a:pt x="124" y="76"/>
                  <a:pt x="124" y="76"/>
                  <a:pt x="124" y="76"/>
                </a:cubicBezTo>
                <a:cubicBezTo>
                  <a:pt x="124" y="76"/>
                  <a:pt x="124" y="76"/>
                  <a:pt x="124" y="76"/>
                </a:cubicBezTo>
                <a:cubicBezTo>
                  <a:pt x="124" y="77"/>
                  <a:pt x="123" y="77"/>
                  <a:pt x="123" y="78"/>
                </a:cubicBezTo>
                <a:cubicBezTo>
                  <a:pt x="123" y="78"/>
                  <a:pt x="123" y="78"/>
                  <a:pt x="123" y="78"/>
                </a:cubicBezTo>
                <a:cubicBezTo>
                  <a:pt x="123" y="78"/>
                  <a:pt x="123" y="79"/>
                  <a:pt x="122" y="80"/>
                </a:cubicBezTo>
                <a:cubicBezTo>
                  <a:pt x="122" y="80"/>
                  <a:pt x="122" y="80"/>
                  <a:pt x="122" y="80"/>
                </a:cubicBezTo>
                <a:cubicBezTo>
                  <a:pt x="122" y="81"/>
                  <a:pt x="122" y="81"/>
                  <a:pt x="122" y="81"/>
                </a:cubicBezTo>
                <a:cubicBezTo>
                  <a:pt x="122" y="81"/>
                  <a:pt x="122" y="81"/>
                  <a:pt x="122" y="81"/>
                </a:cubicBezTo>
                <a:cubicBezTo>
                  <a:pt x="122" y="82"/>
                  <a:pt x="122" y="82"/>
                  <a:pt x="121" y="82"/>
                </a:cubicBezTo>
                <a:cubicBezTo>
                  <a:pt x="121" y="82"/>
                  <a:pt x="121" y="82"/>
                  <a:pt x="121" y="82"/>
                </a:cubicBezTo>
                <a:cubicBezTo>
                  <a:pt x="121" y="82"/>
                  <a:pt x="121" y="83"/>
                  <a:pt x="121" y="83"/>
                </a:cubicBezTo>
                <a:cubicBezTo>
                  <a:pt x="121" y="83"/>
                  <a:pt x="121" y="83"/>
                  <a:pt x="121" y="83"/>
                </a:cubicBezTo>
                <a:cubicBezTo>
                  <a:pt x="121" y="84"/>
                  <a:pt x="120" y="84"/>
                  <a:pt x="120" y="85"/>
                </a:cubicBezTo>
                <a:cubicBezTo>
                  <a:pt x="120" y="85"/>
                  <a:pt x="119" y="85"/>
                  <a:pt x="118" y="85"/>
                </a:cubicBezTo>
                <a:cubicBezTo>
                  <a:pt x="118" y="85"/>
                  <a:pt x="117" y="84"/>
                  <a:pt x="116" y="84"/>
                </a:cubicBezTo>
                <a:close/>
                <a:moveTo>
                  <a:pt x="167" y="152"/>
                </a:moveTo>
                <a:cubicBezTo>
                  <a:pt x="167" y="153"/>
                  <a:pt x="166" y="153"/>
                  <a:pt x="165" y="154"/>
                </a:cubicBezTo>
                <a:cubicBezTo>
                  <a:pt x="165" y="154"/>
                  <a:pt x="165" y="154"/>
                  <a:pt x="165" y="154"/>
                </a:cubicBezTo>
                <a:cubicBezTo>
                  <a:pt x="163" y="156"/>
                  <a:pt x="160" y="159"/>
                  <a:pt x="156" y="162"/>
                </a:cubicBezTo>
                <a:cubicBezTo>
                  <a:pt x="156" y="162"/>
                  <a:pt x="156" y="162"/>
                  <a:pt x="156" y="162"/>
                </a:cubicBezTo>
                <a:cubicBezTo>
                  <a:pt x="156" y="162"/>
                  <a:pt x="156" y="162"/>
                  <a:pt x="156" y="162"/>
                </a:cubicBezTo>
                <a:cubicBezTo>
                  <a:pt x="151" y="166"/>
                  <a:pt x="145" y="169"/>
                  <a:pt x="138" y="171"/>
                </a:cubicBezTo>
                <a:cubicBezTo>
                  <a:pt x="138" y="171"/>
                  <a:pt x="138" y="171"/>
                  <a:pt x="138" y="171"/>
                </a:cubicBezTo>
                <a:cubicBezTo>
                  <a:pt x="138" y="171"/>
                  <a:pt x="138" y="171"/>
                  <a:pt x="138" y="171"/>
                </a:cubicBezTo>
                <a:cubicBezTo>
                  <a:pt x="138" y="171"/>
                  <a:pt x="138" y="171"/>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6" y="170"/>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5" y="169"/>
                </a:cubicBezTo>
                <a:cubicBezTo>
                  <a:pt x="135" y="169"/>
                  <a:pt x="135" y="169"/>
                  <a:pt x="135" y="169"/>
                </a:cubicBezTo>
                <a:cubicBezTo>
                  <a:pt x="135" y="169"/>
                  <a:pt x="135" y="169"/>
                  <a:pt x="135" y="169"/>
                </a:cubicBezTo>
                <a:cubicBezTo>
                  <a:pt x="135" y="168"/>
                  <a:pt x="135" y="168"/>
                  <a:pt x="135" y="168"/>
                </a:cubicBezTo>
                <a:cubicBezTo>
                  <a:pt x="134" y="168"/>
                  <a:pt x="134" y="168"/>
                  <a:pt x="134" y="168"/>
                </a:cubicBezTo>
                <a:cubicBezTo>
                  <a:pt x="134" y="168"/>
                  <a:pt x="134" y="168"/>
                  <a:pt x="134" y="168"/>
                </a:cubicBezTo>
                <a:cubicBezTo>
                  <a:pt x="134" y="168"/>
                  <a:pt x="134" y="168"/>
                  <a:pt x="134" y="168"/>
                </a:cubicBezTo>
                <a:cubicBezTo>
                  <a:pt x="134" y="168"/>
                  <a:pt x="134" y="167"/>
                  <a:pt x="134" y="167"/>
                </a:cubicBezTo>
                <a:cubicBezTo>
                  <a:pt x="134" y="167"/>
                  <a:pt x="134" y="167"/>
                  <a:pt x="134" y="167"/>
                </a:cubicBezTo>
                <a:cubicBezTo>
                  <a:pt x="134" y="167"/>
                  <a:pt x="134" y="167"/>
                  <a:pt x="134" y="167"/>
                </a:cubicBezTo>
                <a:cubicBezTo>
                  <a:pt x="134" y="167"/>
                  <a:pt x="133" y="167"/>
                  <a:pt x="133" y="167"/>
                </a:cubicBezTo>
                <a:cubicBezTo>
                  <a:pt x="133" y="167"/>
                  <a:pt x="133" y="167"/>
                  <a:pt x="133" y="167"/>
                </a:cubicBezTo>
                <a:cubicBezTo>
                  <a:pt x="133" y="166"/>
                  <a:pt x="133" y="166"/>
                  <a:pt x="132" y="166"/>
                </a:cubicBezTo>
                <a:cubicBezTo>
                  <a:pt x="132" y="166"/>
                  <a:pt x="132" y="166"/>
                  <a:pt x="131" y="165"/>
                </a:cubicBezTo>
                <a:cubicBezTo>
                  <a:pt x="131" y="165"/>
                  <a:pt x="131" y="165"/>
                  <a:pt x="131" y="165"/>
                </a:cubicBezTo>
                <a:cubicBezTo>
                  <a:pt x="131" y="165"/>
                  <a:pt x="130" y="164"/>
                  <a:pt x="130" y="164"/>
                </a:cubicBezTo>
                <a:cubicBezTo>
                  <a:pt x="129" y="163"/>
                  <a:pt x="129" y="163"/>
                  <a:pt x="129" y="163"/>
                </a:cubicBezTo>
                <a:cubicBezTo>
                  <a:pt x="129" y="163"/>
                  <a:pt x="129" y="163"/>
                  <a:pt x="129" y="163"/>
                </a:cubicBezTo>
                <a:cubicBezTo>
                  <a:pt x="129" y="163"/>
                  <a:pt x="128" y="162"/>
                  <a:pt x="128" y="162"/>
                </a:cubicBezTo>
                <a:cubicBezTo>
                  <a:pt x="128" y="162"/>
                  <a:pt x="128" y="162"/>
                  <a:pt x="128" y="162"/>
                </a:cubicBezTo>
                <a:cubicBezTo>
                  <a:pt x="128" y="162"/>
                  <a:pt x="128" y="162"/>
                  <a:pt x="128" y="162"/>
                </a:cubicBezTo>
                <a:cubicBezTo>
                  <a:pt x="126" y="160"/>
                  <a:pt x="125" y="159"/>
                  <a:pt x="124" y="158"/>
                </a:cubicBezTo>
                <a:cubicBezTo>
                  <a:pt x="124" y="158"/>
                  <a:pt x="124" y="158"/>
                  <a:pt x="124" y="158"/>
                </a:cubicBezTo>
                <a:cubicBezTo>
                  <a:pt x="124" y="158"/>
                  <a:pt x="124" y="158"/>
                  <a:pt x="124" y="158"/>
                </a:cubicBezTo>
                <a:cubicBezTo>
                  <a:pt x="123" y="157"/>
                  <a:pt x="123" y="157"/>
                  <a:pt x="122" y="156"/>
                </a:cubicBezTo>
                <a:cubicBezTo>
                  <a:pt x="122" y="156"/>
                  <a:pt x="122" y="156"/>
                  <a:pt x="122" y="156"/>
                </a:cubicBezTo>
                <a:cubicBezTo>
                  <a:pt x="122" y="156"/>
                  <a:pt x="122" y="155"/>
                  <a:pt x="121" y="155"/>
                </a:cubicBezTo>
                <a:cubicBezTo>
                  <a:pt x="121" y="155"/>
                  <a:pt x="121" y="155"/>
                  <a:pt x="121" y="155"/>
                </a:cubicBezTo>
                <a:cubicBezTo>
                  <a:pt x="121" y="154"/>
                  <a:pt x="121" y="154"/>
                  <a:pt x="120" y="154"/>
                </a:cubicBezTo>
                <a:cubicBezTo>
                  <a:pt x="120" y="154"/>
                  <a:pt x="120" y="153"/>
                  <a:pt x="120" y="153"/>
                </a:cubicBezTo>
                <a:cubicBezTo>
                  <a:pt x="120" y="153"/>
                  <a:pt x="119" y="153"/>
                  <a:pt x="119" y="152"/>
                </a:cubicBezTo>
                <a:cubicBezTo>
                  <a:pt x="119" y="152"/>
                  <a:pt x="119" y="152"/>
                  <a:pt x="120" y="152"/>
                </a:cubicBezTo>
                <a:cubicBezTo>
                  <a:pt x="120" y="152"/>
                  <a:pt x="120" y="152"/>
                  <a:pt x="120" y="152"/>
                </a:cubicBezTo>
                <a:cubicBezTo>
                  <a:pt x="124" y="147"/>
                  <a:pt x="130" y="139"/>
                  <a:pt x="134" y="131"/>
                </a:cubicBezTo>
                <a:cubicBezTo>
                  <a:pt x="134" y="131"/>
                  <a:pt x="134" y="131"/>
                  <a:pt x="134" y="131"/>
                </a:cubicBezTo>
                <a:cubicBezTo>
                  <a:pt x="134" y="130"/>
                  <a:pt x="135" y="130"/>
                  <a:pt x="135" y="129"/>
                </a:cubicBezTo>
                <a:cubicBezTo>
                  <a:pt x="135" y="129"/>
                  <a:pt x="135" y="129"/>
                  <a:pt x="136" y="128"/>
                </a:cubicBezTo>
                <a:cubicBezTo>
                  <a:pt x="136" y="128"/>
                  <a:pt x="136" y="128"/>
                  <a:pt x="136" y="127"/>
                </a:cubicBezTo>
                <a:cubicBezTo>
                  <a:pt x="136" y="127"/>
                  <a:pt x="137" y="127"/>
                  <a:pt x="137" y="126"/>
                </a:cubicBezTo>
                <a:cubicBezTo>
                  <a:pt x="137" y="126"/>
                  <a:pt x="137" y="126"/>
                  <a:pt x="137" y="125"/>
                </a:cubicBezTo>
                <a:cubicBezTo>
                  <a:pt x="138" y="125"/>
                  <a:pt x="138" y="124"/>
                  <a:pt x="138" y="124"/>
                </a:cubicBezTo>
                <a:cubicBezTo>
                  <a:pt x="138" y="124"/>
                  <a:pt x="138" y="123"/>
                  <a:pt x="138" y="123"/>
                </a:cubicBezTo>
                <a:cubicBezTo>
                  <a:pt x="139" y="123"/>
                  <a:pt x="139" y="122"/>
                  <a:pt x="139" y="122"/>
                </a:cubicBezTo>
                <a:cubicBezTo>
                  <a:pt x="139" y="122"/>
                  <a:pt x="139" y="121"/>
                  <a:pt x="139" y="121"/>
                </a:cubicBezTo>
                <a:cubicBezTo>
                  <a:pt x="140" y="121"/>
                  <a:pt x="140" y="120"/>
                  <a:pt x="140" y="120"/>
                </a:cubicBezTo>
                <a:cubicBezTo>
                  <a:pt x="141" y="120"/>
                  <a:pt x="141" y="120"/>
                  <a:pt x="142" y="120"/>
                </a:cubicBezTo>
                <a:cubicBezTo>
                  <a:pt x="142" y="120"/>
                  <a:pt x="142" y="120"/>
                  <a:pt x="142" y="120"/>
                </a:cubicBezTo>
                <a:cubicBezTo>
                  <a:pt x="143" y="120"/>
                  <a:pt x="143" y="120"/>
                  <a:pt x="143" y="120"/>
                </a:cubicBezTo>
                <a:cubicBezTo>
                  <a:pt x="143" y="120"/>
                  <a:pt x="144" y="120"/>
                  <a:pt x="144" y="120"/>
                </a:cubicBezTo>
                <a:cubicBezTo>
                  <a:pt x="144" y="120"/>
                  <a:pt x="144" y="120"/>
                  <a:pt x="144" y="120"/>
                </a:cubicBezTo>
                <a:cubicBezTo>
                  <a:pt x="145" y="120"/>
                  <a:pt x="145" y="120"/>
                  <a:pt x="146" y="120"/>
                </a:cubicBezTo>
                <a:cubicBezTo>
                  <a:pt x="146" y="120"/>
                  <a:pt x="146" y="120"/>
                  <a:pt x="146" y="120"/>
                </a:cubicBezTo>
                <a:cubicBezTo>
                  <a:pt x="147" y="120"/>
                  <a:pt x="147" y="120"/>
                  <a:pt x="148" y="120"/>
                </a:cubicBezTo>
                <a:cubicBezTo>
                  <a:pt x="148" y="120"/>
                  <a:pt x="148" y="120"/>
                  <a:pt x="148" y="120"/>
                </a:cubicBezTo>
                <a:cubicBezTo>
                  <a:pt x="148" y="120"/>
                  <a:pt x="148" y="120"/>
                  <a:pt x="149" y="120"/>
                </a:cubicBezTo>
                <a:cubicBezTo>
                  <a:pt x="152" y="120"/>
                  <a:pt x="155" y="120"/>
                  <a:pt x="158" y="120"/>
                </a:cubicBezTo>
                <a:cubicBezTo>
                  <a:pt x="160" y="120"/>
                  <a:pt x="162" y="120"/>
                  <a:pt x="163" y="120"/>
                </a:cubicBezTo>
                <a:cubicBezTo>
                  <a:pt x="164" y="120"/>
                  <a:pt x="166" y="120"/>
                  <a:pt x="166" y="120"/>
                </a:cubicBezTo>
                <a:cubicBezTo>
                  <a:pt x="167" y="120"/>
                  <a:pt x="167" y="120"/>
                  <a:pt x="167" y="120"/>
                </a:cubicBezTo>
                <a:cubicBezTo>
                  <a:pt x="168" y="120"/>
                  <a:pt x="169" y="120"/>
                  <a:pt x="170" y="120"/>
                </a:cubicBezTo>
                <a:cubicBezTo>
                  <a:pt x="170" y="120"/>
                  <a:pt x="170" y="120"/>
                  <a:pt x="170" y="120"/>
                </a:cubicBezTo>
                <a:cubicBezTo>
                  <a:pt x="170" y="120"/>
                  <a:pt x="171" y="120"/>
                  <a:pt x="171" y="120"/>
                </a:cubicBezTo>
                <a:cubicBezTo>
                  <a:pt x="171" y="122"/>
                  <a:pt x="172" y="124"/>
                  <a:pt x="172" y="126"/>
                </a:cubicBezTo>
                <a:cubicBezTo>
                  <a:pt x="172" y="126"/>
                  <a:pt x="172" y="126"/>
                  <a:pt x="172" y="126"/>
                </a:cubicBezTo>
                <a:cubicBezTo>
                  <a:pt x="172" y="127"/>
                  <a:pt x="172" y="127"/>
                  <a:pt x="172" y="128"/>
                </a:cubicBezTo>
                <a:cubicBezTo>
                  <a:pt x="172" y="128"/>
                  <a:pt x="172" y="128"/>
                  <a:pt x="172" y="128"/>
                </a:cubicBezTo>
                <a:cubicBezTo>
                  <a:pt x="172" y="128"/>
                  <a:pt x="172" y="129"/>
                  <a:pt x="172" y="129"/>
                </a:cubicBezTo>
                <a:cubicBezTo>
                  <a:pt x="172" y="129"/>
                  <a:pt x="172" y="130"/>
                  <a:pt x="172" y="130"/>
                </a:cubicBezTo>
                <a:cubicBezTo>
                  <a:pt x="172" y="130"/>
                  <a:pt x="172" y="131"/>
                  <a:pt x="172" y="131"/>
                </a:cubicBezTo>
                <a:cubicBezTo>
                  <a:pt x="172" y="131"/>
                  <a:pt x="172" y="131"/>
                  <a:pt x="172" y="132"/>
                </a:cubicBezTo>
                <a:cubicBezTo>
                  <a:pt x="172" y="132"/>
                  <a:pt x="172" y="132"/>
                  <a:pt x="172" y="133"/>
                </a:cubicBezTo>
                <a:cubicBezTo>
                  <a:pt x="172" y="133"/>
                  <a:pt x="172" y="133"/>
                  <a:pt x="172" y="133"/>
                </a:cubicBezTo>
                <a:cubicBezTo>
                  <a:pt x="172" y="134"/>
                  <a:pt x="172" y="134"/>
                  <a:pt x="172" y="135"/>
                </a:cubicBezTo>
                <a:cubicBezTo>
                  <a:pt x="172" y="135"/>
                  <a:pt x="172" y="135"/>
                  <a:pt x="172" y="135"/>
                </a:cubicBezTo>
                <a:cubicBezTo>
                  <a:pt x="172" y="136"/>
                  <a:pt x="172" y="137"/>
                  <a:pt x="172" y="138"/>
                </a:cubicBezTo>
                <a:cubicBezTo>
                  <a:pt x="172" y="138"/>
                  <a:pt x="172" y="138"/>
                  <a:pt x="172" y="138"/>
                </a:cubicBezTo>
                <a:cubicBezTo>
                  <a:pt x="172" y="138"/>
                  <a:pt x="172" y="139"/>
                  <a:pt x="172" y="139"/>
                </a:cubicBezTo>
                <a:cubicBezTo>
                  <a:pt x="172" y="139"/>
                  <a:pt x="172" y="139"/>
                  <a:pt x="172" y="140"/>
                </a:cubicBezTo>
                <a:cubicBezTo>
                  <a:pt x="172" y="140"/>
                  <a:pt x="172" y="140"/>
                  <a:pt x="172" y="141"/>
                </a:cubicBezTo>
                <a:cubicBezTo>
                  <a:pt x="172" y="141"/>
                  <a:pt x="172" y="141"/>
                  <a:pt x="172" y="141"/>
                </a:cubicBezTo>
                <a:cubicBezTo>
                  <a:pt x="172" y="142"/>
                  <a:pt x="172" y="142"/>
                  <a:pt x="172" y="142"/>
                </a:cubicBezTo>
                <a:cubicBezTo>
                  <a:pt x="172" y="142"/>
                  <a:pt x="172" y="143"/>
                  <a:pt x="171" y="143"/>
                </a:cubicBezTo>
                <a:cubicBezTo>
                  <a:pt x="171" y="143"/>
                  <a:pt x="171" y="143"/>
                  <a:pt x="171" y="144"/>
                </a:cubicBezTo>
                <a:cubicBezTo>
                  <a:pt x="171" y="144"/>
                  <a:pt x="171" y="144"/>
                  <a:pt x="171" y="144"/>
                </a:cubicBezTo>
                <a:cubicBezTo>
                  <a:pt x="171" y="145"/>
                  <a:pt x="171" y="145"/>
                  <a:pt x="171" y="145"/>
                </a:cubicBezTo>
                <a:cubicBezTo>
                  <a:pt x="171" y="145"/>
                  <a:pt x="171" y="145"/>
                  <a:pt x="171" y="146"/>
                </a:cubicBezTo>
                <a:cubicBezTo>
                  <a:pt x="171" y="146"/>
                  <a:pt x="171" y="146"/>
                  <a:pt x="171" y="146"/>
                </a:cubicBezTo>
                <a:cubicBezTo>
                  <a:pt x="171" y="146"/>
                  <a:pt x="171" y="146"/>
                  <a:pt x="171" y="146"/>
                </a:cubicBezTo>
                <a:cubicBezTo>
                  <a:pt x="171" y="146"/>
                  <a:pt x="171" y="146"/>
                  <a:pt x="171" y="146"/>
                </a:cubicBezTo>
                <a:cubicBezTo>
                  <a:pt x="171" y="146"/>
                  <a:pt x="171" y="146"/>
                  <a:pt x="171" y="146"/>
                </a:cubicBezTo>
                <a:cubicBezTo>
                  <a:pt x="171" y="146"/>
                  <a:pt x="171" y="146"/>
                  <a:pt x="171" y="147"/>
                </a:cubicBezTo>
                <a:cubicBezTo>
                  <a:pt x="171" y="147"/>
                  <a:pt x="171" y="147"/>
                  <a:pt x="171" y="148"/>
                </a:cubicBezTo>
                <a:cubicBezTo>
                  <a:pt x="171" y="148"/>
                  <a:pt x="170" y="148"/>
                  <a:pt x="170" y="149"/>
                </a:cubicBezTo>
                <a:cubicBezTo>
                  <a:pt x="170" y="149"/>
                  <a:pt x="170" y="149"/>
                  <a:pt x="170" y="149"/>
                </a:cubicBezTo>
                <a:cubicBezTo>
                  <a:pt x="169" y="149"/>
                  <a:pt x="169" y="150"/>
                  <a:pt x="169" y="150"/>
                </a:cubicBezTo>
                <a:cubicBezTo>
                  <a:pt x="169" y="150"/>
                  <a:pt x="169" y="150"/>
                  <a:pt x="169" y="150"/>
                </a:cubicBezTo>
                <a:cubicBezTo>
                  <a:pt x="168" y="151"/>
                  <a:pt x="168" y="151"/>
                  <a:pt x="167" y="152"/>
                </a:cubicBezTo>
                <a:cubicBezTo>
                  <a:pt x="167" y="152"/>
                  <a:pt x="167" y="152"/>
                  <a:pt x="167" y="152"/>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55" name="Freeform 27">
            <a:extLst>
              <a:ext uri="{FF2B5EF4-FFF2-40B4-BE49-F238E27FC236}">
                <a16:creationId xmlns:a16="http://schemas.microsoft.com/office/drawing/2014/main" id="{98638DD2-7EAA-4CDD-9DC9-172ABFA51982}"/>
              </a:ext>
            </a:extLst>
          </p:cNvPr>
          <p:cNvSpPr>
            <a:spLocks noChangeAspect="1" noEditPoints="1"/>
          </p:cNvSpPr>
          <p:nvPr/>
        </p:nvSpPr>
        <p:spPr bwMode="gray">
          <a:xfrm flipH="1">
            <a:off x="10544326" y="4728183"/>
            <a:ext cx="90000" cy="90000"/>
          </a:xfrm>
          <a:custGeom>
            <a:avLst/>
            <a:gdLst>
              <a:gd name="T0" fmla="*/ 191 w 193"/>
              <a:gd name="T1" fmla="*/ 79 h 193"/>
              <a:gd name="T2" fmla="*/ 189 w 193"/>
              <a:gd name="T3" fmla="*/ 80 h 193"/>
              <a:gd name="T4" fmla="*/ 188 w 193"/>
              <a:gd name="T5" fmla="*/ 81 h 193"/>
              <a:gd name="T6" fmla="*/ 185 w 193"/>
              <a:gd name="T7" fmla="*/ 82 h 193"/>
              <a:gd name="T8" fmla="*/ 179 w 193"/>
              <a:gd name="T9" fmla="*/ 73 h 193"/>
              <a:gd name="T10" fmla="*/ 175 w 193"/>
              <a:gd name="T11" fmla="*/ 65 h 193"/>
              <a:gd name="T12" fmla="*/ 165 w 193"/>
              <a:gd name="T13" fmla="*/ 51 h 193"/>
              <a:gd name="T14" fmla="*/ 164 w 193"/>
              <a:gd name="T15" fmla="*/ 37 h 193"/>
              <a:gd name="T16" fmla="*/ 170 w 193"/>
              <a:gd name="T17" fmla="*/ 35 h 193"/>
              <a:gd name="T18" fmla="*/ 127 w 193"/>
              <a:gd name="T19" fmla="*/ 5 h 193"/>
              <a:gd name="T20" fmla="*/ 31 w 193"/>
              <a:gd name="T21" fmla="*/ 30 h 193"/>
              <a:gd name="T22" fmla="*/ 34 w 193"/>
              <a:gd name="T23" fmla="*/ 29 h 193"/>
              <a:gd name="T24" fmla="*/ 33 w 193"/>
              <a:gd name="T25" fmla="*/ 37 h 193"/>
              <a:gd name="T26" fmla="*/ 33 w 193"/>
              <a:gd name="T27" fmla="*/ 47 h 193"/>
              <a:gd name="T28" fmla="*/ 25 w 193"/>
              <a:gd name="T29" fmla="*/ 58 h 193"/>
              <a:gd name="T30" fmla="*/ 20 w 193"/>
              <a:gd name="T31" fmla="*/ 65 h 193"/>
              <a:gd name="T32" fmla="*/ 14 w 193"/>
              <a:gd name="T33" fmla="*/ 83 h 193"/>
              <a:gd name="T34" fmla="*/ 12 w 193"/>
              <a:gd name="T35" fmla="*/ 83 h 193"/>
              <a:gd name="T36" fmla="*/ 7 w 193"/>
              <a:gd name="T37" fmla="*/ 82 h 193"/>
              <a:gd name="T38" fmla="*/ 4 w 193"/>
              <a:gd name="T39" fmla="*/ 81 h 193"/>
              <a:gd name="T40" fmla="*/ 67 w 193"/>
              <a:gd name="T41" fmla="*/ 188 h 193"/>
              <a:gd name="T42" fmla="*/ 76 w 193"/>
              <a:gd name="T43" fmla="*/ 154 h 193"/>
              <a:gd name="T44" fmla="*/ 73 w 193"/>
              <a:gd name="T45" fmla="*/ 158 h 193"/>
              <a:gd name="T46" fmla="*/ 67 w 193"/>
              <a:gd name="T47" fmla="*/ 163 h 193"/>
              <a:gd name="T48" fmla="*/ 63 w 193"/>
              <a:gd name="T49" fmla="*/ 166 h 193"/>
              <a:gd name="T50" fmla="*/ 61 w 193"/>
              <a:gd name="T51" fmla="*/ 168 h 193"/>
              <a:gd name="T52" fmla="*/ 26 w 193"/>
              <a:gd name="T53" fmla="*/ 145 h 193"/>
              <a:gd name="T54" fmla="*/ 25 w 193"/>
              <a:gd name="T55" fmla="*/ 141 h 193"/>
              <a:gd name="T56" fmla="*/ 24 w 193"/>
              <a:gd name="T57" fmla="*/ 123 h 193"/>
              <a:gd name="T58" fmla="*/ 26 w 193"/>
              <a:gd name="T59" fmla="*/ 117 h 193"/>
              <a:gd name="T60" fmla="*/ 36 w 193"/>
              <a:gd name="T61" fmla="*/ 118 h 193"/>
              <a:gd name="T62" fmla="*/ 50 w 193"/>
              <a:gd name="T63" fmla="*/ 119 h 193"/>
              <a:gd name="T64" fmla="*/ 60 w 193"/>
              <a:gd name="T65" fmla="*/ 122 h 193"/>
              <a:gd name="T66" fmla="*/ 72 w 193"/>
              <a:gd name="T67" fmla="*/ 142 h 193"/>
              <a:gd name="T68" fmla="*/ 112 w 193"/>
              <a:gd name="T69" fmla="*/ 84 h 193"/>
              <a:gd name="T70" fmla="*/ 103 w 193"/>
              <a:gd name="T71" fmla="*/ 84 h 193"/>
              <a:gd name="T72" fmla="*/ 87 w 193"/>
              <a:gd name="T73" fmla="*/ 84 h 193"/>
              <a:gd name="T74" fmla="*/ 98 w 193"/>
              <a:gd name="T75" fmla="*/ 30 h 193"/>
              <a:gd name="T76" fmla="*/ 102 w 193"/>
              <a:gd name="T77" fmla="*/ 31 h 193"/>
              <a:gd name="T78" fmla="*/ 121 w 193"/>
              <a:gd name="T79" fmla="*/ 42 h 193"/>
              <a:gd name="T80" fmla="*/ 130 w 193"/>
              <a:gd name="T81" fmla="*/ 55 h 193"/>
              <a:gd name="T82" fmla="*/ 127 w 193"/>
              <a:gd name="T83" fmla="*/ 65 h 193"/>
              <a:gd name="T84" fmla="*/ 124 w 193"/>
              <a:gd name="T85" fmla="*/ 74 h 193"/>
              <a:gd name="T86" fmla="*/ 122 w 193"/>
              <a:gd name="T87" fmla="*/ 81 h 193"/>
              <a:gd name="T88" fmla="*/ 167 w 193"/>
              <a:gd name="T89" fmla="*/ 152 h 193"/>
              <a:gd name="T90" fmla="*/ 137 w 193"/>
              <a:gd name="T91" fmla="*/ 170 h 193"/>
              <a:gd name="T92" fmla="*/ 136 w 193"/>
              <a:gd name="T93" fmla="*/ 169 h 193"/>
              <a:gd name="T94" fmla="*/ 134 w 193"/>
              <a:gd name="T95" fmla="*/ 167 h 193"/>
              <a:gd name="T96" fmla="*/ 129 w 193"/>
              <a:gd name="T97" fmla="*/ 163 h 193"/>
              <a:gd name="T98" fmla="*/ 122 w 193"/>
              <a:gd name="T99" fmla="*/ 156 h 193"/>
              <a:gd name="T100" fmla="*/ 134 w 193"/>
              <a:gd name="T101" fmla="*/ 131 h 193"/>
              <a:gd name="T102" fmla="*/ 139 w 193"/>
              <a:gd name="T103" fmla="*/ 121 h 193"/>
              <a:gd name="T104" fmla="*/ 148 w 193"/>
              <a:gd name="T105" fmla="*/ 120 h 193"/>
              <a:gd name="T106" fmla="*/ 171 w 193"/>
              <a:gd name="T107" fmla="*/ 120 h 193"/>
              <a:gd name="T108" fmla="*/ 172 w 193"/>
              <a:gd name="T109" fmla="*/ 133 h 193"/>
              <a:gd name="T110" fmla="*/ 172 w 193"/>
              <a:gd name="T111" fmla="*/ 141 h 193"/>
              <a:gd name="T112" fmla="*/ 171 w 193"/>
              <a:gd name="T113" fmla="*/ 146 h 193"/>
              <a:gd name="T114" fmla="*/ 167 w 193"/>
              <a:gd name="T115" fmla="*/ 15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3" h="193">
                <a:moveTo>
                  <a:pt x="177" y="149"/>
                </a:moveTo>
                <a:cubicBezTo>
                  <a:pt x="178" y="148"/>
                  <a:pt x="178" y="147"/>
                  <a:pt x="178" y="147"/>
                </a:cubicBezTo>
                <a:cubicBezTo>
                  <a:pt x="178" y="147"/>
                  <a:pt x="179" y="146"/>
                  <a:pt x="180" y="145"/>
                </a:cubicBezTo>
                <a:cubicBezTo>
                  <a:pt x="187" y="131"/>
                  <a:pt x="193" y="117"/>
                  <a:pt x="193" y="96"/>
                </a:cubicBezTo>
                <a:cubicBezTo>
                  <a:pt x="193" y="95"/>
                  <a:pt x="192" y="94"/>
                  <a:pt x="192" y="94"/>
                </a:cubicBezTo>
                <a:cubicBezTo>
                  <a:pt x="192" y="93"/>
                  <a:pt x="193" y="93"/>
                  <a:pt x="193" y="92"/>
                </a:cubicBezTo>
                <a:cubicBezTo>
                  <a:pt x="192" y="87"/>
                  <a:pt x="192" y="83"/>
                  <a:pt x="191" y="79"/>
                </a:cubicBezTo>
                <a:cubicBezTo>
                  <a:pt x="191" y="79"/>
                  <a:pt x="191" y="79"/>
                  <a:pt x="191" y="79"/>
                </a:cubicBezTo>
                <a:cubicBezTo>
                  <a:pt x="191" y="79"/>
                  <a:pt x="191" y="79"/>
                  <a:pt x="191" y="79"/>
                </a:cubicBezTo>
                <a:cubicBezTo>
                  <a:pt x="191" y="79"/>
                  <a:pt x="191" y="79"/>
                  <a:pt x="190" y="79"/>
                </a:cubicBezTo>
                <a:cubicBezTo>
                  <a:pt x="190" y="79"/>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89" y="80"/>
                  <a:pt x="189" y="80"/>
                  <a:pt x="189" y="80"/>
                </a:cubicBezTo>
                <a:cubicBezTo>
                  <a:pt x="189" y="80"/>
                  <a:pt x="189" y="80"/>
                  <a:pt x="189" y="80"/>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8" y="81"/>
                  <a:pt x="188" y="81"/>
                  <a:pt x="188" y="81"/>
                </a:cubicBezTo>
                <a:cubicBezTo>
                  <a:pt x="188" y="81"/>
                  <a:pt x="188" y="81"/>
                  <a:pt x="188" y="81"/>
                </a:cubicBezTo>
                <a:cubicBezTo>
                  <a:pt x="188" y="82"/>
                  <a:pt x="188" y="82"/>
                  <a:pt x="187" y="82"/>
                </a:cubicBezTo>
                <a:cubicBezTo>
                  <a:pt x="187" y="82"/>
                  <a:pt x="187" y="82"/>
                  <a:pt x="187" y="82"/>
                </a:cubicBezTo>
                <a:cubicBezTo>
                  <a:pt x="187" y="82"/>
                  <a:pt x="187" y="82"/>
                  <a:pt x="187" y="82"/>
                </a:cubicBezTo>
                <a:cubicBezTo>
                  <a:pt x="186" y="82"/>
                  <a:pt x="186" y="82"/>
                  <a:pt x="186" y="82"/>
                </a:cubicBezTo>
                <a:cubicBezTo>
                  <a:pt x="186" y="82"/>
                  <a:pt x="186" y="82"/>
                  <a:pt x="186" y="82"/>
                </a:cubicBezTo>
                <a:cubicBezTo>
                  <a:pt x="186" y="82"/>
                  <a:pt x="186" y="82"/>
                  <a:pt x="186" y="82"/>
                </a:cubicBezTo>
                <a:cubicBezTo>
                  <a:pt x="186" y="82"/>
                  <a:pt x="185" y="82"/>
                  <a:pt x="185" y="82"/>
                </a:cubicBezTo>
                <a:cubicBezTo>
                  <a:pt x="185" y="82"/>
                  <a:pt x="185" y="82"/>
                  <a:pt x="185" y="82"/>
                </a:cubicBezTo>
                <a:cubicBezTo>
                  <a:pt x="185" y="82"/>
                  <a:pt x="184" y="82"/>
                  <a:pt x="183" y="83"/>
                </a:cubicBezTo>
                <a:cubicBezTo>
                  <a:pt x="183" y="82"/>
                  <a:pt x="183" y="81"/>
                  <a:pt x="183" y="81"/>
                </a:cubicBezTo>
                <a:cubicBezTo>
                  <a:pt x="183" y="80"/>
                  <a:pt x="182" y="80"/>
                  <a:pt x="182" y="79"/>
                </a:cubicBezTo>
                <a:cubicBezTo>
                  <a:pt x="182" y="79"/>
                  <a:pt x="182" y="79"/>
                  <a:pt x="182" y="78"/>
                </a:cubicBezTo>
                <a:cubicBezTo>
                  <a:pt x="182" y="78"/>
                  <a:pt x="181" y="77"/>
                  <a:pt x="181" y="77"/>
                </a:cubicBezTo>
                <a:cubicBezTo>
                  <a:pt x="181" y="77"/>
                  <a:pt x="181" y="76"/>
                  <a:pt x="181" y="76"/>
                </a:cubicBezTo>
                <a:cubicBezTo>
                  <a:pt x="181" y="76"/>
                  <a:pt x="180" y="75"/>
                  <a:pt x="180" y="74"/>
                </a:cubicBezTo>
                <a:cubicBezTo>
                  <a:pt x="180" y="74"/>
                  <a:pt x="180" y="74"/>
                  <a:pt x="179" y="73"/>
                </a:cubicBezTo>
                <a:cubicBezTo>
                  <a:pt x="179" y="73"/>
                  <a:pt x="179" y="73"/>
                  <a:pt x="179" y="73"/>
                </a:cubicBezTo>
                <a:cubicBezTo>
                  <a:pt x="179" y="73"/>
                  <a:pt x="179" y="72"/>
                  <a:pt x="179" y="72"/>
                </a:cubicBezTo>
                <a:cubicBezTo>
                  <a:pt x="179" y="72"/>
                  <a:pt x="179" y="72"/>
                  <a:pt x="179" y="72"/>
                </a:cubicBezTo>
                <a:cubicBezTo>
                  <a:pt x="179" y="72"/>
                  <a:pt x="178" y="71"/>
                  <a:pt x="178" y="71"/>
                </a:cubicBezTo>
                <a:cubicBezTo>
                  <a:pt x="178" y="70"/>
                  <a:pt x="178" y="70"/>
                  <a:pt x="178" y="70"/>
                </a:cubicBezTo>
                <a:cubicBezTo>
                  <a:pt x="178" y="70"/>
                  <a:pt x="178" y="70"/>
                  <a:pt x="178" y="70"/>
                </a:cubicBezTo>
                <a:cubicBezTo>
                  <a:pt x="177" y="69"/>
                  <a:pt x="177" y="68"/>
                  <a:pt x="176" y="68"/>
                </a:cubicBezTo>
                <a:cubicBezTo>
                  <a:pt x="176" y="67"/>
                  <a:pt x="176" y="67"/>
                  <a:pt x="176" y="67"/>
                </a:cubicBezTo>
                <a:cubicBezTo>
                  <a:pt x="176" y="66"/>
                  <a:pt x="175" y="66"/>
                  <a:pt x="175" y="65"/>
                </a:cubicBezTo>
                <a:cubicBezTo>
                  <a:pt x="175" y="65"/>
                  <a:pt x="175" y="65"/>
                  <a:pt x="175" y="65"/>
                </a:cubicBezTo>
                <a:cubicBezTo>
                  <a:pt x="174" y="64"/>
                  <a:pt x="173" y="63"/>
                  <a:pt x="173" y="62"/>
                </a:cubicBezTo>
                <a:cubicBezTo>
                  <a:pt x="173" y="62"/>
                  <a:pt x="173" y="62"/>
                  <a:pt x="173" y="62"/>
                </a:cubicBezTo>
                <a:cubicBezTo>
                  <a:pt x="173" y="62"/>
                  <a:pt x="173" y="62"/>
                  <a:pt x="173" y="62"/>
                </a:cubicBezTo>
                <a:cubicBezTo>
                  <a:pt x="172" y="61"/>
                  <a:pt x="172" y="61"/>
                  <a:pt x="172" y="60"/>
                </a:cubicBezTo>
                <a:cubicBezTo>
                  <a:pt x="171" y="60"/>
                  <a:pt x="171" y="60"/>
                  <a:pt x="171" y="60"/>
                </a:cubicBezTo>
                <a:cubicBezTo>
                  <a:pt x="171" y="59"/>
                  <a:pt x="171" y="59"/>
                  <a:pt x="170" y="58"/>
                </a:cubicBezTo>
                <a:cubicBezTo>
                  <a:pt x="169" y="56"/>
                  <a:pt x="167" y="54"/>
                  <a:pt x="166" y="53"/>
                </a:cubicBezTo>
                <a:cubicBezTo>
                  <a:pt x="166" y="53"/>
                  <a:pt x="166" y="53"/>
                  <a:pt x="166" y="53"/>
                </a:cubicBezTo>
                <a:cubicBezTo>
                  <a:pt x="165" y="52"/>
                  <a:pt x="165" y="52"/>
                  <a:pt x="165" y="51"/>
                </a:cubicBezTo>
                <a:cubicBezTo>
                  <a:pt x="164" y="51"/>
                  <a:pt x="164" y="51"/>
                  <a:pt x="164" y="51"/>
                </a:cubicBezTo>
                <a:cubicBezTo>
                  <a:pt x="164" y="51"/>
                  <a:pt x="164" y="51"/>
                  <a:pt x="164" y="51"/>
                </a:cubicBezTo>
                <a:cubicBezTo>
                  <a:pt x="163" y="50"/>
                  <a:pt x="163" y="50"/>
                  <a:pt x="163" y="50"/>
                </a:cubicBezTo>
                <a:cubicBezTo>
                  <a:pt x="163" y="49"/>
                  <a:pt x="163" y="49"/>
                  <a:pt x="164" y="48"/>
                </a:cubicBezTo>
                <a:cubicBezTo>
                  <a:pt x="164" y="47"/>
                  <a:pt x="164" y="46"/>
                  <a:pt x="164" y="44"/>
                </a:cubicBezTo>
                <a:cubicBezTo>
                  <a:pt x="164" y="43"/>
                  <a:pt x="164" y="43"/>
                  <a:pt x="164" y="42"/>
                </a:cubicBezTo>
                <a:cubicBezTo>
                  <a:pt x="164" y="41"/>
                  <a:pt x="164" y="40"/>
                  <a:pt x="164" y="39"/>
                </a:cubicBezTo>
                <a:cubicBezTo>
                  <a:pt x="164" y="39"/>
                  <a:pt x="164" y="39"/>
                  <a:pt x="164" y="39"/>
                </a:cubicBezTo>
                <a:cubicBezTo>
                  <a:pt x="164" y="38"/>
                  <a:pt x="164" y="37"/>
                  <a:pt x="164" y="37"/>
                </a:cubicBezTo>
                <a:cubicBezTo>
                  <a:pt x="164" y="36"/>
                  <a:pt x="164" y="36"/>
                  <a:pt x="164" y="36"/>
                </a:cubicBezTo>
                <a:cubicBezTo>
                  <a:pt x="164" y="35"/>
                  <a:pt x="164" y="34"/>
                  <a:pt x="164" y="34"/>
                </a:cubicBezTo>
                <a:cubicBezTo>
                  <a:pt x="164" y="34"/>
                  <a:pt x="164" y="33"/>
                  <a:pt x="164" y="33"/>
                </a:cubicBezTo>
                <a:cubicBezTo>
                  <a:pt x="164" y="33"/>
                  <a:pt x="164" y="33"/>
                  <a:pt x="164" y="33"/>
                </a:cubicBezTo>
                <a:cubicBezTo>
                  <a:pt x="163" y="32"/>
                  <a:pt x="163" y="31"/>
                  <a:pt x="163" y="31"/>
                </a:cubicBezTo>
                <a:cubicBezTo>
                  <a:pt x="165" y="31"/>
                  <a:pt x="167" y="33"/>
                  <a:pt x="169" y="34"/>
                </a:cubicBezTo>
                <a:cubicBezTo>
                  <a:pt x="169" y="34"/>
                  <a:pt x="169" y="34"/>
                  <a:pt x="169" y="34"/>
                </a:cubicBezTo>
                <a:cubicBezTo>
                  <a:pt x="169" y="35"/>
                  <a:pt x="169" y="35"/>
                  <a:pt x="170" y="35"/>
                </a:cubicBezTo>
                <a:cubicBezTo>
                  <a:pt x="170" y="35"/>
                  <a:pt x="170" y="35"/>
                  <a:pt x="170" y="35"/>
                </a:cubicBezTo>
                <a:cubicBezTo>
                  <a:pt x="170" y="35"/>
                  <a:pt x="170" y="35"/>
                  <a:pt x="170" y="35"/>
                </a:cubicBezTo>
                <a:cubicBezTo>
                  <a:pt x="170" y="35"/>
                  <a:pt x="170" y="35"/>
                  <a:pt x="170" y="35"/>
                </a:cubicBezTo>
                <a:cubicBezTo>
                  <a:pt x="170" y="35"/>
                  <a:pt x="170" y="36"/>
                  <a:pt x="170" y="36"/>
                </a:cubicBezTo>
                <a:cubicBezTo>
                  <a:pt x="171" y="36"/>
                  <a:pt x="171" y="36"/>
                  <a:pt x="171" y="36"/>
                </a:cubicBezTo>
                <a:cubicBezTo>
                  <a:pt x="171" y="36"/>
                  <a:pt x="171" y="36"/>
                  <a:pt x="171" y="36"/>
                </a:cubicBezTo>
                <a:cubicBezTo>
                  <a:pt x="171" y="35"/>
                  <a:pt x="171" y="35"/>
                  <a:pt x="171" y="34"/>
                </a:cubicBezTo>
                <a:cubicBezTo>
                  <a:pt x="160" y="21"/>
                  <a:pt x="145" y="12"/>
                  <a:pt x="129" y="6"/>
                </a:cubicBezTo>
                <a:cubicBezTo>
                  <a:pt x="128" y="5"/>
                  <a:pt x="128" y="6"/>
                  <a:pt x="127" y="6"/>
                </a:cubicBezTo>
                <a:cubicBezTo>
                  <a:pt x="128" y="5"/>
                  <a:pt x="127" y="5"/>
                  <a:pt x="127" y="5"/>
                </a:cubicBezTo>
                <a:cubicBezTo>
                  <a:pt x="117" y="2"/>
                  <a:pt x="107" y="0"/>
                  <a:pt x="96" y="0"/>
                </a:cubicBezTo>
                <a:cubicBezTo>
                  <a:pt x="85" y="0"/>
                  <a:pt x="75" y="1"/>
                  <a:pt x="66" y="5"/>
                </a:cubicBezTo>
                <a:cubicBezTo>
                  <a:pt x="65" y="6"/>
                  <a:pt x="65" y="6"/>
                  <a:pt x="65" y="6"/>
                </a:cubicBezTo>
                <a:cubicBezTo>
                  <a:pt x="65" y="6"/>
                  <a:pt x="62" y="6"/>
                  <a:pt x="60" y="7"/>
                </a:cubicBezTo>
                <a:cubicBezTo>
                  <a:pt x="45" y="13"/>
                  <a:pt x="31" y="24"/>
                  <a:pt x="21" y="37"/>
                </a:cubicBezTo>
                <a:cubicBezTo>
                  <a:pt x="20" y="37"/>
                  <a:pt x="20" y="38"/>
                  <a:pt x="20" y="38"/>
                </a:cubicBezTo>
                <a:cubicBezTo>
                  <a:pt x="22" y="37"/>
                  <a:pt x="26" y="33"/>
                  <a:pt x="30" y="31"/>
                </a:cubicBezTo>
                <a:cubicBezTo>
                  <a:pt x="30" y="31"/>
                  <a:pt x="30" y="31"/>
                  <a:pt x="30" y="31"/>
                </a:cubicBezTo>
                <a:cubicBezTo>
                  <a:pt x="31" y="30"/>
                  <a:pt x="31" y="30"/>
                  <a:pt x="31" y="30"/>
                </a:cubicBezTo>
                <a:cubicBezTo>
                  <a:pt x="31" y="30"/>
                  <a:pt x="31" y="30"/>
                  <a:pt x="32" y="30"/>
                </a:cubicBezTo>
                <a:cubicBezTo>
                  <a:pt x="32" y="30"/>
                  <a:pt x="32" y="30"/>
                  <a:pt x="32" y="29"/>
                </a:cubicBezTo>
                <a:cubicBezTo>
                  <a:pt x="32" y="29"/>
                  <a:pt x="33" y="29"/>
                  <a:pt x="33" y="29"/>
                </a:cubicBezTo>
                <a:cubicBezTo>
                  <a:pt x="33" y="29"/>
                  <a:pt x="33" y="29"/>
                  <a:pt x="33" y="29"/>
                </a:cubicBezTo>
                <a:cubicBezTo>
                  <a:pt x="33" y="29"/>
                  <a:pt x="33" y="29"/>
                  <a:pt x="34" y="29"/>
                </a:cubicBezTo>
                <a:cubicBezTo>
                  <a:pt x="34" y="29"/>
                  <a:pt x="34" y="29"/>
                  <a:pt x="34" y="29"/>
                </a:cubicBezTo>
                <a:cubicBezTo>
                  <a:pt x="34" y="29"/>
                  <a:pt x="34" y="29"/>
                  <a:pt x="34" y="29"/>
                </a:cubicBezTo>
                <a:cubicBezTo>
                  <a:pt x="34" y="29"/>
                  <a:pt x="34" y="29"/>
                  <a:pt x="34" y="28"/>
                </a:cubicBezTo>
                <a:cubicBezTo>
                  <a:pt x="34" y="29"/>
                  <a:pt x="34" y="29"/>
                  <a:pt x="34" y="29"/>
                </a:cubicBezTo>
                <a:cubicBezTo>
                  <a:pt x="34" y="29"/>
                  <a:pt x="34" y="29"/>
                  <a:pt x="34" y="29"/>
                </a:cubicBezTo>
                <a:cubicBezTo>
                  <a:pt x="34" y="30"/>
                  <a:pt x="34" y="30"/>
                  <a:pt x="34" y="30"/>
                </a:cubicBezTo>
                <a:cubicBezTo>
                  <a:pt x="34" y="30"/>
                  <a:pt x="34" y="30"/>
                  <a:pt x="34" y="31"/>
                </a:cubicBezTo>
                <a:cubicBezTo>
                  <a:pt x="34" y="31"/>
                  <a:pt x="34" y="32"/>
                  <a:pt x="34" y="33"/>
                </a:cubicBezTo>
                <a:cubicBezTo>
                  <a:pt x="34" y="33"/>
                  <a:pt x="34" y="33"/>
                  <a:pt x="34" y="33"/>
                </a:cubicBezTo>
                <a:cubicBezTo>
                  <a:pt x="34" y="33"/>
                  <a:pt x="34" y="34"/>
                  <a:pt x="33" y="35"/>
                </a:cubicBezTo>
                <a:cubicBezTo>
                  <a:pt x="33" y="35"/>
                  <a:pt x="33" y="35"/>
                  <a:pt x="33" y="35"/>
                </a:cubicBezTo>
                <a:cubicBezTo>
                  <a:pt x="33" y="35"/>
                  <a:pt x="33" y="36"/>
                  <a:pt x="33" y="36"/>
                </a:cubicBezTo>
                <a:cubicBezTo>
                  <a:pt x="33" y="37"/>
                  <a:pt x="33" y="37"/>
                  <a:pt x="33" y="37"/>
                </a:cubicBezTo>
                <a:cubicBezTo>
                  <a:pt x="33" y="37"/>
                  <a:pt x="33" y="38"/>
                  <a:pt x="33" y="38"/>
                </a:cubicBezTo>
                <a:cubicBezTo>
                  <a:pt x="33" y="39"/>
                  <a:pt x="33" y="39"/>
                  <a:pt x="33" y="39"/>
                </a:cubicBezTo>
                <a:cubicBezTo>
                  <a:pt x="33" y="39"/>
                  <a:pt x="33" y="39"/>
                  <a:pt x="33" y="40"/>
                </a:cubicBezTo>
                <a:cubicBezTo>
                  <a:pt x="33" y="40"/>
                  <a:pt x="33" y="41"/>
                  <a:pt x="33" y="42"/>
                </a:cubicBezTo>
                <a:cubicBezTo>
                  <a:pt x="33" y="42"/>
                  <a:pt x="33" y="42"/>
                  <a:pt x="33" y="42"/>
                </a:cubicBezTo>
                <a:cubicBezTo>
                  <a:pt x="33" y="43"/>
                  <a:pt x="33" y="43"/>
                  <a:pt x="33" y="44"/>
                </a:cubicBezTo>
                <a:cubicBezTo>
                  <a:pt x="33" y="45"/>
                  <a:pt x="33" y="45"/>
                  <a:pt x="33" y="46"/>
                </a:cubicBezTo>
                <a:cubicBezTo>
                  <a:pt x="33" y="46"/>
                  <a:pt x="33" y="46"/>
                  <a:pt x="33" y="47"/>
                </a:cubicBezTo>
                <a:cubicBezTo>
                  <a:pt x="33" y="47"/>
                  <a:pt x="33" y="47"/>
                  <a:pt x="33" y="47"/>
                </a:cubicBezTo>
                <a:cubicBezTo>
                  <a:pt x="34" y="48"/>
                  <a:pt x="34" y="49"/>
                  <a:pt x="34" y="49"/>
                </a:cubicBezTo>
                <a:cubicBezTo>
                  <a:pt x="33" y="50"/>
                  <a:pt x="32" y="51"/>
                  <a:pt x="31" y="51"/>
                </a:cubicBezTo>
                <a:cubicBezTo>
                  <a:pt x="31" y="51"/>
                  <a:pt x="31" y="52"/>
                  <a:pt x="31" y="52"/>
                </a:cubicBezTo>
                <a:cubicBezTo>
                  <a:pt x="30" y="52"/>
                  <a:pt x="30" y="52"/>
                  <a:pt x="30" y="53"/>
                </a:cubicBezTo>
                <a:cubicBezTo>
                  <a:pt x="29" y="53"/>
                  <a:pt x="29" y="53"/>
                  <a:pt x="29" y="54"/>
                </a:cubicBezTo>
                <a:cubicBezTo>
                  <a:pt x="28" y="54"/>
                  <a:pt x="28" y="54"/>
                  <a:pt x="28" y="55"/>
                </a:cubicBezTo>
                <a:cubicBezTo>
                  <a:pt x="28" y="55"/>
                  <a:pt x="27" y="55"/>
                  <a:pt x="27" y="55"/>
                </a:cubicBezTo>
                <a:cubicBezTo>
                  <a:pt x="27" y="56"/>
                  <a:pt x="26" y="56"/>
                  <a:pt x="26" y="56"/>
                </a:cubicBezTo>
                <a:cubicBezTo>
                  <a:pt x="26" y="57"/>
                  <a:pt x="25" y="57"/>
                  <a:pt x="25" y="58"/>
                </a:cubicBezTo>
                <a:cubicBezTo>
                  <a:pt x="25" y="58"/>
                  <a:pt x="24" y="59"/>
                  <a:pt x="24" y="59"/>
                </a:cubicBezTo>
                <a:cubicBezTo>
                  <a:pt x="24" y="59"/>
                  <a:pt x="24" y="59"/>
                  <a:pt x="24" y="59"/>
                </a:cubicBezTo>
                <a:cubicBezTo>
                  <a:pt x="24" y="59"/>
                  <a:pt x="23" y="60"/>
                  <a:pt x="23" y="60"/>
                </a:cubicBezTo>
                <a:cubicBezTo>
                  <a:pt x="23" y="60"/>
                  <a:pt x="22" y="61"/>
                  <a:pt x="22" y="62"/>
                </a:cubicBezTo>
                <a:cubicBezTo>
                  <a:pt x="22" y="62"/>
                  <a:pt x="22" y="62"/>
                  <a:pt x="22" y="62"/>
                </a:cubicBezTo>
                <a:cubicBezTo>
                  <a:pt x="22" y="62"/>
                  <a:pt x="21" y="63"/>
                  <a:pt x="21" y="63"/>
                </a:cubicBezTo>
                <a:cubicBezTo>
                  <a:pt x="21" y="63"/>
                  <a:pt x="21" y="64"/>
                  <a:pt x="20" y="64"/>
                </a:cubicBezTo>
                <a:cubicBezTo>
                  <a:pt x="20" y="64"/>
                  <a:pt x="20" y="64"/>
                  <a:pt x="20" y="64"/>
                </a:cubicBezTo>
                <a:cubicBezTo>
                  <a:pt x="20" y="65"/>
                  <a:pt x="20" y="65"/>
                  <a:pt x="20" y="65"/>
                </a:cubicBezTo>
                <a:cubicBezTo>
                  <a:pt x="19" y="66"/>
                  <a:pt x="19" y="66"/>
                  <a:pt x="19" y="67"/>
                </a:cubicBezTo>
                <a:cubicBezTo>
                  <a:pt x="19" y="67"/>
                  <a:pt x="19" y="67"/>
                  <a:pt x="19" y="67"/>
                </a:cubicBezTo>
                <a:cubicBezTo>
                  <a:pt x="18" y="68"/>
                  <a:pt x="18" y="69"/>
                  <a:pt x="18" y="70"/>
                </a:cubicBezTo>
                <a:cubicBezTo>
                  <a:pt x="17" y="71"/>
                  <a:pt x="17" y="72"/>
                  <a:pt x="16" y="73"/>
                </a:cubicBezTo>
                <a:cubicBezTo>
                  <a:pt x="16" y="73"/>
                  <a:pt x="16" y="73"/>
                  <a:pt x="16" y="73"/>
                </a:cubicBezTo>
                <a:cubicBezTo>
                  <a:pt x="16" y="74"/>
                  <a:pt x="16" y="75"/>
                  <a:pt x="16" y="75"/>
                </a:cubicBezTo>
                <a:cubicBezTo>
                  <a:pt x="16" y="75"/>
                  <a:pt x="16" y="75"/>
                  <a:pt x="16" y="75"/>
                </a:cubicBezTo>
                <a:cubicBezTo>
                  <a:pt x="15" y="77"/>
                  <a:pt x="15" y="79"/>
                  <a:pt x="14" y="80"/>
                </a:cubicBezTo>
                <a:cubicBezTo>
                  <a:pt x="14" y="81"/>
                  <a:pt x="14" y="82"/>
                  <a:pt x="14" y="83"/>
                </a:cubicBezTo>
                <a:cubicBezTo>
                  <a:pt x="14" y="83"/>
                  <a:pt x="14" y="83"/>
                  <a:pt x="14" y="83"/>
                </a:cubicBezTo>
                <a:cubicBezTo>
                  <a:pt x="14" y="83"/>
                  <a:pt x="14" y="83"/>
                  <a:pt x="14"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2" y="83"/>
                </a:cubicBezTo>
                <a:cubicBezTo>
                  <a:pt x="12" y="83"/>
                  <a:pt x="12" y="83"/>
                  <a:pt x="12" y="83"/>
                </a:cubicBezTo>
                <a:cubicBezTo>
                  <a:pt x="12" y="83"/>
                  <a:pt x="12" y="83"/>
                  <a:pt x="12" y="83"/>
                </a:cubicBezTo>
                <a:cubicBezTo>
                  <a:pt x="12" y="83"/>
                  <a:pt x="12" y="83"/>
                  <a:pt x="12" y="83"/>
                </a:cubicBezTo>
                <a:cubicBezTo>
                  <a:pt x="11" y="83"/>
                  <a:pt x="11" y="83"/>
                  <a:pt x="11" y="83"/>
                </a:cubicBezTo>
                <a:cubicBezTo>
                  <a:pt x="11" y="83"/>
                  <a:pt x="11" y="83"/>
                  <a:pt x="11" y="83"/>
                </a:cubicBezTo>
                <a:cubicBezTo>
                  <a:pt x="10" y="82"/>
                  <a:pt x="10" y="82"/>
                  <a:pt x="10" y="82"/>
                </a:cubicBezTo>
                <a:cubicBezTo>
                  <a:pt x="10" y="82"/>
                  <a:pt x="10" y="82"/>
                  <a:pt x="10" y="82"/>
                </a:cubicBezTo>
                <a:cubicBezTo>
                  <a:pt x="10" y="82"/>
                  <a:pt x="10" y="82"/>
                  <a:pt x="9" y="82"/>
                </a:cubicBezTo>
                <a:cubicBezTo>
                  <a:pt x="9" y="82"/>
                  <a:pt x="9" y="82"/>
                  <a:pt x="9" y="82"/>
                </a:cubicBezTo>
                <a:cubicBezTo>
                  <a:pt x="8" y="82"/>
                  <a:pt x="8" y="82"/>
                  <a:pt x="7" y="82"/>
                </a:cubicBezTo>
                <a:cubicBezTo>
                  <a:pt x="7" y="82"/>
                  <a:pt x="7" y="82"/>
                  <a:pt x="7" y="82"/>
                </a:cubicBezTo>
                <a:cubicBezTo>
                  <a:pt x="6" y="82"/>
                  <a:pt x="6" y="82"/>
                  <a:pt x="6" y="82"/>
                </a:cubicBezTo>
                <a:cubicBezTo>
                  <a:pt x="6" y="82"/>
                  <a:pt x="5" y="82"/>
                  <a:pt x="5" y="82"/>
                </a:cubicBezTo>
                <a:cubicBezTo>
                  <a:pt x="5" y="82"/>
                  <a:pt x="5" y="82"/>
                  <a:pt x="5" y="82"/>
                </a:cubicBezTo>
                <a:cubicBezTo>
                  <a:pt x="5" y="82"/>
                  <a:pt x="5" y="81"/>
                  <a:pt x="5" y="81"/>
                </a:cubicBezTo>
                <a:cubicBezTo>
                  <a:pt x="5" y="81"/>
                  <a:pt x="4" y="81"/>
                  <a:pt x="4" y="81"/>
                </a:cubicBezTo>
                <a:cubicBezTo>
                  <a:pt x="4" y="81"/>
                  <a:pt x="4" y="81"/>
                  <a:pt x="4" y="81"/>
                </a:cubicBezTo>
                <a:cubicBezTo>
                  <a:pt x="4" y="81"/>
                  <a:pt x="4" y="81"/>
                  <a:pt x="4" y="81"/>
                </a:cubicBezTo>
                <a:cubicBezTo>
                  <a:pt x="4" y="81"/>
                  <a:pt x="4" y="81"/>
                  <a:pt x="4" y="81"/>
                </a:cubicBezTo>
                <a:cubicBezTo>
                  <a:pt x="3" y="81"/>
                  <a:pt x="3" y="81"/>
                  <a:pt x="3" y="81"/>
                </a:cubicBezTo>
                <a:cubicBezTo>
                  <a:pt x="3" y="81"/>
                  <a:pt x="3" y="81"/>
                  <a:pt x="3" y="81"/>
                </a:cubicBezTo>
                <a:cubicBezTo>
                  <a:pt x="3" y="81"/>
                  <a:pt x="3" y="81"/>
                  <a:pt x="3" y="81"/>
                </a:cubicBezTo>
                <a:cubicBezTo>
                  <a:pt x="2" y="81"/>
                  <a:pt x="2" y="81"/>
                  <a:pt x="2" y="81"/>
                </a:cubicBezTo>
                <a:cubicBezTo>
                  <a:pt x="1" y="86"/>
                  <a:pt x="0" y="91"/>
                  <a:pt x="0" y="96"/>
                </a:cubicBezTo>
                <a:cubicBezTo>
                  <a:pt x="0" y="113"/>
                  <a:pt x="5" y="129"/>
                  <a:pt x="12" y="143"/>
                </a:cubicBezTo>
                <a:cubicBezTo>
                  <a:pt x="13" y="145"/>
                  <a:pt x="16" y="148"/>
                  <a:pt x="17" y="148"/>
                </a:cubicBezTo>
                <a:cubicBezTo>
                  <a:pt x="16" y="149"/>
                  <a:pt x="16" y="149"/>
                  <a:pt x="17" y="150"/>
                </a:cubicBezTo>
                <a:cubicBezTo>
                  <a:pt x="28" y="168"/>
                  <a:pt x="46" y="181"/>
                  <a:pt x="67" y="188"/>
                </a:cubicBezTo>
                <a:cubicBezTo>
                  <a:pt x="69" y="189"/>
                  <a:pt x="71" y="188"/>
                  <a:pt x="73" y="188"/>
                </a:cubicBezTo>
                <a:cubicBezTo>
                  <a:pt x="73" y="189"/>
                  <a:pt x="76" y="190"/>
                  <a:pt x="78" y="191"/>
                </a:cubicBezTo>
                <a:cubicBezTo>
                  <a:pt x="84" y="192"/>
                  <a:pt x="90" y="193"/>
                  <a:pt x="96" y="193"/>
                </a:cubicBezTo>
                <a:cubicBezTo>
                  <a:pt x="103" y="193"/>
                  <a:pt x="110" y="192"/>
                  <a:pt x="116" y="190"/>
                </a:cubicBezTo>
                <a:cubicBezTo>
                  <a:pt x="118" y="190"/>
                  <a:pt x="121" y="189"/>
                  <a:pt x="122" y="188"/>
                </a:cubicBezTo>
                <a:cubicBezTo>
                  <a:pt x="122" y="188"/>
                  <a:pt x="123" y="188"/>
                  <a:pt x="124" y="188"/>
                </a:cubicBezTo>
                <a:cubicBezTo>
                  <a:pt x="148" y="181"/>
                  <a:pt x="166" y="167"/>
                  <a:pt x="177" y="149"/>
                </a:cubicBezTo>
                <a:close/>
                <a:moveTo>
                  <a:pt x="77" y="153"/>
                </a:moveTo>
                <a:cubicBezTo>
                  <a:pt x="77" y="153"/>
                  <a:pt x="77" y="153"/>
                  <a:pt x="76" y="154"/>
                </a:cubicBezTo>
                <a:cubicBezTo>
                  <a:pt x="76" y="154"/>
                  <a:pt x="76" y="154"/>
                  <a:pt x="76" y="154"/>
                </a:cubicBezTo>
                <a:cubicBezTo>
                  <a:pt x="76" y="154"/>
                  <a:pt x="76" y="155"/>
                  <a:pt x="75" y="155"/>
                </a:cubicBezTo>
                <a:cubicBezTo>
                  <a:pt x="75" y="155"/>
                  <a:pt x="75" y="155"/>
                  <a:pt x="75" y="155"/>
                </a:cubicBezTo>
                <a:cubicBezTo>
                  <a:pt x="75" y="155"/>
                  <a:pt x="75" y="156"/>
                  <a:pt x="74" y="156"/>
                </a:cubicBezTo>
                <a:cubicBezTo>
                  <a:pt x="74" y="156"/>
                  <a:pt x="74" y="156"/>
                  <a:pt x="74" y="156"/>
                </a:cubicBezTo>
                <a:cubicBezTo>
                  <a:pt x="74" y="156"/>
                  <a:pt x="74" y="156"/>
                  <a:pt x="74" y="156"/>
                </a:cubicBezTo>
                <a:cubicBezTo>
                  <a:pt x="74" y="156"/>
                  <a:pt x="74" y="156"/>
                  <a:pt x="74" y="156"/>
                </a:cubicBezTo>
                <a:cubicBezTo>
                  <a:pt x="74" y="157"/>
                  <a:pt x="74" y="157"/>
                  <a:pt x="74" y="157"/>
                </a:cubicBezTo>
                <a:cubicBezTo>
                  <a:pt x="73" y="157"/>
                  <a:pt x="73" y="158"/>
                  <a:pt x="73" y="158"/>
                </a:cubicBezTo>
                <a:cubicBezTo>
                  <a:pt x="73" y="158"/>
                  <a:pt x="73" y="158"/>
                  <a:pt x="73" y="158"/>
                </a:cubicBezTo>
                <a:cubicBezTo>
                  <a:pt x="72" y="158"/>
                  <a:pt x="72" y="159"/>
                  <a:pt x="71" y="159"/>
                </a:cubicBezTo>
                <a:cubicBezTo>
                  <a:pt x="71" y="159"/>
                  <a:pt x="71" y="159"/>
                  <a:pt x="71" y="159"/>
                </a:cubicBezTo>
                <a:cubicBezTo>
                  <a:pt x="71" y="160"/>
                  <a:pt x="70" y="160"/>
                  <a:pt x="70" y="161"/>
                </a:cubicBezTo>
                <a:cubicBezTo>
                  <a:pt x="70" y="161"/>
                  <a:pt x="69" y="161"/>
                  <a:pt x="69" y="161"/>
                </a:cubicBezTo>
                <a:cubicBezTo>
                  <a:pt x="69" y="162"/>
                  <a:pt x="69" y="162"/>
                  <a:pt x="69" y="162"/>
                </a:cubicBezTo>
                <a:cubicBezTo>
                  <a:pt x="68" y="162"/>
                  <a:pt x="68" y="163"/>
                  <a:pt x="67" y="163"/>
                </a:cubicBezTo>
                <a:cubicBezTo>
                  <a:pt x="67" y="163"/>
                  <a:pt x="67" y="163"/>
                  <a:pt x="67" y="163"/>
                </a:cubicBezTo>
                <a:cubicBezTo>
                  <a:pt x="67" y="163"/>
                  <a:pt x="67" y="163"/>
                  <a:pt x="67" y="163"/>
                </a:cubicBezTo>
                <a:cubicBezTo>
                  <a:pt x="67" y="163"/>
                  <a:pt x="67" y="164"/>
                  <a:pt x="66" y="164"/>
                </a:cubicBezTo>
                <a:cubicBezTo>
                  <a:pt x="66" y="164"/>
                  <a:pt x="66" y="164"/>
                  <a:pt x="66" y="164"/>
                </a:cubicBezTo>
                <a:cubicBezTo>
                  <a:pt x="66" y="164"/>
                  <a:pt x="66" y="165"/>
                  <a:pt x="65" y="165"/>
                </a:cubicBezTo>
                <a:cubicBezTo>
                  <a:pt x="65" y="165"/>
                  <a:pt x="65" y="165"/>
                  <a:pt x="65" y="165"/>
                </a:cubicBezTo>
                <a:cubicBezTo>
                  <a:pt x="65" y="165"/>
                  <a:pt x="65" y="165"/>
                  <a:pt x="65" y="165"/>
                </a:cubicBezTo>
                <a:cubicBezTo>
                  <a:pt x="65" y="165"/>
                  <a:pt x="65" y="165"/>
                  <a:pt x="65" y="165"/>
                </a:cubicBezTo>
                <a:cubicBezTo>
                  <a:pt x="64" y="166"/>
                  <a:pt x="64" y="166"/>
                  <a:pt x="64" y="166"/>
                </a:cubicBezTo>
                <a:cubicBezTo>
                  <a:pt x="63" y="166"/>
                  <a:pt x="63" y="166"/>
                  <a:pt x="63" y="166"/>
                </a:cubicBezTo>
                <a:cubicBezTo>
                  <a:pt x="63" y="166"/>
                  <a:pt x="63" y="166"/>
                  <a:pt x="63" y="166"/>
                </a:cubicBezTo>
                <a:cubicBezTo>
                  <a:pt x="63" y="167"/>
                  <a:pt x="63" y="167"/>
                  <a:pt x="63" y="167"/>
                </a:cubicBezTo>
                <a:cubicBezTo>
                  <a:pt x="63" y="167"/>
                  <a:pt x="63" y="167"/>
                  <a:pt x="62" y="167"/>
                </a:cubicBezTo>
                <a:cubicBezTo>
                  <a:pt x="62" y="167"/>
                  <a:pt x="62" y="167"/>
                  <a:pt x="62" y="167"/>
                </a:cubicBezTo>
                <a:cubicBezTo>
                  <a:pt x="62" y="168"/>
                  <a:pt x="62" y="168"/>
                  <a:pt x="62" y="168"/>
                </a:cubicBezTo>
                <a:cubicBezTo>
                  <a:pt x="62" y="168"/>
                  <a:pt x="62" y="168"/>
                  <a:pt x="62" y="168"/>
                </a:cubicBezTo>
                <a:cubicBezTo>
                  <a:pt x="62" y="168"/>
                  <a:pt x="61" y="168"/>
                  <a:pt x="61" y="168"/>
                </a:cubicBezTo>
                <a:cubicBezTo>
                  <a:pt x="61" y="168"/>
                  <a:pt x="61" y="168"/>
                  <a:pt x="61" y="168"/>
                </a:cubicBezTo>
                <a:cubicBezTo>
                  <a:pt x="61" y="168"/>
                  <a:pt x="61" y="168"/>
                  <a:pt x="61" y="168"/>
                </a:cubicBezTo>
                <a:cubicBezTo>
                  <a:pt x="61" y="168"/>
                  <a:pt x="61" y="168"/>
                  <a:pt x="61" y="168"/>
                </a:cubicBezTo>
                <a:cubicBezTo>
                  <a:pt x="61" y="169"/>
                  <a:pt x="60" y="169"/>
                  <a:pt x="60" y="169"/>
                </a:cubicBezTo>
                <a:cubicBezTo>
                  <a:pt x="60" y="169"/>
                  <a:pt x="60" y="169"/>
                  <a:pt x="60" y="169"/>
                </a:cubicBezTo>
                <a:cubicBezTo>
                  <a:pt x="60" y="169"/>
                  <a:pt x="60" y="169"/>
                  <a:pt x="59" y="169"/>
                </a:cubicBezTo>
                <a:cubicBezTo>
                  <a:pt x="59" y="170"/>
                  <a:pt x="59" y="170"/>
                  <a:pt x="59" y="170"/>
                </a:cubicBezTo>
                <a:cubicBezTo>
                  <a:pt x="59" y="170"/>
                  <a:pt x="58" y="170"/>
                  <a:pt x="58" y="170"/>
                </a:cubicBezTo>
                <a:cubicBezTo>
                  <a:pt x="50" y="167"/>
                  <a:pt x="30" y="155"/>
                  <a:pt x="27" y="149"/>
                </a:cubicBezTo>
                <a:cubicBezTo>
                  <a:pt x="26" y="148"/>
                  <a:pt x="26" y="147"/>
                  <a:pt x="26" y="146"/>
                </a:cubicBezTo>
                <a:cubicBezTo>
                  <a:pt x="26" y="146"/>
                  <a:pt x="26" y="146"/>
                  <a:pt x="26" y="146"/>
                </a:cubicBezTo>
                <a:cubicBezTo>
                  <a:pt x="26" y="146"/>
                  <a:pt x="26" y="146"/>
                  <a:pt x="26" y="145"/>
                </a:cubicBezTo>
                <a:cubicBezTo>
                  <a:pt x="26" y="145"/>
                  <a:pt x="26" y="145"/>
                  <a:pt x="26" y="145"/>
                </a:cubicBezTo>
                <a:cubicBezTo>
                  <a:pt x="26" y="145"/>
                  <a:pt x="26" y="145"/>
                  <a:pt x="26" y="145"/>
                </a:cubicBezTo>
                <a:cubicBezTo>
                  <a:pt x="26" y="145"/>
                  <a:pt x="26" y="145"/>
                  <a:pt x="26" y="145"/>
                </a:cubicBezTo>
                <a:cubicBezTo>
                  <a:pt x="26" y="144"/>
                  <a:pt x="26" y="144"/>
                  <a:pt x="26" y="144"/>
                </a:cubicBezTo>
                <a:cubicBezTo>
                  <a:pt x="26" y="144"/>
                  <a:pt x="26" y="144"/>
                  <a:pt x="26" y="144"/>
                </a:cubicBezTo>
                <a:cubicBezTo>
                  <a:pt x="26" y="143"/>
                  <a:pt x="26" y="143"/>
                  <a:pt x="26" y="143"/>
                </a:cubicBezTo>
                <a:cubicBezTo>
                  <a:pt x="26" y="143"/>
                  <a:pt x="25" y="143"/>
                  <a:pt x="25" y="143"/>
                </a:cubicBezTo>
                <a:cubicBezTo>
                  <a:pt x="25" y="142"/>
                  <a:pt x="25" y="142"/>
                  <a:pt x="25" y="142"/>
                </a:cubicBezTo>
                <a:cubicBezTo>
                  <a:pt x="25" y="142"/>
                  <a:pt x="25" y="141"/>
                  <a:pt x="25" y="141"/>
                </a:cubicBezTo>
                <a:cubicBezTo>
                  <a:pt x="25" y="141"/>
                  <a:pt x="25" y="141"/>
                  <a:pt x="25" y="140"/>
                </a:cubicBezTo>
                <a:cubicBezTo>
                  <a:pt x="25" y="140"/>
                  <a:pt x="25" y="140"/>
                  <a:pt x="25" y="140"/>
                </a:cubicBezTo>
                <a:cubicBezTo>
                  <a:pt x="25" y="139"/>
                  <a:pt x="25" y="138"/>
                  <a:pt x="25" y="137"/>
                </a:cubicBezTo>
                <a:cubicBezTo>
                  <a:pt x="25" y="137"/>
                  <a:pt x="25" y="137"/>
                  <a:pt x="25" y="137"/>
                </a:cubicBezTo>
                <a:cubicBezTo>
                  <a:pt x="24" y="134"/>
                  <a:pt x="24" y="130"/>
                  <a:pt x="24" y="127"/>
                </a:cubicBezTo>
                <a:cubicBezTo>
                  <a:pt x="24" y="127"/>
                  <a:pt x="24" y="127"/>
                  <a:pt x="24" y="127"/>
                </a:cubicBezTo>
                <a:cubicBezTo>
                  <a:pt x="24" y="126"/>
                  <a:pt x="24" y="126"/>
                  <a:pt x="24" y="125"/>
                </a:cubicBezTo>
                <a:cubicBezTo>
                  <a:pt x="24" y="125"/>
                  <a:pt x="24" y="125"/>
                  <a:pt x="24" y="125"/>
                </a:cubicBezTo>
                <a:cubicBezTo>
                  <a:pt x="24" y="124"/>
                  <a:pt x="24" y="124"/>
                  <a:pt x="24" y="123"/>
                </a:cubicBezTo>
                <a:cubicBezTo>
                  <a:pt x="24" y="123"/>
                  <a:pt x="24" y="123"/>
                  <a:pt x="24" y="123"/>
                </a:cubicBezTo>
                <a:cubicBezTo>
                  <a:pt x="24" y="122"/>
                  <a:pt x="24" y="122"/>
                  <a:pt x="24" y="121"/>
                </a:cubicBezTo>
                <a:cubicBezTo>
                  <a:pt x="24" y="121"/>
                  <a:pt x="24" y="121"/>
                  <a:pt x="24" y="121"/>
                </a:cubicBezTo>
                <a:cubicBezTo>
                  <a:pt x="24" y="121"/>
                  <a:pt x="24" y="120"/>
                  <a:pt x="24" y="120"/>
                </a:cubicBezTo>
                <a:cubicBezTo>
                  <a:pt x="24" y="120"/>
                  <a:pt x="24" y="120"/>
                  <a:pt x="24" y="119"/>
                </a:cubicBezTo>
                <a:cubicBezTo>
                  <a:pt x="24" y="119"/>
                  <a:pt x="24" y="119"/>
                  <a:pt x="24" y="118"/>
                </a:cubicBezTo>
                <a:cubicBezTo>
                  <a:pt x="24" y="118"/>
                  <a:pt x="24" y="118"/>
                  <a:pt x="24" y="118"/>
                </a:cubicBezTo>
                <a:cubicBezTo>
                  <a:pt x="25" y="118"/>
                  <a:pt x="25" y="117"/>
                  <a:pt x="25" y="117"/>
                </a:cubicBezTo>
                <a:cubicBezTo>
                  <a:pt x="25" y="117"/>
                  <a:pt x="26" y="117"/>
                  <a:pt x="26" y="117"/>
                </a:cubicBezTo>
                <a:cubicBezTo>
                  <a:pt x="26" y="117"/>
                  <a:pt x="27" y="117"/>
                  <a:pt x="27" y="117"/>
                </a:cubicBezTo>
                <a:cubicBezTo>
                  <a:pt x="27" y="117"/>
                  <a:pt x="27" y="117"/>
                  <a:pt x="28" y="117"/>
                </a:cubicBezTo>
                <a:cubicBezTo>
                  <a:pt x="28" y="118"/>
                  <a:pt x="28" y="118"/>
                  <a:pt x="29" y="118"/>
                </a:cubicBezTo>
                <a:cubicBezTo>
                  <a:pt x="29" y="118"/>
                  <a:pt x="29" y="118"/>
                  <a:pt x="29" y="118"/>
                </a:cubicBezTo>
                <a:cubicBezTo>
                  <a:pt x="30" y="118"/>
                  <a:pt x="30" y="118"/>
                  <a:pt x="31" y="118"/>
                </a:cubicBezTo>
                <a:cubicBezTo>
                  <a:pt x="31" y="118"/>
                  <a:pt x="31" y="118"/>
                  <a:pt x="31" y="118"/>
                </a:cubicBezTo>
                <a:cubicBezTo>
                  <a:pt x="32" y="118"/>
                  <a:pt x="32" y="118"/>
                  <a:pt x="33" y="118"/>
                </a:cubicBezTo>
                <a:cubicBezTo>
                  <a:pt x="33" y="118"/>
                  <a:pt x="33" y="118"/>
                  <a:pt x="33" y="118"/>
                </a:cubicBezTo>
                <a:cubicBezTo>
                  <a:pt x="34" y="118"/>
                  <a:pt x="35" y="118"/>
                  <a:pt x="36" y="118"/>
                </a:cubicBezTo>
                <a:cubicBezTo>
                  <a:pt x="36" y="118"/>
                  <a:pt x="36" y="118"/>
                  <a:pt x="36" y="118"/>
                </a:cubicBezTo>
                <a:cubicBezTo>
                  <a:pt x="37" y="118"/>
                  <a:pt x="38" y="119"/>
                  <a:pt x="39" y="119"/>
                </a:cubicBezTo>
                <a:cubicBezTo>
                  <a:pt x="39" y="119"/>
                  <a:pt x="39" y="119"/>
                  <a:pt x="39" y="119"/>
                </a:cubicBezTo>
                <a:cubicBezTo>
                  <a:pt x="40" y="119"/>
                  <a:pt x="41" y="119"/>
                  <a:pt x="42" y="119"/>
                </a:cubicBezTo>
                <a:cubicBezTo>
                  <a:pt x="43" y="119"/>
                  <a:pt x="43" y="119"/>
                  <a:pt x="43" y="119"/>
                </a:cubicBezTo>
                <a:cubicBezTo>
                  <a:pt x="44" y="119"/>
                  <a:pt x="45" y="119"/>
                  <a:pt x="46" y="119"/>
                </a:cubicBezTo>
                <a:cubicBezTo>
                  <a:pt x="46" y="119"/>
                  <a:pt x="46" y="119"/>
                  <a:pt x="47" y="119"/>
                </a:cubicBezTo>
                <a:cubicBezTo>
                  <a:pt x="47" y="119"/>
                  <a:pt x="48" y="119"/>
                  <a:pt x="49" y="119"/>
                </a:cubicBezTo>
                <a:cubicBezTo>
                  <a:pt x="49" y="119"/>
                  <a:pt x="49" y="119"/>
                  <a:pt x="50" y="119"/>
                </a:cubicBezTo>
                <a:cubicBezTo>
                  <a:pt x="50" y="119"/>
                  <a:pt x="50" y="119"/>
                  <a:pt x="50" y="119"/>
                </a:cubicBezTo>
                <a:cubicBezTo>
                  <a:pt x="51" y="119"/>
                  <a:pt x="52" y="119"/>
                  <a:pt x="53" y="119"/>
                </a:cubicBezTo>
                <a:cubicBezTo>
                  <a:pt x="53" y="119"/>
                  <a:pt x="53" y="119"/>
                  <a:pt x="53" y="119"/>
                </a:cubicBezTo>
                <a:cubicBezTo>
                  <a:pt x="53" y="119"/>
                  <a:pt x="53" y="119"/>
                  <a:pt x="53" y="119"/>
                </a:cubicBezTo>
                <a:cubicBezTo>
                  <a:pt x="54" y="119"/>
                  <a:pt x="55" y="119"/>
                  <a:pt x="55" y="119"/>
                </a:cubicBezTo>
                <a:cubicBezTo>
                  <a:pt x="56" y="119"/>
                  <a:pt x="56" y="119"/>
                  <a:pt x="56" y="119"/>
                </a:cubicBezTo>
                <a:cubicBezTo>
                  <a:pt x="57" y="119"/>
                  <a:pt x="58" y="119"/>
                  <a:pt x="59" y="119"/>
                </a:cubicBezTo>
                <a:cubicBezTo>
                  <a:pt x="59" y="120"/>
                  <a:pt x="60" y="121"/>
                  <a:pt x="60" y="122"/>
                </a:cubicBezTo>
                <a:cubicBezTo>
                  <a:pt x="60" y="122"/>
                  <a:pt x="60" y="122"/>
                  <a:pt x="60" y="122"/>
                </a:cubicBezTo>
                <a:cubicBezTo>
                  <a:pt x="61" y="123"/>
                  <a:pt x="61" y="124"/>
                  <a:pt x="61" y="124"/>
                </a:cubicBezTo>
                <a:cubicBezTo>
                  <a:pt x="62" y="125"/>
                  <a:pt x="62" y="125"/>
                  <a:pt x="62" y="126"/>
                </a:cubicBezTo>
                <a:cubicBezTo>
                  <a:pt x="62" y="126"/>
                  <a:pt x="62" y="127"/>
                  <a:pt x="63" y="127"/>
                </a:cubicBezTo>
                <a:cubicBezTo>
                  <a:pt x="63" y="128"/>
                  <a:pt x="64" y="129"/>
                  <a:pt x="64" y="130"/>
                </a:cubicBezTo>
                <a:cubicBezTo>
                  <a:pt x="64" y="130"/>
                  <a:pt x="64" y="130"/>
                  <a:pt x="65" y="130"/>
                </a:cubicBezTo>
                <a:cubicBezTo>
                  <a:pt x="65" y="132"/>
                  <a:pt x="66" y="133"/>
                  <a:pt x="67" y="134"/>
                </a:cubicBezTo>
                <a:cubicBezTo>
                  <a:pt x="67" y="134"/>
                  <a:pt x="67" y="134"/>
                  <a:pt x="67" y="134"/>
                </a:cubicBezTo>
                <a:cubicBezTo>
                  <a:pt x="68" y="137"/>
                  <a:pt x="70" y="140"/>
                  <a:pt x="72" y="142"/>
                </a:cubicBezTo>
                <a:cubicBezTo>
                  <a:pt x="72" y="142"/>
                  <a:pt x="72" y="142"/>
                  <a:pt x="72" y="142"/>
                </a:cubicBezTo>
                <a:cubicBezTo>
                  <a:pt x="72" y="143"/>
                  <a:pt x="73" y="144"/>
                  <a:pt x="73" y="144"/>
                </a:cubicBezTo>
                <a:cubicBezTo>
                  <a:pt x="73" y="145"/>
                  <a:pt x="73" y="145"/>
                  <a:pt x="74" y="145"/>
                </a:cubicBezTo>
                <a:cubicBezTo>
                  <a:pt x="74" y="145"/>
                  <a:pt x="74" y="146"/>
                  <a:pt x="74" y="146"/>
                </a:cubicBezTo>
                <a:cubicBezTo>
                  <a:pt x="76" y="148"/>
                  <a:pt x="77" y="150"/>
                  <a:pt x="78" y="152"/>
                </a:cubicBezTo>
                <a:cubicBezTo>
                  <a:pt x="78" y="152"/>
                  <a:pt x="77" y="152"/>
                  <a:pt x="77" y="153"/>
                </a:cubicBezTo>
                <a:close/>
                <a:moveTo>
                  <a:pt x="116" y="84"/>
                </a:moveTo>
                <a:cubicBezTo>
                  <a:pt x="116" y="84"/>
                  <a:pt x="115" y="84"/>
                  <a:pt x="115" y="84"/>
                </a:cubicBezTo>
                <a:cubicBezTo>
                  <a:pt x="114" y="84"/>
                  <a:pt x="114" y="84"/>
                  <a:pt x="114" y="84"/>
                </a:cubicBezTo>
                <a:cubicBezTo>
                  <a:pt x="113" y="84"/>
                  <a:pt x="113" y="84"/>
                  <a:pt x="112" y="84"/>
                </a:cubicBezTo>
                <a:cubicBezTo>
                  <a:pt x="112" y="84"/>
                  <a:pt x="112" y="84"/>
                  <a:pt x="112" y="84"/>
                </a:cubicBezTo>
                <a:cubicBezTo>
                  <a:pt x="111" y="84"/>
                  <a:pt x="111" y="84"/>
                  <a:pt x="110" y="84"/>
                </a:cubicBezTo>
                <a:cubicBezTo>
                  <a:pt x="110" y="84"/>
                  <a:pt x="110" y="84"/>
                  <a:pt x="110" y="84"/>
                </a:cubicBezTo>
                <a:cubicBezTo>
                  <a:pt x="109" y="84"/>
                  <a:pt x="109" y="84"/>
                  <a:pt x="109" y="84"/>
                </a:cubicBezTo>
                <a:cubicBezTo>
                  <a:pt x="109" y="84"/>
                  <a:pt x="108" y="84"/>
                  <a:pt x="108" y="84"/>
                </a:cubicBezTo>
                <a:cubicBezTo>
                  <a:pt x="107" y="84"/>
                  <a:pt x="107" y="84"/>
                  <a:pt x="107" y="84"/>
                </a:cubicBezTo>
                <a:cubicBezTo>
                  <a:pt x="107" y="84"/>
                  <a:pt x="107" y="84"/>
                  <a:pt x="107" y="84"/>
                </a:cubicBezTo>
                <a:cubicBezTo>
                  <a:pt x="106" y="84"/>
                  <a:pt x="105" y="84"/>
                  <a:pt x="104" y="84"/>
                </a:cubicBezTo>
                <a:cubicBezTo>
                  <a:pt x="103" y="84"/>
                  <a:pt x="103" y="84"/>
                  <a:pt x="103" y="84"/>
                </a:cubicBezTo>
                <a:cubicBezTo>
                  <a:pt x="102" y="84"/>
                  <a:pt x="101" y="84"/>
                  <a:pt x="100" y="84"/>
                </a:cubicBezTo>
                <a:cubicBezTo>
                  <a:pt x="100" y="84"/>
                  <a:pt x="100" y="84"/>
                  <a:pt x="100" y="84"/>
                </a:cubicBezTo>
                <a:cubicBezTo>
                  <a:pt x="99" y="84"/>
                  <a:pt x="99" y="84"/>
                  <a:pt x="99" y="84"/>
                </a:cubicBezTo>
                <a:cubicBezTo>
                  <a:pt x="99" y="84"/>
                  <a:pt x="98" y="84"/>
                  <a:pt x="97" y="84"/>
                </a:cubicBezTo>
                <a:cubicBezTo>
                  <a:pt x="95" y="84"/>
                  <a:pt x="95" y="84"/>
                  <a:pt x="95" y="84"/>
                </a:cubicBezTo>
                <a:cubicBezTo>
                  <a:pt x="95" y="84"/>
                  <a:pt x="94" y="84"/>
                  <a:pt x="94" y="84"/>
                </a:cubicBezTo>
                <a:cubicBezTo>
                  <a:pt x="93" y="84"/>
                  <a:pt x="92" y="84"/>
                  <a:pt x="91" y="84"/>
                </a:cubicBezTo>
                <a:cubicBezTo>
                  <a:pt x="91" y="84"/>
                  <a:pt x="90" y="84"/>
                  <a:pt x="90" y="84"/>
                </a:cubicBezTo>
                <a:cubicBezTo>
                  <a:pt x="89" y="84"/>
                  <a:pt x="88" y="84"/>
                  <a:pt x="87" y="84"/>
                </a:cubicBezTo>
                <a:cubicBezTo>
                  <a:pt x="87" y="84"/>
                  <a:pt x="86" y="84"/>
                  <a:pt x="86" y="84"/>
                </a:cubicBezTo>
                <a:cubicBezTo>
                  <a:pt x="85" y="84"/>
                  <a:pt x="84" y="84"/>
                  <a:pt x="83" y="84"/>
                </a:cubicBezTo>
                <a:cubicBezTo>
                  <a:pt x="83" y="84"/>
                  <a:pt x="83" y="84"/>
                  <a:pt x="82" y="84"/>
                </a:cubicBezTo>
                <a:cubicBezTo>
                  <a:pt x="82" y="84"/>
                  <a:pt x="82" y="84"/>
                  <a:pt x="82" y="84"/>
                </a:cubicBezTo>
                <a:cubicBezTo>
                  <a:pt x="82" y="84"/>
                  <a:pt x="82" y="84"/>
                  <a:pt x="82" y="84"/>
                </a:cubicBezTo>
                <a:cubicBezTo>
                  <a:pt x="81" y="84"/>
                  <a:pt x="81" y="84"/>
                  <a:pt x="80" y="84"/>
                </a:cubicBezTo>
                <a:cubicBezTo>
                  <a:pt x="80" y="84"/>
                  <a:pt x="79" y="84"/>
                  <a:pt x="79" y="84"/>
                </a:cubicBezTo>
                <a:cubicBezTo>
                  <a:pt x="74" y="78"/>
                  <a:pt x="67" y="60"/>
                  <a:pt x="66" y="50"/>
                </a:cubicBezTo>
                <a:cubicBezTo>
                  <a:pt x="74" y="42"/>
                  <a:pt x="89" y="32"/>
                  <a:pt x="98" y="30"/>
                </a:cubicBezTo>
                <a:cubicBezTo>
                  <a:pt x="99" y="30"/>
                  <a:pt x="99" y="30"/>
                  <a:pt x="100" y="30"/>
                </a:cubicBezTo>
                <a:cubicBezTo>
                  <a:pt x="100" y="30"/>
                  <a:pt x="100" y="30"/>
                  <a:pt x="100" y="30"/>
                </a:cubicBezTo>
                <a:cubicBezTo>
                  <a:pt x="100" y="30"/>
                  <a:pt x="100" y="30"/>
                  <a:pt x="100" y="30"/>
                </a:cubicBezTo>
                <a:cubicBezTo>
                  <a:pt x="100" y="30"/>
                  <a:pt x="100" y="30"/>
                  <a:pt x="100" y="30"/>
                </a:cubicBezTo>
                <a:cubicBezTo>
                  <a:pt x="100" y="30"/>
                  <a:pt x="101" y="30"/>
                  <a:pt x="101" y="30"/>
                </a:cubicBezTo>
                <a:cubicBezTo>
                  <a:pt x="101" y="30"/>
                  <a:pt x="101" y="31"/>
                  <a:pt x="101" y="31"/>
                </a:cubicBezTo>
                <a:cubicBezTo>
                  <a:pt x="101" y="31"/>
                  <a:pt x="101" y="31"/>
                  <a:pt x="102" y="31"/>
                </a:cubicBezTo>
                <a:cubicBezTo>
                  <a:pt x="102" y="31"/>
                  <a:pt x="102" y="31"/>
                  <a:pt x="102" y="31"/>
                </a:cubicBezTo>
                <a:cubicBezTo>
                  <a:pt x="102" y="31"/>
                  <a:pt x="102" y="31"/>
                  <a:pt x="102" y="31"/>
                </a:cubicBezTo>
                <a:cubicBezTo>
                  <a:pt x="103" y="31"/>
                  <a:pt x="103" y="31"/>
                  <a:pt x="103" y="31"/>
                </a:cubicBezTo>
                <a:cubicBezTo>
                  <a:pt x="103" y="31"/>
                  <a:pt x="103" y="31"/>
                  <a:pt x="103" y="31"/>
                </a:cubicBezTo>
                <a:cubicBezTo>
                  <a:pt x="106" y="33"/>
                  <a:pt x="109" y="34"/>
                  <a:pt x="111" y="36"/>
                </a:cubicBezTo>
                <a:cubicBezTo>
                  <a:pt x="112" y="36"/>
                  <a:pt x="112" y="36"/>
                  <a:pt x="112" y="36"/>
                </a:cubicBezTo>
                <a:cubicBezTo>
                  <a:pt x="113" y="37"/>
                  <a:pt x="114" y="37"/>
                  <a:pt x="115" y="38"/>
                </a:cubicBezTo>
                <a:cubicBezTo>
                  <a:pt x="115" y="38"/>
                  <a:pt x="115" y="38"/>
                  <a:pt x="115" y="38"/>
                </a:cubicBezTo>
                <a:cubicBezTo>
                  <a:pt x="116" y="39"/>
                  <a:pt x="117" y="39"/>
                  <a:pt x="118" y="40"/>
                </a:cubicBezTo>
                <a:cubicBezTo>
                  <a:pt x="118" y="40"/>
                  <a:pt x="118" y="40"/>
                  <a:pt x="118" y="40"/>
                </a:cubicBezTo>
                <a:cubicBezTo>
                  <a:pt x="119" y="41"/>
                  <a:pt x="120" y="42"/>
                  <a:pt x="121" y="42"/>
                </a:cubicBezTo>
                <a:cubicBezTo>
                  <a:pt x="122" y="43"/>
                  <a:pt x="122" y="43"/>
                  <a:pt x="122" y="43"/>
                </a:cubicBezTo>
                <a:cubicBezTo>
                  <a:pt x="123" y="44"/>
                  <a:pt x="124" y="44"/>
                  <a:pt x="125" y="45"/>
                </a:cubicBezTo>
                <a:cubicBezTo>
                  <a:pt x="125" y="45"/>
                  <a:pt x="125" y="45"/>
                  <a:pt x="125" y="45"/>
                </a:cubicBezTo>
                <a:cubicBezTo>
                  <a:pt x="126" y="46"/>
                  <a:pt x="127" y="47"/>
                  <a:pt x="128" y="48"/>
                </a:cubicBezTo>
                <a:cubicBezTo>
                  <a:pt x="128" y="48"/>
                  <a:pt x="128" y="48"/>
                  <a:pt x="129" y="48"/>
                </a:cubicBezTo>
                <a:cubicBezTo>
                  <a:pt x="129" y="49"/>
                  <a:pt x="130" y="50"/>
                  <a:pt x="131" y="51"/>
                </a:cubicBezTo>
                <a:cubicBezTo>
                  <a:pt x="131" y="51"/>
                  <a:pt x="131" y="52"/>
                  <a:pt x="131" y="52"/>
                </a:cubicBezTo>
                <a:cubicBezTo>
                  <a:pt x="131" y="53"/>
                  <a:pt x="131" y="53"/>
                  <a:pt x="131" y="53"/>
                </a:cubicBezTo>
                <a:cubicBezTo>
                  <a:pt x="131" y="54"/>
                  <a:pt x="130" y="54"/>
                  <a:pt x="130" y="55"/>
                </a:cubicBezTo>
                <a:cubicBezTo>
                  <a:pt x="130" y="55"/>
                  <a:pt x="130" y="55"/>
                  <a:pt x="130" y="55"/>
                </a:cubicBezTo>
                <a:cubicBezTo>
                  <a:pt x="130" y="56"/>
                  <a:pt x="130" y="56"/>
                  <a:pt x="130" y="57"/>
                </a:cubicBezTo>
                <a:cubicBezTo>
                  <a:pt x="130" y="57"/>
                  <a:pt x="130" y="57"/>
                  <a:pt x="130" y="57"/>
                </a:cubicBezTo>
                <a:cubicBezTo>
                  <a:pt x="129" y="58"/>
                  <a:pt x="129" y="59"/>
                  <a:pt x="129" y="59"/>
                </a:cubicBezTo>
                <a:cubicBezTo>
                  <a:pt x="129" y="60"/>
                  <a:pt x="129" y="60"/>
                  <a:pt x="129" y="60"/>
                </a:cubicBezTo>
                <a:cubicBezTo>
                  <a:pt x="129" y="60"/>
                  <a:pt x="128" y="61"/>
                  <a:pt x="128" y="62"/>
                </a:cubicBezTo>
                <a:cubicBezTo>
                  <a:pt x="128" y="62"/>
                  <a:pt x="128" y="62"/>
                  <a:pt x="128" y="62"/>
                </a:cubicBezTo>
                <a:cubicBezTo>
                  <a:pt x="128" y="63"/>
                  <a:pt x="128" y="64"/>
                  <a:pt x="127" y="65"/>
                </a:cubicBezTo>
                <a:cubicBezTo>
                  <a:pt x="127" y="65"/>
                  <a:pt x="127" y="65"/>
                  <a:pt x="127" y="65"/>
                </a:cubicBezTo>
                <a:cubicBezTo>
                  <a:pt x="127" y="67"/>
                  <a:pt x="126" y="69"/>
                  <a:pt x="126" y="70"/>
                </a:cubicBezTo>
                <a:cubicBezTo>
                  <a:pt x="126" y="71"/>
                  <a:pt x="126" y="71"/>
                  <a:pt x="125" y="71"/>
                </a:cubicBezTo>
                <a:cubicBezTo>
                  <a:pt x="125" y="71"/>
                  <a:pt x="125" y="71"/>
                  <a:pt x="125" y="71"/>
                </a:cubicBezTo>
                <a:cubicBezTo>
                  <a:pt x="125" y="71"/>
                  <a:pt x="125" y="72"/>
                  <a:pt x="125" y="72"/>
                </a:cubicBezTo>
                <a:cubicBezTo>
                  <a:pt x="125" y="72"/>
                  <a:pt x="125" y="72"/>
                  <a:pt x="125" y="72"/>
                </a:cubicBezTo>
                <a:cubicBezTo>
                  <a:pt x="125" y="72"/>
                  <a:pt x="125" y="73"/>
                  <a:pt x="125" y="73"/>
                </a:cubicBezTo>
                <a:cubicBezTo>
                  <a:pt x="125" y="73"/>
                  <a:pt x="125" y="73"/>
                  <a:pt x="125" y="73"/>
                </a:cubicBezTo>
                <a:cubicBezTo>
                  <a:pt x="125" y="74"/>
                  <a:pt x="125" y="74"/>
                  <a:pt x="124" y="74"/>
                </a:cubicBezTo>
                <a:cubicBezTo>
                  <a:pt x="124" y="74"/>
                  <a:pt x="124" y="74"/>
                  <a:pt x="124" y="74"/>
                </a:cubicBezTo>
                <a:cubicBezTo>
                  <a:pt x="124" y="75"/>
                  <a:pt x="124" y="75"/>
                  <a:pt x="124" y="75"/>
                </a:cubicBezTo>
                <a:cubicBezTo>
                  <a:pt x="124" y="75"/>
                  <a:pt x="124" y="75"/>
                  <a:pt x="124" y="75"/>
                </a:cubicBezTo>
                <a:cubicBezTo>
                  <a:pt x="124" y="76"/>
                  <a:pt x="124" y="76"/>
                  <a:pt x="124" y="76"/>
                </a:cubicBezTo>
                <a:cubicBezTo>
                  <a:pt x="124" y="76"/>
                  <a:pt x="124" y="76"/>
                  <a:pt x="124" y="76"/>
                </a:cubicBezTo>
                <a:cubicBezTo>
                  <a:pt x="124" y="77"/>
                  <a:pt x="123" y="77"/>
                  <a:pt x="123" y="78"/>
                </a:cubicBezTo>
                <a:cubicBezTo>
                  <a:pt x="123" y="78"/>
                  <a:pt x="123" y="78"/>
                  <a:pt x="123" y="78"/>
                </a:cubicBezTo>
                <a:cubicBezTo>
                  <a:pt x="123" y="78"/>
                  <a:pt x="123" y="79"/>
                  <a:pt x="122" y="80"/>
                </a:cubicBezTo>
                <a:cubicBezTo>
                  <a:pt x="122" y="80"/>
                  <a:pt x="122" y="80"/>
                  <a:pt x="122" y="80"/>
                </a:cubicBezTo>
                <a:cubicBezTo>
                  <a:pt x="122" y="81"/>
                  <a:pt x="122" y="81"/>
                  <a:pt x="122" y="81"/>
                </a:cubicBezTo>
                <a:cubicBezTo>
                  <a:pt x="122" y="81"/>
                  <a:pt x="122" y="81"/>
                  <a:pt x="122" y="81"/>
                </a:cubicBezTo>
                <a:cubicBezTo>
                  <a:pt x="122" y="82"/>
                  <a:pt x="122" y="82"/>
                  <a:pt x="121" y="82"/>
                </a:cubicBezTo>
                <a:cubicBezTo>
                  <a:pt x="121" y="82"/>
                  <a:pt x="121" y="82"/>
                  <a:pt x="121" y="82"/>
                </a:cubicBezTo>
                <a:cubicBezTo>
                  <a:pt x="121" y="82"/>
                  <a:pt x="121" y="83"/>
                  <a:pt x="121" y="83"/>
                </a:cubicBezTo>
                <a:cubicBezTo>
                  <a:pt x="121" y="83"/>
                  <a:pt x="121" y="83"/>
                  <a:pt x="121" y="83"/>
                </a:cubicBezTo>
                <a:cubicBezTo>
                  <a:pt x="121" y="84"/>
                  <a:pt x="120" y="84"/>
                  <a:pt x="120" y="85"/>
                </a:cubicBezTo>
                <a:cubicBezTo>
                  <a:pt x="120" y="85"/>
                  <a:pt x="119" y="85"/>
                  <a:pt x="118" y="85"/>
                </a:cubicBezTo>
                <a:cubicBezTo>
                  <a:pt x="118" y="85"/>
                  <a:pt x="117" y="84"/>
                  <a:pt x="116" y="84"/>
                </a:cubicBezTo>
                <a:close/>
                <a:moveTo>
                  <a:pt x="167" y="152"/>
                </a:moveTo>
                <a:cubicBezTo>
                  <a:pt x="167" y="153"/>
                  <a:pt x="166" y="153"/>
                  <a:pt x="165" y="154"/>
                </a:cubicBezTo>
                <a:cubicBezTo>
                  <a:pt x="165" y="154"/>
                  <a:pt x="165" y="154"/>
                  <a:pt x="165" y="154"/>
                </a:cubicBezTo>
                <a:cubicBezTo>
                  <a:pt x="163" y="156"/>
                  <a:pt x="160" y="159"/>
                  <a:pt x="156" y="162"/>
                </a:cubicBezTo>
                <a:cubicBezTo>
                  <a:pt x="156" y="162"/>
                  <a:pt x="156" y="162"/>
                  <a:pt x="156" y="162"/>
                </a:cubicBezTo>
                <a:cubicBezTo>
                  <a:pt x="156" y="162"/>
                  <a:pt x="156" y="162"/>
                  <a:pt x="156" y="162"/>
                </a:cubicBezTo>
                <a:cubicBezTo>
                  <a:pt x="151" y="166"/>
                  <a:pt x="145" y="169"/>
                  <a:pt x="138" y="171"/>
                </a:cubicBezTo>
                <a:cubicBezTo>
                  <a:pt x="138" y="171"/>
                  <a:pt x="138" y="171"/>
                  <a:pt x="138" y="171"/>
                </a:cubicBezTo>
                <a:cubicBezTo>
                  <a:pt x="138" y="171"/>
                  <a:pt x="138" y="171"/>
                  <a:pt x="138" y="171"/>
                </a:cubicBezTo>
                <a:cubicBezTo>
                  <a:pt x="138" y="171"/>
                  <a:pt x="138" y="171"/>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6" y="170"/>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5" y="169"/>
                </a:cubicBezTo>
                <a:cubicBezTo>
                  <a:pt x="135" y="169"/>
                  <a:pt x="135" y="169"/>
                  <a:pt x="135" y="169"/>
                </a:cubicBezTo>
                <a:cubicBezTo>
                  <a:pt x="135" y="169"/>
                  <a:pt x="135" y="169"/>
                  <a:pt x="135" y="169"/>
                </a:cubicBezTo>
                <a:cubicBezTo>
                  <a:pt x="135" y="168"/>
                  <a:pt x="135" y="168"/>
                  <a:pt x="135" y="168"/>
                </a:cubicBezTo>
                <a:cubicBezTo>
                  <a:pt x="134" y="168"/>
                  <a:pt x="134" y="168"/>
                  <a:pt x="134" y="168"/>
                </a:cubicBezTo>
                <a:cubicBezTo>
                  <a:pt x="134" y="168"/>
                  <a:pt x="134" y="168"/>
                  <a:pt x="134" y="168"/>
                </a:cubicBezTo>
                <a:cubicBezTo>
                  <a:pt x="134" y="168"/>
                  <a:pt x="134" y="168"/>
                  <a:pt x="134" y="168"/>
                </a:cubicBezTo>
                <a:cubicBezTo>
                  <a:pt x="134" y="168"/>
                  <a:pt x="134" y="167"/>
                  <a:pt x="134" y="167"/>
                </a:cubicBezTo>
                <a:cubicBezTo>
                  <a:pt x="134" y="167"/>
                  <a:pt x="134" y="167"/>
                  <a:pt x="134" y="167"/>
                </a:cubicBezTo>
                <a:cubicBezTo>
                  <a:pt x="134" y="167"/>
                  <a:pt x="134" y="167"/>
                  <a:pt x="134" y="167"/>
                </a:cubicBezTo>
                <a:cubicBezTo>
                  <a:pt x="134" y="167"/>
                  <a:pt x="133" y="167"/>
                  <a:pt x="133" y="167"/>
                </a:cubicBezTo>
                <a:cubicBezTo>
                  <a:pt x="133" y="167"/>
                  <a:pt x="133" y="167"/>
                  <a:pt x="133" y="167"/>
                </a:cubicBezTo>
                <a:cubicBezTo>
                  <a:pt x="133" y="166"/>
                  <a:pt x="133" y="166"/>
                  <a:pt x="132" y="166"/>
                </a:cubicBezTo>
                <a:cubicBezTo>
                  <a:pt x="132" y="166"/>
                  <a:pt x="132" y="166"/>
                  <a:pt x="131" y="165"/>
                </a:cubicBezTo>
                <a:cubicBezTo>
                  <a:pt x="131" y="165"/>
                  <a:pt x="131" y="165"/>
                  <a:pt x="131" y="165"/>
                </a:cubicBezTo>
                <a:cubicBezTo>
                  <a:pt x="131" y="165"/>
                  <a:pt x="130" y="164"/>
                  <a:pt x="130" y="164"/>
                </a:cubicBezTo>
                <a:cubicBezTo>
                  <a:pt x="129" y="163"/>
                  <a:pt x="129" y="163"/>
                  <a:pt x="129" y="163"/>
                </a:cubicBezTo>
                <a:cubicBezTo>
                  <a:pt x="129" y="163"/>
                  <a:pt x="129" y="163"/>
                  <a:pt x="129" y="163"/>
                </a:cubicBezTo>
                <a:cubicBezTo>
                  <a:pt x="129" y="163"/>
                  <a:pt x="128" y="162"/>
                  <a:pt x="128" y="162"/>
                </a:cubicBezTo>
                <a:cubicBezTo>
                  <a:pt x="128" y="162"/>
                  <a:pt x="128" y="162"/>
                  <a:pt x="128" y="162"/>
                </a:cubicBezTo>
                <a:cubicBezTo>
                  <a:pt x="128" y="162"/>
                  <a:pt x="128" y="162"/>
                  <a:pt x="128" y="162"/>
                </a:cubicBezTo>
                <a:cubicBezTo>
                  <a:pt x="126" y="160"/>
                  <a:pt x="125" y="159"/>
                  <a:pt x="124" y="158"/>
                </a:cubicBezTo>
                <a:cubicBezTo>
                  <a:pt x="124" y="158"/>
                  <a:pt x="124" y="158"/>
                  <a:pt x="124" y="158"/>
                </a:cubicBezTo>
                <a:cubicBezTo>
                  <a:pt x="124" y="158"/>
                  <a:pt x="124" y="158"/>
                  <a:pt x="124" y="158"/>
                </a:cubicBezTo>
                <a:cubicBezTo>
                  <a:pt x="123" y="157"/>
                  <a:pt x="123" y="157"/>
                  <a:pt x="122" y="156"/>
                </a:cubicBezTo>
                <a:cubicBezTo>
                  <a:pt x="122" y="156"/>
                  <a:pt x="122" y="156"/>
                  <a:pt x="122" y="156"/>
                </a:cubicBezTo>
                <a:cubicBezTo>
                  <a:pt x="122" y="156"/>
                  <a:pt x="122" y="155"/>
                  <a:pt x="121" y="155"/>
                </a:cubicBezTo>
                <a:cubicBezTo>
                  <a:pt x="121" y="155"/>
                  <a:pt x="121" y="155"/>
                  <a:pt x="121" y="155"/>
                </a:cubicBezTo>
                <a:cubicBezTo>
                  <a:pt x="121" y="154"/>
                  <a:pt x="121" y="154"/>
                  <a:pt x="120" y="154"/>
                </a:cubicBezTo>
                <a:cubicBezTo>
                  <a:pt x="120" y="154"/>
                  <a:pt x="120" y="153"/>
                  <a:pt x="120" y="153"/>
                </a:cubicBezTo>
                <a:cubicBezTo>
                  <a:pt x="120" y="153"/>
                  <a:pt x="119" y="153"/>
                  <a:pt x="119" y="152"/>
                </a:cubicBezTo>
                <a:cubicBezTo>
                  <a:pt x="119" y="152"/>
                  <a:pt x="119" y="152"/>
                  <a:pt x="120" y="152"/>
                </a:cubicBezTo>
                <a:cubicBezTo>
                  <a:pt x="120" y="152"/>
                  <a:pt x="120" y="152"/>
                  <a:pt x="120" y="152"/>
                </a:cubicBezTo>
                <a:cubicBezTo>
                  <a:pt x="124" y="147"/>
                  <a:pt x="130" y="139"/>
                  <a:pt x="134" y="131"/>
                </a:cubicBezTo>
                <a:cubicBezTo>
                  <a:pt x="134" y="131"/>
                  <a:pt x="134" y="131"/>
                  <a:pt x="134" y="131"/>
                </a:cubicBezTo>
                <a:cubicBezTo>
                  <a:pt x="134" y="130"/>
                  <a:pt x="135" y="130"/>
                  <a:pt x="135" y="129"/>
                </a:cubicBezTo>
                <a:cubicBezTo>
                  <a:pt x="135" y="129"/>
                  <a:pt x="135" y="129"/>
                  <a:pt x="136" y="128"/>
                </a:cubicBezTo>
                <a:cubicBezTo>
                  <a:pt x="136" y="128"/>
                  <a:pt x="136" y="128"/>
                  <a:pt x="136" y="127"/>
                </a:cubicBezTo>
                <a:cubicBezTo>
                  <a:pt x="136" y="127"/>
                  <a:pt x="137" y="127"/>
                  <a:pt x="137" y="126"/>
                </a:cubicBezTo>
                <a:cubicBezTo>
                  <a:pt x="137" y="126"/>
                  <a:pt x="137" y="126"/>
                  <a:pt x="137" y="125"/>
                </a:cubicBezTo>
                <a:cubicBezTo>
                  <a:pt x="138" y="125"/>
                  <a:pt x="138" y="124"/>
                  <a:pt x="138" y="124"/>
                </a:cubicBezTo>
                <a:cubicBezTo>
                  <a:pt x="138" y="124"/>
                  <a:pt x="138" y="123"/>
                  <a:pt x="138" y="123"/>
                </a:cubicBezTo>
                <a:cubicBezTo>
                  <a:pt x="139" y="123"/>
                  <a:pt x="139" y="122"/>
                  <a:pt x="139" y="122"/>
                </a:cubicBezTo>
                <a:cubicBezTo>
                  <a:pt x="139" y="122"/>
                  <a:pt x="139" y="121"/>
                  <a:pt x="139" y="121"/>
                </a:cubicBezTo>
                <a:cubicBezTo>
                  <a:pt x="140" y="121"/>
                  <a:pt x="140" y="120"/>
                  <a:pt x="140" y="120"/>
                </a:cubicBezTo>
                <a:cubicBezTo>
                  <a:pt x="141" y="120"/>
                  <a:pt x="141" y="120"/>
                  <a:pt x="142" y="120"/>
                </a:cubicBezTo>
                <a:cubicBezTo>
                  <a:pt x="142" y="120"/>
                  <a:pt x="142" y="120"/>
                  <a:pt x="142" y="120"/>
                </a:cubicBezTo>
                <a:cubicBezTo>
                  <a:pt x="143" y="120"/>
                  <a:pt x="143" y="120"/>
                  <a:pt x="143" y="120"/>
                </a:cubicBezTo>
                <a:cubicBezTo>
                  <a:pt x="143" y="120"/>
                  <a:pt x="144" y="120"/>
                  <a:pt x="144" y="120"/>
                </a:cubicBezTo>
                <a:cubicBezTo>
                  <a:pt x="144" y="120"/>
                  <a:pt x="144" y="120"/>
                  <a:pt x="144" y="120"/>
                </a:cubicBezTo>
                <a:cubicBezTo>
                  <a:pt x="145" y="120"/>
                  <a:pt x="145" y="120"/>
                  <a:pt x="146" y="120"/>
                </a:cubicBezTo>
                <a:cubicBezTo>
                  <a:pt x="146" y="120"/>
                  <a:pt x="146" y="120"/>
                  <a:pt x="146" y="120"/>
                </a:cubicBezTo>
                <a:cubicBezTo>
                  <a:pt x="147" y="120"/>
                  <a:pt x="147" y="120"/>
                  <a:pt x="148" y="120"/>
                </a:cubicBezTo>
                <a:cubicBezTo>
                  <a:pt x="148" y="120"/>
                  <a:pt x="148" y="120"/>
                  <a:pt x="148" y="120"/>
                </a:cubicBezTo>
                <a:cubicBezTo>
                  <a:pt x="148" y="120"/>
                  <a:pt x="148" y="120"/>
                  <a:pt x="149" y="120"/>
                </a:cubicBezTo>
                <a:cubicBezTo>
                  <a:pt x="152" y="120"/>
                  <a:pt x="155" y="120"/>
                  <a:pt x="158" y="120"/>
                </a:cubicBezTo>
                <a:cubicBezTo>
                  <a:pt x="160" y="120"/>
                  <a:pt x="162" y="120"/>
                  <a:pt x="163" y="120"/>
                </a:cubicBezTo>
                <a:cubicBezTo>
                  <a:pt x="164" y="120"/>
                  <a:pt x="166" y="120"/>
                  <a:pt x="166" y="120"/>
                </a:cubicBezTo>
                <a:cubicBezTo>
                  <a:pt x="167" y="120"/>
                  <a:pt x="167" y="120"/>
                  <a:pt x="167" y="120"/>
                </a:cubicBezTo>
                <a:cubicBezTo>
                  <a:pt x="168" y="120"/>
                  <a:pt x="169" y="120"/>
                  <a:pt x="170" y="120"/>
                </a:cubicBezTo>
                <a:cubicBezTo>
                  <a:pt x="170" y="120"/>
                  <a:pt x="170" y="120"/>
                  <a:pt x="170" y="120"/>
                </a:cubicBezTo>
                <a:cubicBezTo>
                  <a:pt x="170" y="120"/>
                  <a:pt x="171" y="120"/>
                  <a:pt x="171" y="120"/>
                </a:cubicBezTo>
                <a:cubicBezTo>
                  <a:pt x="171" y="122"/>
                  <a:pt x="172" y="124"/>
                  <a:pt x="172" y="126"/>
                </a:cubicBezTo>
                <a:cubicBezTo>
                  <a:pt x="172" y="126"/>
                  <a:pt x="172" y="126"/>
                  <a:pt x="172" y="126"/>
                </a:cubicBezTo>
                <a:cubicBezTo>
                  <a:pt x="172" y="127"/>
                  <a:pt x="172" y="127"/>
                  <a:pt x="172" y="128"/>
                </a:cubicBezTo>
                <a:cubicBezTo>
                  <a:pt x="172" y="128"/>
                  <a:pt x="172" y="128"/>
                  <a:pt x="172" y="128"/>
                </a:cubicBezTo>
                <a:cubicBezTo>
                  <a:pt x="172" y="128"/>
                  <a:pt x="172" y="129"/>
                  <a:pt x="172" y="129"/>
                </a:cubicBezTo>
                <a:cubicBezTo>
                  <a:pt x="172" y="129"/>
                  <a:pt x="172" y="130"/>
                  <a:pt x="172" y="130"/>
                </a:cubicBezTo>
                <a:cubicBezTo>
                  <a:pt x="172" y="130"/>
                  <a:pt x="172" y="131"/>
                  <a:pt x="172" y="131"/>
                </a:cubicBezTo>
                <a:cubicBezTo>
                  <a:pt x="172" y="131"/>
                  <a:pt x="172" y="131"/>
                  <a:pt x="172" y="132"/>
                </a:cubicBezTo>
                <a:cubicBezTo>
                  <a:pt x="172" y="132"/>
                  <a:pt x="172" y="132"/>
                  <a:pt x="172" y="133"/>
                </a:cubicBezTo>
                <a:cubicBezTo>
                  <a:pt x="172" y="133"/>
                  <a:pt x="172" y="133"/>
                  <a:pt x="172" y="133"/>
                </a:cubicBezTo>
                <a:cubicBezTo>
                  <a:pt x="172" y="134"/>
                  <a:pt x="172" y="134"/>
                  <a:pt x="172" y="135"/>
                </a:cubicBezTo>
                <a:cubicBezTo>
                  <a:pt x="172" y="135"/>
                  <a:pt x="172" y="135"/>
                  <a:pt x="172" y="135"/>
                </a:cubicBezTo>
                <a:cubicBezTo>
                  <a:pt x="172" y="136"/>
                  <a:pt x="172" y="137"/>
                  <a:pt x="172" y="138"/>
                </a:cubicBezTo>
                <a:cubicBezTo>
                  <a:pt x="172" y="138"/>
                  <a:pt x="172" y="138"/>
                  <a:pt x="172" y="138"/>
                </a:cubicBezTo>
                <a:cubicBezTo>
                  <a:pt x="172" y="138"/>
                  <a:pt x="172" y="139"/>
                  <a:pt x="172" y="139"/>
                </a:cubicBezTo>
                <a:cubicBezTo>
                  <a:pt x="172" y="139"/>
                  <a:pt x="172" y="139"/>
                  <a:pt x="172" y="140"/>
                </a:cubicBezTo>
                <a:cubicBezTo>
                  <a:pt x="172" y="140"/>
                  <a:pt x="172" y="140"/>
                  <a:pt x="172" y="141"/>
                </a:cubicBezTo>
                <a:cubicBezTo>
                  <a:pt x="172" y="141"/>
                  <a:pt x="172" y="141"/>
                  <a:pt x="172" y="141"/>
                </a:cubicBezTo>
                <a:cubicBezTo>
                  <a:pt x="172" y="142"/>
                  <a:pt x="172" y="142"/>
                  <a:pt x="172" y="142"/>
                </a:cubicBezTo>
                <a:cubicBezTo>
                  <a:pt x="172" y="142"/>
                  <a:pt x="172" y="143"/>
                  <a:pt x="171" y="143"/>
                </a:cubicBezTo>
                <a:cubicBezTo>
                  <a:pt x="171" y="143"/>
                  <a:pt x="171" y="143"/>
                  <a:pt x="171" y="144"/>
                </a:cubicBezTo>
                <a:cubicBezTo>
                  <a:pt x="171" y="144"/>
                  <a:pt x="171" y="144"/>
                  <a:pt x="171" y="144"/>
                </a:cubicBezTo>
                <a:cubicBezTo>
                  <a:pt x="171" y="145"/>
                  <a:pt x="171" y="145"/>
                  <a:pt x="171" y="145"/>
                </a:cubicBezTo>
                <a:cubicBezTo>
                  <a:pt x="171" y="145"/>
                  <a:pt x="171" y="145"/>
                  <a:pt x="171" y="146"/>
                </a:cubicBezTo>
                <a:cubicBezTo>
                  <a:pt x="171" y="146"/>
                  <a:pt x="171" y="146"/>
                  <a:pt x="171" y="146"/>
                </a:cubicBezTo>
                <a:cubicBezTo>
                  <a:pt x="171" y="146"/>
                  <a:pt x="171" y="146"/>
                  <a:pt x="171" y="146"/>
                </a:cubicBezTo>
                <a:cubicBezTo>
                  <a:pt x="171" y="146"/>
                  <a:pt x="171" y="146"/>
                  <a:pt x="171" y="146"/>
                </a:cubicBezTo>
                <a:cubicBezTo>
                  <a:pt x="171" y="146"/>
                  <a:pt x="171" y="146"/>
                  <a:pt x="171" y="146"/>
                </a:cubicBezTo>
                <a:cubicBezTo>
                  <a:pt x="171" y="146"/>
                  <a:pt x="171" y="146"/>
                  <a:pt x="171" y="147"/>
                </a:cubicBezTo>
                <a:cubicBezTo>
                  <a:pt x="171" y="147"/>
                  <a:pt x="171" y="147"/>
                  <a:pt x="171" y="148"/>
                </a:cubicBezTo>
                <a:cubicBezTo>
                  <a:pt x="171" y="148"/>
                  <a:pt x="170" y="148"/>
                  <a:pt x="170" y="149"/>
                </a:cubicBezTo>
                <a:cubicBezTo>
                  <a:pt x="170" y="149"/>
                  <a:pt x="170" y="149"/>
                  <a:pt x="170" y="149"/>
                </a:cubicBezTo>
                <a:cubicBezTo>
                  <a:pt x="169" y="149"/>
                  <a:pt x="169" y="150"/>
                  <a:pt x="169" y="150"/>
                </a:cubicBezTo>
                <a:cubicBezTo>
                  <a:pt x="169" y="150"/>
                  <a:pt x="169" y="150"/>
                  <a:pt x="169" y="150"/>
                </a:cubicBezTo>
                <a:cubicBezTo>
                  <a:pt x="168" y="151"/>
                  <a:pt x="168" y="151"/>
                  <a:pt x="167" y="152"/>
                </a:cubicBezTo>
                <a:cubicBezTo>
                  <a:pt x="167" y="152"/>
                  <a:pt x="167" y="152"/>
                  <a:pt x="167" y="152"/>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56" name="Freeform 27">
            <a:extLst>
              <a:ext uri="{FF2B5EF4-FFF2-40B4-BE49-F238E27FC236}">
                <a16:creationId xmlns:a16="http://schemas.microsoft.com/office/drawing/2014/main" id="{4602B9EE-9962-440A-AC14-B09DF3711612}"/>
              </a:ext>
            </a:extLst>
          </p:cNvPr>
          <p:cNvSpPr>
            <a:spLocks noChangeAspect="1" noEditPoints="1"/>
          </p:cNvSpPr>
          <p:nvPr/>
        </p:nvSpPr>
        <p:spPr bwMode="gray">
          <a:xfrm flipH="1">
            <a:off x="10499326" y="4574335"/>
            <a:ext cx="90000" cy="90000"/>
          </a:xfrm>
          <a:custGeom>
            <a:avLst/>
            <a:gdLst>
              <a:gd name="T0" fmla="*/ 191 w 193"/>
              <a:gd name="T1" fmla="*/ 79 h 193"/>
              <a:gd name="T2" fmla="*/ 189 w 193"/>
              <a:gd name="T3" fmla="*/ 80 h 193"/>
              <a:gd name="T4" fmla="*/ 188 w 193"/>
              <a:gd name="T5" fmla="*/ 81 h 193"/>
              <a:gd name="T6" fmla="*/ 185 w 193"/>
              <a:gd name="T7" fmla="*/ 82 h 193"/>
              <a:gd name="T8" fmla="*/ 179 w 193"/>
              <a:gd name="T9" fmla="*/ 73 h 193"/>
              <a:gd name="T10" fmla="*/ 175 w 193"/>
              <a:gd name="T11" fmla="*/ 65 h 193"/>
              <a:gd name="T12" fmla="*/ 165 w 193"/>
              <a:gd name="T13" fmla="*/ 51 h 193"/>
              <a:gd name="T14" fmla="*/ 164 w 193"/>
              <a:gd name="T15" fmla="*/ 37 h 193"/>
              <a:gd name="T16" fmla="*/ 170 w 193"/>
              <a:gd name="T17" fmla="*/ 35 h 193"/>
              <a:gd name="T18" fmla="*/ 127 w 193"/>
              <a:gd name="T19" fmla="*/ 5 h 193"/>
              <a:gd name="T20" fmla="*/ 31 w 193"/>
              <a:gd name="T21" fmla="*/ 30 h 193"/>
              <a:gd name="T22" fmla="*/ 34 w 193"/>
              <a:gd name="T23" fmla="*/ 29 h 193"/>
              <a:gd name="T24" fmla="*/ 33 w 193"/>
              <a:gd name="T25" fmla="*/ 37 h 193"/>
              <a:gd name="T26" fmla="*/ 33 w 193"/>
              <a:gd name="T27" fmla="*/ 47 h 193"/>
              <a:gd name="T28" fmla="*/ 25 w 193"/>
              <a:gd name="T29" fmla="*/ 58 h 193"/>
              <a:gd name="T30" fmla="*/ 20 w 193"/>
              <a:gd name="T31" fmla="*/ 65 h 193"/>
              <a:gd name="T32" fmla="*/ 14 w 193"/>
              <a:gd name="T33" fmla="*/ 83 h 193"/>
              <a:gd name="T34" fmla="*/ 12 w 193"/>
              <a:gd name="T35" fmla="*/ 83 h 193"/>
              <a:gd name="T36" fmla="*/ 7 w 193"/>
              <a:gd name="T37" fmla="*/ 82 h 193"/>
              <a:gd name="T38" fmla="*/ 4 w 193"/>
              <a:gd name="T39" fmla="*/ 81 h 193"/>
              <a:gd name="T40" fmla="*/ 67 w 193"/>
              <a:gd name="T41" fmla="*/ 188 h 193"/>
              <a:gd name="T42" fmla="*/ 76 w 193"/>
              <a:gd name="T43" fmla="*/ 154 h 193"/>
              <a:gd name="T44" fmla="*/ 73 w 193"/>
              <a:gd name="T45" fmla="*/ 158 h 193"/>
              <a:gd name="T46" fmla="*/ 67 w 193"/>
              <a:gd name="T47" fmla="*/ 163 h 193"/>
              <a:gd name="T48" fmla="*/ 63 w 193"/>
              <a:gd name="T49" fmla="*/ 166 h 193"/>
              <a:gd name="T50" fmla="*/ 61 w 193"/>
              <a:gd name="T51" fmla="*/ 168 h 193"/>
              <a:gd name="T52" fmla="*/ 26 w 193"/>
              <a:gd name="T53" fmla="*/ 145 h 193"/>
              <a:gd name="T54" fmla="*/ 25 w 193"/>
              <a:gd name="T55" fmla="*/ 141 h 193"/>
              <a:gd name="T56" fmla="*/ 24 w 193"/>
              <a:gd name="T57" fmla="*/ 123 h 193"/>
              <a:gd name="T58" fmla="*/ 26 w 193"/>
              <a:gd name="T59" fmla="*/ 117 h 193"/>
              <a:gd name="T60" fmla="*/ 36 w 193"/>
              <a:gd name="T61" fmla="*/ 118 h 193"/>
              <a:gd name="T62" fmla="*/ 50 w 193"/>
              <a:gd name="T63" fmla="*/ 119 h 193"/>
              <a:gd name="T64" fmla="*/ 60 w 193"/>
              <a:gd name="T65" fmla="*/ 122 h 193"/>
              <a:gd name="T66" fmla="*/ 72 w 193"/>
              <a:gd name="T67" fmla="*/ 142 h 193"/>
              <a:gd name="T68" fmla="*/ 112 w 193"/>
              <a:gd name="T69" fmla="*/ 84 h 193"/>
              <a:gd name="T70" fmla="*/ 103 w 193"/>
              <a:gd name="T71" fmla="*/ 84 h 193"/>
              <a:gd name="T72" fmla="*/ 87 w 193"/>
              <a:gd name="T73" fmla="*/ 84 h 193"/>
              <a:gd name="T74" fmla="*/ 98 w 193"/>
              <a:gd name="T75" fmla="*/ 30 h 193"/>
              <a:gd name="T76" fmla="*/ 102 w 193"/>
              <a:gd name="T77" fmla="*/ 31 h 193"/>
              <a:gd name="T78" fmla="*/ 121 w 193"/>
              <a:gd name="T79" fmla="*/ 42 h 193"/>
              <a:gd name="T80" fmla="*/ 130 w 193"/>
              <a:gd name="T81" fmla="*/ 55 h 193"/>
              <a:gd name="T82" fmla="*/ 127 w 193"/>
              <a:gd name="T83" fmla="*/ 65 h 193"/>
              <a:gd name="T84" fmla="*/ 124 w 193"/>
              <a:gd name="T85" fmla="*/ 74 h 193"/>
              <a:gd name="T86" fmla="*/ 122 w 193"/>
              <a:gd name="T87" fmla="*/ 81 h 193"/>
              <a:gd name="T88" fmla="*/ 167 w 193"/>
              <a:gd name="T89" fmla="*/ 152 h 193"/>
              <a:gd name="T90" fmla="*/ 137 w 193"/>
              <a:gd name="T91" fmla="*/ 170 h 193"/>
              <a:gd name="T92" fmla="*/ 136 w 193"/>
              <a:gd name="T93" fmla="*/ 169 h 193"/>
              <a:gd name="T94" fmla="*/ 134 w 193"/>
              <a:gd name="T95" fmla="*/ 167 h 193"/>
              <a:gd name="T96" fmla="*/ 129 w 193"/>
              <a:gd name="T97" fmla="*/ 163 h 193"/>
              <a:gd name="T98" fmla="*/ 122 w 193"/>
              <a:gd name="T99" fmla="*/ 156 h 193"/>
              <a:gd name="T100" fmla="*/ 134 w 193"/>
              <a:gd name="T101" fmla="*/ 131 h 193"/>
              <a:gd name="T102" fmla="*/ 139 w 193"/>
              <a:gd name="T103" fmla="*/ 121 h 193"/>
              <a:gd name="T104" fmla="*/ 148 w 193"/>
              <a:gd name="T105" fmla="*/ 120 h 193"/>
              <a:gd name="T106" fmla="*/ 171 w 193"/>
              <a:gd name="T107" fmla="*/ 120 h 193"/>
              <a:gd name="T108" fmla="*/ 172 w 193"/>
              <a:gd name="T109" fmla="*/ 133 h 193"/>
              <a:gd name="T110" fmla="*/ 172 w 193"/>
              <a:gd name="T111" fmla="*/ 141 h 193"/>
              <a:gd name="T112" fmla="*/ 171 w 193"/>
              <a:gd name="T113" fmla="*/ 146 h 193"/>
              <a:gd name="T114" fmla="*/ 167 w 193"/>
              <a:gd name="T115" fmla="*/ 15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3" h="193">
                <a:moveTo>
                  <a:pt x="177" y="149"/>
                </a:moveTo>
                <a:cubicBezTo>
                  <a:pt x="178" y="148"/>
                  <a:pt x="178" y="147"/>
                  <a:pt x="178" y="147"/>
                </a:cubicBezTo>
                <a:cubicBezTo>
                  <a:pt x="178" y="147"/>
                  <a:pt x="179" y="146"/>
                  <a:pt x="180" y="145"/>
                </a:cubicBezTo>
                <a:cubicBezTo>
                  <a:pt x="187" y="131"/>
                  <a:pt x="193" y="117"/>
                  <a:pt x="193" y="96"/>
                </a:cubicBezTo>
                <a:cubicBezTo>
                  <a:pt x="193" y="95"/>
                  <a:pt x="192" y="94"/>
                  <a:pt x="192" y="94"/>
                </a:cubicBezTo>
                <a:cubicBezTo>
                  <a:pt x="192" y="93"/>
                  <a:pt x="193" y="93"/>
                  <a:pt x="193" y="92"/>
                </a:cubicBezTo>
                <a:cubicBezTo>
                  <a:pt x="192" y="87"/>
                  <a:pt x="192" y="83"/>
                  <a:pt x="191" y="79"/>
                </a:cubicBezTo>
                <a:cubicBezTo>
                  <a:pt x="191" y="79"/>
                  <a:pt x="191" y="79"/>
                  <a:pt x="191" y="79"/>
                </a:cubicBezTo>
                <a:cubicBezTo>
                  <a:pt x="191" y="79"/>
                  <a:pt x="191" y="79"/>
                  <a:pt x="191" y="79"/>
                </a:cubicBezTo>
                <a:cubicBezTo>
                  <a:pt x="191" y="79"/>
                  <a:pt x="191" y="79"/>
                  <a:pt x="190" y="79"/>
                </a:cubicBezTo>
                <a:cubicBezTo>
                  <a:pt x="190" y="79"/>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89" y="80"/>
                  <a:pt x="189" y="80"/>
                  <a:pt x="189" y="80"/>
                </a:cubicBezTo>
                <a:cubicBezTo>
                  <a:pt x="189" y="80"/>
                  <a:pt x="189" y="80"/>
                  <a:pt x="189" y="80"/>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8" y="81"/>
                  <a:pt x="188" y="81"/>
                  <a:pt x="188" y="81"/>
                </a:cubicBezTo>
                <a:cubicBezTo>
                  <a:pt x="188" y="81"/>
                  <a:pt x="188" y="81"/>
                  <a:pt x="188" y="81"/>
                </a:cubicBezTo>
                <a:cubicBezTo>
                  <a:pt x="188" y="82"/>
                  <a:pt x="188" y="82"/>
                  <a:pt x="187" y="82"/>
                </a:cubicBezTo>
                <a:cubicBezTo>
                  <a:pt x="187" y="82"/>
                  <a:pt x="187" y="82"/>
                  <a:pt x="187" y="82"/>
                </a:cubicBezTo>
                <a:cubicBezTo>
                  <a:pt x="187" y="82"/>
                  <a:pt x="187" y="82"/>
                  <a:pt x="187" y="82"/>
                </a:cubicBezTo>
                <a:cubicBezTo>
                  <a:pt x="186" y="82"/>
                  <a:pt x="186" y="82"/>
                  <a:pt x="186" y="82"/>
                </a:cubicBezTo>
                <a:cubicBezTo>
                  <a:pt x="186" y="82"/>
                  <a:pt x="186" y="82"/>
                  <a:pt x="186" y="82"/>
                </a:cubicBezTo>
                <a:cubicBezTo>
                  <a:pt x="186" y="82"/>
                  <a:pt x="186" y="82"/>
                  <a:pt x="186" y="82"/>
                </a:cubicBezTo>
                <a:cubicBezTo>
                  <a:pt x="186" y="82"/>
                  <a:pt x="185" y="82"/>
                  <a:pt x="185" y="82"/>
                </a:cubicBezTo>
                <a:cubicBezTo>
                  <a:pt x="185" y="82"/>
                  <a:pt x="185" y="82"/>
                  <a:pt x="185" y="82"/>
                </a:cubicBezTo>
                <a:cubicBezTo>
                  <a:pt x="185" y="82"/>
                  <a:pt x="184" y="82"/>
                  <a:pt x="183" y="83"/>
                </a:cubicBezTo>
                <a:cubicBezTo>
                  <a:pt x="183" y="82"/>
                  <a:pt x="183" y="81"/>
                  <a:pt x="183" y="81"/>
                </a:cubicBezTo>
                <a:cubicBezTo>
                  <a:pt x="183" y="80"/>
                  <a:pt x="182" y="80"/>
                  <a:pt x="182" y="79"/>
                </a:cubicBezTo>
                <a:cubicBezTo>
                  <a:pt x="182" y="79"/>
                  <a:pt x="182" y="79"/>
                  <a:pt x="182" y="78"/>
                </a:cubicBezTo>
                <a:cubicBezTo>
                  <a:pt x="182" y="78"/>
                  <a:pt x="181" y="77"/>
                  <a:pt x="181" y="77"/>
                </a:cubicBezTo>
                <a:cubicBezTo>
                  <a:pt x="181" y="77"/>
                  <a:pt x="181" y="76"/>
                  <a:pt x="181" y="76"/>
                </a:cubicBezTo>
                <a:cubicBezTo>
                  <a:pt x="181" y="76"/>
                  <a:pt x="180" y="75"/>
                  <a:pt x="180" y="74"/>
                </a:cubicBezTo>
                <a:cubicBezTo>
                  <a:pt x="180" y="74"/>
                  <a:pt x="180" y="74"/>
                  <a:pt x="179" y="73"/>
                </a:cubicBezTo>
                <a:cubicBezTo>
                  <a:pt x="179" y="73"/>
                  <a:pt x="179" y="73"/>
                  <a:pt x="179" y="73"/>
                </a:cubicBezTo>
                <a:cubicBezTo>
                  <a:pt x="179" y="73"/>
                  <a:pt x="179" y="72"/>
                  <a:pt x="179" y="72"/>
                </a:cubicBezTo>
                <a:cubicBezTo>
                  <a:pt x="179" y="72"/>
                  <a:pt x="179" y="72"/>
                  <a:pt x="179" y="72"/>
                </a:cubicBezTo>
                <a:cubicBezTo>
                  <a:pt x="179" y="72"/>
                  <a:pt x="178" y="71"/>
                  <a:pt x="178" y="71"/>
                </a:cubicBezTo>
                <a:cubicBezTo>
                  <a:pt x="178" y="70"/>
                  <a:pt x="178" y="70"/>
                  <a:pt x="178" y="70"/>
                </a:cubicBezTo>
                <a:cubicBezTo>
                  <a:pt x="178" y="70"/>
                  <a:pt x="178" y="70"/>
                  <a:pt x="178" y="70"/>
                </a:cubicBezTo>
                <a:cubicBezTo>
                  <a:pt x="177" y="69"/>
                  <a:pt x="177" y="68"/>
                  <a:pt x="176" y="68"/>
                </a:cubicBezTo>
                <a:cubicBezTo>
                  <a:pt x="176" y="67"/>
                  <a:pt x="176" y="67"/>
                  <a:pt x="176" y="67"/>
                </a:cubicBezTo>
                <a:cubicBezTo>
                  <a:pt x="176" y="66"/>
                  <a:pt x="175" y="66"/>
                  <a:pt x="175" y="65"/>
                </a:cubicBezTo>
                <a:cubicBezTo>
                  <a:pt x="175" y="65"/>
                  <a:pt x="175" y="65"/>
                  <a:pt x="175" y="65"/>
                </a:cubicBezTo>
                <a:cubicBezTo>
                  <a:pt x="174" y="64"/>
                  <a:pt x="173" y="63"/>
                  <a:pt x="173" y="62"/>
                </a:cubicBezTo>
                <a:cubicBezTo>
                  <a:pt x="173" y="62"/>
                  <a:pt x="173" y="62"/>
                  <a:pt x="173" y="62"/>
                </a:cubicBezTo>
                <a:cubicBezTo>
                  <a:pt x="173" y="62"/>
                  <a:pt x="173" y="62"/>
                  <a:pt x="173" y="62"/>
                </a:cubicBezTo>
                <a:cubicBezTo>
                  <a:pt x="172" y="61"/>
                  <a:pt x="172" y="61"/>
                  <a:pt x="172" y="60"/>
                </a:cubicBezTo>
                <a:cubicBezTo>
                  <a:pt x="171" y="60"/>
                  <a:pt x="171" y="60"/>
                  <a:pt x="171" y="60"/>
                </a:cubicBezTo>
                <a:cubicBezTo>
                  <a:pt x="171" y="59"/>
                  <a:pt x="171" y="59"/>
                  <a:pt x="170" y="58"/>
                </a:cubicBezTo>
                <a:cubicBezTo>
                  <a:pt x="169" y="56"/>
                  <a:pt x="167" y="54"/>
                  <a:pt x="166" y="53"/>
                </a:cubicBezTo>
                <a:cubicBezTo>
                  <a:pt x="166" y="53"/>
                  <a:pt x="166" y="53"/>
                  <a:pt x="166" y="53"/>
                </a:cubicBezTo>
                <a:cubicBezTo>
                  <a:pt x="165" y="52"/>
                  <a:pt x="165" y="52"/>
                  <a:pt x="165" y="51"/>
                </a:cubicBezTo>
                <a:cubicBezTo>
                  <a:pt x="164" y="51"/>
                  <a:pt x="164" y="51"/>
                  <a:pt x="164" y="51"/>
                </a:cubicBezTo>
                <a:cubicBezTo>
                  <a:pt x="164" y="51"/>
                  <a:pt x="164" y="51"/>
                  <a:pt x="164" y="51"/>
                </a:cubicBezTo>
                <a:cubicBezTo>
                  <a:pt x="163" y="50"/>
                  <a:pt x="163" y="50"/>
                  <a:pt x="163" y="50"/>
                </a:cubicBezTo>
                <a:cubicBezTo>
                  <a:pt x="163" y="49"/>
                  <a:pt x="163" y="49"/>
                  <a:pt x="164" y="48"/>
                </a:cubicBezTo>
                <a:cubicBezTo>
                  <a:pt x="164" y="47"/>
                  <a:pt x="164" y="46"/>
                  <a:pt x="164" y="44"/>
                </a:cubicBezTo>
                <a:cubicBezTo>
                  <a:pt x="164" y="43"/>
                  <a:pt x="164" y="43"/>
                  <a:pt x="164" y="42"/>
                </a:cubicBezTo>
                <a:cubicBezTo>
                  <a:pt x="164" y="41"/>
                  <a:pt x="164" y="40"/>
                  <a:pt x="164" y="39"/>
                </a:cubicBezTo>
                <a:cubicBezTo>
                  <a:pt x="164" y="39"/>
                  <a:pt x="164" y="39"/>
                  <a:pt x="164" y="39"/>
                </a:cubicBezTo>
                <a:cubicBezTo>
                  <a:pt x="164" y="38"/>
                  <a:pt x="164" y="37"/>
                  <a:pt x="164" y="37"/>
                </a:cubicBezTo>
                <a:cubicBezTo>
                  <a:pt x="164" y="36"/>
                  <a:pt x="164" y="36"/>
                  <a:pt x="164" y="36"/>
                </a:cubicBezTo>
                <a:cubicBezTo>
                  <a:pt x="164" y="35"/>
                  <a:pt x="164" y="34"/>
                  <a:pt x="164" y="34"/>
                </a:cubicBezTo>
                <a:cubicBezTo>
                  <a:pt x="164" y="34"/>
                  <a:pt x="164" y="33"/>
                  <a:pt x="164" y="33"/>
                </a:cubicBezTo>
                <a:cubicBezTo>
                  <a:pt x="164" y="33"/>
                  <a:pt x="164" y="33"/>
                  <a:pt x="164" y="33"/>
                </a:cubicBezTo>
                <a:cubicBezTo>
                  <a:pt x="163" y="32"/>
                  <a:pt x="163" y="31"/>
                  <a:pt x="163" y="31"/>
                </a:cubicBezTo>
                <a:cubicBezTo>
                  <a:pt x="165" y="31"/>
                  <a:pt x="167" y="33"/>
                  <a:pt x="169" y="34"/>
                </a:cubicBezTo>
                <a:cubicBezTo>
                  <a:pt x="169" y="34"/>
                  <a:pt x="169" y="34"/>
                  <a:pt x="169" y="34"/>
                </a:cubicBezTo>
                <a:cubicBezTo>
                  <a:pt x="169" y="35"/>
                  <a:pt x="169" y="35"/>
                  <a:pt x="170" y="35"/>
                </a:cubicBezTo>
                <a:cubicBezTo>
                  <a:pt x="170" y="35"/>
                  <a:pt x="170" y="35"/>
                  <a:pt x="170" y="35"/>
                </a:cubicBezTo>
                <a:cubicBezTo>
                  <a:pt x="170" y="35"/>
                  <a:pt x="170" y="35"/>
                  <a:pt x="170" y="35"/>
                </a:cubicBezTo>
                <a:cubicBezTo>
                  <a:pt x="170" y="35"/>
                  <a:pt x="170" y="35"/>
                  <a:pt x="170" y="35"/>
                </a:cubicBezTo>
                <a:cubicBezTo>
                  <a:pt x="170" y="35"/>
                  <a:pt x="170" y="36"/>
                  <a:pt x="170" y="36"/>
                </a:cubicBezTo>
                <a:cubicBezTo>
                  <a:pt x="171" y="36"/>
                  <a:pt x="171" y="36"/>
                  <a:pt x="171" y="36"/>
                </a:cubicBezTo>
                <a:cubicBezTo>
                  <a:pt x="171" y="36"/>
                  <a:pt x="171" y="36"/>
                  <a:pt x="171" y="36"/>
                </a:cubicBezTo>
                <a:cubicBezTo>
                  <a:pt x="171" y="35"/>
                  <a:pt x="171" y="35"/>
                  <a:pt x="171" y="34"/>
                </a:cubicBezTo>
                <a:cubicBezTo>
                  <a:pt x="160" y="21"/>
                  <a:pt x="145" y="12"/>
                  <a:pt x="129" y="6"/>
                </a:cubicBezTo>
                <a:cubicBezTo>
                  <a:pt x="128" y="5"/>
                  <a:pt x="128" y="6"/>
                  <a:pt x="127" y="6"/>
                </a:cubicBezTo>
                <a:cubicBezTo>
                  <a:pt x="128" y="5"/>
                  <a:pt x="127" y="5"/>
                  <a:pt x="127" y="5"/>
                </a:cubicBezTo>
                <a:cubicBezTo>
                  <a:pt x="117" y="2"/>
                  <a:pt x="107" y="0"/>
                  <a:pt x="96" y="0"/>
                </a:cubicBezTo>
                <a:cubicBezTo>
                  <a:pt x="85" y="0"/>
                  <a:pt x="75" y="1"/>
                  <a:pt x="66" y="5"/>
                </a:cubicBezTo>
                <a:cubicBezTo>
                  <a:pt x="65" y="6"/>
                  <a:pt x="65" y="6"/>
                  <a:pt x="65" y="6"/>
                </a:cubicBezTo>
                <a:cubicBezTo>
                  <a:pt x="65" y="6"/>
                  <a:pt x="62" y="6"/>
                  <a:pt x="60" y="7"/>
                </a:cubicBezTo>
                <a:cubicBezTo>
                  <a:pt x="45" y="13"/>
                  <a:pt x="31" y="24"/>
                  <a:pt x="21" y="37"/>
                </a:cubicBezTo>
                <a:cubicBezTo>
                  <a:pt x="20" y="37"/>
                  <a:pt x="20" y="38"/>
                  <a:pt x="20" y="38"/>
                </a:cubicBezTo>
                <a:cubicBezTo>
                  <a:pt x="22" y="37"/>
                  <a:pt x="26" y="33"/>
                  <a:pt x="30" y="31"/>
                </a:cubicBezTo>
                <a:cubicBezTo>
                  <a:pt x="30" y="31"/>
                  <a:pt x="30" y="31"/>
                  <a:pt x="30" y="31"/>
                </a:cubicBezTo>
                <a:cubicBezTo>
                  <a:pt x="31" y="30"/>
                  <a:pt x="31" y="30"/>
                  <a:pt x="31" y="30"/>
                </a:cubicBezTo>
                <a:cubicBezTo>
                  <a:pt x="31" y="30"/>
                  <a:pt x="31" y="30"/>
                  <a:pt x="32" y="30"/>
                </a:cubicBezTo>
                <a:cubicBezTo>
                  <a:pt x="32" y="30"/>
                  <a:pt x="32" y="30"/>
                  <a:pt x="32" y="29"/>
                </a:cubicBezTo>
                <a:cubicBezTo>
                  <a:pt x="32" y="29"/>
                  <a:pt x="33" y="29"/>
                  <a:pt x="33" y="29"/>
                </a:cubicBezTo>
                <a:cubicBezTo>
                  <a:pt x="33" y="29"/>
                  <a:pt x="33" y="29"/>
                  <a:pt x="33" y="29"/>
                </a:cubicBezTo>
                <a:cubicBezTo>
                  <a:pt x="33" y="29"/>
                  <a:pt x="33" y="29"/>
                  <a:pt x="34" y="29"/>
                </a:cubicBezTo>
                <a:cubicBezTo>
                  <a:pt x="34" y="29"/>
                  <a:pt x="34" y="29"/>
                  <a:pt x="34" y="29"/>
                </a:cubicBezTo>
                <a:cubicBezTo>
                  <a:pt x="34" y="29"/>
                  <a:pt x="34" y="29"/>
                  <a:pt x="34" y="29"/>
                </a:cubicBezTo>
                <a:cubicBezTo>
                  <a:pt x="34" y="29"/>
                  <a:pt x="34" y="29"/>
                  <a:pt x="34" y="28"/>
                </a:cubicBezTo>
                <a:cubicBezTo>
                  <a:pt x="34" y="29"/>
                  <a:pt x="34" y="29"/>
                  <a:pt x="34" y="29"/>
                </a:cubicBezTo>
                <a:cubicBezTo>
                  <a:pt x="34" y="29"/>
                  <a:pt x="34" y="29"/>
                  <a:pt x="34" y="29"/>
                </a:cubicBezTo>
                <a:cubicBezTo>
                  <a:pt x="34" y="30"/>
                  <a:pt x="34" y="30"/>
                  <a:pt x="34" y="30"/>
                </a:cubicBezTo>
                <a:cubicBezTo>
                  <a:pt x="34" y="30"/>
                  <a:pt x="34" y="30"/>
                  <a:pt x="34" y="31"/>
                </a:cubicBezTo>
                <a:cubicBezTo>
                  <a:pt x="34" y="31"/>
                  <a:pt x="34" y="32"/>
                  <a:pt x="34" y="33"/>
                </a:cubicBezTo>
                <a:cubicBezTo>
                  <a:pt x="34" y="33"/>
                  <a:pt x="34" y="33"/>
                  <a:pt x="34" y="33"/>
                </a:cubicBezTo>
                <a:cubicBezTo>
                  <a:pt x="34" y="33"/>
                  <a:pt x="34" y="34"/>
                  <a:pt x="33" y="35"/>
                </a:cubicBezTo>
                <a:cubicBezTo>
                  <a:pt x="33" y="35"/>
                  <a:pt x="33" y="35"/>
                  <a:pt x="33" y="35"/>
                </a:cubicBezTo>
                <a:cubicBezTo>
                  <a:pt x="33" y="35"/>
                  <a:pt x="33" y="36"/>
                  <a:pt x="33" y="36"/>
                </a:cubicBezTo>
                <a:cubicBezTo>
                  <a:pt x="33" y="37"/>
                  <a:pt x="33" y="37"/>
                  <a:pt x="33" y="37"/>
                </a:cubicBezTo>
                <a:cubicBezTo>
                  <a:pt x="33" y="37"/>
                  <a:pt x="33" y="38"/>
                  <a:pt x="33" y="38"/>
                </a:cubicBezTo>
                <a:cubicBezTo>
                  <a:pt x="33" y="39"/>
                  <a:pt x="33" y="39"/>
                  <a:pt x="33" y="39"/>
                </a:cubicBezTo>
                <a:cubicBezTo>
                  <a:pt x="33" y="39"/>
                  <a:pt x="33" y="39"/>
                  <a:pt x="33" y="40"/>
                </a:cubicBezTo>
                <a:cubicBezTo>
                  <a:pt x="33" y="40"/>
                  <a:pt x="33" y="41"/>
                  <a:pt x="33" y="42"/>
                </a:cubicBezTo>
                <a:cubicBezTo>
                  <a:pt x="33" y="42"/>
                  <a:pt x="33" y="42"/>
                  <a:pt x="33" y="42"/>
                </a:cubicBezTo>
                <a:cubicBezTo>
                  <a:pt x="33" y="43"/>
                  <a:pt x="33" y="43"/>
                  <a:pt x="33" y="44"/>
                </a:cubicBezTo>
                <a:cubicBezTo>
                  <a:pt x="33" y="45"/>
                  <a:pt x="33" y="45"/>
                  <a:pt x="33" y="46"/>
                </a:cubicBezTo>
                <a:cubicBezTo>
                  <a:pt x="33" y="46"/>
                  <a:pt x="33" y="46"/>
                  <a:pt x="33" y="47"/>
                </a:cubicBezTo>
                <a:cubicBezTo>
                  <a:pt x="33" y="47"/>
                  <a:pt x="33" y="47"/>
                  <a:pt x="33" y="47"/>
                </a:cubicBezTo>
                <a:cubicBezTo>
                  <a:pt x="34" y="48"/>
                  <a:pt x="34" y="49"/>
                  <a:pt x="34" y="49"/>
                </a:cubicBezTo>
                <a:cubicBezTo>
                  <a:pt x="33" y="50"/>
                  <a:pt x="32" y="51"/>
                  <a:pt x="31" y="51"/>
                </a:cubicBezTo>
                <a:cubicBezTo>
                  <a:pt x="31" y="51"/>
                  <a:pt x="31" y="52"/>
                  <a:pt x="31" y="52"/>
                </a:cubicBezTo>
                <a:cubicBezTo>
                  <a:pt x="30" y="52"/>
                  <a:pt x="30" y="52"/>
                  <a:pt x="30" y="53"/>
                </a:cubicBezTo>
                <a:cubicBezTo>
                  <a:pt x="29" y="53"/>
                  <a:pt x="29" y="53"/>
                  <a:pt x="29" y="54"/>
                </a:cubicBezTo>
                <a:cubicBezTo>
                  <a:pt x="28" y="54"/>
                  <a:pt x="28" y="54"/>
                  <a:pt x="28" y="55"/>
                </a:cubicBezTo>
                <a:cubicBezTo>
                  <a:pt x="28" y="55"/>
                  <a:pt x="27" y="55"/>
                  <a:pt x="27" y="55"/>
                </a:cubicBezTo>
                <a:cubicBezTo>
                  <a:pt x="27" y="56"/>
                  <a:pt x="26" y="56"/>
                  <a:pt x="26" y="56"/>
                </a:cubicBezTo>
                <a:cubicBezTo>
                  <a:pt x="26" y="57"/>
                  <a:pt x="25" y="57"/>
                  <a:pt x="25" y="58"/>
                </a:cubicBezTo>
                <a:cubicBezTo>
                  <a:pt x="25" y="58"/>
                  <a:pt x="24" y="59"/>
                  <a:pt x="24" y="59"/>
                </a:cubicBezTo>
                <a:cubicBezTo>
                  <a:pt x="24" y="59"/>
                  <a:pt x="24" y="59"/>
                  <a:pt x="24" y="59"/>
                </a:cubicBezTo>
                <a:cubicBezTo>
                  <a:pt x="24" y="59"/>
                  <a:pt x="23" y="60"/>
                  <a:pt x="23" y="60"/>
                </a:cubicBezTo>
                <a:cubicBezTo>
                  <a:pt x="23" y="60"/>
                  <a:pt x="22" y="61"/>
                  <a:pt x="22" y="62"/>
                </a:cubicBezTo>
                <a:cubicBezTo>
                  <a:pt x="22" y="62"/>
                  <a:pt x="22" y="62"/>
                  <a:pt x="22" y="62"/>
                </a:cubicBezTo>
                <a:cubicBezTo>
                  <a:pt x="22" y="62"/>
                  <a:pt x="21" y="63"/>
                  <a:pt x="21" y="63"/>
                </a:cubicBezTo>
                <a:cubicBezTo>
                  <a:pt x="21" y="63"/>
                  <a:pt x="21" y="64"/>
                  <a:pt x="20" y="64"/>
                </a:cubicBezTo>
                <a:cubicBezTo>
                  <a:pt x="20" y="64"/>
                  <a:pt x="20" y="64"/>
                  <a:pt x="20" y="64"/>
                </a:cubicBezTo>
                <a:cubicBezTo>
                  <a:pt x="20" y="65"/>
                  <a:pt x="20" y="65"/>
                  <a:pt x="20" y="65"/>
                </a:cubicBezTo>
                <a:cubicBezTo>
                  <a:pt x="19" y="66"/>
                  <a:pt x="19" y="66"/>
                  <a:pt x="19" y="67"/>
                </a:cubicBezTo>
                <a:cubicBezTo>
                  <a:pt x="19" y="67"/>
                  <a:pt x="19" y="67"/>
                  <a:pt x="19" y="67"/>
                </a:cubicBezTo>
                <a:cubicBezTo>
                  <a:pt x="18" y="68"/>
                  <a:pt x="18" y="69"/>
                  <a:pt x="18" y="70"/>
                </a:cubicBezTo>
                <a:cubicBezTo>
                  <a:pt x="17" y="71"/>
                  <a:pt x="17" y="72"/>
                  <a:pt x="16" y="73"/>
                </a:cubicBezTo>
                <a:cubicBezTo>
                  <a:pt x="16" y="73"/>
                  <a:pt x="16" y="73"/>
                  <a:pt x="16" y="73"/>
                </a:cubicBezTo>
                <a:cubicBezTo>
                  <a:pt x="16" y="74"/>
                  <a:pt x="16" y="75"/>
                  <a:pt x="16" y="75"/>
                </a:cubicBezTo>
                <a:cubicBezTo>
                  <a:pt x="16" y="75"/>
                  <a:pt x="16" y="75"/>
                  <a:pt x="16" y="75"/>
                </a:cubicBezTo>
                <a:cubicBezTo>
                  <a:pt x="15" y="77"/>
                  <a:pt x="15" y="79"/>
                  <a:pt x="14" y="80"/>
                </a:cubicBezTo>
                <a:cubicBezTo>
                  <a:pt x="14" y="81"/>
                  <a:pt x="14" y="82"/>
                  <a:pt x="14" y="83"/>
                </a:cubicBezTo>
                <a:cubicBezTo>
                  <a:pt x="14" y="83"/>
                  <a:pt x="14" y="83"/>
                  <a:pt x="14" y="83"/>
                </a:cubicBezTo>
                <a:cubicBezTo>
                  <a:pt x="14" y="83"/>
                  <a:pt x="14" y="83"/>
                  <a:pt x="14"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2" y="83"/>
                </a:cubicBezTo>
                <a:cubicBezTo>
                  <a:pt x="12" y="83"/>
                  <a:pt x="12" y="83"/>
                  <a:pt x="12" y="83"/>
                </a:cubicBezTo>
                <a:cubicBezTo>
                  <a:pt x="12" y="83"/>
                  <a:pt x="12" y="83"/>
                  <a:pt x="12" y="83"/>
                </a:cubicBezTo>
                <a:cubicBezTo>
                  <a:pt x="12" y="83"/>
                  <a:pt x="12" y="83"/>
                  <a:pt x="12" y="83"/>
                </a:cubicBezTo>
                <a:cubicBezTo>
                  <a:pt x="11" y="83"/>
                  <a:pt x="11" y="83"/>
                  <a:pt x="11" y="83"/>
                </a:cubicBezTo>
                <a:cubicBezTo>
                  <a:pt x="11" y="83"/>
                  <a:pt x="11" y="83"/>
                  <a:pt x="11" y="83"/>
                </a:cubicBezTo>
                <a:cubicBezTo>
                  <a:pt x="10" y="82"/>
                  <a:pt x="10" y="82"/>
                  <a:pt x="10" y="82"/>
                </a:cubicBezTo>
                <a:cubicBezTo>
                  <a:pt x="10" y="82"/>
                  <a:pt x="10" y="82"/>
                  <a:pt x="10" y="82"/>
                </a:cubicBezTo>
                <a:cubicBezTo>
                  <a:pt x="10" y="82"/>
                  <a:pt x="10" y="82"/>
                  <a:pt x="9" y="82"/>
                </a:cubicBezTo>
                <a:cubicBezTo>
                  <a:pt x="9" y="82"/>
                  <a:pt x="9" y="82"/>
                  <a:pt x="9" y="82"/>
                </a:cubicBezTo>
                <a:cubicBezTo>
                  <a:pt x="8" y="82"/>
                  <a:pt x="8" y="82"/>
                  <a:pt x="7" y="82"/>
                </a:cubicBezTo>
                <a:cubicBezTo>
                  <a:pt x="7" y="82"/>
                  <a:pt x="7" y="82"/>
                  <a:pt x="7" y="82"/>
                </a:cubicBezTo>
                <a:cubicBezTo>
                  <a:pt x="6" y="82"/>
                  <a:pt x="6" y="82"/>
                  <a:pt x="6" y="82"/>
                </a:cubicBezTo>
                <a:cubicBezTo>
                  <a:pt x="6" y="82"/>
                  <a:pt x="5" y="82"/>
                  <a:pt x="5" y="82"/>
                </a:cubicBezTo>
                <a:cubicBezTo>
                  <a:pt x="5" y="82"/>
                  <a:pt x="5" y="82"/>
                  <a:pt x="5" y="82"/>
                </a:cubicBezTo>
                <a:cubicBezTo>
                  <a:pt x="5" y="82"/>
                  <a:pt x="5" y="81"/>
                  <a:pt x="5" y="81"/>
                </a:cubicBezTo>
                <a:cubicBezTo>
                  <a:pt x="5" y="81"/>
                  <a:pt x="4" y="81"/>
                  <a:pt x="4" y="81"/>
                </a:cubicBezTo>
                <a:cubicBezTo>
                  <a:pt x="4" y="81"/>
                  <a:pt x="4" y="81"/>
                  <a:pt x="4" y="81"/>
                </a:cubicBezTo>
                <a:cubicBezTo>
                  <a:pt x="4" y="81"/>
                  <a:pt x="4" y="81"/>
                  <a:pt x="4" y="81"/>
                </a:cubicBezTo>
                <a:cubicBezTo>
                  <a:pt x="4" y="81"/>
                  <a:pt x="4" y="81"/>
                  <a:pt x="4" y="81"/>
                </a:cubicBezTo>
                <a:cubicBezTo>
                  <a:pt x="3" y="81"/>
                  <a:pt x="3" y="81"/>
                  <a:pt x="3" y="81"/>
                </a:cubicBezTo>
                <a:cubicBezTo>
                  <a:pt x="3" y="81"/>
                  <a:pt x="3" y="81"/>
                  <a:pt x="3" y="81"/>
                </a:cubicBezTo>
                <a:cubicBezTo>
                  <a:pt x="3" y="81"/>
                  <a:pt x="3" y="81"/>
                  <a:pt x="3" y="81"/>
                </a:cubicBezTo>
                <a:cubicBezTo>
                  <a:pt x="2" y="81"/>
                  <a:pt x="2" y="81"/>
                  <a:pt x="2" y="81"/>
                </a:cubicBezTo>
                <a:cubicBezTo>
                  <a:pt x="1" y="86"/>
                  <a:pt x="0" y="91"/>
                  <a:pt x="0" y="96"/>
                </a:cubicBezTo>
                <a:cubicBezTo>
                  <a:pt x="0" y="113"/>
                  <a:pt x="5" y="129"/>
                  <a:pt x="12" y="143"/>
                </a:cubicBezTo>
                <a:cubicBezTo>
                  <a:pt x="13" y="145"/>
                  <a:pt x="16" y="148"/>
                  <a:pt x="17" y="148"/>
                </a:cubicBezTo>
                <a:cubicBezTo>
                  <a:pt x="16" y="149"/>
                  <a:pt x="16" y="149"/>
                  <a:pt x="17" y="150"/>
                </a:cubicBezTo>
                <a:cubicBezTo>
                  <a:pt x="28" y="168"/>
                  <a:pt x="46" y="181"/>
                  <a:pt x="67" y="188"/>
                </a:cubicBezTo>
                <a:cubicBezTo>
                  <a:pt x="69" y="189"/>
                  <a:pt x="71" y="188"/>
                  <a:pt x="73" y="188"/>
                </a:cubicBezTo>
                <a:cubicBezTo>
                  <a:pt x="73" y="189"/>
                  <a:pt x="76" y="190"/>
                  <a:pt x="78" y="191"/>
                </a:cubicBezTo>
                <a:cubicBezTo>
                  <a:pt x="84" y="192"/>
                  <a:pt x="90" y="193"/>
                  <a:pt x="96" y="193"/>
                </a:cubicBezTo>
                <a:cubicBezTo>
                  <a:pt x="103" y="193"/>
                  <a:pt x="110" y="192"/>
                  <a:pt x="116" y="190"/>
                </a:cubicBezTo>
                <a:cubicBezTo>
                  <a:pt x="118" y="190"/>
                  <a:pt x="121" y="189"/>
                  <a:pt x="122" y="188"/>
                </a:cubicBezTo>
                <a:cubicBezTo>
                  <a:pt x="122" y="188"/>
                  <a:pt x="123" y="188"/>
                  <a:pt x="124" y="188"/>
                </a:cubicBezTo>
                <a:cubicBezTo>
                  <a:pt x="148" y="181"/>
                  <a:pt x="166" y="167"/>
                  <a:pt x="177" y="149"/>
                </a:cubicBezTo>
                <a:close/>
                <a:moveTo>
                  <a:pt x="77" y="153"/>
                </a:moveTo>
                <a:cubicBezTo>
                  <a:pt x="77" y="153"/>
                  <a:pt x="77" y="153"/>
                  <a:pt x="76" y="154"/>
                </a:cubicBezTo>
                <a:cubicBezTo>
                  <a:pt x="76" y="154"/>
                  <a:pt x="76" y="154"/>
                  <a:pt x="76" y="154"/>
                </a:cubicBezTo>
                <a:cubicBezTo>
                  <a:pt x="76" y="154"/>
                  <a:pt x="76" y="155"/>
                  <a:pt x="75" y="155"/>
                </a:cubicBezTo>
                <a:cubicBezTo>
                  <a:pt x="75" y="155"/>
                  <a:pt x="75" y="155"/>
                  <a:pt x="75" y="155"/>
                </a:cubicBezTo>
                <a:cubicBezTo>
                  <a:pt x="75" y="155"/>
                  <a:pt x="75" y="156"/>
                  <a:pt x="74" y="156"/>
                </a:cubicBezTo>
                <a:cubicBezTo>
                  <a:pt x="74" y="156"/>
                  <a:pt x="74" y="156"/>
                  <a:pt x="74" y="156"/>
                </a:cubicBezTo>
                <a:cubicBezTo>
                  <a:pt x="74" y="156"/>
                  <a:pt x="74" y="156"/>
                  <a:pt x="74" y="156"/>
                </a:cubicBezTo>
                <a:cubicBezTo>
                  <a:pt x="74" y="156"/>
                  <a:pt x="74" y="156"/>
                  <a:pt x="74" y="156"/>
                </a:cubicBezTo>
                <a:cubicBezTo>
                  <a:pt x="74" y="157"/>
                  <a:pt x="74" y="157"/>
                  <a:pt x="74" y="157"/>
                </a:cubicBezTo>
                <a:cubicBezTo>
                  <a:pt x="73" y="157"/>
                  <a:pt x="73" y="158"/>
                  <a:pt x="73" y="158"/>
                </a:cubicBezTo>
                <a:cubicBezTo>
                  <a:pt x="73" y="158"/>
                  <a:pt x="73" y="158"/>
                  <a:pt x="73" y="158"/>
                </a:cubicBezTo>
                <a:cubicBezTo>
                  <a:pt x="72" y="158"/>
                  <a:pt x="72" y="159"/>
                  <a:pt x="71" y="159"/>
                </a:cubicBezTo>
                <a:cubicBezTo>
                  <a:pt x="71" y="159"/>
                  <a:pt x="71" y="159"/>
                  <a:pt x="71" y="159"/>
                </a:cubicBezTo>
                <a:cubicBezTo>
                  <a:pt x="71" y="160"/>
                  <a:pt x="70" y="160"/>
                  <a:pt x="70" y="161"/>
                </a:cubicBezTo>
                <a:cubicBezTo>
                  <a:pt x="70" y="161"/>
                  <a:pt x="69" y="161"/>
                  <a:pt x="69" y="161"/>
                </a:cubicBezTo>
                <a:cubicBezTo>
                  <a:pt x="69" y="162"/>
                  <a:pt x="69" y="162"/>
                  <a:pt x="69" y="162"/>
                </a:cubicBezTo>
                <a:cubicBezTo>
                  <a:pt x="68" y="162"/>
                  <a:pt x="68" y="163"/>
                  <a:pt x="67" y="163"/>
                </a:cubicBezTo>
                <a:cubicBezTo>
                  <a:pt x="67" y="163"/>
                  <a:pt x="67" y="163"/>
                  <a:pt x="67" y="163"/>
                </a:cubicBezTo>
                <a:cubicBezTo>
                  <a:pt x="67" y="163"/>
                  <a:pt x="67" y="163"/>
                  <a:pt x="67" y="163"/>
                </a:cubicBezTo>
                <a:cubicBezTo>
                  <a:pt x="67" y="163"/>
                  <a:pt x="67" y="164"/>
                  <a:pt x="66" y="164"/>
                </a:cubicBezTo>
                <a:cubicBezTo>
                  <a:pt x="66" y="164"/>
                  <a:pt x="66" y="164"/>
                  <a:pt x="66" y="164"/>
                </a:cubicBezTo>
                <a:cubicBezTo>
                  <a:pt x="66" y="164"/>
                  <a:pt x="66" y="165"/>
                  <a:pt x="65" y="165"/>
                </a:cubicBezTo>
                <a:cubicBezTo>
                  <a:pt x="65" y="165"/>
                  <a:pt x="65" y="165"/>
                  <a:pt x="65" y="165"/>
                </a:cubicBezTo>
                <a:cubicBezTo>
                  <a:pt x="65" y="165"/>
                  <a:pt x="65" y="165"/>
                  <a:pt x="65" y="165"/>
                </a:cubicBezTo>
                <a:cubicBezTo>
                  <a:pt x="65" y="165"/>
                  <a:pt x="65" y="165"/>
                  <a:pt x="65" y="165"/>
                </a:cubicBezTo>
                <a:cubicBezTo>
                  <a:pt x="64" y="166"/>
                  <a:pt x="64" y="166"/>
                  <a:pt x="64" y="166"/>
                </a:cubicBezTo>
                <a:cubicBezTo>
                  <a:pt x="63" y="166"/>
                  <a:pt x="63" y="166"/>
                  <a:pt x="63" y="166"/>
                </a:cubicBezTo>
                <a:cubicBezTo>
                  <a:pt x="63" y="166"/>
                  <a:pt x="63" y="166"/>
                  <a:pt x="63" y="166"/>
                </a:cubicBezTo>
                <a:cubicBezTo>
                  <a:pt x="63" y="167"/>
                  <a:pt x="63" y="167"/>
                  <a:pt x="63" y="167"/>
                </a:cubicBezTo>
                <a:cubicBezTo>
                  <a:pt x="63" y="167"/>
                  <a:pt x="63" y="167"/>
                  <a:pt x="62" y="167"/>
                </a:cubicBezTo>
                <a:cubicBezTo>
                  <a:pt x="62" y="167"/>
                  <a:pt x="62" y="167"/>
                  <a:pt x="62" y="167"/>
                </a:cubicBezTo>
                <a:cubicBezTo>
                  <a:pt x="62" y="168"/>
                  <a:pt x="62" y="168"/>
                  <a:pt x="62" y="168"/>
                </a:cubicBezTo>
                <a:cubicBezTo>
                  <a:pt x="62" y="168"/>
                  <a:pt x="62" y="168"/>
                  <a:pt x="62" y="168"/>
                </a:cubicBezTo>
                <a:cubicBezTo>
                  <a:pt x="62" y="168"/>
                  <a:pt x="61" y="168"/>
                  <a:pt x="61" y="168"/>
                </a:cubicBezTo>
                <a:cubicBezTo>
                  <a:pt x="61" y="168"/>
                  <a:pt x="61" y="168"/>
                  <a:pt x="61" y="168"/>
                </a:cubicBezTo>
                <a:cubicBezTo>
                  <a:pt x="61" y="168"/>
                  <a:pt x="61" y="168"/>
                  <a:pt x="61" y="168"/>
                </a:cubicBezTo>
                <a:cubicBezTo>
                  <a:pt x="61" y="168"/>
                  <a:pt x="61" y="168"/>
                  <a:pt x="61" y="168"/>
                </a:cubicBezTo>
                <a:cubicBezTo>
                  <a:pt x="61" y="169"/>
                  <a:pt x="60" y="169"/>
                  <a:pt x="60" y="169"/>
                </a:cubicBezTo>
                <a:cubicBezTo>
                  <a:pt x="60" y="169"/>
                  <a:pt x="60" y="169"/>
                  <a:pt x="60" y="169"/>
                </a:cubicBezTo>
                <a:cubicBezTo>
                  <a:pt x="60" y="169"/>
                  <a:pt x="60" y="169"/>
                  <a:pt x="59" y="169"/>
                </a:cubicBezTo>
                <a:cubicBezTo>
                  <a:pt x="59" y="170"/>
                  <a:pt x="59" y="170"/>
                  <a:pt x="59" y="170"/>
                </a:cubicBezTo>
                <a:cubicBezTo>
                  <a:pt x="59" y="170"/>
                  <a:pt x="58" y="170"/>
                  <a:pt x="58" y="170"/>
                </a:cubicBezTo>
                <a:cubicBezTo>
                  <a:pt x="50" y="167"/>
                  <a:pt x="30" y="155"/>
                  <a:pt x="27" y="149"/>
                </a:cubicBezTo>
                <a:cubicBezTo>
                  <a:pt x="26" y="148"/>
                  <a:pt x="26" y="147"/>
                  <a:pt x="26" y="146"/>
                </a:cubicBezTo>
                <a:cubicBezTo>
                  <a:pt x="26" y="146"/>
                  <a:pt x="26" y="146"/>
                  <a:pt x="26" y="146"/>
                </a:cubicBezTo>
                <a:cubicBezTo>
                  <a:pt x="26" y="146"/>
                  <a:pt x="26" y="146"/>
                  <a:pt x="26" y="145"/>
                </a:cubicBezTo>
                <a:cubicBezTo>
                  <a:pt x="26" y="145"/>
                  <a:pt x="26" y="145"/>
                  <a:pt x="26" y="145"/>
                </a:cubicBezTo>
                <a:cubicBezTo>
                  <a:pt x="26" y="145"/>
                  <a:pt x="26" y="145"/>
                  <a:pt x="26" y="145"/>
                </a:cubicBezTo>
                <a:cubicBezTo>
                  <a:pt x="26" y="145"/>
                  <a:pt x="26" y="145"/>
                  <a:pt x="26" y="145"/>
                </a:cubicBezTo>
                <a:cubicBezTo>
                  <a:pt x="26" y="144"/>
                  <a:pt x="26" y="144"/>
                  <a:pt x="26" y="144"/>
                </a:cubicBezTo>
                <a:cubicBezTo>
                  <a:pt x="26" y="144"/>
                  <a:pt x="26" y="144"/>
                  <a:pt x="26" y="144"/>
                </a:cubicBezTo>
                <a:cubicBezTo>
                  <a:pt x="26" y="143"/>
                  <a:pt x="26" y="143"/>
                  <a:pt x="26" y="143"/>
                </a:cubicBezTo>
                <a:cubicBezTo>
                  <a:pt x="26" y="143"/>
                  <a:pt x="25" y="143"/>
                  <a:pt x="25" y="143"/>
                </a:cubicBezTo>
                <a:cubicBezTo>
                  <a:pt x="25" y="142"/>
                  <a:pt x="25" y="142"/>
                  <a:pt x="25" y="142"/>
                </a:cubicBezTo>
                <a:cubicBezTo>
                  <a:pt x="25" y="142"/>
                  <a:pt x="25" y="141"/>
                  <a:pt x="25" y="141"/>
                </a:cubicBezTo>
                <a:cubicBezTo>
                  <a:pt x="25" y="141"/>
                  <a:pt x="25" y="141"/>
                  <a:pt x="25" y="140"/>
                </a:cubicBezTo>
                <a:cubicBezTo>
                  <a:pt x="25" y="140"/>
                  <a:pt x="25" y="140"/>
                  <a:pt x="25" y="140"/>
                </a:cubicBezTo>
                <a:cubicBezTo>
                  <a:pt x="25" y="139"/>
                  <a:pt x="25" y="138"/>
                  <a:pt x="25" y="137"/>
                </a:cubicBezTo>
                <a:cubicBezTo>
                  <a:pt x="25" y="137"/>
                  <a:pt x="25" y="137"/>
                  <a:pt x="25" y="137"/>
                </a:cubicBezTo>
                <a:cubicBezTo>
                  <a:pt x="24" y="134"/>
                  <a:pt x="24" y="130"/>
                  <a:pt x="24" y="127"/>
                </a:cubicBezTo>
                <a:cubicBezTo>
                  <a:pt x="24" y="127"/>
                  <a:pt x="24" y="127"/>
                  <a:pt x="24" y="127"/>
                </a:cubicBezTo>
                <a:cubicBezTo>
                  <a:pt x="24" y="126"/>
                  <a:pt x="24" y="126"/>
                  <a:pt x="24" y="125"/>
                </a:cubicBezTo>
                <a:cubicBezTo>
                  <a:pt x="24" y="125"/>
                  <a:pt x="24" y="125"/>
                  <a:pt x="24" y="125"/>
                </a:cubicBezTo>
                <a:cubicBezTo>
                  <a:pt x="24" y="124"/>
                  <a:pt x="24" y="124"/>
                  <a:pt x="24" y="123"/>
                </a:cubicBezTo>
                <a:cubicBezTo>
                  <a:pt x="24" y="123"/>
                  <a:pt x="24" y="123"/>
                  <a:pt x="24" y="123"/>
                </a:cubicBezTo>
                <a:cubicBezTo>
                  <a:pt x="24" y="122"/>
                  <a:pt x="24" y="122"/>
                  <a:pt x="24" y="121"/>
                </a:cubicBezTo>
                <a:cubicBezTo>
                  <a:pt x="24" y="121"/>
                  <a:pt x="24" y="121"/>
                  <a:pt x="24" y="121"/>
                </a:cubicBezTo>
                <a:cubicBezTo>
                  <a:pt x="24" y="121"/>
                  <a:pt x="24" y="120"/>
                  <a:pt x="24" y="120"/>
                </a:cubicBezTo>
                <a:cubicBezTo>
                  <a:pt x="24" y="120"/>
                  <a:pt x="24" y="120"/>
                  <a:pt x="24" y="119"/>
                </a:cubicBezTo>
                <a:cubicBezTo>
                  <a:pt x="24" y="119"/>
                  <a:pt x="24" y="119"/>
                  <a:pt x="24" y="118"/>
                </a:cubicBezTo>
                <a:cubicBezTo>
                  <a:pt x="24" y="118"/>
                  <a:pt x="24" y="118"/>
                  <a:pt x="24" y="118"/>
                </a:cubicBezTo>
                <a:cubicBezTo>
                  <a:pt x="25" y="118"/>
                  <a:pt x="25" y="117"/>
                  <a:pt x="25" y="117"/>
                </a:cubicBezTo>
                <a:cubicBezTo>
                  <a:pt x="25" y="117"/>
                  <a:pt x="26" y="117"/>
                  <a:pt x="26" y="117"/>
                </a:cubicBezTo>
                <a:cubicBezTo>
                  <a:pt x="26" y="117"/>
                  <a:pt x="27" y="117"/>
                  <a:pt x="27" y="117"/>
                </a:cubicBezTo>
                <a:cubicBezTo>
                  <a:pt x="27" y="117"/>
                  <a:pt x="27" y="117"/>
                  <a:pt x="28" y="117"/>
                </a:cubicBezTo>
                <a:cubicBezTo>
                  <a:pt x="28" y="118"/>
                  <a:pt x="28" y="118"/>
                  <a:pt x="29" y="118"/>
                </a:cubicBezTo>
                <a:cubicBezTo>
                  <a:pt x="29" y="118"/>
                  <a:pt x="29" y="118"/>
                  <a:pt x="29" y="118"/>
                </a:cubicBezTo>
                <a:cubicBezTo>
                  <a:pt x="30" y="118"/>
                  <a:pt x="30" y="118"/>
                  <a:pt x="31" y="118"/>
                </a:cubicBezTo>
                <a:cubicBezTo>
                  <a:pt x="31" y="118"/>
                  <a:pt x="31" y="118"/>
                  <a:pt x="31" y="118"/>
                </a:cubicBezTo>
                <a:cubicBezTo>
                  <a:pt x="32" y="118"/>
                  <a:pt x="32" y="118"/>
                  <a:pt x="33" y="118"/>
                </a:cubicBezTo>
                <a:cubicBezTo>
                  <a:pt x="33" y="118"/>
                  <a:pt x="33" y="118"/>
                  <a:pt x="33" y="118"/>
                </a:cubicBezTo>
                <a:cubicBezTo>
                  <a:pt x="34" y="118"/>
                  <a:pt x="35" y="118"/>
                  <a:pt x="36" y="118"/>
                </a:cubicBezTo>
                <a:cubicBezTo>
                  <a:pt x="36" y="118"/>
                  <a:pt x="36" y="118"/>
                  <a:pt x="36" y="118"/>
                </a:cubicBezTo>
                <a:cubicBezTo>
                  <a:pt x="37" y="118"/>
                  <a:pt x="38" y="119"/>
                  <a:pt x="39" y="119"/>
                </a:cubicBezTo>
                <a:cubicBezTo>
                  <a:pt x="39" y="119"/>
                  <a:pt x="39" y="119"/>
                  <a:pt x="39" y="119"/>
                </a:cubicBezTo>
                <a:cubicBezTo>
                  <a:pt x="40" y="119"/>
                  <a:pt x="41" y="119"/>
                  <a:pt x="42" y="119"/>
                </a:cubicBezTo>
                <a:cubicBezTo>
                  <a:pt x="43" y="119"/>
                  <a:pt x="43" y="119"/>
                  <a:pt x="43" y="119"/>
                </a:cubicBezTo>
                <a:cubicBezTo>
                  <a:pt x="44" y="119"/>
                  <a:pt x="45" y="119"/>
                  <a:pt x="46" y="119"/>
                </a:cubicBezTo>
                <a:cubicBezTo>
                  <a:pt x="46" y="119"/>
                  <a:pt x="46" y="119"/>
                  <a:pt x="47" y="119"/>
                </a:cubicBezTo>
                <a:cubicBezTo>
                  <a:pt x="47" y="119"/>
                  <a:pt x="48" y="119"/>
                  <a:pt x="49" y="119"/>
                </a:cubicBezTo>
                <a:cubicBezTo>
                  <a:pt x="49" y="119"/>
                  <a:pt x="49" y="119"/>
                  <a:pt x="50" y="119"/>
                </a:cubicBezTo>
                <a:cubicBezTo>
                  <a:pt x="50" y="119"/>
                  <a:pt x="50" y="119"/>
                  <a:pt x="50" y="119"/>
                </a:cubicBezTo>
                <a:cubicBezTo>
                  <a:pt x="51" y="119"/>
                  <a:pt x="52" y="119"/>
                  <a:pt x="53" y="119"/>
                </a:cubicBezTo>
                <a:cubicBezTo>
                  <a:pt x="53" y="119"/>
                  <a:pt x="53" y="119"/>
                  <a:pt x="53" y="119"/>
                </a:cubicBezTo>
                <a:cubicBezTo>
                  <a:pt x="53" y="119"/>
                  <a:pt x="53" y="119"/>
                  <a:pt x="53" y="119"/>
                </a:cubicBezTo>
                <a:cubicBezTo>
                  <a:pt x="54" y="119"/>
                  <a:pt x="55" y="119"/>
                  <a:pt x="55" y="119"/>
                </a:cubicBezTo>
                <a:cubicBezTo>
                  <a:pt x="56" y="119"/>
                  <a:pt x="56" y="119"/>
                  <a:pt x="56" y="119"/>
                </a:cubicBezTo>
                <a:cubicBezTo>
                  <a:pt x="57" y="119"/>
                  <a:pt x="58" y="119"/>
                  <a:pt x="59" y="119"/>
                </a:cubicBezTo>
                <a:cubicBezTo>
                  <a:pt x="59" y="120"/>
                  <a:pt x="60" y="121"/>
                  <a:pt x="60" y="122"/>
                </a:cubicBezTo>
                <a:cubicBezTo>
                  <a:pt x="60" y="122"/>
                  <a:pt x="60" y="122"/>
                  <a:pt x="60" y="122"/>
                </a:cubicBezTo>
                <a:cubicBezTo>
                  <a:pt x="61" y="123"/>
                  <a:pt x="61" y="124"/>
                  <a:pt x="61" y="124"/>
                </a:cubicBezTo>
                <a:cubicBezTo>
                  <a:pt x="62" y="125"/>
                  <a:pt x="62" y="125"/>
                  <a:pt x="62" y="126"/>
                </a:cubicBezTo>
                <a:cubicBezTo>
                  <a:pt x="62" y="126"/>
                  <a:pt x="62" y="127"/>
                  <a:pt x="63" y="127"/>
                </a:cubicBezTo>
                <a:cubicBezTo>
                  <a:pt x="63" y="128"/>
                  <a:pt x="64" y="129"/>
                  <a:pt x="64" y="130"/>
                </a:cubicBezTo>
                <a:cubicBezTo>
                  <a:pt x="64" y="130"/>
                  <a:pt x="64" y="130"/>
                  <a:pt x="65" y="130"/>
                </a:cubicBezTo>
                <a:cubicBezTo>
                  <a:pt x="65" y="132"/>
                  <a:pt x="66" y="133"/>
                  <a:pt x="67" y="134"/>
                </a:cubicBezTo>
                <a:cubicBezTo>
                  <a:pt x="67" y="134"/>
                  <a:pt x="67" y="134"/>
                  <a:pt x="67" y="134"/>
                </a:cubicBezTo>
                <a:cubicBezTo>
                  <a:pt x="68" y="137"/>
                  <a:pt x="70" y="140"/>
                  <a:pt x="72" y="142"/>
                </a:cubicBezTo>
                <a:cubicBezTo>
                  <a:pt x="72" y="142"/>
                  <a:pt x="72" y="142"/>
                  <a:pt x="72" y="142"/>
                </a:cubicBezTo>
                <a:cubicBezTo>
                  <a:pt x="72" y="143"/>
                  <a:pt x="73" y="144"/>
                  <a:pt x="73" y="144"/>
                </a:cubicBezTo>
                <a:cubicBezTo>
                  <a:pt x="73" y="145"/>
                  <a:pt x="73" y="145"/>
                  <a:pt x="74" y="145"/>
                </a:cubicBezTo>
                <a:cubicBezTo>
                  <a:pt x="74" y="145"/>
                  <a:pt x="74" y="146"/>
                  <a:pt x="74" y="146"/>
                </a:cubicBezTo>
                <a:cubicBezTo>
                  <a:pt x="76" y="148"/>
                  <a:pt x="77" y="150"/>
                  <a:pt x="78" y="152"/>
                </a:cubicBezTo>
                <a:cubicBezTo>
                  <a:pt x="78" y="152"/>
                  <a:pt x="77" y="152"/>
                  <a:pt x="77" y="153"/>
                </a:cubicBezTo>
                <a:close/>
                <a:moveTo>
                  <a:pt x="116" y="84"/>
                </a:moveTo>
                <a:cubicBezTo>
                  <a:pt x="116" y="84"/>
                  <a:pt x="115" y="84"/>
                  <a:pt x="115" y="84"/>
                </a:cubicBezTo>
                <a:cubicBezTo>
                  <a:pt x="114" y="84"/>
                  <a:pt x="114" y="84"/>
                  <a:pt x="114" y="84"/>
                </a:cubicBezTo>
                <a:cubicBezTo>
                  <a:pt x="113" y="84"/>
                  <a:pt x="113" y="84"/>
                  <a:pt x="112" y="84"/>
                </a:cubicBezTo>
                <a:cubicBezTo>
                  <a:pt x="112" y="84"/>
                  <a:pt x="112" y="84"/>
                  <a:pt x="112" y="84"/>
                </a:cubicBezTo>
                <a:cubicBezTo>
                  <a:pt x="111" y="84"/>
                  <a:pt x="111" y="84"/>
                  <a:pt x="110" y="84"/>
                </a:cubicBezTo>
                <a:cubicBezTo>
                  <a:pt x="110" y="84"/>
                  <a:pt x="110" y="84"/>
                  <a:pt x="110" y="84"/>
                </a:cubicBezTo>
                <a:cubicBezTo>
                  <a:pt x="109" y="84"/>
                  <a:pt x="109" y="84"/>
                  <a:pt x="109" y="84"/>
                </a:cubicBezTo>
                <a:cubicBezTo>
                  <a:pt x="109" y="84"/>
                  <a:pt x="108" y="84"/>
                  <a:pt x="108" y="84"/>
                </a:cubicBezTo>
                <a:cubicBezTo>
                  <a:pt x="107" y="84"/>
                  <a:pt x="107" y="84"/>
                  <a:pt x="107" y="84"/>
                </a:cubicBezTo>
                <a:cubicBezTo>
                  <a:pt x="107" y="84"/>
                  <a:pt x="107" y="84"/>
                  <a:pt x="107" y="84"/>
                </a:cubicBezTo>
                <a:cubicBezTo>
                  <a:pt x="106" y="84"/>
                  <a:pt x="105" y="84"/>
                  <a:pt x="104" y="84"/>
                </a:cubicBezTo>
                <a:cubicBezTo>
                  <a:pt x="103" y="84"/>
                  <a:pt x="103" y="84"/>
                  <a:pt x="103" y="84"/>
                </a:cubicBezTo>
                <a:cubicBezTo>
                  <a:pt x="102" y="84"/>
                  <a:pt x="101" y="84"/>
                  <a:pt x="100" y="84"/>
                </a:cubicBezTo>
                <a:cubicBezTo>
                  <a:pt x="100" y="84"/>
                  <a:pt x="100" y="84"/>
                  <a:pt x="100" y="84"/>
                </a:cubicBezTo>
                <a:cubicBezTo>
                  <a:pt x="99" y="84"/>
                  <a:pt x="99" y="84"/>
                  <a:pt x="99" y="84"/>
                </a:cubicBezTo>
                <a:cubicBezTo>
                  <a:pt x="99" y="84"/>
                  <a:pt x="98" y="84"/>
                  <a:pt x="97" y="84"/>
                </a:cubicBezTo>
                <a:cubicBezTo>
                  <a:pt x="95" y="84"/>
                  <a:pt x="95" y="84"/>
                  <a:pt x="95" y="84"/>
                </a:cubicBezTo>
                <a:cubicBezTo>
                  <a:pt x="95" y="84"/>
                  <a:pt x="94" y="84"/>
                  <a:pt x="94" y="84"/>
                </a:cubicBezTo>
                <a:cubicBezTo>
                  <a:pt x="93" y="84"/>
                  <a:pt x="92" y="84"/>
                  <a:pt x="91" y="84"/>
                </a:cubicBezTo>
                <a:cubicBezTo>
                  <a:pt x="91" y="84"/>
                  <a:pt x="90" y="84"/>
                  <a:pt x="90" y="84"/>
                </a:cubicBezTo>
                <a:cubicBezTo>
                  <a:pt x="89" y="84"/>
                  <a:pt x="88" y="84"/>
                  <a:pt x="87" y="84"/>
                </a:cubicBezTo>
                <a:cubicBezTo>
                  <a:pt x="87" y="84"/>
                  <a:pt x="86" y="84"/>
                  <a:pt x="86" y="84"/>
                </a:cubicBezTo>
                <a:cubicBezTo>
                  <a:pt x="85" y="84"/>
                  <a:pt x="84" y="84"/>
                  <a:pt x="83" y="84"/>
                </a:cubicBezTo>
                <a:cubicBezTo>
                  <a:pt x="83" y="84"/>
                  <a:pt x="83" y="84"/>
                  <a:pt x="82" y="84"/>
                </a:cubicBezTo>
                <a:cubicBezTo>
                  <a:pt x="82" y="84"/>
                  <a:pt x="82" y="84"/>
                  <a:pt x="82" y="84"/>
                </a:cubicBezTo>
                <a:cubicBezTo>
                  <a:pt x="82" y="84"/>
                  <a:pt x="82" y="84"/>
                  <a:pt x="82" y="84"/>
                </a:cubicBezTo>
                <a:cubicBezTo>
                  <a:pt x="81" y="84"/>
                  <a:pt x="81" y="84"/>
                  <a:pt x="80" y="84"/>
                </a:cubicBezTo>
                <a:cubicBezTo>
                  <a:pt x="80" y="84"/>
                  <a:pt x="79" y="84"/>
                  <a:pt x="79" y="84"/>
                </a:cubicBezTo>
                <a:cubicBezTo>
                  <a:pt x="74" y="78"/>
                  <a:pt x="67" y="60"/>
                  <a:pt x="66" y="50"/>
                </a:cubicBezTo>
                <a:cubicBezTo>
                  <a:pt x="74" y="42"/>
                  <a:pt x="89" y="32"/>
                  <a:pt x="98" y="30"/>
                </a:cubicBezTo>
                <a:cubicBezTo>
                  <a:pt x="99" y="30"/>
                  <a:pt x="99" y="30"/>
                  <a:pt x="100" y="30"/>
                </a:cubicBezTo>
                <a:cubicBezTo>
                  <a:pt x="100" y="30"/>
                  <a:pt x="100" y="30"/>
                  <a:pt x="100" y="30"/>
                </a:cubicBezTo>
                <a:cubicBezTo>
                  <a:pt x="100" y="30"/>
                  <a:pt x="100" y="30"/>
                  <a:pt x="100" y="30"/>
                </a:cubicBezTo>
                <a:cubicBezTo>
                  <a:pt x="100" y="30"/>
                  <a:pt x="100" y="30"/>
                  <a:pt x="100" y="30"/>
                </a:cubicBezTo>
                <a:cubicBezTo>
                  <a:pt x="100" y="30"/>
                  <a:pt x="101" y="30"/>
                  <a:pt x="101" y="30"/>
                </a:cubicBezTo>
                <a:cubicBezTo>
                  <a:pt x="101" y="30"/>
                  <a:pt x="101" y="31"/>
                  <a:pt x="101" y="31"/>
                </a:cubicBezTo>
                <a:cubicBezTo>
                  <a:pt x="101" y="31"/>
                  <a:pt x="101" y="31"/>
                  <a:pt x="102" y="31"/>
                </a:cubicBezTo>
                <a:cubicBezTo>
                  <a:pt x="102" y="31"/>
                  <a:pt x="102" y="31"/>
                  <a:pt x="102" y="31"/>
                </a:cubicBezTo>
                <a:cubicBezTo>
                  <a:pt x="102" y="31"/>
                  <a:pt x="102" y="31"/>
                  <a:pt x="102" y="31"/>
                </a:cubicBezTo>
                <a:cubicBezTo>
                  <a:pt x="103" y="31"/>
                  <a:pt x="103" y="31"/>
                  <a:pt x="103" y="31"/>
                </a:cubicBezTo>
                <a:cubicBezTo>
                  <a:pt x="103" y="31"/>
                  <a:pt x="103" y="31"/>
                  <a:pt x="103" y="31"/>
                </a:cubicBezTo>
                <a:cubicBezTo>
                  <a:pt x="106" y="33"/>
                  <a:pt x="109" y="34"/>
                  <a:pt x="111" y="36"/>
                </a:cubicBezTo>
                <a:cubicBezTo>
                  <a:pt x="112" y="36"/>
                  <a:pt x="112" y="36"/>
                  <a:pt x="112" y="36"/>
                </a:cubicBezTo>
                <a:cubicBezTo>
                  <a:pt x="113" y="37"/>
                  <a:pt x="114" y="37"/>
                  <a:pt x="115" y="38"/>
                </a:cubicBezTo>
                <a:cubicBezTo>
                  <a:pt x="115" y="38"/>
                  <a:pt x="115" y="38"/>
                  <a:pt x="115" y="38"/>
                </a:cubicBezTo>
                <a:cubicBezTo>
                  <a:pt x="116" y="39"/>
                  <a:pt x="117" y="39"/>
                  <a:pt x="118" y="40"/>
                </a:cubicBezTo>
                <a:cubicBezTo>
                  <a:pt x="118" y="40"/>
                  <a:pt x="118" y="40"/>
                  <a:pt x="118" y="40"/>
                </a:cubicBezTo>
                <a:cubicBezTo>
                  <a:pt x="119" y="41"/>
                  <a:pt x="120" y="42"/>
                  <a:pt x="121" y="42"/>
                </a:cubicBezTo>
                <a:cubicBezTo>
                  <a:pt x="122" y="43"/>
                  <a:pt x="122" y="43"/>
                  <a:pt x="122" y="43"/>
                </a:cubicBezTo>
                <a:cubicBezTo>
                  <a:pt x="123" y="44"/>
                  <a:pt x="124" y="44"/>
                  <a:pt x="125" y="45"/>
                </a:cubicBezTo>
                <a:cubicBezTo>
                  <a:pt x="125" y="45"/>
                  <a:pt x="125" y="45"/>
                  <a:pt x="125" y="45"/>
                </a:cubicBezTo>
                <a:cubicBezTo>
                  <a:pt x="126" y="46"/>
                  <a:pt x="127" y="47"/>
                  <a:pt x="128" y="48"/>
                </a:cubicBezTo>
                <a:cubicBezTo>
                  <a:pt x="128" y="48"/>
                  <a:pt x="128" y="48"/>
                  <a:pt x="129" y="48"/>
                </a:cubicBezTo>
                <a:cubicBezTo>
                  <a:pt x="129" y="49"/>
                  <a:pt x="130" y="50"/>
                  <a:pt x="131" y="51"/>
                </a:cubicBezTo>
                <a:cubicBezTo>
                  <a:pt x="131" y="51"/>
                  <a:pt x="131" y="52"/>
                  <a:pt x="131" y="52"/>
                </a:cubicBezTo>
                <a:cubicBezTo>
                  <a:pt x="131" y="53"/>
                  <a:pt x="131" y="53"/>
                  <a:pt x="131" y="53"/>
                </a:cubicBezTo>
                <a:cubicBezTo>
                  <a:pt x="131" y="54"/>
                  <a:pt x="130" y="54"/>
                  <a:pt x="130" y="55"/>
                </a:cubicBezTo>
                <a:cubicBezTo>
                  <a:pt x="130" y="55"/>
                  <a:pt x="130" y="55"/>
                  <a:pt x="130" y="55"/>
                </a:cubicBezTo>
                <a:cubicBezTo>
                  <a:pt x="130" y="56"/>
                  <a:pt x="130" y="56"/>
                  <a:pt x="130" y="57"/>
                </a:cubicBezTo>
                <a:cubicBezTo>
                  <a:pt x="130" y="57"/>
                  <a:pt x="130" y="57"/>
                  <a:pt x="130" y="57"/>
                </a:cubicBezTo>
                <a:cubicBezTo>
                  <a:pt x="129" y="58"/>
                  <a:pt x="129" y="59"/>
                  <a:pt x="129" y="59"/>
                </a:cubicBezTo>
                <a:cubicBezTo>
                  <a:pt x="129" y="60"/>
                  <a:pt x="129" y="60"/>
                  <a:pt x="129" y="60"/>
                </a:cubicBezTo>
                <a:cubicBezTo>
                  <a:pt x="129" y="60"/>
                  <a:pt x="128" y="61"/>
                  <a:pt x="128" y="62"/>
                </a:cubicBezTo>
                <a:cubicBezTo>
                  <a:pt x="128" y="62"/>
                  <a:pt x="128" y="62"/>
                  <a:pt x="128" y="62"/>
                </a:cubicBezTo>
                <a:cubicBezTo>
                  <a:pt x="128" y="63"/>
                  <a:pt x="128" y="64"/>
                  <a:pt x="127" y="65"/>
                </a:cubicBezTo>
                <a:cubicBezTo>
                  <a:pt x="127" y="65"/>
                  <a:pt x="127" y="65"/>
                  <a:pt x="127" y="65"/>
                </a:cubicBezTo>
                <a:cubicBezTo>
                  <a:pt x="127" y="67"/>
                  <a:pt x="126" y="69"/>
                  <a:pt x="126" y="70"/>
                </a:cubicBezTo>
                <a:cubicBezTo>
                  <a:pt x="126" y="71"/>
                  <a:pt x="126" y="71"/>
                  <a:pt x="125" y="71"/>
                </a:cubicBezTo>
                <a:cubicBezTo>
                  <a:pt x="125" y="71"/>
                  <a:pt x="125" y="71"/>
                  <a:pt x="125" y="71"/>
                </a:cubicBezTo>
                <a:cubicBezTo>
                  <a:pt x="125" y="71"/>
                  <a:pt x="125" y="72"/>
                  <a:pt x="125" y="72"/>
                </a:cubicBezTo>
                <a:cubicBezTo>
                  <a:pt x="125" y="72"/>
                  <a:pt x="125" y="72"/>
                  <a:pt x="125" y="72"/>
                </a:cubicBezTo>
                <a:cubicBezTo>
                  <a:pt x="125" y="72"/>
                  <a:pt x="125" y="73"/>
                  <a:pt x="125" y="73"/>
                </a:cubicBezTo>
                <a:cubicBezTo>
                  <a:pt x="125" y="73"/>
                  <a:pt x="125" y="73"/>
                  <a:pt x="125" y="73"/>
                </a:cubicBezTo>
                <a:cubicBezTo>
                  <a:pt x="125" y="74"/>
                  <a:pt x="125" y="74"/>
                  <a:pt x="124" y="74"/>
                </a:cubicBezTo>
                <a:cubicBezTo>
                  <a:pt x="124" y="74"/>
                  <a:pt x="124" y="74"/>
                  <a:pt x="124" y="74"/>
                </a:cubicBezTo>
                <a:cubicBezTo>
                  <a:pt x="124" y="75"/>
                  <a:pt x="124" y="75"/>
                  <a:pt x="124" y="75"/>
                </a:cubicBezTo>
                <a:cubicBezTo>
                  <a:pt x="124" y="75"/>
                  <a:pt x="124" y="75"/>
                  <a:pt x="124" y="75"/>
                </a:cubicBezTo>
                <a:cubicBezTo>
                  <a:pt x="124" y="76"/>
                  <a:pt x="124" y="76"/>
                  <a:pt x="124" y="76"/>
                </a:cubicBezTo>
                <a:cubicBezTo>
                  <a:pt x="124" y="76"/>
                  <a:pt x="124" y="76"/>
                  <a:pt x="124" y="76"/>
                </a:cubicBezTo>
                <a:cubicBezTo>
                  <a:pt x="124" y="77"/>
                  <a:pt x="123" y="77"/>
                  <a:pt x="123" y="78"/>
                </a:cubicBezTo>
                <a:cubicBezTo>
                  <a:pt x="123" y="78"/>
                  <a:pt x="123" y="78"/>
                  <a:pt x="123" y="78"/>
                </a:cubicBezTo>
                <a:cubicBezTo>
                  <a:pt x="123" y="78"/>
                  <a:pt x="123" y="79"/>
                  <a:pt x="122" y="80"/>
                </a:cubicBezTo>
                <a:cubicBezTo>
                  <a:pt x="122" y="80"/>
                  <a:pt x="122" y="80"/>
                  <a:pt x="122" y="80"/>
                </a:cubicBezTo>
                <a:cubicBezTo>
                  <a:pt x="122" y="81"/>
                  <a:pt x="122" y="81"/>
                  <a:pt x="122" y="81"/>
                </a:cubicBezTo>
                <a:cubicBezTo>
                  <a:pt x="122" y="81"/>
                  <a:pt x="122" y="81"/>
                  <a:pt x="122" y="81"/>
                </a:cubicBezTo>
                <a:cubicBezTo>
                  <a:pt x="122" y="82"/>
                  <a:pt x="122" y="82"/>
                  <a:pt x="121" y="82"/>
                </a:cubicBezTo>
                <a:cubicBezTo>
                  <a:pt x="121" y="82"/>
                  <a:pt x="121" y="82"/>
                  <a:pt x="121" y="82"/>
                </a:cubicBezTo>
                <a:cubicBezTo>
                  <a:pt x="121" y="82"/>
                  <a:pt x="121" y="83"/>
                  <a:pt x="121" y="83"/>
                </a:cubicBezTo>
                <a:cubicBezTo>
                  <a:pt x="121" y="83"/>
                  <a:pt x="121" y="83"/>
                  <a:pt x="121" y="83"/>
                </a:cubicBezTo>
                <a:cubicBezTo>
                  <a:pt x="121" y="84"/>
                  <a:pt x="120" y="84"/>
                  <a:pt x="120" y="85"/>
                </a:cubicBezTo>
                <a:cubicBezTo>
                  <a:pt x="120" y="85"/>
                  <a:pt x="119" y="85"/>
                  <a:pt x="118" y="85"/>
                </a:cubicBezTo>
                <a:cubicBezTo>
                  <a:pt x="118" y="85"/>
                  <a:pt x="117" y="84"/>
                  <a:pt x="116" y="84"/>
                </a:cubicBezTo>
                <a:close/>
                <a:moveTo>
                  <a:pt x="167" y="152"/>
                </a:moveTo>
                <a:cubicBezTo>
                  <a:pt x="167" y="153"/>
                  <a:pt x="166" y="153"/>
                  <a:pt x="165" y="154"/>
                </a:cubicBezTo>
                <a:cubicBezTo>
                  <a:pt x="165" y="154"/>
                  <a:pt x="165" y="154"/>
                  <a:pt x="165" y="154"/>
                </a:cubicBezTo>
                <a:cubicBezTo>
                  <a:pt x="163" y="156"/>
                  <a:pt x="160" y="159"/>
                  <a:pt x="156" y="162"/>
                </a:cubicBezTo>
                <a:cubicBezTo>
                  <a:pt x="156" y="162"/>
                  <a:pt x="156" y="162"/>
                  <a:pt x="156" y="162"/>
                </a:cubicBezTo>
                <a:cubicBezTo>
                  <a:pt x="156" y="162"/>
                  <a:pt x="156" y="162"/>
                  <a:pt x="156" y="162"/>
                </a:cubicBezTo>
                <a:cubicBezTo>
                  <a:pt x="151" y="166"/>
                  <a:pt x="145" y="169"/>
                  <a:pt x="138" y="171"/>
                </a:cubicBezTo>
                <a:cubicBezTo>
                  <a:pt x="138" y="171"/>
                  <a:pt x="138" y="171"/>
                  <a:pt x="138" y="171"/>
                </a:cubicBezTo>
                <a:cubicBezTo>
                  <a:pt x="138" y="171"/>
                  <a:pt x="138" y="171"/>
                  <a:pt x="138" y="171"/>
                </a:cubicBezTo>
                <a:cubicBezTo>
                  <a:pt x="138" y="171"/>
                  <a:pt x="138" y="171"/>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6" y="170"/>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5" y="169"/>
                </a:cubicBezTo>
                <a:cubicBezTo>
                  <a:pt x="135" y="169"/>
                  <a:pt x="135" y="169"/>
                  <a:pt x="135" y="169"/>
                </a:cubicBezTo>
                <a:cubicBezTo>
                  <a:pt x="135" y="169"/>
                  <a:pt x="135" y="169"/>
                  <a:pt x="135" y="169"/>
                </a:cubicBezTo>
                <a:cubicBezTo>
                  <a:pt x="135" y="168"/>
                  <a:pt x="135" y="168"/>
                  <a:pt x="135" y="168"/>
                </a:cubicBezTo>
                <a:cubicBezTo>
                  <a:pt x="134" y="168"/>
                  <a:pt x="134" y="168"/>
                  <a:pt x="134" y="168"/>
                </a:cubicBezTo>
                <a:cubicBezTo>
                  <a:pt x="134" y="168"/>
                  <a:pt x="134" y="168"/>
                  <a:pt x="134" y="168"/>
                </a:cubicBezTo>
                <a:cubicBezTo>
                  <a:pt x="134" y="168"/>
                  <a:pt x="134" y="168"/>
                  <a:pt x="134" y="168"/>
                </a:cubicBezTo>
                <a:cubicBezTo>
                  <a:pt x="134" y="168"/>
                  <a:pt x="134" y="167"/>
                  <a:pt x="134" y="167"/>
                </a:cubicBezTo>
                <a:cubicBezTo>
                  <a:pt x="134" y="167"/>
                  <a:pt x="134" y="167"/>
                  <a:pt x="134" y="167"/>
                </a:cubicBezTo>
                <a:cubicBezTo>
                  <a:pt x="134" y="167"/>
                  <a:pt x="134" y="167"/>
                  <a:pt x="134" y="167"/>
                </a:cubicBezTo>
                <a:cubicBezTo>
                  <a:pt x="134" y="167"/>
                  <a:pt x="133" y="167"/>
                  <a:pt x="133" y="167"/>
                </a:cubicBezTo>
                <a:cubicBezTo>
                  <a:pt x="133" y="167"/>
                  <a:pt x="133" y="167"/>
                  <a:pt x="133" y="167"/>
                </a:cubicBezTo>
                <a:cubicBezTo>
                  <a:pt x="133" y="166"/>
                  <a:pt x="133" y="166"/>
                  <a:pt x="132" y="166"/>
                </a:cubicBezTo>
                <a:cubicBezTo>
                  <a:pt x="132" y="166"/>
                  <a:pt x="132" y="166"/>
                  <a:pt x="131" y="165"/>
                </a:cubicBezTo>
                <a:cubicBezTo>
                  <a:pt x="131" y="165"/>
                  <a:pt x="131" y="165"/>
                  <a:pt x="131" y="165"/>
                </a:cubicBezTo>
                <a:cubicBezTo>
                  <a:pt x="131" y="165"/>
                  <a:pt x="130" y="164"/>
                  <a:pt x="130" y="164"/>
                </a:cubicBezTo>
                <a:cubicBezTo>
                  <a:pt x="129" y="163"/>
                  <a:pt x="129" y="163"/>
                  <a:pt x="129" y="163"/>
                </a:cubicBezTo>
                <a:cubicBezTo>
                  <a:pt x="129" y="163"/>
                  <a:pt x="129" y="163"/>
                  <a:pt x="129" y="163"/>
                </a:cubicBezTo>
                <a:cubicBezTo>
                  <a:pt x="129" y="163"/>
                  <a:pt x="128" y="162"/>
                  <a:pt x="128" y="162"/>
                </a:cubicBezTo>
                <a:cubicBezTo>
                  <a:pt x="128" y="162"/>
                  <a:pt x="128" y="162"/>
                  <a:pt x="128" y="162"/>
                </a:cubicBezTo>
                <a:cubicBezTo>
                  <a:pt x="128" y="162"/>
                  <a:pt x="128" y="162"/>
                  <a:pt x="128" y="162"/>
                </a:cubicBezTo>
                <a:cubicBezTo>
                  <a:pt x="126" y="160"/>
                  <a:pt x="125" y="159"/>
                  <a:pt x="124" y="158"/>
                </a:cubicBezTo>
                <a:cubicBezTo>
                  <a:pt x="124" y="158"/>
                  <a:pt x="124" y="158"/>
                  <a:pt x="124" y="158"/>
                </a:cubicBezTo>
                <a:cubicBezTo>
                  <a:pt x="124" y="158"/>
                  <a:pt x="124" y="158"/>
                  <a:pt x="124" y="158"/>
                </a:cubicBezTo>
                <a:cubicBezTo>
                  <a:pt x="123" y="157"/>
                  <a:pt x="123" y="157"/>
                  <a:pt x="122" y="156"/>
                </a:cubicBezTo>
                <a:cubicBezTo>
                  <a:pt x="122" y="156"/>
                  <a:pt x="122" y="156"/>
                  <a:pt x="122" y="156"/>
                </a:cubicBezTo>
                <a:cubicBezTo>
                  <a:pt x="122" y="156"/>
                  <a:pt x="122" y="155"/>
                  <a:pt x="121" y="155"/>
                </a:cubicBezTo>
                <a:cubicBezTo>
                  <a:pt x="121" y="155"/>
                  <a:pt x="121" y="155"/>
                  <a:pt x="121" y="155"/>
                </a:cubicBezTo>
                <a:cubicBezTo>
                  <a:pt x="121" y="154"/>
                  <a:pt x="121" y="154"/>
                  <a:pt x="120" y="154"/>
                </a:cubicBezTo>
                <a:cubicBezTo>
                  <a:pt x="120" y="154"/>
                  <a:pt x="120" y="153"/>
                  <a:pt x="120" y="153"/>
                </a:cubicBezTo>
                <a:cubicBezTo>
                  <a:pt x="120" y="153"/>
                  <a:pt x="119" y="153"/>
                  <a:pt x="119" y="152"/>
                </a:cubicBezTo>
                <a:cubicBezTo>
                  <a:pt x="119" y="152"/>
                  <a:pt x="119" y="152"/>
                  <a:pt x="120" y="152"/>
                </a:cubicBezTo>
                <a:cubicBezTo>
                  <a:pt x="120" y="152"/>
                  <a:pt x="120" y="152"/>
                  <a:pt x="120" y="152"/>
                </a:cubicBezTo>
                <a:cubicBezTo>
                  <a:pt x="124" y="147"/>
                  <a:pt x="130" y="139"/>
                  <a:pt x="134" y="131"/>
                </a:cubicBezTo>
                <a:cubicBezTo>
                  <a:pt x="134" y="131"/>
                  <a:pt x="134" y="131"/>
                  <a:pt x="134" y="131"/>
                </a:cubicBezTo>
                <a:cubicBezTo>
                  <a:pt x="134" y="130"/>
                  <a:pt x="135" y="130"/>
                  <a:pt x="135" y="129"/>
                </a:cubicBezTo>
                <a:cubicBezTo>
                  <a:pt x="135" y="129"/>
                  <a:pt x="135" y="129"/>
                  <a:pt x="136" y="128"/>
                </a:cubicBezTo>
                <a:cubicBezTo>
                  <a:pt x="136" y="128"/>
                  <a:pt x="136" y="128"/>
                  <a:pt x="136" y="127"/>
                </a:cubicBezTo>
                <a:cubicBezTo>
                  <a:pt x="136" y="127"/>
                  <a:pt x="137" y="127"/>
                  <a:pt x="137" y="126"/>
                </a:cubicBezTo>
                <a:cubicBezTo>
                  <a:pt x="137" y="126"/>
                  <a:pt x="137" y="126"/>
                  <a:pt x="137" y="125"/>
                </a:cubicBezTo>
                <a:cubicBezTo>
                  <a:pt x="138" y="125"/>
                  <a:pt x="138" y="124"/>
                  <a:pt x="138" y="124"/>
                </a:cubicBezTo>
                <a:cubicBezTo>
                  <a:pt x="138" y="124"/>
                  <a:pt x="138" y="123"/>
                  <a:pt x="138" y="123"/>
                </a:cubicBezTo>
                <a:cubicBezTo>
                  <a:pt x="139" y="123"/>
                  <a:pt x="139" y="122"/>
                  <a:pt x="139" y="122"/>
                </a:cubicBezTo>
                <a:cubicBezTo>
                  <a:pt x="139" y="122"/>
                  <a:pt x="139" y="121"/>
                  <a:pt x="139" y="121"/>
                </a:cubicBezTo>
                <a:cubicBezTo>
                  <a:pt x="140" y="121"/>
                  <a:pt x="140" y="120"/>
                  <a:pt x="140" y="120"/>
                </a:cubicBezTo>
                <a:cubicBezTo>
                  <a:pt x="141" y="120"/>
                  <a:pt x="141" y="120"/>
                  <a:pt x="142" y="120"/>
                </a:cubicBezTo>
                <a:cubicBezTo>
                  <a:pt x="142" y="120"/>
                  <a:pt x="142" y="120"/>
                  <a:pt x="142" y="120"/>
                </a:cubicBezTo>
                <a:cubicBezTo>
                  <a:pt x="143" y="120"/>
                  <a:pt x="143" y="120"/>
                  <a:pt x="143" y="120"/>
                </a:cubicBezTo>
                <a:cubicBezTo>
                  <a:pt x="143" y="120"/>
                  <a:pt x="144" y="120"/>
                  <a:pt x="144" y="120"/>
                </a:cubicBezTo>
                <a:cubicBezTo>
                  <a:pt x="144" y="120"/>
                  <a:pt x="144" y="120"/>
                  <a:pt x="144" y="120"/>
                </a:cubicBezTo>
                <a:cubicBezTo>
                  <a:pt x="145" y="120"/>
                  <a:pt x="145" y="120"/>
                  <a:pt x="146" y="120"/>
                </a:cubicBezTo>
                <a:cubicBezTo>
                  <a:pt x="146" y="120"/>
                  <a:pt x="146" y="120"/>
                  <a:pt x="146" y="120"/>
                </a:cubicBezTo>
                <a:cubicBezTo>
                  <a:pt x="147" y="120"/>
                  <a:pt x="147" y="120"/>
                  <a:pt x="148" y="120"/>
                </a:cubicBezTo>
                <a:cubicBezTo>
                  <a:pt x="148" y="120"/>
                  <a:pt x="148" y="120"/>
                  <a:pt x="148" y="120"/>
                </a:cubicBezTo>
                <a:cubicBezTo>
                  <a:pt x="148" y="120"/>
                  <a:pt x="148" y="120"/>
                  <a:pt x="149" y="120"/>
                </a:cubicBezTo>
                <a:cubicBezTo>
                  <a:pt x="152" y="120"/>
                  <a:pt x="155" y="120"/>
                  <a:pt x="158" y="120"/>
                </a:cubicBezTo>
                <a:cubicBezTo>
                  <a:pt x="160" y="120"/>
                  <a:pt x="162" y="120"/>
                  <a:pt x="163" y="120"/>
                </a:cubicBezTo>
                <a:cubicBezTo>
                  <a:pt x="164" y="120"/>
                  <a:pt x="166" y="120"/>
                  <a:pt x="166" y="120"/>
                </a:cubicBezTo>
                <a:cubicBezTo>
                  <a:pt x="167" y="120"/>
                  <a:pt x="167" y="120"/>
                  <a:pt x="167" y="120"/>
                </a:cubicBezTo>
                <a:cubicBezTo>
                  <a:pt x="168" y="120"/>
                  <a:pt x="169" y="120"/>
                  <a:pt x="170" y="120"/>
                </a:cubicBezTo>
                <a:cubicBezTo>
                  <a:pt x="170" y="120"/>
                  <a:pt x="170" y="120"/>
                  <a:pt x="170" y="120"/>
                </a:cubicBezTo>
                <a:cubicBezTo>
                  <a:pt x="170" y="120"/>
                  <a:pt x="171" y="120"/>
                  <a:pt x="171" y="120"/>
                </a:cubicBezTo>
                <a:cubicBezTo>
                  <a:pt x="171" y="122"/>
                  <a:pt x="172" y="124"/>
                  <a:pt x="172" y="126"/>
                </a:cubicBezTo>
                <a:cubicBezTo>
                  <a:pt x="172" y="126"/>
                  <a:pt x="172" y="126"/>
                  <a:pt x="172" y="126"/>
                </a:cubicBezTo>
                <a:cubicBezTo>
                  <a:pt x="172" y="127"/>
                  <a:pt x="172" y="127"/>
                  <a:pt x="172" y="128"/>
                </a:cubicBezTo>
                <a:cubicBezTo>
                  <a:pt x="172" y="128"/>
                  <a:pt x="172" y="128"/>
                  <a:pt x="172" y="128"/>
                </a:cubicBezTo>
                <a:cubicBezTo>
                  <a:pt x="172" y="128"/>
                  <a:pt x="172" y="129"/>
                  <a:pt x="172" y="129"/>
                </a:cubicBezTo>
                <a:cubicBezTo>
                  <a:pt x="172" y="129"/>
                  <a:pt x="172" y="130"/>
                  <a:pt x="172" y="130"/>
                </a:cubicBezTo>
                <a:cubicBezTo>
                  <a:pt x="172" y="130"/>
                  <a:pt x="172" y="131"/>
                  <a:pt x="172" y="131"/>
                </a:cubicBezTo>
                <a:cubicBezTo>
                  <a:pt x="172" y="131"/>
                  <a:pt x="172" y="131"/>
                  <a:pt x="172" y="132"/>
                </a:cubicBezTo>
                <a:cubicBezTo>
                  <a:pt x="172" y="132"/>
                  <a:pt x="172" y="132"/>
                  <a:pt x="172" y="133"/>
                </a:cubicBezTo>
                <a:cubicBezTo>
                  <a:pt x="172" y="133"/>
                  <a:pt x="172" y="133"/>
                  <a:pt x="172" y="133"/>
                </a:cubicBezTo>
                <a:cubicBezTo>
                  <a:pt x="172" y="134"/>
                  <a:pt x="172" y="134"/>
                  <a:pt x="172" y="135"/>
                </a:cubicBezTo>
                <a:cubicBezTo>
                  <a:pt x="172" y="135"/>
                  <a:pt x="172" y="135"/>
                  <a:pt x="172" y="135"/>
                </a:cubicBezTo>
                <a:cubicBezTo>
                  <a:pt x="172" y="136"/>
                  <a:pt x="172" y="137"/>
                  <a:pt x="172" y="138"/>
                </a:cubicBezTo>
                <a:cubicBezTo>
                  <a:pt x="172" y="138"/>
                  <a:pt x="172" y="138"/>
                  <a:pt x="172" y="138"/>
                </a:cubicBezTo>
                <a:cubicBezTo>
                  <a:pt x="172" y="138"/>
                  <a:pt x="172" y="139"/>
                  <a:pt x="172" y="139"/>
                </a:cubicBezTo>
                <a:cubicBezTo>
                  <a:pt x="172" y="139"/>
                  <a:pt x="172" y="139"/>
                  <a:pt x="172" y="140"/>
                </a:cubicBezTo>
                <a:cubicBezTo>
                  <a:pt x="172" y="140"/>
                  <a:pt x="172" y="140"/>
                  <a:pt x="172" y="141"/>
                </a:cubicBezTo>
                <a:cubicBezTo>
                  <a:pt x="172" y="141"/>
                  <a:pt x="172" y="141"/>
                  <a:pt x="172" y="141"/>
                </a:cubicBezTo>
                <a:cubicBezTo>
                  <a:pt x="172" y="142"/>
                  <a:pt x="172" y="142"/>
                  <a:pt x="172" y="142"/>
                </a:cubicBezTo>
                <a:cubicBezTo>
                  <a:pt x="172" y="142"/>
                  <a:pt x="172" y="143"/>
                  <a:pt x="171" y="143"/>
                </a:cubicBezTo>
                <a:cubicBezTo>
                  <a:pt x="171" y="143"/>
                  <a:pt x="171" y="143"/>
                  <a:pt x="171" y="144"/>
                </a:cubicBezTo>
                <a:cubicBezTo>
                  <a:pt x="171" y="144"/>
                  <a:pt x="171" y="144"/>
                  <a:pt x="171" y="144"/>
                </a:cubicBezTo>
                <a:cubicBezTo>
                  <a:pt x="171" y="145"/>
                  <a:pt x="171" y="145"/>
                  <a:pt x="171" y="145"/>
                </a:cubicBezTo>
                <a:cubicBezTo>
                  <a:pt x="171" y="145"/>
                  <a:pt x="171" y="145"/>
                  <a:pt x="171" y="146"/>
                </a:cubicBezTo>
                <a:cubicBezTo>
                  <a:pt x="171" y="146"/>
                  <a:pt x="171" y="146"/>
                  <a:pt x="171" y="146"/>
                </a:cubicBezTo>
                <a:cubicBezTo>
                  <a:pt x="171" y="146"/>
                  <a:pt x="171" y="146"/>
                  <a:pt x="171" y="146"/>
                </a:cubicBezTo>
                <a:cubicBezTo>
                  <a:pt x="171" y="146"/>
                  <a:pt x="171" y="146"/>
                  <a:pt x="171" y="146"/>
                </a:cubicBezTo>
                <a:cubicBezTo>
                  <a:pt x="171" y="146"/>
                  <a:pt x="171" y="146"/>
                  <a:pt x="171" y="146"/>
                </a:cubicBezTo>
                <a:cubicBezTo>
                  <a:pt x="171" y="146"/>
                  <a:pt x="171" y="146"/>
                  <a:pt x="171" y="147"/>
                </a:cubicBezTo>
                <a:cubicBezTo>
                  <a:pt x="171" y="147"/>
                  <a:pt x="171" y="147"/>
                  <a:pt x="171" y="148"/>
                </a:cubicBezTo>
                <a:cubicBezTo>
                  <a:pt x="171" y="148"/>
                  <a:pt x="170" y="148"/>
                  <a:pt x="170" y="149"/>
                </a:cubicBezTo>
                <a:cubicBezTo>
                  <a:pt x="170" y="149"/>
                  <a:pt x="170" y="149"/>
                  <a:pt x="170" y="149"/>
                </a:cubicBezTo>
                <a:cubicBezTo>
                  <a:pt x="169" y="149"/>
                  <a:pt x="169" y="150"/>
                  <a:pt x="169" y="150"/>
                </a:cubicBezTo>
                <a:cubicBezTo>
                  <a:pt x="169" y="150"/>
                  <a:pt x="169" y="150"/>
                  <a:pt x="169" y="150"/>
                </a:cubicBezTo>
                <a:cubicBezTo>
                  <a:pt x="168" y="151"/>
                  <a:pt x="168" y="151"/>
                  <a:pt x="167" y="152"/>
                </a:cubicBezTo>
                <a:cubicBezTo>
                  <a:pt x="167" y="152"/>
                  <a:pt x="167" y="152"/>
                  <a:pt x="167" y="152"/>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57" name="Freeform 27">
            <a:extLst>
              <a:ext uri="{FF2B5EF4-FFF2-40B4-BE49-F238E27FC236}">
                <a16:creationId xmlns:a16="http://schemas.microsoft.com/office/drawing/2014/main" id="{B265605D-9EAE-43F2-81D6-E6CF92A29650}"/>
              </a:ext>
            </a:extLst>
          </p:cNvPr>
          <p:cNvSpPr>
            <a:spLocks noChangeAspect="1" noEditPoints="1"/>
          </p:cNvSpPr>
          <p:nvPr/>
        </p:nvSpPr>
        <p:spPr bwMode="gray">
          <a:xfrm flipH="1">
            <a:off x="10499326" y="4422203"/>
            <a:ext cx="90000" cy="90000"/>
          </a:xfrm>
          <a:custGeom>
            <a:avLst/>
            <a:gdLst>
              <a:gd name="T0" fmla="*/ 191 w 193"/>
              <a:gd name="T1" fmla="*/ 79 h 193"/>
              <a:gd name="T2" fmla="*/ 189 w 193"/>
              <a:gd name="T3" fmla="*/ 80 h 193"/>
              <a:gd name="T4" fmla="*/ 188 w 193"/>
              <a:gd name="T5" fmla="*/ 81 h 193"/>
              <a:gd name="T6" fmla="*/ 185 w 193"/>
              <a:gd name="T7" fmla="*/ 82 h 193"/>
              <a:gd name="T8" fmla="*/ 179 w 193"/>
              <a:gd name="T9" fmla="*/ 73 h 193"/>
              <a:gd name="T10" fmla="*/ 175 w 193"/>
              <a:gd name="T11" fmla="*/ 65 h 193"/>
              <a:gd name="T12" fmla="*/ 165 w 193"/>
              <a:gd name="T13" fmla="*/ 51 h 193"/>
              <a:gd name="T14" fmla="*/ 164 w 193"/>
              <a:gd name="T15" fmla="*/ 37 h 193"/>
              <a:gd name="T16" fmla="*/ 170 w 193"/>
              <a:gd name="T17" fmla="*/ 35 h 193"/>
              <a:gd name="T18" fmla="*/ 127 w 193"/>
              <a:gd name="T19" fmla="*/ 5 h 193"/>
              <a:gd name="T20" fmla="*/ 31 w 193"/>
              <a:gd name="T21" fmla="*/ 30 h 193"/>
              <a:gd name="T22" fmla="*/ 34 w 193"/>
              <a:gd name="T23" fmla="*/ 29 h 193"/>
              <a:gd name="T24" fmla="*/ 33 w 193"/>
              <a:gd name="T25" fmla="*/ 37 h 193"/>
              <a:gd name="T26" fmla="*/ 33 w 193"/>
              <a:gd name="T27" fmla="*/ 47 h 193"/>
              <a:gd name="T28" fmla="*/ 25 w 193"/>
              <a:gd name="T29" fmla="*/ 58 h 193"/>
              <a:gd name="T30" fmla="*/ 20 w 193"/>
              <a:gd name="T31" fmla="*/ 65 h 193"/>
              <a:gd name="T32" fmla="*/ 14 w 193"/>
              <a:gd name="T33" fmla="*/ 83 h 193"/>
              <a:gd name="T34" fmla="*/ 12 w 193"/>
              <a:gd name="T35" fmla="*/ 83 h 193"/>
              <a:gd name="T36" fmla="*/ 7 w 193"/>
              <a:gd name="T37" fmla="*/ 82 h 193"/>
              <a:gd name="T38" fmla="*/ 4 w 193"/>
              <a:gd name="T39" fmla="*/ 81 h 193"/>
              <a:gd name="T40" fmla="*/ 67 w 193"/>
              <a:gd name="T41" fmla="*/ 188 h 193"/>
              <a:gd name="T42" fmla="*/ 76 w 193"/>
              <a:gd name="T43" fmla="*/ 154 h 193"/>
              <a:gd name="T44" fmla="*/ 73 w 193"/>
              <a:gd name="T45" fmla="*/ 158 h 193"/>
              <a:gd name="T46" fmla="*/ 67 w 193"/>
              <a:gd name="T47" fmla="*/ 163 h 193"/>
              <a:gd name="T48" fmla="*/ 63 w 193"/>
              <a:gd name="T49" fmla="*/ 166 h 193"/>
              <a:gd name="T50" fmla="*/ 61 w 193"/>
              <a:gd name="T51" fmla="*/ 168 h 193"/>
              <a:gd name="T52" fmla="*/ 26 w 193"/>
              <a:gd name="T53" fmla="*/ 145 h 193"/>
              <a:gd name="T54" fmla="*/ 25 w 193"/>
              <a:gd name="T55" fmla="*/ 141 h 193"/>
              <a:gd name="T56" fmla="*/ 24 w 193"/>
              <a:gd name="T57" fmla="*/ 123 h 193"/>
              <a:gd name="T58" fmla="*/ 26 w 193"/>
              <a:gd name="T59" fmla="*/ 117 h 193"/>
              <a:gd name="T60" fmla="*/ 36 w 193"/>
              <a:gd name="T61" fmla="*/ 118 h 193"/>
              <a:gd name="T62" fmla="*/ 50 w 193"/>
              <a:gd name="T63" fmla="*/ 119 h 193"/>
              <a:gd name="T64" fmla="*/ 60 w 193"/>
              <a:gd name="T65" fmla="*/ 122 h 193"/>
              <a:gd name="T66" fmla="*/ 72 w 193"/>
              <a:gd name="T67" fmla="*/ 142 h 193"/>
              <a:gd name="T68" fmla="*/ 112 w 193"/>
              <a:gd name="T69" fmla="*/ 84 h 193"/>
              <a:gd name="T70" fmla="*/ 103 w 193"/>
              <a:gd name="T71" fmla="*/ 84 h 193"/>
              <a:gd name="T72" fmla="*/ 87 w 193"/>
              <a:gd name="T73" fmla="*/ 84 h 193"/>
              <a:gd name="T74" fmla="*/ 98 w 193"/>
              <a:gd name="T75" fmla="*/ 30 h 193"/>
              <a:gd name="T76" fmla="*/ 102 w 193"/>
              <a:gd name="T77" fmla="*/ 31 h 193"/>
              <a:gd name="T78" fmla="*/ 121 w 193"/>
              <a:gd name="T79" fmla="*/ 42 h 193"/>
              <a:gd name="T80" fmla="*/ 130 w 193"/>
              <a:gd name="T81" fmla="*/ 55 h 193"/>
              <a:gd name="T82" fmla="*/ 127 w 193"/>
              <a:gd name="T83" fmla="*/ 65 h 193"/>
              <a:gd name="T84" fmla="*/ 124 w 193"/>
              <a:gd name="T85" fmla="*/ 74 h 193"/>
              <a:gd name="T86" fmla="*/ 122 w 193"/>
              <a:gd name="T87" fmla="*/ 81 h 193"/>
              <a:gd name="T88" fmla="*/ 167 w 193"/>
              <a:gd name="T89" fmla="*/ 152 h 193"/>
              <a:gd name="T90" fmla="*/ 137 w 193"/>
              <a:gd name="T91" fmla="*/ 170 h 193"/>
              <a:gd name="T92" fmla="*/ 136 w 193"/>
              <a:gd name="T93" fmla="*/ 169 h 193"/>
              <a:gd name="T94" fmla="*/ 134 w 193"/>
              <a:gd name="T95" fmla="*/ 167 h 193"/>
              <a:gd name="T96" fmla="*/ 129 w 193"/>
              <a:gd name="T97" fmla="*/ 163 h 193"/>
              <a:gd name="T98" fmla="*/ 122 w 193"/>
              <a:gd name="T99" fmla="*/ 156 h 193"/>
              <a:gd name="T100" fmla="*/ 134 w 193"/>
              <a:gd name="T101" fmla="*/ 131 h 193"/>
              <a:gd name="T102" fmla="*/ 139 w 193"/>
              <a:gd name="T103" fmla="*/ 121 h 193"/>
              <a:gd name="T104" fmla="*/ 148 w 193"/>
              <a:gd name="T105" fmla="*/ 120 h 193"/>
              <a:gd name="T106" fmla="*/ 171 w 193"/>
              <a:gd name="T107" fmla="*/ 120 h 193"/>
              <a:gd name="T108" fmla="*/ 172 w 193"/>
              <a:gd name="T109" fmla="*/ 133 h 193"/>
              <a:gd name="T110" fmla="*/ 172 w 193"/>
              <a:gd name="T111" fmla="*/ 141 h 193"/>
              <a:gd name="T112" fmla="*/ 171 w 193"/>
              <a:gd name="T113" fmla="*/ 146 h 193"/>
              <a:gd name="T114" fmla="*/ 167 w 193"/>
              <a:gd name="T115" fmla="*/ 15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3" h="193">
                <a:moveTo>
                  <a:pt x="177" y="149"/>
                </a:moveTo>
                <a:cubicBezTo>
                  <a:pt x="178" y="148"/>
                  <a:pt x="178" y="147"/>
                  <a:pt x="178" y="147"/>
                </a:cubicBezTo>
                <a:cubicBezTo>
                  <a:pt x="178" y="147"/>
                  <a:pt x="179" y="146"/>
                  <a:pt x="180" y="145"/>
                </a:cubicBezTo>
                <a:cubicBezTo>
                  <a:pt x="187" y="131"/>
                  <a:pt x="193" y="117"/>
                  <a:pt x="193" y="96"/>
                </a:cubicBezTo>
                <a:cubicBezTo>
                  <a:pt x="193" y="95"/>
                  <a:pt x="192" y="94"/>
                  <a:pt x="192" y="94"/>
                </a:cubicBezTo>
                <a:cubicBezTo>
                  <a:pt x="192" y="93"/>
                  <a:pt x="193" y="93"/>
                  <a:pt x="193" y="92"/>
                </a:cubicBezTo>
                <a:cubicBezTo>
                  <a:pt x="192" y="87"/>
                  <a:pt x="192" y="83"/>
                  <a:pt x="191" y="79"/>
                </a:cubicBezTo>
                <a:cubicBezTo>
                  <a:pt x="191" y="79"/>
                  <a:pt x="191" y="79"/>
                  <a:pt x="191" y="79"/>
                </a:cubicBezTo>
                <a:cubicBezTo>
                  <a:pt x="191" y="79"/>
                  <a:pt x="191" y="79"/>
                  <a:pt x="191" y="79"/>
                </a:cubicBezTo>
                <a:cubicBezTo>
                  <a:pt x="191" y="79"/>
                  <a:pt x="191" y="79"/>
                  <a:pt x="190" y="79"/>
                </a:cubicBezTo>
                <a:cubicBezTo>
                  <a:pt x="190" y="79"/>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89" y="80"/>
                  <a:pt x="189" y="80"/>
                  <a:pt x="189" y="80"/>
                </a:cubicBezTo>
                <a:cubicBezTo>
                  <a:pt x="189" y="80"/>
                  <a:pt x="189" y="80"/>
                  <a:pt x="189" y="80"/>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8" y="81"/>
                  <a:pt x="188" y="81"/>
                  <a:pt x="188" y="81"/>
                </a:cubicBezTo>
                <a:cubicBezTo>
                  <a:pt x="188" y="81"/>
                  <a:pt x="188" y="81"/>
                  <a:pt x="188" y="81"/>
                </a:cubicBezTo>
                <a:cubicBezTo>
                  <a:pt x="188" y="82"/>
                  <a:pt x="188" y="82"/>
                  <a:pt x="187" y="82"/>
                </a:cubicBezTo>
                <a:cubicBezTo>
                  <a:pt x="187" y="82"/>
                  <a:pt x="187" y="82"/>
                  <a:pt x="187" y="82"/>
                </a:cubicBezTo>
                <a:cubicBezTo>
                  <a:pt x="187" y="82"/>
                  <a:pt x="187" y="82"/>
                  <a:pt x="187" y="82"/>
                </a:cubicBezTo>
                <a:cubicBezTo>
                  <a:pt x="186" y="82"/>
                  <a:pt x="186" y="82"/>
                  <a:pt x="186" y="82"/>
                </a:cubicBezTo>
                <a:cubicBezTo>
                  <a:pt x="186" y="82"/>
                  <a:pt x="186" y="82"/>
                  <a:pt x="186" y="82"/>
                </a:cubicBezTo>
                <a:cubicBezTo>
                  <a:pt x="186" y="82"/>
                  <a:pt x="186" y="82"/>
                  <a:pt x="186" y="82"/>
                </a:cubicBezTo>
                <a:cubicBezTo>
                  <a:pt x="186" y="82"/>
                  <a:pt x="185" y="82"/>
                  <a:pt x="185" y="82"/>
                </a:cubicBezTo>
                <a:cubicBezTo>
                  <a:pt x="185" y="82"/>
                  <a:pt x="185" y="82"/>
                  <a:pt x="185" y="82"/>
                </a:cubicBezTo>
                <a:cubicBezTo>
                  <a:pt x="185" y="82"/>
                  <a:pt x="184" y="82"/>
                  <a:pt x="183" y="83"/>
                </a:cubicBezTo>
                <a:cubicBezTo>
                  <a:pt x="183" y="82"/>
                  <a:pt x="183" y="81"/>
                  <a:pt x="183" y="81"/>
                </a:cubicBezTo>
                <a:cubicBezTo>
                  <a:pt x="183" y="80"/>
                  <a:pt x="182" y="80"/>
                  <a:pt x="182" y="79"/>
                </a:cubicBezTo>
                <a:cubicBezTo>
                  <a:pt x="182" y="79"/>
                  <a:pt x="182" y="79"/>
                  <a:pt x="182" y="78"/>
                </a:cubicBezTo>
                <a:cubicBezTo>
                  <a:pt x="182" y="78"/>
                  <a:pt x="181" y="77"/>
                  <a:pt x="181" y="77"/>
                </a:cubicBezTo>
                <a:cubicBezTo>
                  <a:pt x="181" y="77"/>
                  <a:pt x="181" y="76"/>
                  <a:pt x="181" y="76"/>
                </a:cubicBezTo>
                <a:cubicBezTo>
                  <a:pt x="181" y="76"/>
                  <a:pt x="180" y="75"/>
                  <a:pt x="180" y="74"/>
                </a:cubicBezTo>
                <a:cubicBezTo>
                  <a:pt x="180" y="74"/>
                  <a:pt x="180" y="74"/>
                  <a:pt x="179" y="73"/>
                </a:cubicBezTo>
                <a:cubicBezTo>
                  <a:pt x="179" y="73"/>
                  <a:pt x="179" y="73"/>
                  <a:pt x="179" y="73"/>
                </a:cubicBezTo>
                <a:cubicBezTo>
                  <a:pt x="179" y="73"/>
                  <a:pt x="179" y="72"/>
                  <a:pt x="179" y="72"/>
                </a:cubicBezTo>
                <a:cubicBezTo>
                  <a:pt x="179" y="72"/>
                  <a:pt x="179" y="72"/>
                  <a:pt x="179" y="72"/>
                </a:cubicBezTo>
                <a:cubicBezTo>
                  <a:pt x="179" y="72"/>
                  <a:pt x="178" y="71"/>
                  <a:pt x="178" y="71"/>
                </a:cubicBezTo>
                <a:cubicBezTo>
                  <a:pt x="178" y="70"/>
                  <a:pt x="178" y="70"/>
                  <a:pt x="178" y="70"/>
                </a:cubicBezTo>
                <a:cubicBezTo>
                  <a:pt x="178" y="70"/>
                  <a:pt x="178" y="70"/>
                  <a:pt x="178" y="70"/>
                </a:cubicBezTo>
                <a:cubicBezTo>
                  <a:pt x="177" y="69"/>
                  <a:pt x="177" y="68"/>
                  <a:pt x="176" y="68"/>
                </a:cubicBezTo>
                <a:cubicBezTo>
                  <a:pt x="176" y="67"/>
                  <a:pt x="176" y="67"/>
                  <a:pt x="176" y="67"/>
                </a:cubicBezTo>
                <a:cubicBezTo>
                  <a:pt x="176" y="66"/>
                  <a:pt x="175" y="66"/>
                  <a:pt x="175" y="65"/>
                </a:cubicBezTo>
                <a:cubicBezTo>
                  <a:pt x="175" y="65"/>
                  <a:pt x="175" y="65"/>
                  <a:pt x="175" y="65"/>
                </a:cubicBezTo>
                <a:cubicBezTo>
                  <a:pt x="174" y="64"/>
                  <a:pt x="173" y="63"/>
                  <a:pt x="173" y="62"/>
                </a:cubicBezTo>
                <a:cubicBezTo>
                  <a:pt x="173" y="62"/>
                  <a:pt x="173" y="62"/>
                  <a:pt x="173" y="62"/>
                </a:cubicBezTo>
                <a:cubicBezTo>
                  <a:pt x="173" y="62"/>
                  <a:pt x="173" y="62"/>
                  <a:pt x="173" y="62"/>
                </a:cubicBezTo>
                <a:cubicBezTo>
                  <a:pt x="172" y="61"/>
                  <a:pt x="172" y="61"/>
                  <a:pt x="172" y="60"/>
                </a:cubicBezTo>
                <a:cubicBezTo>
                  <a:pt x="171" y="60"/>
                  <a:pt x="171" y="60"/>
                  <a:pt x="171" y="60"/>
                </a:cubicBezTo>
                <a:cubicBezTo>
                  <a:pt x="171" y="59"/>
                  <a:pt x="171" y="59"/>
                  <a:pt x="170" y="58"/>
                </a:cubicBezTo>
                <a:cubicBezTo>
                  <a:pt x="169" y="56"/>
                  <a:pt x="167" y="54"/>
                  <a:pt x="166" y="53"/>
                </a:cubicBezTo>
                <a:cubicBezTo>
                  <a:pt x="166" y="53"/>
                  <a:pt x="166" y="53"/>
                  <a:pt x="166" y="53"/>
                </a:cubicBezTo>
                <a:cubicBezTo>
                  <a:pt x="165" y="52"/>
                  <a:pt x="165" y="52"/>
                  <a:pt x="165" y="51"/>
                </a:cubicBezTo>
                <a:cubicBezTo>
                  <a:pt x="164" y="51"/>
                  <a:pt x="164" y="51"/>
                  <a:pt x="164" y="51"/>
                </a:cubicBezTo>
                <a:cubicBezTo>
                  <a:pt x="164" y="51"/>
                  <a:pt x="164" y="51"/>
                  <a:pt x="164" y="51"/>
                </a:cubicBezTo>
                <a:cubicBezTo>
                  <a:pt x="163" y="50"/>
                  <a:pt x="163" y="50"/>
                  <a:pt x="163" y="50"/>
                </a:cubicBezTo>
                <a:cubicBezTo>
                  <a:pt x="163" y="49"/>
                  <a:pt x="163" y="49"/>
                  <a:pt x="164" y="48"/>
                </a:cubicBezTo>
                <a:cubicBezTo>
                  <a:pt x="164" y="47"/>
                  <a:pt x="164" y="46"/>
                  <a:pt x="164" y="44"/>
                </a:cubicBezTo>
                <a:cubicBezTo>
                  <a:pt x="164" y="43"/>
                  <a:pt x="164" y="43"/>
                  <a:pt x="164" y="42"/>
                </a:cubicBezTo>
                <a:cubicBezTo>
                  <a:pt x="164" y="41"/>
                  <a:pt x="164" y="40"/>
                  <a:pt x="164" y="39"/>
                </a:cubicBezTo>
                <a:cubicBezTo>
                  <a:pt x="164" y="39"/>
                  <a:pt x="164" y="39"/>
                  <a:pt x="164" y="39"/>
                </a:cubicBezTo>
                <a:cubicBezTo>
                  <a:pt x="164" y="38"/>
                  <a:pt x="164" y="37"/>
                  <a:pt x="164" y="37"/>
                </a:cubicBezTo>
                <a:cubicBezTo>
                  <a:pt x="164" y="36"/>
                  <a:pt x="164" y="36"/>
                  <a:pt x="164" y="36"/>
                </a:cubicBezTo>
                <a:cubicBezTo>
                  <a:pt x="164" y="35"/>
                  <a:pt x="164" y="34"/>
                  <a:pt x="164" y="34"/>
                </a:cubicBezTo>
                <a:cubicBezTo>
                  <a:pt x="164" y="34"/>
                  <a:pt x="164" y="33"/>
                  <a:pt x="164" y="33"/>
                </a:cubicBezTo>
                <a:cubicBezTo>
                  <a:pt x="164" y="33"/>
                  <a:pt x="164" y="33"/>
                  <a:pt x="164" y="33"/>
                </a:cubicBezTo>
                <a:cubicBezTo>
                  <a:pt x="163" y="32"/>
                  <a:pt x="163" y="31"/>
                  <a:pt x="163" y="31"/>
                </a:cubicBezTo>
                <a:cubicBezTo>
                  <a:pt x="165" y="31"/>
                  <a:pt x="167" y="33"/>
                  <a:pt x="169" y="34"/>
                </a:cubicBezTo>
                <a:cubicBezTo>
                  <a:pt x="169" y="34"/>
                  <a:pt x="169" y="34"/>
                  <a:pt x="169" y="34"/>
                </a:cubicBezTo>
                <a:cubicBezTo>
                  <a:pt x="169" y="35"/>
                  <a:pt x="169" y="35"/>
                  <a:pt x="170" y="35"/>
                </a:cubicBezTo>
                <a:cubicBezTo>
                  <a:pt x="170" y="35"/>
                  <a:pt x="170" y="35"/>
                  <a:pt x="170" y="35"/>
                </a:cubicBezTo>
                <a:cubicBezTo>
                  <a:pt x="170" y="35"/>
                  <a:pt x="170" y="35"/>
                  <a:pt x="170" y="35"/>
                </a:cubicBezTo>
                <a:cubicBezTo>
                  <a:pt x="170" y="35"/>
                  <a:pt x="170" y="35"/>
                  <a:pt x="170" y="35"/>
                </a:cubicBezTo>
                <a:cubicBezTo>
                  <a:pt x="170" y="35"/>
                  <a:pt x="170" y="36"/>
                  <a:pt x="170" y="36"/>
                </a:cubicBezTo>
                <a:cubicBezTo>
                  <a:pt x="171" y="36"/>
                  <a:pt x="171" y="36"/>
                  <a:pt x="171" y="36"/>
                </a:cubicBezTo>
                <a:cubicBezTo>
                  <a:pt x="171" y="36"/>
                  <a:pt x="171" y="36"/>
                  <a:pt x="171" y="36"/>
                </a:cubicBezTo>
                <a:cubicBezTo>
                  <a:pt x="171" y="35"/>
                  <a:pt x="171" y="35"/>
                  <a:pt x="171" y="34"/>
                </a:cubicBezTo>
                <a:cubicBezTo>
                  <a:pt x="160" y="21"/>
                  <a:pt x="145" y="12"/>
                  <a:pt x="129" y="6"/>
                </a:cubicBezTo>
                <a:cubicBezTo>
                  <a:pt x="128" y="5"/>
                  <a:pt x="128" y="6"/>
                  <a:pt x="127" y="6"/>
                </a:cubicBezTo>
                <a:cubicBezTo>
                  <a:pt x="128" y="5"/>
                  <a:pt x="127" y="5"/>
                  <a:pt x="127" y="5"/>
                </a:cubicBezTo>
                <a:cubicBezTo>
                  <a:pt x="117" y="2"/>
                  <a:pt x="107" y="0"/>
                  <a:pt x="96" y="0"/>
                </a:cubicBezTo>
                <a:cubicBezTo>
                  <a:pt x="85" y="0"/>
                  <a:pt x="75" y="1"/>
                  <a:pt x="66" y="5"/>
                </a:cubicBezTo>
                <a:cubicBezTo>
                  <a:pt x="65" y="6"/>
                  <a:pt x="65" y="6"/>
                  <a:pt x="65" y="6"/>
                </a:cubicBezTo>
                <a:cubicBezTo>
                  <a:pt x="65" y="6"/>
                  <a:pt x="62" y="6"/>
                  <a:pt x="60" y="7"/>
                </a:cubicBezTo>
                <a:cubicBezTo>
                  <a:pt x="45" y="13"/>
                  <a:pt x="31" y="24"/>
                  <a:pt x="21" y="37"/>
                </a:cubicBezTo>
                <a:cubicBezTo>
                  <a:pt x="20" y="37"/>
                  <a:pt x="20" y="38"/>
                  <a:pt x="20" y="38"/>
                </a:cubicBezTo>
                <a:cubicBezTo>
                  <a:pt x="22" y="37"/>
                  <a:pt x="26" y="33"/>
                  <a:pt x="30" y="31"/>
                </a:cubicBezTo>
                <a:cubicBezTo>
                  <a:pt x="30" y="31"/>
                  <a:pt x="30" y="31"/>
                  <a:pt x="30" y="31"/>
                </a:cubicBezTo>
                <a:cubicBezTo>
                  <a:pt x="31" y="30"/>
                  <a:pt x="31" y="30"/>
                  <a:pt x="31" y="30"/>
                </a:cubicBezTo>
                <a:cubicBezTo>
                  <a:pt x="31" y="30"/>
                  <a:pt x="31" y="30"/>
                  <a:pt x="32" y="30"/>
                </a:cubicBezTo>
                <a:cubicBezTo>
                  <a:pt x="32" y="30"/>
                  <a:pt x="32" y="30"/>
                  <a:pt x="32" y="29"/>
                </a:cubicBezTo>
                <a:cubicBezTo>
                  <a:pt x="32" y="29"/>
                  <a:pt x="33" y="29"/>
                  <a:pt x="33" y="29"/>
                </a:cubicBezTo>
                <a:cubicBezTo>
                  <a:pt x="33" y="29"/>
                  <a:pt x="33" y="29"/>
                  <a:pt x="33" y="29"/>
                </a:cubicBezTo>
                <a:cubicBezTo>
                  <a:pt x="33" y="29"/>
                  <a:pt x="33" y="29"/>
                  <a:pt x="34" y="29"/>
                </a:cubicBezTo>
                <a:cubicBezTo>
                  <a:pt x="34" y="29"/>
                  <a:pt x="34" y="29"/>
                  <a:pt x="34" y="29"/>
                </a:cubicBezTo>
                <a:cubicBezTo>
                  <a:pt x="34" y="29"/>
                  <a:pt x="34" y="29"/>
                  <a:pt x="34" y="29"/>
                </a:cubicBezTo>
                <a:cubicBezTo>
                  <a:pt x="34" y="29"/>
                  <a:pt x="34" y="29"/>
                  <a:pt x="34" y="28"/>
                </a:cubicBezTo>
                <a:cubicBezTo>
                  <a:pt x="34" y="29"/>
                  <a:pt x="34" y="29"/>
                  <a:pt x="34" y="29"/>
                </a:cubicBezTo>
                <a:cubicBezTo>
                  <a:pt x="34" y="29"/>
                  <a:pt x="34" y="29"/>
                  <a:pt x="34" y="29"/>
                </a:cubicBezTo>
                <a:cubicBezTo>
                  <a:pt x="34" y="30"/>
                  <a:pt x="34" y="30"/>
                  <a:pt x="34" y="30"/>
                </a:cubicBezTo>
                <a:cubicBezTo>
                  <a:pt x="34" y="30"/>
                  <a:pt x="34" y="30"/>
                  <a:pt x="34" y="31"/>
                </a:cubicBezTo>
                <a:cubicBezTo>
                  <a:pt x="34" y="31"/>
                  <a:pt x="34" y="32"/>
                  <a:pt x="34" y="33"/>
                </a:cubicBezTo>
                <a:cubicBezTo>
                  <a:pt x="34" y="33"/>
                  <a:pt x="34" y="33"/>
                  <a:pt x="34" y="33"/>
                </a:cubicBezTo>
                <a:cubicBezTo>
                  <a:pt x="34" y="33"/>
                  <a:pt x="34" y="34"/>
                  <a:pt x="33" y="35"/>
                </a:cubicBezTo>
                <a:cubicBezTo>
                  <a:pt x="33" y="35"/>
                  <a:pt x="33" y="35"/>
                  <a:pt x="33" y="35"/>
                </a:cubicBezTo>
                <a:cubicBezTo>
                  <a:pt x="33" y="35"/>
                  <a:pt x="33" y="36"/>
                  <a:pt x="33" y="36"/>
                </a:cubicBezTo>
                <a:cubicBezTo>
                  <a:pt x="33" y="37"/>
                  <a:pt x="33" y="37"/>
                  <a:pt x="33" y="37"/>
                </a:cubicBezTo>
                <a:cubicBezTo>
                  <a:pt x="33" y="37"/>
                  <a:pt x="33" y="38"/>
                  <a:pt x="33" y="38"/>
                </a:cubicBezTo>
                <a:cubicBezTo>
                  <a:pt x="33" y="39"/>
                  <a:pt x="33" y="39"/>
                  <a:pt x="33" y="39"/>
                </a:cubicBezTo>
                <a:cubicBezTo>
                  <a:pt x="33" y="39"/>
                  <a:pt x="33" y="39"/>
                  <a:pt x="33" y="40"/>
                </a:cubicBezTo>
                <a:cubicBezTo>
                  <a:pt x="33" y="40"/>
                  <a:pt x="33" y="41"/>
                  <a:pt x="33" y="42"/>
                </a:cubicBezTo>
                <a:cubicBezTo>
                  <a:pt x="33" y="42"/>
                  <a:pt x="33" y="42"/>
                  <a:pt x="33" y="42"/>
                </a:cubicBezTo>
                <a:cubicBezTo>
                  <a:pt x="33" y="43"/>
                  <a:pt x="33" y="43"/>
                  <a:pt x="33" y="44"/>
                </a:cubicBezTo>
                <a:cubicBezTo>
                  <a:pt x="33" y="45"/>
                  <a:pt x="33" y="45"/>
                  <a:pt x="33" y="46"/>
                </a:cubicBezTo>
                <a:cubicBezTo>
                  <a:pt x="33" y="46"/>
                  <a:pt x="33" y="46"/>
                  <a:pt x="33" y="47"/>
                </a:cubicBezTo>
                <a:cubicBezTo>
                  <a:pt x="33" y="47"/>
                  <a:pt x="33" y="47"/>
                  <a:pt x="33" y="47"/>
                </a:cubicBezTo>
                <a:cubicBezTo>
                  <a:pt x="34" y="48"/>
                  <a:pt x="34" y="49"/>
                  <a:pt x="34" y="49"/>
                </a:cubicBezTo>
                <a:cubicBezTo>
                  <a:pt x="33" y="50"/>
                  <a:pt x="32" y="51"/>
                  <a:pt x="31" y="51"/>
                </a:cubicBezTo>
                <a:cubicBezTo>
                  <a:pt x="31" y="51"/>
                  <a:pt x="31" y="52"/>
                  <a:pt x="31" y="52"/>
                </a:cubicBezTo>
                <a:cubicBezTo>
                  <a:pt x="30" y="52"/>
                  <a:pt x="30" y="52"/>
                  <a:pt x="30" y="53"/>
                </a:cubicBezTo>
                <a:cubicBezTo>
                  <a:pt x="29" y="53"/>
                  <a:pt x="29" y="53"/>
                  <a:pt x="29" y="54"/>
                </a:cubicBezTo>
                <a:cubicBezTo>
                  <a:pt x="28" y="54"/>
                  <a:pt x="28" y="54"/>
                  <a:pt x="28" y="55"/>
                </a:cubicBezTo>
                <a:cubicBezTo>
                  <a:pt x="28" y="55"/>
                  <a:pt x="27" y="55"/>
                  <a:pt x="27" y="55"/>
                </a:cubicBezTo>
                <a:cubicBezTo>
                  <a:pt x="27" y="56"/>
                  <a:pt x="26" y="56"/>
                  <a:pt x="26" y="56"/>
                </a:cubicBezTo>
                <a:cubicBezTo>
                  <a:pt x="26" y="57"/>
                  <a:pt x="25" y="57"/>
                  <a:pt x="25" y="58"/>
                </a:cubicBezTo>
                <a:cubicBezTo>
                  <a:pt x="25" y="58"/>
                  <a:pt x="24" y="59"/>
                  <a:pt x="24" y="59"/>
                </a:cubicBezTo>
                <a:cubicBezTo>
                  <a:pt x="24" y="59"/>
                  <a:pt x="24" y="59"/>
                  <a:pt x="24" y="59"/>
                </a:cubicBezTo>
                <a:cubicBezTo>
                  <a:pt x="24" y="59"/>
                  <a:pt x="23" y="60"/>
                  <a:pt x="23" y="60"/>
                </a:cubicBezTo>
                <a:cubicBezTo>
                  <a:pt x="23" y="60"/>
                  <a:pt x="22" y="61"/>
                  <a:pt x="22" y="62"/>
                </a:cubicBezTo>
                <a:cubicBezTo>
                  <a:pt x="22" y="62"/>
                  <a:pt x="22" y="62"/>
                  <a:pt x="22" y="62"/>
                </a:cubicBezTo>
                <a:cubicBezTo>
                  <a:pt x="22" y="62"/>
                  <a:pt x="21" y="63"/>
                  <a:pt x="21" y="63"/>
                </a:cubicBezTo>
                <a:cubicBezTo>
                  <a:pt x="21" y="63"/>
                  <a:pt x="21" y="64"/>
                  <a:pt x="20" y="64"/>
                </a:cubicBezTo>
                <a:cubicBezTo>
                  <a:pt x="20" y="64"/>
                  <a:pt x="20" y="64"/>
                  <a:pt x="20" y="64"/>
                </a:cubicBezTo>
                <a:cubicBezTo>
                  <a:pt x="20" y="65"/>
                  <a:pt x="20" y="65"/>
                  <a:pt x="20" y="65"/>
                </a:cubicBezTo>
                <a:cubicBezTo>
                  <a:pt x="19" y="66"/>
                  <a:pt x="19" y="66"/>
                  <a:pt x="19" y="67"/>
                </a:cubicBezTo>
                <a:cubicBezTo>
                  <a:pt x="19" y="67"/>
                  <a:pt x="19" y="67"/>
                  <a:pt x="19" y="67"/>
                </a:cubicBezTo>
                <a:cubicBezTo>
                  <a:pt x="18" y="68"/>
                  <a:pt x="18" y="69"/>
                  <a:pt x="18" y="70"/>
                </a:cubicBezTo>
                <a:cubicBezTo>
                  <a:pt x="17" y="71"/>
                  <a:pt x="17" y="72"/>
                  <a:pt x="16" y="73"/>
                </a:cubicBezTo>
                <a:cubicBezTo>
                  <a:pt x="16" y="73"/>
                  <a:pt x="16" y="73"/>
                  <a:pt x="16" y="73"/>
                </a:cubicBezTo>
                <a:cubicBezTo>
                  <a:pt x="16" y="74"/>
                  <a:pt x="16" y="75"/>
                  <a:pt x="16" y="75"/>
                </a:cubicBezTo>
                <a:cubicBezTo>
                  <a:pt x="16" y="75"/>
                  <a:pt x="16" y="75"/>
                  <a:pt x="16" y="75"/>
                </a:cubicBezTo>
                <a:cubicBezTo>
                  <a:pt x="15" y="77"/>
                  <a:pt x="15" y="79"/>
                  <a:pt x="14" y="80"/>
                </a:cubicBezTo>
                <a:cubicBezTo>
                  <a:pt x="14" y="81"/>
                  <a:pt x="14" y="82"/>
                  <a:pt x="14" y="83"/>
                </a:cubicBezTo>
                <a:cubicBezTo>
                  <a:pt x="14" y="83"/>
                  <a:pt x="14" y="83"/>
                  <a:pt x="14" y="83"/>
                </a:cubicBezTo>
                <a:cubicBezTo>
                  <a:pt x="14" y="83"/>
                  <a:pt x="14" y="83"/>
                  <a:pt x="14"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2" y="83"/>
                </a:cubicBezTo>
                <a:cubicBezTo>
                  <a:pt x="12" y="83"/>
                  <a:pt x="12" y="83"/>
                  <a:pt x="12" y="83"/>
                </a:cubicBezTo>
                <a:cubicBezTo>
                  <a:pt x="12" y="83"/>
                  <a:pt x="12" y="83"/>
                  <a:pt x="12" y="83"/>
                </a:cubicBezTo>
                <a:cubicBezTo>
                  <a:pt x="12" y="83"/>
                  <a:pt x="12" y="83"/>
                  <a:pt x="12" y="83"/>
                </a:cubicBezTo>
                <a:cubicBezTo>
                  <a:pt x="11" y="83"/>
                  <a:pt x="11" y="83"/>
                  <a:pt x="11" y="83"/>
                </a:cubicBezTo>
                <a:cubicBezTo>
                  <a:pt x="11" y="83"/>
                  <a:pt x="11" y="83"/>
                  <a:pt x="11" y="83"/>
                </a:cubicBezTo>
                <a:cubicBezTo>
                  <a:pt x="10" y="82"/>
                  <a:pt x="10" y="82"/>
                  <a:pt x="10" y="82"/>
                </a:cubicBezTo>
                <a:cubicBezTo>
                  <a:pt x="10" y="82"/>
                  <a:pt x="10" y="82"/>
                  <a:pt x="10" y="82"/>
                </a:cubicBezTo>
                <a:cubicBezTo>
                  <a:pt x="10" y="82"/>
                  <a:pt x="10" y="82"/>
                  <a:pt x="9" y="82"/>
                </a:cubicBezTo>
                <a:cubicBezTo>
                  <a:pt x="9" y="82"/>
                  <a:pt x="9" y="82"/>
                  <a:pt x="9" y="82"/>
                </a:cubicBezTo>
                <a:cubicBezTo>
                  <a:pt x="8" y="82"/>
                  <a:pt x="8" y="82"/>
                  <a:pt x="7" y="82"/>
                </a:cubicBezTo>
                <a:cubicBezTo>
                  <a:pt x="7" y="82"/>
                  <a:pt x="7" y="82"/>
                  <a:pt x="7" y="82"/>
                </a:cubicBezTo>
                <a:cubicBezTo>
                  <a:pt x="6" y="82"/>
                  <a:pt x="6" y="82"/>
                  <a:pt x="6" y="82"/>
                </a:cubicBezTo>
                <a:cubicBezTo>
                  <a:pt x="6" y="82"/>
                  <a:pt x="5" y="82"/>
                  <a:pt x="5" y="82"/>
                </a:cubicBezTo>
                <a:cubicBezTo>
                  <a:pt x="5" y="82"/>
                  <a:pt x="5" y="82"/>
                  <a:pt x="5" y="82"/>
                </a:cubicBezTo>
                <a:cubicBezTo>
                  <a:pt x="5" y="82"/>
                  <a:pt x="5" y="81"/>
                  <a:pt x="5" y="81"/>
                </a:cubicBezTo>
                <a:cubicBezTo>
                  <a:pt x="5" y="81"/>
                  <a:pt x="4" y="81"/>
                  <a:pt x="4" y="81"/>
                </a:cubicBezTo>
                <a:cubicBezTo>
                  <a:pt x="4" y="81"/>
                  <a:pt x="4" y="81"/>
                  <a:pt x="4" y="81"/>
                </a:cubicBezTo>
                <a:cubicBezTo>
                  <a:pt x="4" y="81"/>
                  <a:pt x="4" y="81"/>
                  <a:pt x="4" y="81"/>
                </a:cubicBezTo>
                <a:cubicBezTo>
                  <a:pt x="4" y="81"/>
                  <a:pt x="4" y="81"/>
                  <a:pt x="4" y="81"/>
                </a:cubicBezTo>
                <a:cubicBezTo>
                  <a:pt x="3" y="81"/>
                  <a:pt x="3" y="81"/>
                  <a:pt x="3" y="81"/>
                </a:cubicBezTo>
                <a:cubicBezTo>
                  <a:pt x="3" y="81"/>
                  <a:pt x="3" y="81"/>
                  <a:pt x="3" y="81"/>
                </a:cubicBezTo>
                <a:cubicBezTo>
                  <a:pt x="3" y="81"/>
                  <a:pt x="3" y="81"/>
                  <a:pt x="3" y="81"/>
                </a:cubicBezTo>
                <a:cubicBezTo>
                  <a:pt x="2" y="81"/>
                  <a:pt x="2" y="81"/>
                  <a:pt x="2" y="81"/>
                </a:cubicBezTo>
                <a:cubicBezTo>
                  <a:pt x="1" y="86"/>
                  <a:pt x="0" y="91"/>
                  <a:pt x="0" y="96"/>
                </a:cubicBezTo>
                <a:cubicBezTo>
                  <a:pt x="0" y="113"/>
                  <a:pt x="5" y="129"/>
                  <a:pt x="12" y="143"/>
                </a:cubicBezTo>
                <a:cubicBezTo>
                  <a:pt x="13" y="145"/>
                  <a:pt x="16" y="148"/>
                  <a:pt x="17" y="148"/>
                </a:cubicBezTo>
                <a:cubicBezTo>
                  <a:pt x="16" y="149"/>
                  <a:pt x="16" y="149"/>
                  <a:pt x="17" y="150"/>
                </a:cubicBezTo>
                <a:cubicBezTo>
                  <a:pt x="28" y="168"/>
                  <a:pt x="46" y="181"/>
                  <a:pt x="67" y="188"/>
                </a:cubicBezTo>
                <a:cubicBezTo>
                  <a:pt x="69" y="189"/>
                  <a:pt x="71" y="188"/>
                  <a:pt x="73" y="188"/>
                </a:cubicBezTo>
                <a:cubicBezTo>
                  <a:pt x="73" y="189"/>
                  <a:pt x="76" y="190"/>
                  <a:pt x="78" y="191"/>
                </a:cubicBezTo>
                <a:cubicBezTo>
                  <a:pt x="84" y="192"/>
                  <a:pt x="90" y="193"/>
                  <a:pt x="96" y="193"/>
                </a:cubicBezTo>
                <a:cubicBezTo>
                  <a:pt x="103" y="193"/>
                  <a:pt x="110" y="192"/>
                  <a:pt x="116" y="190"/>
                </a:cubicBezTo>
                <a:cubicBezTo>
                  <a:pt x="118" y="190"/>
                  <a:pt x="121" y="189"/>
                  <a:pt x="122" y="188"/>
                </a:cubicBezTo>
                <a:cubicBezTo>
                  <a:pt x="122" y="188"/>
                  <a:pt x="123" y="188"/>
                  <a:pt x="124" y="188"/>
                </a:cubicBezTo>
                <a:cubicBezTo>
                  <a:pt x="148" y="181"/>
                  <a:pt x="166" y="167"/>
                  <a:pt x="177" y="149"/>
                </a:cubicBezTo>
                <a:close/>
                <a:moveTo>
                  <a:pt x="77" y="153"/>
                </a:moveTo>
                <a:cubicBezTo>
                  <a:pt x="77" y="153"/>
                  <a:pt x="77" y="153"/>
                  <a:pt x="76" y="154"/>
                </a:cubicBezTo>
                <a:cubicBezTo>
                  <a:pt x="76" y="154"/>
                  <a:pt x="76" y="154"/>
                  <a:pt x="76" y="154"/>
                </a:cubicBezTo>
                <a:cubicBezTo>
                  <a:pt x="76" y="154"/>
                  <a:pt x="76" y="155"/>
                  <a:pt x="75" y="155"/>
                </a:cubicBezTo>
                <a:cubicBezTo>
                  <a:pt x="75" y="155"/>
                  <a:pt x="75" y="155"/>
                  <a:pt x="75" y="155"/>
                </a:cubicBezTo>
                <a:cubicBezTo>
                  <a:pt x="75" y="155"/>
                  <a:pt x="75" y="156"/>
                  <a:pt x="74" y="156"/>
                </a:cubicBezTo>
                <a:cubicBezTo>
                  <a:pt x="74" y="156"/>
                  <a:pt x="74" y="156"/>
                  <a:pt x="74" y="156"/>
                </a:cubicBezTo>
                <a:cubicBezTo>
                  <a:pt x="74" y="156"/>
                  <a:pt x="74" y="156"/>
                  <a:pt x="74" y="156"/>
                </a:cubicBezTo>
                <a:cubicBezTo>
                  <a:pt x="74" y="156"/>
                  <a:pt x="74" y="156"/>
                  <a:pt x="74" y="156"/>
                </a:cubicBezTo>
                <a:cubicBezTo>
                  <a:pt x="74" y="157"/>
                  <a:pt x="74" y="157"/>
                  <a:pt x="74" y="157"/>
                </a:cubicBezTo>
                <a:cubicBezTo>
                  <a:pt x="73" y="157"/>
                  <a:pt x="73" y="158"/>
                  <a:pt x="73" y="158"/>
                </a:cubicBezTo>
                <a:cubicBezTo>
                  <a:pt x="73" y="158"/>
                  <a:pt x="73" y="158"/>
                  <a:pt x="73" y="158"/>
                </a:cubicBezTo>
                <a:cubicBezTo>
                  <a:pt x="72" y="158"/>
                  <a:pt x="72" y="159"/>
                  <a:pt x="71" y="159"/>
                </a:cubicBezTo>
                <a:cubicBezTo>
                  <a:pt x="71" y="159"/>
                  <a:pt x="71" y="159"/>
                  <a:pt x="71" y="159"/>
                </a:cubicBezTo>
                <a:cubicBezTo>
                  <a:pt x="71" y="160"/>
                  <a:pt x="70" y="160"/>
                  <a:pt x="70" y="161"/>
                </a:cubicBezTo>
                <a:cubicBezTo>
                  <a:pt x="70" y="161"/>
                  <a:pt x="69" y="161"/>
                  <a:pt x="69" y="161"/>
                </a:cubicBezTo>
                <a:cubicBezTo>
                  <a:pt x="69" y="162"/>
                  <a:pt x="69" y="162"/>
                  <a:pt x="69" y="162"/>
                </a:cubicBezTo>
                <a:cubicBezTo>
                  <a:pt x="68" y="162"/>
                  <a:pt x="68" y="163"/>
                  <a:pt x="67" y="163"/>
                </a:cubicBezTo>
                <a:cubicBezTo>
                  <a:pt x="67" y="163"/>
                  <a:pt x="67" y="163"/>
                  <a:pt x="67" y="163"/>
                </a:cubicBezTo>
                <a:cubicBezTo>
                  <a:pt x="67" y="163"/>
                  <a:pt x="67" y="163"/>
                  <a:pt x="67" y="163"/>
                </a:cubicBezTo>
                <a:cubicBezTo>
                  <a:pt x="67" y="163"/>
                  <a:pt x="67" y="164"/>
                  <a:pt x="66" y="164"/>
                </a:cubicBezTo>
                <a:cubicBezTo>
                  <a:pt x="66" y="164"/>
                  <a:pt x="66" y="164"/>
                  <a:pt x="66" y="164"/>
                </a:cubicBezTo>
                <a:cubicBezTo>
                  <a:pt x="66" y="164"/>
                  <a:pt x="66" y="165"/>
                  <a:pt x="65" y="165"/>
                </a:cubicBezTo>
                <a:cubicBezTo>
                  <a:pt x="65" y="165"/>
                  <a:pt x="65" y="165"/>
                  <a:pt x="65" y="165"/>
                </a:cubicBezTo>
                <a:cubicBezTo>
                  <a:pt x="65" y="165"/>
                  <a:pt x="65" y="165"/>
                  <a:pt x="65" y="165"/>
                </a:cubicBezTo>
                <a:cubicBezTo>
                  <a:pt x="65" y="165"/>
                  <a:pt x="65" y="165"/>
                  <a:pt x="65" y="165"/>
                </a:cubicBezTo>
                <a:cubicBezTo>
                  <a:pt x="64" y="166"/>
                  <a:pt x="64" y="166"/>
                  <a:pt x="64" y="166"/>
                </a:cubicBezTo>
                <a:cubicBezTo>
                  <a:pt x="63" y="166"/>
                  <a:pt x="63" y="166"/>
                  <a:pt x="63" y="166"/>
                </a:cubicBezTo>
                <a:cubicBezTo>
                  <a:pt x="63" y="166"/>
                  <a:pt x="63" y="166"/>
                  <a:pt x="63" y="166"/>
                </a:cubicBezTo>
                <a:cubicBezTo>
                  <a:pt x="63" y="167"/>
                  <a:pt x="63" y="167"/>
                  <a:pt x="63" y="167"/>
                </a:cubicBezTo>
                <a:cubicBezTo>
                  <a:pt x="63" y="167"/>
                  <a:pt x="63" y="167"/>
                  <a:pt x="62" y="167"/>
                </a:cubicBezTo>
                <a:cubicBezTo>
                  <a:pt x="62" y="167"/>
                  <a:pt x="62" y="167"/>
                  <a:pt x="62" y="167"/>
                </a:cubicBezTo>
                <a:cubicBezTo>
                  <a:pt x="62" y="168"/>
                  <a:pt x="62" y="168"/>
                  <a:pt x="62" y="168"/>
                </a:cubicBezTo>
                <a:cubicBezTo>
                  <a:pt x="62" y="168"/>
                  <a:pt x="62" y="168"/>
                  <a:pt x="62" y="168"/>
                </a:cubicBezTo>
                <a:cubicBezTo>
                  <a:pt x="62" y="168"/>
                  <a:pt x="61" y="168"/>
                  <a:pt x="61" y="168"/>
                </a:cubicBezTo>
                <a:cubicBezTo>
                  <a:pt x="61" y="168"/>
                  <a:pt x="61" y="168"/>
                  <a:pt x="61" y="168"/>
                </a:cubicBezTo>
                <a:cubicBezTo>
                  <a:pt x="61" y="168"/>
                  <a:pt x="61" y="168"/>
                  <a:pt x="61" y="168"/>
                </a:cubicBezTo>
                <a:cubicBezTo>
                  <a:pt x="61" y="168"/>
                  <a:pt x="61" y="168"/>
                  <a:pt x="61" y="168"/>
                </a:cubicBezTo>
                <a:cubicBezTo>
                  <a:pt x="61" y="169"/>
                  <a:pt x="60" y="169"/>
                  <a:pt x="60" y="169"/>
                </a:cubicBezTo>
                <a:cubicBezTo>
                  <a:pt x="60" y="169"/>
                  <a:pt x="60" y="169"/>
                  <a:pt x="60" y="169"/>
                </a:cubicBezTo>
                <a:cubicBezTo>
                  <a:pt x="60" y="169"/>
                  <a:pt x="60" y="169"/>
                  <a:pt x="59" y="169"/>
                </a:cubicBezTo>
                <a:cubicBezTo>
                  <a:pt x="59" y="170"/>
                  <a:pt x="59" y="170"/>
                  <a:pt x="59" y="170"/>
                </a:cubicBezTo>
                <a:cubicBezTo>
                  <a:pt x="59" y="170"/>
                  <a:pt x="58" y="170"/>
                  <a:pt x="58" y="170"/>
                </a:cubicBezTo>
                <a:cubicBezTo>
                  <a:pt x="50" y="167"/>
                  <a:pt x="30" y="155"/>
                  <a:pt x="27" y="149"/>
                </a:cubicBezTo>
                <a:cubicBezTo>
                  <a:pt x="26" y="148"/>
                  <a:pt x="26" y="147"/>
                  <a:pt x="26" y="146"/>
                </a:cubicBezTo>
                <a:cubicBezTo>
                  <a:pt x="26" y="146"/>
                  <a:pt x="26" y="146"/>
                  <a:pt x="26" y="146"/>
                </a:cubicBezTo>
                <a:cubicBezTo>
                  <a:pt x="26" y="146"/>
                  <a:pt x="26" y="146"/>
                  <a:pt x="26" y="145"/>
                </a:cubicBezTo>
                <a:cubicBezTo>
                  <a:pt x="26" y="145"/>
                  <a:pt x="26" y="145"/>
                  <a:pt x="26" y="145"/>
                </a:cubicBezTo>
                <a:cubicBezTo>
                  <a:pt x="26" y="145"/>
                  <a:pt x="26" y="145"/>
                  <a:pt x="26" y="145"/>
                </a:cubicBezTo>
                <a:cubicBezTo>
                  <a:pt x="26" y="145"/>
                  <a:pt x="26" y="145"/>
                  <a:pt x="26" y="145"/>
                </a:cubicBezTo>
                <a:cubicBezTo>
                  <a:pt x="26" y="144"/>
                  <a:pt x="26" y="144"/>
                  <a:pt x="26" y="144"/>
                </a:cubicBezTo>
                <a:cubicBezTo>
                  <a:pt x="26" y="144"/>
                  <a:pt x="26" y="144"/>
                  <a:pt x="26" y="144"/>
                </a:cubicBezTo>
                <a:cubicBezTo>
                  <a:pt x="26" y="143"/>
                  <a:pt x="26" y="143"/>
                  <a:pt x="26" y="143"/>
                </a:cubicBezTo>
                <a:cubicBezTo>
                  <a:pt x="26" y="143"/>
                  <a:pt x="25" y="143"/>
                  <a:pt x="25" y="143"/>
                </a:cubicBezTo>
                <a:cubicBezTo>
                  <a:pt x="25" y="142"/>
                  <a:pt x="25" y="142"/>
                  <a:pt x="25" y="142"/>
                </a:cubicBezTo>
                <a:cubicBezTo>
                  <a:pt x="25" y="142"/>
                  <a:pt x="25" y="141"/>
                  <a:pt x="25" y="141"/>
                </a:cubicBezTo>
                <a:cubicBezTo>
                  <a:pt x="25" y="141"/>
                  <a:pt x="25" y="141"/>
                  <a:pt x="25" y="140"/>
                </a:cubicBezTo>
                <a:cubicBezTo>
                  <a:pt x="25" y="140"/>
                  <a:pt x="25" y="140"/>
                  <a:pt x="25" y="140"/>
                </a:cubicBezTo>
                <a:cubicBezTo>
                  <a:pt x="25" y="139"/>
                  <a:pt x="25" y="138"/>
                  <a:pt x="25" y="137"/>
                </a:cubicBezTo>
                <a:cubicBezTo>
                  <a:pt x="25" y="137"/>
                  <a:pt x="25" y="137"/>
                  <a:pt x="25" y="137"/>
                </a:cubicBezTo>
                <a:cubicBezTo>
                  <a:pt x="24" y="134"/>
                  <a:pt x="24" y="130"/>
                  <a:pt x="24" y="127"/>
                </a:cubicBezTo>
                <a:cubicBezTo>
                  <a:pt x="24" y="127"/>
                  <a:pt x="24" y="127"/>
                  <a:pt x="24" y="127"/>
                </a:cubicBezTo>
                <a:cubicBezTo>
                  <a:pt x="24" y="126"/>
                  <a:pt x="24" y="126"/>
                  <a:pt x="24" y="125"/>
                </a:cubicBezTo>
                <a:cubicBezTo>
                  <a:pt x="24" y="125"/>
                  <a:pt x="24" y="125"/>
                  <a:pt x="24" y="125"/>
                </a:cubicBezTo>
                <a:cubicBezTo>
                  <a:pt x="24" y="124"/>
                  <a:pt x="24" y="124"/>
                  <a:pt x="24" y="123"/>
                </a:cubicBezTo>
                <a:cubicBezTo>
                  <a:pt x="24" y="123"/>
                  <a:pt x="24" y="123"/>
                  <a:pt x="24" y="123"/>
                </a:cubicBezTo>
                <a:cubicBezTo>
                  <a:pt x="24" y="122"/>
                  <a:pt x="24" y="122"/>
                  <a:pt x="24" y="121"/>
                </a:cubicBezTo>
                <a:cubicBezTo>
                  <a:pt x="24" y="121"/>
                  <a:pt x="24" y="121"/>
                  <a:pt x="24" y="121"/>
                </a:cubicBezTo>
                <a:cubicBezTo>
                  <a:pt x="24" y="121"/>
                  <a:pt x="24" y="120"/>
                  <a:pt x="24" y="120"/>
                </a:cubicBezTo>
                <a:cubicBezTo>
                  <a:pt x="24" y="120"/>
                  <a:pt x="24" y="120"/>
                  <a:pt x="24" y="119"/>
                </a:cubicBezTo>
                <a:cubicBezTo>
                  <a:pt x="24" y="119"/>
                  <a:pt x="24" y="119"/>
                  <a:pt x="24" y="118"/>
                </a:cubicBezTo>
                <a:cubicBezTo>
                  <a:pt x="24" y="118"/>
                  <a:pt x="24" y="118"/>
                  <a:pt x="24" y="118"/>
                </a:cubicBezTo>
                <a:cubicBezTo>
                  <a:pt x="25" y="118"/>
                  <a:pt x="25" y="117"/>
                  <a:pt x="25" y="117"/>
                </a:cubicBezTo>
                <a:cubicBezTo>
                  <a:pt x="25" y="117"/>
                  <a:pt x="26" y="117"/>
                  <a:pt x="26" y="117"/>
                </a:cubicBezTo>
                <a:cubicBezTo>
                  <a:pt x="26" y="117"/>
                  <a:pt x="27" y="117"/>
                  <a:pt x="27" y="117"/>
                </a:cubicBezTo>
                <a:cubicBezTo>
                  <a:pt x="27" y="117"/>
                  <a:pt x="27" y="117"/>
                  <a:pt x="28" y="117"/>
                </a:cubicBezTo>
                <a:cubicBezTo>
                  <a:pt x="28" y="118"/>
                  <a:pt x="28" y="118"/>
                  <a:pt x="29" y="118"/>
                </a:cubicBezTo>
                <a:cubicBezTo>
                  <a:pt x="29" y="118"/>
                  <a:pt x="29" y="118"/>
                  <a:pt x="29" y="118"/>
                </a:cubicBezTo>
                <a:cubicBezTo>
                  <a:pt x="30" y="118"/>
                  <a:pt x="30" y="118"/>
                  <a:pt x="31" y="118"/>
                </a:cubicBezTo>
                <a:cubicBezTo>
                  <a:pt x="31" y="118"/>
                  <a:pt x="31" y="118"/>
                  <a:pt x="31" y="118"/>
                </a:cubicBezTo>
                <a:cubicBezTo>
                  <a:pt x="32" y="118"/>
                  <a:pt x="32" y="118"/>
                  <a:pt x="33" y="118"/>
                </a:cubicBezTo>
                <a:cubicBezTo>
                  <a:pt x="33" y="118"/>
                  <a:pt x="33" y="118"/>
                  <a:pt x="33" y="118"/>
                </a:cubicBezTo>
                <a:cubicBezTo>
                  <a:pt x="34" y="118"/>
                  <a:pt x="35" y="118"/>
                  <a:pt x="36" y="118"/>
                </a:cubicBezTo>
                <a:cubicBezTo>
                  <a:pt x="36" y="118"/>
                  <a:pt x="36" y="118"/>
                  <a:pt x="36" y="118"/>
                </a:cubicBezTo>
                <a:cubicBezTo>
                  <a:pt x="37" y="118"/>
                  <a:pt x="38" y="119"/>
                  <a:pt x="39" y="119"/>
                </a:cubicBezTo>
                <a:cubicBezTo>
                  <a:pt x="39" y="119"/>
                  <a:pt x="39" y="119"/>
                  <a:pt x="39" y="119"/>
                </a:cubicBezTo>
                <a:cubicBezTo>
                  <a:pt x="40" y="119"/>
                  <a:pt x="41" y="119"/>
                  <a:pt x="42" y="119"/>
                </a:cubicBezTo>
                <a:cubicBezTo>
                  <a:pt x="43" y="119"/>
                  <a:pt x="43" y="119"/>
                  <a:pt x="43" y="119"/>
                </a:cubicBezTo>
                <a:cubicBezTo>
                  <a:pt x="44" y="119"/>
                  <a:pt x="45" y="119"/>
                  <a:pt x="46" y="119"/>
                </a:cubicBezTo>
                <a:cubicBezTo>
                  <a:pt x="46" y="119"/>
                  <a:pt x="46" y="119"/>
                  <a:pt x="47" y="119"/>
                </a:cubicBezTo>
                <a:cubicBezTo>
                  <a:pt x="47" y="119"/>
                  <a:pt x="48" y="119"/>
                  <a:pt x="49" y="119"/>
                </a:cubicBezTo>
                <a:cubicBezTo>
                  <a:pt x="49" y="119"/>
                  <a:pt x="49" y="119"/>
                  <a:pt x="50" y="119"/>
                </a:cubicBezTo>
                <a:cubicBezTo>
                  <a:pt x="50" y="119"/>
                  <a:pt x="50" y="119"/>
                  <a:pt x="50" y="119"/>
                </a:cubicBezTo>
                <a:cubicBezTo>
                  <a:pt x="51" y="119"/>
                  <a:pt x="52" y="119"/>
                  <a:pt x="53" y="119"/>
                </a:cubicBezTo>
                <a:cubicBezTo>
                  <a:pt x="53" y="119"/>
                  <a:pt x="53" y="119"/>
                  <a:pt x="53" y="119"/>
                </a:cubicBezTo>
                <a:cubicBezTo>
                  <a:pt x="53" y="119"/>
                  <a:pt x="53" y="119"/>
                  <a:pt x="53" y="119"/>
                </a:cubicBezTo>
                <a:cubicBezTo>
                  <a:pt x="54" y="119"/>
                  <a:pt x="55" y="119"/>
                  <a:pt x="55" y="119"/>
                </a:cubicBezTo>
                <a:cubicBezTo>
                  <a:pt x="56" y="119"/>
                  <a:pt x="56" y="119"/>
                  <a:pt x="56" y="119"/>
                </a:cubicBezTo>
                <a:cubicBezTo>
                  <a:pt x="57" y="119"/>
                  <a:pt x="58" y="119"/>
                  <a:pt x="59" y="119"/>
                </a:cubicBezTo>
                <a:cubicBezTo>
                  <a:pt x="59" y="120"/>
                  <a:pt x="60" y="121"/>
                  <a:pt x="60" y="122"/>
                </a:cubicBezTo>
                <a:cubicBezTo>
                  <a:pt x="60" y="122"/>
                  <a:pt x="60" y="122"/>
                  <a:pt x="60" y="122"/>
                </a:cubicBezTo>
                <a:cubicBezTo>
                  <a:pt x="61" y="123"/>
                  <a:pt x="61" y="124"/>
                  <a:pt x="61" y="124"/>
                </a:cubicBezTo>
                <a:cubicBezTo>
                  <a:pt x="62" y="125"/>
                  <a:pt x="62" y="125"/>
                  <a:pt x="62" y="126"/>
                </a:cubicBezTo>
                <a:cubicBezTo>
                  <a:pt x="62" y="126"/>
                  <a:pt x="62" y="127"/>
                  <a:pt x="63" y="127"/>
                </a:cubicBezTo>
                <a:cubicBezTo>
                  <a:pt x="63" y="128"/>
                  <a:pt x="64" y="129"/>
                  <a:pt x="64" y="130"/>
                </a:cubicBezTo>
                <a:cubicBezTo>
                  <a:pt x="64" y="130"/>
                  <a:pt x="64" y="130"/>
                  <a:pt x="65" y="130"/>
                </a:cubicBezTo>
                <a:cubicBezTo>
                  <a:pt x="65" y="132"/>
                  <a:pt x="66" y="133"/>
                  <a:pt x="67" y="134"/>
                </a:cubicBezTo>
                <a:cubicBezTo>
                  <a:pt x="67" y="134"/>
                  <a:pt x="67" y="134"/>
                  <a:pt x="67" y="134"/>
                </a:cubicBezTo>
                <a:cubicBezTo>
                  <a:pt x="68" y="137"/>
                  <a:pt x="70" y="140"/>
                  <a:pt x="72" y="142"/>
                </a:cubicBezTo>
                <a:cubicBezTo>
                  <a:pt x="72" y="142"/>
                  <a:pt x="72" y="142"/>
                  <a:pt x="72" y="142"/>
                </a:cubicBezTo>
                <a:cubicBezTo>
                  <a:pt x="72" y="143"/>
                  <a:pt x="73" y="144"/>
                  <a:pt x="73" y="144"/>
                </a:cubicBezTo>
                <a:cubicBezTo>
                  <a:pt x="73" y="145"/>
                  <a:pt x="73" y="145"/>
                  <a:pt x="74" y="145"/>
                </a:cubicBezTo>
                <a:cubicBezTo>
                  <a:pt x="74" y="145"/>
                  <a:pt x="74" y="146"/>
                  <a:pt x="74" y="146"/>
                </a:cubicBezTo>
                <a:cubicBezTo>
                  <a:pt x="76" y="148"/>
                  <a:pt x="77" y="150"/>
                  <a:pt x="78" y="152"/>
                </a:cubicBezTo>
                <a:cubicBezTo>
                  <a:pt x="78" y="152"/>
                  <a:pt x="77" y="152"/>
                  <a:pt x="77" y="153"/>
                </a:cubicBezTo>
                <a:close/>
                <a:moveTo>
                  <a:pt x="116" y="84"/>
                </a:moveTo>
                <a:cubicBezTo>
                  <a:pt x="116" y="84"/>
                  <a:pt x="115" y="84"/>
                  <a:pt x="115" y="84"/>
                </a:cubicBezTo>
                <a:cubicBezTo>
                  <a:pt x="114" y="84"/>
                  <a:pt x="114" y="84"/>
                  <a:pt x="114" y="84"/>
                </a:cubicBezTo>
                <a:cubicBezTo>
                  <a:pt x="113" y="84"/>
                  <a:pt x="113" y="84"/>
                  <a:pt x="112" y="84"/>
                </a:cubicBezTo>
                <a:cubicBezTo>
                  <a:pt x="112" y="84"/>
                  <a:pt x="112" y="84"/>
                  <a:pt x="112" y="84"/>
                </a:cubicBezTo>
                <a:cubicBezTo>
                  <a:pt x="111" y="84"/>
                  <a:pt x="111" y="84"/>
                  <a:pt x="110" y="84"/>
                </a:cubicBezTo>
                <a:cubicBezTo>
                  <a:pt x="110" y="84"/>
                  <a:pt x="110" y="84"/>
                  <a:pt x="110" y="84"/>
                </a:cubicBezTo>
                <a:cubicBezTo>
                  <a:pt x="109" y="84"/>
                  <a:pt x="109" y="84"/>
                  <a:pt x="109" y="84"/>
                </a:cubicBezTo>
                <a:cubicBezTo>
                  <a:pt x="109" y="84"/>
                  <a:pt x="108" y="84"/>
                  <a:pt x="108" y="84"/>
                </a:cubicBezTo>
                <a:cubicBezTo>
                  <a:pt x="107" y="84"/>
                  <a:pt x="107" y="84"/>
                  <a:pt x="107" y="84"/>
                </a:cubicBezTo>
                <a:cubicBezTo>
                  <a:pt x="107" y="84"/>
                  <a:pt x="107" y="84"/>
                  <a:pt x="107" y="84"/>
                </a:cubicBezTo>
                <a:cubicBezTo>
                  <a:pt x="106" y="84"/>
                  <a:pt x="105" y="84"/>
                  <a:pt x="104" y="84"/>
                </a:cubicBezTo>
                <a:cubicBezTo>
                  <a:pt x="103" y="84"/>
                  <a:pt x="103" y="84"/>
                  <a:pt x="103" y="84"/>
                </a:cubicBezTo>
                <a:cubicBezTo>
                  <a:pt x="102" y="84"/>
                  <a:pt x="101" y="84"/>
                  <a:pt x="100" y="84"/>
                </a:cubicBezTo>
                <a:cubicBezTo>
                  <a:pt x="100" y="84"/>
                  <a:pt x="100" y="84"/>
                  <a:pt x="100" y="84"/>
                </a:cubicBezTo>
                <a:cubicBezTo>
                  <a:pt x="99" y="84"/>
                  <a:pt x="99" y="84"/>
                  <a:pt x="99" y="84"/>
                </a:cubicBezTo>
                <a:cubicBezTo>
                  <a:pt x="99" y="84"/>
                  <a:pt x="98" y="84"/>
                  <a:pt x="97" y="84"/>
                </a:cubicBezTo>
                <a:cubicBezTo>
                  <a:pt x="95" y="84"/>
                  <a:pt x="95" y="84"/>
                  <a:pt x="95" y="84"/>
                </a:cubicBezTo>
                <a:cubicBezTo>
                  <a:pt x="95" y="84"/>
                  <a:pt x="94" y="84"/>
                  <a:pt x="94" y="84"/>
                </a:cubicBezTo>
                <a:cubicBezTo>
                  <a:pt x="93" y="84"/>
                  <a:pt x="92" y="84"/>
                  <a:pt x="91" y="84"/>
                </a:cubicBezTo>
                <a:cubicBezTo>
                  <a:pt x="91" y="84"/>
                  <a:pt x="90" y="84"/>
                  <a:pt x="90" y="84"/>
                </a:cubicBezTo>
                <a:cubicBezTo>
                  <a:pt x="89" y="84"/>
                  <a:pt x="88" y="84"/>
                  <a:pt x="87" y="84"/>
                </a:cubicBezTo>
                <a:cubicBezTo>
                  <a:pt x="87" y="84"/>
                  <a:pt x="86" y="84"/>
                  <a:pt x="86" y="84"/>
                </a:cubicBezTo>
                <a:cubicBezTo>
                  <a:pt x="85" y="84"/>
                  <a:pt x="84" y="84"/>
                  <a:pt x="83" y="84"/>
                </a:cubicBezTo>
                <a:cubicBezTo>
                  <a:pt x="83" y="84"/>
                  <a:pt x="83" y="84"/>
                  <a:pt x="82" y="84"/>
                </a:cubicBezTo>
                <a:cubicBezTo>
                  <a:pt x="82" y="84"/>
                  <a:pt x="82" y="84"/>
                  <a:pt x="82" y="84"/>
                </a:cubicBezTo>
                <a:cubicBezTo>
                  <a:pt x="82" y="84"/>
                  <a:pt x="82" y="84"/>
                  <a:pt x="82" y="84"/>
                </a:cubicBezTo>
                <a:cubicBezTo>
                  <a:pt x="81" y="84"/>
                  <a:pt x="81" y="84"/>
                  <a:pt x="80" y="84"/>
                </a:cubicBezTo>
                <a:cubicBezTo>
                  <a:pt x="80" y="84"/>
                  <a:pt x="79" y="84"/>
                  <a:pt x="79" y="84"/>
                </a:cubicBezTo>
                <a:cubicBezTo>
                  <a:pt x="74" y="78"/>
                  <a:pt x="67" y="60"/>
                  <a:pt x="66" y="50"/>
                </a:cubicBezTo>
                <a:cubicBezTo>
                  <a:pt x="74" y="42"/>
                  <a:pt x="89" y="32"/>
                  <a:pt x="98" y="30"/>
                </a:cubicBezTo>
                <a:cubicBezTo>
                  <a:pt x="99" y="30"/>
                  <a:pt x="99" y="30"/>
                  <a:pt x="100" y="30"/>
                </a:cubicBezTo>
                <a:cubicBezTo>
                  <a:pt x="100" y="30"/>
                  <a:pt x="100" y="30"/>
                  <a:pt x="100" y="30"/>
                </a:cubicBezTo>
                <a:cubicBezTo>
                  <a:pt x="100" y="30"/>
                  <a:pt x="100" y="30"/>
                  <a:pt x="100" y="30"/>
                </a:cubicBezTo>
                <a:cubicBezTo>
                  <a:pt x="100" y="30"/>
                  <a:pt x="100" y="30"/>
                  <a:pt x="100" y="30"/>
                </a:cubicBezTo>
                <a:cubicBezTo>
                  <a:pt x="100" y="30"/>
                  <a:pt x="101" y="30"/>
                  <a:pt x="101" y="30"/>
                </a:cubicBezTo>
                <a:cubicBezTo>
                  <a:pt x="101" y="30"/>
                  <a:pt x="101" y="31"/>
                  <a:pt x="101" y="31"/>
                </a:cubicBezTo>
                <a:cubicBezTo>
                  <a:pt x="101" y="31"/>
                  <a:pt x="101" y="31"/>
                  <a:pt x="102" y="31"/>
                </a:cubicBezTo>
                <a:cubicBezTo>
                  <a:pt x="102" y="31"/>
                  <a:pt x="102" y="31"/>
                  <a:pt x="102" y="31"/>
                </a:cubicBezTo>
                <a:cubicBezTo>
                  <a:pt x="102" y="31"/>
                  <a:pt x="102" y="31"/>
                  <a:pt x="102" y="31"/>
                </a:cubicBezTo>
                <a:cubicBezTo>
                  <a:pt x="103" y="31"/>
                  <a:pt x="103" y="31"/>
                  <a:pt x="103" y="31"/>
                </a:cubicBezTo>
                <a:cubicBezTo>
                  <a:pt x="103" y="31"/>
                  <a:pt x="103" y="31"/>
                  <a:pt x="103" y="31"/>
                </a:cubicBezTo>
                <a:cubicBezTo>
                  <a:pt x="106" y="33"/>
                  <a:pt x="109" y="34"/>
                  <a:pt x="111" y="36"/>
                </a:cubicBezTo>
                <a:cubicBezTo>
                  <a:pt x="112" y="36"/>
                  <a:pt x="112" y="36"/>
                  <a:pt x="112" y="36"/>
                </a:cubicBezTo>
                <a:cubicBezTo>
                  <a:pt x="113" y="37"/>
                  <a:pt x="114" y="37"/>
                  <a:pt x="115" y="38"/>
                </a:cubicBezTo>
                <a:cubicBezTo>
                  <a:pt x="115" y="38"/>
                  <a:pt x="115" y="38"/>
                  <a:pt x="115" y="38"/>
                </a:cubicBezTo>
                <a:cubicBezTo>
                  <a:pt x="116" y="39"/>
                  <a:pt x="117" y="39"/>
                  <a:pt x="118" y="40"/>
                </a:cubicBezTo>
                <a:cubicBezTo>
                  <a:pt x="118" y="40"/>
                  <a:pt x="118" y="40"/>
                  <a:pt x="118" y="40"/>
                </a:cubicBezTo>
                <a:cubicBezTo>
                  <a:pt x="119" y="41"/>
                  <a:pt x="120" y="42"/>
                  <a:pt x="121" y="42"/>
                </a:cubicBezTo>
                <a:cubicBezTo>
                  <a:pt x="122" y="43"/>
                  <a:pt x="122" y="43"/>
                  <a:pt x="122" y="43"/>
                </a:cubicBezTo>
                <a:cubicBezTo>
                  <a:pt x="123" y="44"/>
                  <a:pt x="124" y="44"/>
                  <a:pt x="125" y="45"/>
                </a:cubicBezTo>
                <a:cubicBezTo>
                  <a:pt x="125" y="45"/>
                  <a:pt x="125" y="45"/>
                  <a:pt x="125" y="45"/>
                </a:cubicBezTo>
                <a:cubicBezTo>
                  <a:pt x="126" y="46"/>
                  <a:pt x="127" y="47"/>
                  <a:pt x="128" y="48"/>
                </a:cubicBezTo>
                <a:cubicBezTo>
                  <a:pt x="128" y="48"/>
                  <a:pt x="128" y="48"/>
                  <a:pt x="129" y="48"/>
                </a:cubicBezTo>
                <a:cubicBezTo>
                  <a:pt x="129" y="49"/>
                  <a:pt x="130" y="50"/>
                  <a:pt x="131" y="51"/>
                </a:cubicBezTo>
                <a:cubicBezTo>
                  <a:pt x="131" y="51"/>
                  <a:pt x="131" y="52"/>
                  <a:pt x="131" y="52"/>
                </a:cubicBezTo>
                <a:cubicBezTo>
                  <a:pt x="131" y="53"/>
                  <a:pt x="131" y="53"/>
                  <a:pt x="131" y="53"/>
                </a:cubicBezTo>
                <a:cubicBezTo>
                  <a:pt x="131" y="54"/>
                  <a:pt x="130" y="54"/>
                  <a:pt x="130" y="55"/>
                </a:cubicBezTo>
                <a:cubicBezTo>
                  <a:pt x="130" y="55"/>
                  <a:pt x="130" y="55"/>
                  <a:pt x="130" y="55"/>
                </a:cubicBezTo>
                <a:cubicBezTo>
                  <a:pt x="130" y="56"/>
                  <a:pt x="130" y="56"/>
                  <a:pt x="130" y="57"/>
                </a:cubicBezTo>
                <a:cubicBezTo>
                  <a:pt x="130" y="57"/>
                  <a:pt x="130" y="57"/>
                  <a:pt x="130" y="57"/>
                </a:cubicBezTo>
                <a:cubicBezTo>
                  <a:pt x="129" y="58"/>
                  <a:pt x="129" y="59"/>
                  <a:pt x="129" y="59"/>
                </a:cubicBezTo>
                <a:cubicBezTo>
                  <a:pt x="129" y="60"/>
                  <a:pt x="129" y="60"/>
                  <a:pt x="129" y="60"/>
                </a:cubicBezTo>
                <a:cubicBezTo>
                  <a:pt x="129" y="60"/>
                  <a:pt x="128" y="61"/>
                  <a:pt x="128" y="62"/>
                </a:cubicBezTo>
                <a:cubicBezTo>
                  <a:pt x="128" y="62"/>
                  <a:pt x="128" y="62"/>
                  <a:pt x="128" y="62"/>
                </a:cubicBezTo>
                <a:cubicBezTo>
                  <a:pt x="128" y="63"/>
                  <a:pt x="128" y="64"/>
                  <a:pt x="127" y="65"/>
                </a:cubicBezTo>
                <a:cubicBezTo>
                  <a:pt x="127" y="65"/>
                  <a:pt x="127" y="65"/>
                  <a:pt x="127" y="65"/>
                </a:cubicBezTo>
                <a:cubicBezTo>
                  <a:pt x="127" y="67"/>
                  <a:pt x="126" y="69"/>
                  <a:pt x="126" y="70"/>
                </a:cubicBezTo>
                <a:cubicBezTo>
                  <a:pt x="126" y="71"/>
                  <a:pt x="126" y="71"/>
                  <a:pt x="125" y="71"/>
                </a:cubicBezTo>
                <a:cubicBezTo>
                  <a:pt x="125" y="71"/>
                  <a:pt x="125" y="71"/>
                  <a:pt x="125" y="71"/>
                </a:cubicBezTo>
                <a:cubicBezTo>
                  <a:pt x="125" y="71"/>
                  <a:pt x="125" y="72"/>
                  <a:pt x="125" y="72"/>
                </a:cubicBezTo>
                <a:cubicBezTo>
                  <a:pt x="125" y="72"/>
                  <a:pt x="125" y="72"/>
                  <a:pt x="125" y="72"/>
                </a:cubicBezTo>
                <a:cubicBezTo>
                  <a:pt x="125" y="72"/>
                  <a:pt x="125" y="73"/>
                  <a:pt x="125" y="73"/>
                </a:cubicBezTo>
                <a:cubicBezTo>
                  <a:pt x="125" y="73"/>
                  <a:pt x="125" y="73"/>
                  <a:pt x="125" y="73"/>
                </a:cubicBezTo>
                <a:cubicBezTo>
                  <a:pt x="125" y="74"/>
                  <a:pt x="125" y="74"/>
                  <a:pt x="124" y="74"/>
                </a:cubicBezTo>
                <a:cubicBezTo>
                  <a:pt x="124" y="74"/>
                  <a:pt x="124" y="74"/>
                  <a:pt x="124" y="74"/>
                </a:cubicBezTo>
                <a:cubicBezTo>
                  <a:pt x="124" y="75"/>
                  <a:pt x="124" y="75"/>
                  <a:pt x="124" y="75"/>
                </a:cubicBezTo>
                <a:cubicBezTo>
                  <a:pt x="124" y="75"/>
                  <a:pt x="124" y="75"/>
                  <a:pt x="124" y="75"/>
                </a:cubicBezTo>
                <a:cubicBezTo>
                  <a:pt x="124" y="76"/>
                  <a:pt x="124" y="76"/>
                  <a:pt x="124" y="76"/>
                </a:cubicBezTo>
                <a:cubicBezTo>
                  <a:pt x="124" y="76"/>
                  <a:pt x="124" y="76"/>
                  <a:pt x="124" y="76"/>
                </a:cubicBezTo>
                <a:cubicBezTo>
                  <a:pt x="124" y="77"/>
                  <a:pt x="123" y="77"/>
                  <a:pt x="123" y="78"/>
                </a:cubicBezTo>
                <a:cubicBezTo>
                  <a:pt x="123" y="78"/>
                  <a:pt x="123" y="78"/>
                  <a:pt x="123" y="78"/>
                </a:cubicBezTo>
                <a:cubicBezTo>
                  <a:pt x="123" y="78"/>
                  <a:pt x="123" y="79"/>
                  <a:pt x="122" y="80"/>
                </a:cubicBezTo>
                <a:cubicBezTo>
                  <a:pt x="122" y="80"/>
                  <a:pt x="122" y="80"/>
                  <a:pt x="122" y="80"/>
                </a:cubicBezTo>
                <a:cubicBezTo>
                  <a:pt x="122" y="81"/>
                  <a:pt x="122" y="81"/>
                  <a:pt x="122" y="81"/>
                </a:cubicBezTo>
                <a:cubicBezTo>
                  <a:pt x="122" y="81"/>
                  <a:pt x="122" y="81"/>
                  <a:pt x="122" y="81"/>
                </a:cubicBezTo>
                <a:cubicBezTo>
                  <a:pt x="122" y="82"/>
                  <a:pt x="122" y="82"/>
                  <a:pt x="121" y="82"/>
                </a:cubicBezTo>
                <a:cubicBezTo>
                  <a:pt x="121" y="82"/>
                  <a:pt x="121" y="82"/>
                  <a:pt x="121" y="82"/>
                </a:cubicBezTo>
                <a:cubicBezTo>
                  <a:pt x="121" y="82"/>
                  <a:pt x="121" y="83"/>
                  <a:pt x="121" y="83"/>
                </a:cubicBezTo>
                <a:cubicBezTo>
                  <a:pt x="121" y="83"/>
                  <a:pt x="121" y="83"/>
                  <a:pt x="121" y="83"/>
                </a:cubicBezTo>
                <a:cubicBezTo>
                  <a:pt x="121" y="84"/>
                  <a:pt x="120" y="84"/>
                  <a:pt x="120" y="85"/>
                </a:cubicBezTo>
                <a:cubicBezTo>
                  <a:pt x="120" y="85"/>
                  <a:pt x="119" y="85"/>
                  <a:pt x="118" y="85"/>
                </a:cubicBezTo>
                <a:cubicBezTo>
                  <a:pt x="118" y="85"/>
                  <a:pt x="117" y="84"/>
                  <a:pt x="116" y="84"/>
                </a:cubicBezTo>
                <a:close/>
                <a:moveTo>
                  <a:pt x="167" y="152"/>
                </a:moveTo>
                <a:cubicBezTo>
                  <a:pt x="167" y="153"/>
                  <a:pt x="166" y="153"/>
                  <a:pt x="165" y="154"/>
                </a:cubicBezTo>
                <a:cubicBezTo>
                  <a:pt x="165" y="154"/>
                  <a:pt x="165" y="154"/>
                  <a:pt x="165" y="154"/>
                </a:cubicBezTo>
                <a:cubicBezTo>
                  <a:pt x="163" y="156"/>
                  <a:pt x="160" y="159"/>
                  <a:pt x="156" y="162"/>
                </a:cubicBezTo>
                <a:cubicBezTo>
                  <a:pt x="156" y="162"/>
                  <a:pt x="156" y="162"/>
                  <a:pt x="156" y="162"/>
                </a:cubicBezTo>
                <a:cubicBezTo>
                  <a:pt x="156" y="162"/>
                  <a:pt x="156" y="162"/>
                  <a:pt x="156" y="162"/>
                </a:cubicBezTo>
                <a:cubicBezTo>
                  <a:pt x="151" y="166"/>
                  <a:pt x="145" y="169"/>
                  <a:pt x="138" y="171"/>
                </a:cubicBezTo>
                <a:cubicBezTo>
                  <a:pt x="138" y="171"/>
                  <a:pt x="138" y="171"/>
                  <a:pt x="138" y="171"/>
                </a:cubicBezTo>
                <a:cubicBezTo>
                  <a:pt x="138" y="171"/>
                  <a:pt x="138" y="171"/>
                  <a:pt x="138" y="171"/>
                </a:cubicBezTo>
                <a:cubicBezTo>
                  <a:pt x="138" y="171"/>
                  <a:pt x="138" y="171"/>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6" y="170"/>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5" y="169"/>
                </a:cubicBezTo>
                <a:cubicBezTo>
                  <a:pt x="135" y="169"/>
                  <a:pt x="135" y="169"/>
                  <a:pt x="135" y="169"/>
                </a:cubicBezTo>
                <a:cubicBezTo>
                  <a:pt x="135" y="169"/>
                  <a:pt x="135" y="169"/>
                  <a:pt x="135" y="169"/>
                </a:cubicBezTo>
                <a:cubicBezTo>
                  <a:pt x="135" y="168"/>
                  <a:pt x="135" y="168"/>
                  <a:pt x="135" y="168"/>
                </a:cubicBezTo>
                <a:cubicBezTo>
                  <a:pt x="134" y="168"/>
                  <a:pt x="134" y="168"/>
                  <a:pt x="134" y="168"/>
                </a:cubicBezTo>
                <a:cubicBezTo>
                  <a:pt x="134" y="168"/>
                  <a:pt x="134" y="168"/>
                  <a:pt x="134" y="168"/>
                </a:cubicBezTo>
                <a:cubicBezTo>
                  <a:pt x="134" y="168"/>
                  <a:pt x="134" y="168"/>
                  <a:pt x="134" y="168"/>
                </a:cubicBezTo>
                <a:cubicBezTo>
                  <a:pt x="134" y="168"/>
                  <a:pt x="134" y="167"/>
                  <a:pt x="134" y="167"/>
                </a:cubicBezTo>
                <a:cubicBezTo>
                  <a:pt x="134" y="167"/>
                  <a:pt x="134" y="167"/>
                  <a:pt x="134" y="167"/>
                </a:cubicBezTo>
                <a:cubicBezTo>
                  <a:pt x="134" y="167"/>
                  <a:pt x="134" y="167"/>
                  <a:pt x="134" y="167"/>
                </a:cubicBezTo>
                <a:cubicBezTo>
                  <a:pt x="134" y="167"/>
                  <a:pt x="133" y="167"/>
                  <a:pt x="133" y="167"/>
                </a:cubicBezTo>
                <a:cubicBezTo>
                  <a:pt x="133" y="167"/>
                  <a:pt x="133" y="167"/>
                  <a:pt x="133" y="167"/>
                </a:cubicBezTo>
                <a:cubicBezTo>
                  <a:pt x="133" y="166"/>
                  <a:pt x="133" y="166"/>
                  <a:pt x="132" y="166"/>
                </a:cubicBezTo>
                <a:cubicBezTo>
                  <a:pt x="132" y="166"/>
                  <a:pt x="132" y="166"/>
                  <a:pt x="131" y="165"/>
                </a:cubicBezTo>
                <a:cubicBezTo>
                  <a:pt x="131" y="165"/>
                  <a:pt x="131" y="165"/>
                  <a:pt x="131" y="165"/>
                </a:cubicBezTo>
                <a:cubicBezTo>
                  <a:pt x="131" y="165"/>
                  <a:pt x="130" y="164"/>
                  <a:pt x="130" y="164"/>
                </a:cubicBezTo>
                <a:cubicBezTo>
                  <a:pt x="129" y="163"/>
                  <a:pt x="129" y="163"/>
                  <a:pt x="129" y="163"/>
                </a:cubicBezTo>
                <a:cubicBezTo>
                  <a:pt x="129" y="163"/>
                  <a:pt x="129" y="163"/>
                  <a:pt x="129" y="163"/>
                </a:cubicBezTo>
                <a:cubicBezTo>
                  <a:pt x="129" y="163"/>
                  <a:pt x="128" y="162"/>
                  <a:pt x="128" y="162"/>
                </a:cubicBezTo>
                <a:cubicBezTo>
                  <a:pt x="128" y="162"/>
                  <a:pt x="128" y="162"/>
                  <a:pt x="128" y="162"/>
                </a:cubicBezTo>
                <a:cubicBezTo>
                  <a:pt x="128" y="162"/>
                  <a:pt x="128" y="162"/>
                  <a:pt x="128" y="162"/>
                </a:cubicBezTo>
                <a:cubicBezTo>
                  <a:pt x="126" y="160"/>
                  <a:pt x="125" y="159"/>
                  <a:pt x="124" y="158"/>
                </a:cubicBezTo>
                <a:cubicBezTo>
                  <a:pt x="124" y="158"/>
                  <a:pt x="124" y="158"/>
                  <a:pt x="124" y="158"/>
                </a:cubicBezTo>
                <a:cubicBezTo>
                  <a:pt x="124" y="158"/>
                  <a:pt x="124" y="158"/>
                  <a:pt x="124" y="158"/>
                </a:cubicBezTo>
                <a:cubicBezTo>
                  <a:pt x="123" y="157"/>
                  <a:pt x="123" y="157"/>
                  <a:pt x="122" y="156"/>
                </a:cubicBezTo>
                <a:cubicBezTo>
                  <a:pt x="122" y="156"/>
                  <a:pt x="122" y="156"/>
                  <a:pt x="122" y="156"/>
                </a:cubicBezTo>
                <a:cubicBezTo>
                  <a:pt x="122" y="156"/>
                  <a:pt x="122" y="155"/>
                  <a:pt x="121" y="155"/>
                </a:cubicBezTo>
                <a:cubicBezTo>
                  <a:pt x="121" y="155"/>
                  <a:pt x="121" y="155"/>
                  <a:pt x="121" y="155"/>
                </a:cubicBezTo>
                <a:cubicBezTo>
                  <a:pt x="121" y="154"/>
                  <a:pt x="121" y="154"/>
                  <a:pt x="120" y="154"/>
                </a:cubicBezTo>
                <a:cubicBezTo>
                  <a:pt x="120" y="154"/>
                  <a:pt x="120" y="153"/>
                  <a:pt x="120" y="153"/>
                </a:cubicBezTo>
                <a:cubicBezTo>
                  <a:pt x="120" y="153"/>
                  <a:pt x="119" y="153"/>
                  <a:pt x="119" y="152"/>
                </a:cubicBezTo>
                <a:cubicBezTo>
                  <a:pt x="119" y="152"/>
                  <a:pt x="119" y="152"/>
                  <a:pt x="120" y="152"/>
                </a:cubicBezTo>
                <a:cubicBezTo>
                  <a:pt x="120" y="152"/>
                  <a:pt x="120" y="152"/>
                  <a:pt x="120" y="152"/>
                </a:cubicBezTo>
                <a:cubicBezTo>
                  <a:pt x="124" y="147"/>
                  <a:pt x="130" y="139"/>
                  <a:pt x="134" y="131"/>
                </a:cubicBezTo>
                <a:cubicBezTo>
                  <a:pt x="134" y="131"/>
                  <a:pt x="134" y="131"/>
                  <a:pt x="134" y="131"/>
                </a:cubicBezTo>
                <a:cubicBezTo>
                  <a:pt x="134" y="130"/>
                  <a:pt x="135" y="130"/>
                  <a:pt x="135" y="129"/>
                </a:cubicBezTo>
                <a:cubicBezTo>
                  <a:pt x="135" y="129"/>
                  <a:pt x="135" y="129"/>
                  <a:pt x="136" y="128"/>
                </a:cubicBezTo>
                <a:cubicBezTo>
                  <a:pt x="136" y="128"/>
                  <a:pt x="136" y="128"/>
                  <a:pt x="136" y="127"/>
                </a:cubicBezTo>
                <a:cubicBezTo>
                  <a:pt x="136" y="127"/>
                  <a:pt x="137" y="127"/>
                  <a:pt x="137" y="126"/>
                </a:cubicBezTo>
                <a:cubicBezTo>
                  <a:pt x="137" y="126"/>
                  <a:pt x="137" y="126"/>
                  <a:pt x="137" y="125"/>
                </a:cubicBezTo>
                <a:cubicBezTo>
                  <a:pt x="138" y="125"/>
                  <a:pt x="138" y="124"/>
                  <a:pt x="138" y="124"/>
                </a:cubicBezTo>
                <a:cubicBezTo>
                  <a:pt x="138" y="124"/>
                  <a:pt x="138" y="123"/>
                  <a:pt x="138" y="123"/>
                </a:cubicBezTo>
                <a:cubicBezTo>
                  <a:pt x="139" y="123"/>
                  <a:pt x="139" y="122"/>
                  <a:pt x="139" y="122"/>
                </a:cubicBezTo>
                <a:cubicBezTo>
                  <a:pt x="139" y="122"/>
                  <a:pt x="139" y="121"/>
                  <a:pt x="139" y="121"/>
                </a:cubicBezTo>
                <a:cubicBezTo>
                  <a:pt x="140" y="121"/>
                  <a:pt x="140" y="120"/>
                  <a:pt x="140" y="120"/>
                </a:cubicBezTo>
                <a:cubicBezTo>
                  <a:pt x="141" y="120"/>
                  <a:pt x="141" y="120"/>
                  <a:pt x="142" y="120"/>
                </a:cubicBezTo>
                <a:cubicBezTo>
                  <a:pt x="142" y="120"/>
                  <a:pt x="142" y="120"/>
                  <a:pt x="142" y="120"/>
                </a:cubicBezTo>
                <a:cubicBezTo>
                  <a:pt x="143" y="120"/>
                  <a:pt x="143" y="120"/>
                  <a:pt x="143" y="120"/>
                </a:cubicBezTo>
                <a:cubicBezTo>
                  <a:pt x="143" y="120"/>
                  <a:pt x="144" y="120"/>
                  <a:pt x="144" y="120"/>
                </a:cubicBezTo>
                <a:cubicBezTo>
                  <a:pt x="144" y="120"/>
                  <a:pt x="144" y="120"/>
                  <a:pt x="144" y="120"/>
                </a:cubicBezTo>
                <a:cubicBezTo>
                  <a:pt x="145" y="120"/>
                  <a:pt x="145" y="120"/>
                  <a:pt x="146" y="120"/>
                </a:cubicBezTo>
                <a:cubicBezTo>
                  <a:pt x="146" y="120"/>
                  <a:pt x="146" y="120"/>
                  <a:pt x="146" y="120"/>
                </a:cubicBezTo>
                <a:cubicBezTo>
                  <a:pt x="147" y="120"/>
                  <a:pt x="147" y="120"/>
                  <a:pt x="148" y="120"/>
                </a:cubicBezTo>
                <a:cubicBezTo>
                  <a:pt x="148" y="120"/>
                  <a:pt x="148" y="120"/>
                  <a:pt x="148" y="120"/>
                </a:cubicBezTo>
                <a:cubicBezTo>
                  <a:pt x="148" y="120"/>
                  <a:pt x="148" y="120"/>
                  <a:pt x="149" y="120"/>
                </a:cubicBezTo>
                <a:cubicBezTo>
                  <a:pt x="152" y="120"/>
                  <a:pt x="155" y="120"/>
                  <a:pt x="158" y="120"/>
                </a:cubicBezTo>
                <a:cubicBezTo>
                  <a:pt x="160" y="120"/>
                  <a:pt x="162" y="120"/>
                  <a:pt x="163" y="120"/>
                </a:cubicBezTo>
                <a:cubicBezTo>
                  <a:pt x="164" y="120"/>
                  <a:pt x="166" y="120"/>
                  <a:pt x="166" y="120"/>
                </a:cubicBezTo>
                <a:cubicBezTo>
                  <a:pt x="167" y="120"/>
                  <a:pt x="167" y="120"/>
                  <a:pt x="167" y="120"/>
                </a:cubicBezTo>
                <a:cubicBezTo>
                  <a:pt x="168" y="120"/>
                  <a:pt x="169" y="120"/>
                  <a:pt x="170" y="120"/>
                </a:cubicBezTo>
                <a:cubicBezTo>
                  <a:pt x="170" y="120"/>
                  <a:pt x="170" y="120"/>
                  <a:pt x="170" y="120"/>
                </a:cubicBezTo>
                <a:cubicBezTo>
                  <a:pt x="170" y="120"/>
                  <a:pt x="171" y="120"/>
                  <a:pt x="171" y="120"/>
                </a:cubicBezTo>
                <a:cubicBezTo>
                  <a:pt x="171" y="122"/>
                  <a:pt x="172" y="124"/>
                  <a:pt x="172" y="126"/>
                </a:cubicBezTo>
                <a:cubicBezTo>
                  <a:pt x="172" y="126"/>
                  <a:pt x="172" y="126"/>
                  <a:pt x="172" y="126"/>
                </a:cubicBezTo>
                <a:cubicBezTo>
                  <a:pt x="172" y="127"/>
                  <a:pt x="172" y="127"/>
                  <a:pt x="172" y="128"/>
                </a:cubicBezTo>
                <a:cubicBezTo>
                  <a:pt x="172" y="128"/>
                  <a:pt x="172" y="128"/>
                  <a:pt x="172" y="128"/>
                </a:cubicBezTo>
                <a:cubicBezTo>
                  <a:pt x="172" y="128"/>
                  <a:pt x="172" y="129"/>
                  <a:pt x="172" y="129"/>
                </a:cubicBezTo>
                <a:cubicBezTo>
                  <a:pt x="172" y="129"/>
                  <a:pt x="172" y="130"/>
                  <a:pt x="172" y="130"/>
                </a:cubicBezTo>
                <a:cubicBezTo>
                  <a:pt x="172" y="130"/>
                  <a:pt x="172" y="131"/>
                  <a:pt x="172" y="131"/>
                </a:cubicBezTo>
                <a:cubicBezTo>
                  <a:pt x="172" y="131"/>
                  <a:pt x="172" y="131"/>
                  <a:pt x="172" y="132"/>
                </a:cubicBezTo>
                <a:cubicBezTo>
                  <a:pt x="172" y="132"/>
                  <a:pt x="172" y="132"/>
                  <a:pt x="172" y="133"/>
                </a:cubicBezTo>
                <a:cubicBezTo>
                  <a:pt x="172" y="133"/>
                  <a:pt x="172" y="133"/>
                  <a:pt x="172" y="133"/>
                </a:cubicBezTo>
                <a:cubicBezTo>
                  <a:pt x="172" y="134"/>
                  <a:pt x="172" y="134"/>
                  <a:pt x="172" y="135"/>
                </a:cubicBezTo>
                <a:cubicBezTo>
                  <a:pt x="172" y="135"/>
                  <a:pt x="172" y="135"/>
                  <a:pt x="172" y="135"/>
                </a:cubicBezTo>
                <a:cubicBezTo>
                  <a:pt x="172" y="136"/>
                  <a:pt x="172" y="137"/>
                  <a:pt x="172" y="138"/>
                </a:cubicBezTo>
                <a:cubicBezTo>
                  <a:pt x="172" y="138"/>
                  <a:pt x="172" y="138"/>
                  <a:pt x="172" y="138"/>
                </a:cubicBezTo>
                <a:cubicBezTo>
                  <a:pt x="172" y="138"/>
                  <a:pt x="172" y="139"/>
                  <a:pt x="172" y="139"/>
                </a:cubicBezTo>
                <a:cubicBezTo>
                  <a:pt x="172" y="139"/>
                  <a:pt x="172" y="139"/>
                  <a:pt x="172" y="140"/>
                </a:cubicBezTo>
                <a:cubicBezTo>
                  <a:pt x="172" y="140"/>
                  <a:pt x="172" y="140"/>
                  <a:pt x="172" y="141"/>
                </a:cubicBezTo>
                <a:cubicBezTo>
                  <a:pt x="172" y="141"/>
                  <a:pt x="172" y="141"/>
                  <a:pt x="172" y="141"/>
                </a:cubicBezTo>
                <a:cubicBezTo>
                  <a:pt x="172" y="142"/>
                  <a:pt x="172" y="142"/>
                  <a:pt x="172" y="142"/>
                </a:cubicBezTo>
                <a:cubicBezTo>
                  <a:pt x="172" y="142"/>
                  <a:pt x="172" y="143"/>
                  <a:pt x="171" y="143"/>
                </a:cubicBezTo>
                <a:cubicBezTo>
                  <a:pt x="171" y="143"/>
                  <a:pt x="171" y="143"/>
                  <a:pt x="171" y="144"/>
                </a:cubicBezTo>
                <a:cubicBezTo>
                  <a:pt x="171" y="144"/>
                  <a:pt x="171" y="144"/>
                  <a:pt x="171" y="144"/>
                </a:cubicBezTo>
                <a:cubicBezTo>
                  <a:pt x="171" y="145"/>
                  <a:pt x="171" y="145"/>
                  <a:pt x="171" y="145"/>
                </a:cubicBezTo>
                <a:cubicBezTo>
                  <a:pt x="171" y="145"/>
                  <a:pt x="171" y="145"/>
                  <a:pt x="171" y="146"/>
                </a:cubicBezTo>
                <a:cubicBezTo>
                  <a:pt x="171" y="146"/>
                  <a:pt x="171" y="146"/>
                  <a:pt x="171" y="146"/>
                </a:cubicBezTo>
                <a:cubicBezTo>
                  <a:pt x="171" y="146"/>
                  <a:pt x="171" y="146"/>
                  <a:pt x="171" y="146"/>
                </a:cubicBezTo>
                <a:cubicBezTo>
                  <a:pt x="171" y="146"/>
                  <a:pt x="171" y="146"/>
                  <a:pt x="171" y="146"/>
                </a:cubicBezTo>
                <a:cubicBezTo>
                  <a:pt x="171" y="146"/>
                  <a:pt x="171" y="146"/>
                  <a:pt x="171" y="146"/>
                </a:cubicBezTo>
                <a:cubicBezTo>
                  <a:pt x="171" y="146"/>
                  <a:pt x="171" y="146"/>
                  <a:pt x="171" y="147"/>
                </a:cubicBezTo>
                <a:cubicBezTo>
                  <a:pt x="171" y="147"/>
                  <a:pt x="171" y="147"/>
                  <a:pt x="171" y="148"/>
                </a:cubicBezTo>
                <a:cubicBezTo>
                  <a:pt x="171" y="148"/>
                  <a:pt x="170" y="148"/>
                  <a:pt x="170" y="149"/>
                </a:cubicBezTo>
                <a:cubicBezTo>
                  <a:pt x="170" y="149"/>
                  <a:pt x="170" y="149"/>
                  <a:pt x="170" y="149"/>
                </a:cubicBezTo>
                <a:cubicBezTo>
                  <a:pt x="169" y="149"/>
                  <a:pt x="169" y="150"/>
                  <a:pt x="169" y="150"/>
                </a:cubicBezTo>
                <a:cubicBezTo>
                  <a:pt x="169" y="150"/>
                  <a:pt x="169" y="150"/>
                  <a:pt x="169" y="150"/>
                </a:cubicBezTo>
                <a:cubicBezTo>
                  <a:pt x="168" y="151"/>
                  <a:pt x="168" y="151"/>
                  <a:pt x="167" y="152"/>
                </a:cubicBezTo>
                <a:cubicBezTo>
                  <a:pt x="167" y="152"/>
                  <a:pt x="167" y="152"/>
                  <a:pt x="167" y="152"/>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58" name="Freeform 27">
            <a:extLst>
              <a:ext uri="{FF2B5EF4-FFF2-40B4-BE49-F238E27FC236}">
                <a16:creationId xmlns:a16="http://schemas.microsoft.com/office/drawing/2014/main" id="{C9A0FB70-DD0C-49E3-9BEF-B185B7843549}"/>
              </a:ext>
            </a:extLst>
          </p:cNvPr>
          <p:cNvSpPr>
            <a:spLocks noChangeAspect="1" noEditPoints="1"/>
          </p:cNvSpPr>
          <p:nvPr/>
        </p:nvSpPr>
        <p:spPr bwMode="gray">
          <a:xfrm flipH="1">
            <a:off x="10544326" y="4276692"/>
            <a:ext cx="90000" cy="90000"/>
          </a:xfrm>
          <a:custGeom>
            <a:avLst/>
            <a:gdLst>
              <a:gd name="T0" fmla="*/ 191 w 193"/>
              <a:gd name="T1" fmla="*/ 79 h 193"/>
              <a:gd name="T2" fmla="*/ 189 w 193"/>
              <a:gd name="T3" fmla="*/ 80 h 193"/>
              <a:gd name="T4" fmla="*/ 188 w 193"/>
              <a:gd name="T5" fmla="*/ 81 h 193"/>
              <a:gd name="T6" fmla="*/ 185 w 193"/>
              <a:gd name="T7" fmla="*/ 82 h 193"/>
              <a:gd name="T8" fmla="*/ 179 w 193"/>
              <a:gd name="T9" fmla="*/ 73 h 193"/>
              <a:gd name="T10" fmla="*/ 175 w 193"/>
              <a:gd name="T11" fmla="*/ 65 h 193"/>
              <a:gd name="T12" fmla="*/ 165 w 193"/>
              <a:gd name="T13" fmla="*/ 51 h 193"/>
              <a:gd name="T14" fmla="*/ 164 w 193"/>
              <a:gd name="T15" fmla="*/ 37 h 193"/>
              <a:gd name="T16" fmla="*/ 170 w 193"/>
              <a:gd name="T17" fmla="*/ 35 h 193"/>
              <a:gd name="T18" fmla="*/ 127 w 193"/>
              <a:gd name="T19" fmla="*/ 5 h 193"/>
              <a:gd name="T20" fmla="*/ 31 w 193"/>
              <a:gd name="T21" fmla="*/ 30 h 193"/>
              <a:gd name="T22" fmla="*/ 34 w 193"/>
              <a:gd name="T23" fmla="*/ 29 h 193"/>
              <a:gd name="T24" fmla="*/ 33 w 193"/>
              <a:gd name="T25" fmla="*/ 37 h 193"/>
              <a:gd name="T26" fmla="*/ 33 w 193"/>
              <a:gd name="T27" fmla="*/ 47 h 193"/>
              <a:gd name="T28" fmla="*/ 25 w 193"/>
              <a:gd name="T29" fmla="*/ 58 h 193"/>
              <a:gd name="T30" fmla="*/ 20 w 193"/>
              <a:gd name="T31" fmla="*/ 65 h 193"/>
              <a:gd name="T32" fmla="*/ 14 w 193"/>
              <a:gd name="T33" fmla="*/ 83 h 193"/>
              <a:gd name="T34" fmla="*/ 12 w 193"/>
              <a:gd name="T35" fmla="*/ 83 h 193"/>
              <a:gd name="T36" fmla="*/ 7 w 193"/>
              <a:gd name="T37" fmla="*/ 82 h 193"/>
              <a:gd name="T38" fmla="*/ 4 w 193"/>
              <a:gd name="T39" fmla="*/ 81 h 193"/>
              <a:gd name="T40" fmla="*/ 67 w 193"/>
              <a:gd name="T41" fmla="*/ 188 h 193"/>
              <a:gd name="T42" fmla="*/ 76 w 193"/>
              <a:gd name="T43" fmla="*/ 154 h 193"/>
              <a:gd name="T44" fmla="*/ 73 w 193"/>
              <a:gd name="T45" fmla="*/ 158 h 193"/>
              <a:gd name="T46" fmla="*/ 67 w 193"/>
              <a:gd name="T47" fmla="*/ 163 h 193"/>
              <a:gd name="T48" fmla="*/ 63 w 193"/>
              <a:gd name="T49" fmla="*/ 166 h 193"/>
              <a:gd name="T50" fmla="*/ 61 w 193"/>
              <a:gd name="T51" fmla="*/ 168 h 193"/>
              <a:gd name="T52" fmla="*/ 26 w 193"/>
              <a:gd name="T53" fmla="*/ 145 h 193"/>
              <a:gd name="T54" fmla="*/ 25 w 193"/>
              <a:gd name="T55" fmla="*/ 141 h 193"/>
              <a:gd name="T56" fmla="*/ 24 w 193"/>
              <a:gd name="T57" fmla="*/ 123 h 193"/>
              <a:gd name="T58" fmla="*/ 26 w 193"/>
              <a:gd name="T59" fmla="*/ 117 h 193"/>
              <a:gd name="T60" fmla="*/ 36 w 193"/>
              <a:gd name="T61" fmla="*/ 118 h 193"/>
              <a:gd name="T62" fmla="*/ 50 w 193"/>
              <a:gd name="T63" fmla="*/ 119 h 193"/>
              <a:gd name="T64" fmla="*/ 60 w 193"/>
              <a:gd name="T65" fmla="*/ 122 h 193"/>
              <a:gd name="T66" fmla="*/ 72 w 193"/>
              <a:gd name="T67" fmla="*/ 142 h 193"/>
              <a:gd name="T68" fmla="*/ 112 w 193"/>
              <a:gd name="T69" fmla="*/ 84 h 193"/>
              <a:gd name="T70" fmla="*/ 103 w 193"/>
              <a:gd name="T71" fmla="*/ 84 h 193"/>
              <a:gd name="T72" fmla="*/ 87 w 193"/>
              <a:gd name="T73" fmla="*/ 84 h 193"/>
              <a:gd name="T74" fmla="*/ 98 w 193"/>
              <a:gd name="T75" fmla="*/ 30 h 193"/>
              <a:gd name="T76" fmla="*/ 102 w 193"/>
              <a:gd name="T77" fmla="*/ 31 h 193"/>
              <a:gd name="T78" fmla="*/ 121 w 193"/>
              <a:gd name="T79" fmla="*/ 42 h 193"/>
              <a:gd name="T80" fmla="*/ 130 w 193"/>
              <a:gd name="T81" fmla="*/ 55 h 193"/>
              <a:gd name="T82" fmla="*/ 127 w 193"/>
              <a:gd name="T83" fmla="*/ 65 h 193"/>
              <a:gd name="T84" fmla="*/ 124 w 193"/>
              <a:gd name="T85" fmla="*/ 74 h 193"/>
              <a:gd name="T86" fmla="*/ 122 w 193"/>
              <a:gd name="T87" fmla="*/ 81 h 193"/>
              <a:gd name="T88" fmla="*/ 167 w 193"/>
              <a:gd name="T89" fmla="*/ 152 h 193"/>
              <a:gd name="T90" fmla="*/ 137 w 193"/>
              <a:gd name="T91" fmla="*/ 170 h 193"/>
              <a:gd name="T92" fmla="*/ 136 w 193"/>
              <a:gd name="T93" fmla="*/ 169 h 193"/>
              <a:gd name="T94" fmla="*/ 134 w 193"/>
              <a:gd name="T95" fmla="*/ 167 h 193"/>
              <a:gd name="T96" fmla="*/ 129 w 193"/>
              <a:gd name="T97" fmla="*/ 163 h 193"/>
              <a:gd name="T98" fmla="*/ 122 w 193"/>
              <a:gd name="T99" fmla="*/ 156 h 193"/>
              <a:gd name="T100" fmla="*/ 134 w 193"/>
              <a:gd name="T101" fmla="*/ 131 h 193"/>
              <a:gd name="T102" fmla="*/ 139 w 193"/>
              <a:gd name="T103" fmla="*/ 121 h 193"/>
              <a:gd name="T104" fmla="*/ 148 w 193"/>
              <a:gd name="T105" fmla="*/ 120 h 193"/>
              <a:gd name="T106" fmla="*/ 171 w 193"/>
              <a:gd name="T107" fmla="*/ 120 h 193"/>
              <a:gd name="T108" fmla="*/ 172 w 193"/>
              <a:gd name="T109" fmla="*/ 133 h 193"/>
              <a:gd name="T110" fmla="*/ 172 w 193"/>
              <a:gd name="T111" fmla="*/ 141 h 193"/>
              <a:gd name="T112" fmla="*/ 171 w 193"/>
              <a:gd name="T113" fmla="*/ 146 h 193"/>
              <a:gd name="T114" fmla="*/ 167 w 193"/>
              <a:gd name="T115" fmla="*/ 15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3" h="193">
                <a:moveTo>
                  <a:pt x="177" y="149"/>
                </a:moveTo>
                <a:cubicBezTo>
                  <a:pt x="178" y="148"/>
                  <a:pt x="178" y="147"/>
                  <a:pt x="178" y="147"/>
                </a:cubicBezTo>
                <a:cubicBezTo>
                  <a:pt x="178" y="147"/>
                  <a:pt x="179" y="146"/>
                  <a:pt x="180" y="145"/>
                </a:cubicBezTo>
                <a:cubicBezTo>
                  <a:pt x="187" y="131"/>
                  <a:pt x="193" y="117"/>
                  <a:pt x="193" y="96"/>
                </a:cubicBezTo>
                <a:cubicBezTo>
                  <a:pt x="193" y="95"/>
                  <a:pt x="192" y="94"/>
                  <a:pt x="192" y="94"/>
                </a:cubicBezTo>
                <a:cubicBezTo>
                  <a:pt x="192" y="93"/>
                  <a:pt x="193" y="93"/>
                  <a:pt x="193" y="92"/>
                </a:cubicBezTo>
                <a:cubicBezTo>
                  <a:pt x="192" y="87"/>
                  <a:pt x="192" y="83"/>
                  <a:pt x="191" y="79"/>
                </a:cubicBezTo>
                <a:cubicBezTo>
                  <a:pt x="191" y="79"/>
                  <a:pt x="191" y="79"/>
                  <a:pt x="191" y="79"/>
                </a:cubicBezTo>
                <a:cubicBezTo>
                  <a:pt x="191" y="79"/>
                  <a:pt x="191" y="79"/>
                  <a:pt x="191" y="79"/>
                </a:cubicBezTo>
                <a:cubicBezTo>
                  <a:pt x="191" y="79"/>
                  <a:pt x="191" y="79"/>
                  <a:pt x="190" y="79"/>
                </a:cubicBezTo>
                <a:cubicBezTo>
                  <a:pt x="190" y="79"/>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89" y="80"/>
                  <a:pt x="189" y="80"/>
                  <a:pt x="189" y="80"/>
                </a:cubicBezTo>
                <a:cubicBezTo>
                  <a:pt x="189" y="80"/>
                  <a:pt x="189" y="80"/>
                  <a:pt x="189" y="80"/>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8" y="81"/>
                  <a:pt x="188" y="81"/>
                  <a:pt x="188" y="81"/>
                </a:cubicBezTo>
                <a:cubicBezTo>
                  <a:pt x="188" y="81"/>
                  <a:pt x="188" y="81"/>
                  <a:pt x="188" y="81"/>
                </a:cubicBezTo>
                <a:cubicBezTo>
                  <a:pt x="188" y="82"/>
                  <a:pt x="188" y="82"/>
                  <a:pt x="187" y="82"/>
                </a:cubicBezTo>
                <a:cubicBezTo>
                  <a:pt x="187" y="82"/>
                  <a:pt x="187" y="82"/>
                  <a:pt x="187" y="82"/>
                </a:cubicBezTo>
                <a:cubicBezTo>
                  <a:pt x="187" y="82"/>
                  <a:pt x="187" y="82"/>
                  <a:pt x="187" y="82"/>
                </a:cubicBezTo>
                <a:cubicBezTo>
                  <a:pt x="186" y="82"/>
                  <a:pt x="186" y="82"/>
                  <a:pt x="186" y="82"/>
                </a:cubicBezTo>
                <a:cubicBezTo>
                  <a:pt x="186" y="82"/>
                  <a:pt x="186" y="82"/>
                  <a:pt x="186" y="82"/>
                </a:cubicBezTo>
                <a:cubicBezTo>
                  <a:pt x="186" y="82"/>
                  <a:pt x="186" y="82"/>
                  <a:pt x="186" y="82"/>
                </a:cubicBezTo>
                <a:cubicBezTo>
                  <a:pt x="186" y="82"/>
                  <a:pt x="185" y="82"/>
                  <a:pt x="185" y="82"/>
                </a:cubicBezTo>
                <a:cubicBezTo>
                  <a:pt x="185" y="82"/>
                  <a:pt x="185" y="82"/>
                  <a:pt x="185" y="82"/>
                </a:cubicBezTo>
                <a:cubicBezTo>
                  <a:pt x="185" y="82"/>
                  <a:pt x="184" y="82"/>
                  <a:pt x="183" y="83"/>
                </a:cubicBezTo>
                <a:cubicBezTo>
                  <a:pt x="183" y="82"/>
                  <a:pt x="183" y="81"/>
                  <a:pt x="183" y="81"/>
                </a:cubicBezTo>
                <a:cubicBezTo>
                  <a:pt x="183" y="80"/>
                  <a:pt x="182" y="80"/>
                  <a:pt x="182" y="79"/>
                </a:cubicBezTo>
                <a:cubicBezTo>
                  <a:pt x="182" y="79"/>
                  <a:pt x="182" y="79"/>
                  <a:pt x="182" y="78"/>
                </a:cubicBezTo>
                <a:cubicBezTo>
                  <a:pt x="182" y="78"/>
                  <a:pt x="181" y="77"/>
                  <a:pt x="181" y="77"/>
                </a:cubicBezTo>
                <a:cubicBezTo>
                  <a:pt x="181" y="77"/>
                  <a:pt x="181" y="76"/>
                  <a:pt x="181" y="76"/>
                </a:cubicBezTo>
                <a:cubicBezTo>
                  <a:pt x="181" y="76"/>
                  <a:pt x="180" y="75"/>
                  <a:pt x="180" y="74"/>
                </a:cubicBezTo>
                <a:cubicBezTo>
                  <a:pt x="180" y="74"/>
                  <a:pt x="180" y="74"/>
                  <a:pt x="179" y="73"/>
                </a:cubicBezTo>
                <a:cubicBezTo>
                  <a:pt x="179" y="73"/>
                  <a:pt x="179" y="73"/>
                  <a:pt x="179" y="73"/>
                </a:cubicBezTo>
                <a:cubicBezTo>
                  <a:pt x="179" y="73"/>
                  <a:pt x="179" y="72"/>
                  <a:pt x="179" y="72"/>
                </a:cubicBezTo>
                <a:cubicBezTo>
                  <a:pt x="179" y="72"/>
                  <a:pt x="179" y="72"/>
                  <a:pt x="179" y="72"/>
                </a:cubicBezTo>
                <a:cubicBezTo>
                  <a:pt x="179" y="72"/>
                  <a:pt x="178" y="71"/>
                  <a:pt x="178" y="71"/>
                </a:cubicBezTo>
                <a:cubicBezTo>
                  <a:pt x="178" y="70"/>
                  <a:pt x="178" y="70"/>
                  <a:pt x="178" y="70"/>
                </a:cubicBezTo>
                <a:cubicBezTo>
                  <a:pt x="178" y="70"/>
                  <a:pt x="178" y="70"/>
                  <a:pt x="178" y="70"/>
                </a:cubicBezTo>
                <a:cubicBezTo>
                  <a:pt x="177" y="69"/>
                  <a:pt x="177" y="68"/>
                  <a:pt x="176" y="68"/>
                </a:cubicBezTo>
                <a:cubicBezTo>
                  <a:pt x="176" y="67"/>
                  <a:pt x="176" y="67"/>
                  <a:pt x="176" y="67"/>
                </a:cubicBezTo>
                <a:cubicBezTo>
                  <a:pt x="176" y="66"/>
                  <a:pt x="175" y="66"/>
                  <a:pt x="175" y="65"/>
                </a:cubicBezTo>
                <a:cubicBezTo>
                  <a:pt x="175" y="65"/>
                  <a:pt x="175" y="65"/>
                  <a:pt x="175" y="65"/>
                </a:cubicBezTo>
                <a:cubicBezTo>
                  <a:pt x="174" y="64"/>
                  <a:pt x="173" y="63"/>
                  <a:pt x="173" y="62"/>
                </a:cubicBezTo>
                <a:cubicBezTo>
                  <a:pt x="173" y="62"/>
                  <a:pt x="173" y="62"/>
                  <a:pt x="173" y="62"/>
                </a:cubicBezTo>
                <a:cubicBezTo>
                  <a:pt x="173" y="62"/>
                  <a:pt x="173" y="62"/>
                  <a:pt x="173" y="62"/>
                </a:cubicBezTo>
                <a:cubicBezTo>
                  <a:pt x="172" y="61"/>
                  <a:pt x="172" y="61"/>
                  <a:pt x="172" y="60"/>
                </a:cubicBezTo>
                <a:cubicBezTo>
                  <a:pt x="171" y="60"/>
                  <a:pt x="171" y="60"/>
                  <a:pt x="171" y="60"/>
                </a:cubicBezTo>
                <a:cubicBezTo>
                  <a:pt x="171" y="59"/>
                  <a:pt x="171" y="59"/>
                  <a:pt x="170" y="58"/>
                </a:cubicBezTo>
                <a:cubicBezTo>
                  <a:pt x="169" y="56"/>
                  <a:pt x="167" y="54"/>
                  <a:pt x="166" y="53"/>
                </a:cubicBezTo>
                <a:cubicBezTo>
                  <a:pt x="166" y="53"/>
                  <a:pt x="166" y="53"/>
                  <a:pt x="166" y="53"/>
                </a:cubicBezTo>
                <a:cubicBezTo>
                  <a:pt x="165" y="52"/>
                  <a:pt x="165" y="52"/>
                  <a:pt x="165" y="51"/>
                </a:cubicBezTo>
                <a:cubicBezTo>
                  <a:pt x="164" y="51"/>
                  <a:pt x="164" y="51"/>
                  <a:pt x="164" y="51"/>
                </a:cubicBezTo>
                <a:cubicBezTo>
                  <a:pt x="164" y="51"/>
                  <a:pt x="164" y="51"/>
                  <a:pt x="164" y="51"/>
                </a:cubicBezTo>
                <a:cubicBezTo>
                  <a:pt x="163" y="50"/>
                  <a:pt x="163" y="50"/>
                  <a:pt x="163" y="50"/>
                </a:cubicBezTo>
                <a:cubicBezTo>
                  <a:pt x="163" y="49"/>
                  <a:pt x="163" y="49"/>
                  <a:pt x="164" y="48"/>
                </a:cubicBezTo>
                <a:cubicBezTo>
                  <a:pt x="164" y="47"/>
                  <a:pt x="164" y="46"/>
                  <a:pt x="164" y="44"/>
                </a:cubicBezTo>
                <a:cubicBezTo>
                  <a:pt x="164" y="43"/>
                  <a:pt x="164" y="43"/>
                  <a:pt x="164" y="42"/>
                </a:cubicBezTo>
                <a:cubicBezTo>
                  <a:pt x="164" y="41"/>
                  <a:pt x="164" y="40"/>
                  <a:pt x="164" y="39"/>
                </a:cubicBezTo>
                <a:cubicBezTo>
                  <a:pt x="164" y="39"/>
                  <a:pt x="164" y="39"/>
                  <a:pt x="164" y="39"/>
                </a:cubicBezTo>
                <a:cubicBezTo>
                  <a:pt x="164" y="38"/>
                  <a:pt x="164" y="37"/>
                  <a:pt x="164" y="37"/>
                </a:cubicBezTo>
                <a:cubicBezTo>
                  <a:pt x="164" y="36"/>
                  <a:pt x="164" y="36"/>
                  <a:pt x="164" y="36"/>
                </a:cubicBezTo>
                <a:cubicBezTo>
                  <a:pt x="164" y="35"/>
                  <a:pt x="164" y="34"/>
                  <a:pt x="164" y="34"/>
                </a:cubicBezTo>
                <a:cubicBezTo>
                  <a:pt x="164" y="34"/>
                  <a:pt x="164" y="33"/>
                  <a:pt x="164" y="33"/>
                </a:cubicBezTo>
                <a:cubicBezTo>
                  <a:pt x="164" y="33"/>
                  <a:pt x="164" y="33"/>
                  <a:pt x="164" y="33"/>
                </a:cubicBezTo>
                <a:cubicBezTo>
                  <a:pt x="163" y="32"/>
                  <a:pt x="163" y="31"/>
                  <a:pt x="163" y="31"/>
                </a:cubicBezTo>
                <a:cubicBezTo>
                  <a:pt x="165" y="31"/>
                  <a:pt x="167" y="33"/>
                  <a:pt x="169" y="34"/>
                </a:cubicBezTo>
                <a:cubicBezTo>
                  <a:pt x="169" y="34"/>
                  <a:pt x="169" y="34"/>
                  <a:pt x="169" y="34"/>
                </a:cubicBezTo>
                <a:cubicBezTo>
                  <a:pt x="169" y="35"/>
                  <a:pt x="169" y="35"/>
                  <a:pt x="170" y="35"/>
                </a:cubicBezTo>
                <a:cubicBezTo>
                  <a:pt x="170" y="35"/>
                  <a:pt x="170" y="35"/>
                  <a:pt x="170" y="35"/>
                </a:cubicBezTo>
                <a:cubicBezTo>
                  <a:pt x="170" y="35"/>
                  <a:pt x="170" y="35"/>
                  <a:pt x="170" y="35"/>
                </a:cubicBezTo>
                <a:cubicBezTo>
                  <a:pt x="170" y="35"/>
                  <a:pt x="170" y="35"/>
                  <a:pt x="170" y="35"/>
                </a:cubicBezTo>
                <a:cubicBezTo>
                  <a:pt x="170" y="35"/>
                  <a:pt x="170" y="36"/>
                  <a:pt x="170" y="36"/>
                </a:cubicBezTo>
                <a:cubicBezTo>
                  <a:pt x="171" y="36"/>
                  <a:pt x="171" y="36"/>
                  <a:pt x="171" y="36"/>
                </a:cubicBezTo>
                <a:cubicBezTo>
                  <a:pt x="171" y="36"/>
                  <a:pt x="171" y="36"/>
                  <a:pt x="171" y="36"/>
                </a:cubicBezTo>
                <a:cubicBezTo>
                  <a:pt x="171" y="35"/>
                  <a:pt x="171" y="35"/>
                  <a:pt x="171" y="34"/>
                </a:cubicBezTo>
                <a:cubicBezTo>
                  <a:pt x="160" y="21"/>
                  <a:pt x="145" y="12"/>
                  <a:pt x="129" y="6"/>
                </a:cubicBezTo>
                <a:cubicBezTo>
                  <a:pt x="128" y="5"/>
                  <a:pt x="128" y="6"/>
                  <a:pt x="127" y="6"/>
                </a:cubicBezTo>
                <a:cubicBezTo>
                  <a:pt x="128" y="5"/>
                  <a:pt x="127" y="5"/>
                  <a:pt x="127" y="5"/>
                </a:cubicBezTo>
                <a:cubicBezTo>
                  <a:pt x="117" y="2"/>
                  <a:pt x="107" y="0"/>
                  <a:pt x="96" y="0"/>
                </a:cubicBezTo>
                <a:cubicBezTo>
                  <a:pt x="85" y="0"/>
                  <a:pt x="75" y="1"/>
                  <a:pt x="66" y="5"/>
                </a:cubicBezTo>
                <a:cubicBezTo>
                  <a:pt x="65" y="6"/>
                  <a:pt x="65" y="6"/>
                  <a:pt x="65" y="6"/>
                </a:cubicBezTo>
                <a:cubicBezTo>
                  <a:pt x="65" y="6"/>
                  <a:pt x="62" y="6"/>
                  <a:pt x="60" y="7"/>
                </a:cubicBezTo>
                <a:cubicBezTo>
                  <a:pt x="45" y="13"/>
                  <a:pt x="31" y="24"/>
                  <a:pt x="21" y="37"/>
                </a:cubicBezTo>
                <a:cubicBezTo>
                  <a:pt x="20" y="37"/>
                  <a:pt x="20" y="38"/>
                  <a:pt x="20" y="38"/>
                </a:cubicBezTo>
                <a:cubicBezTo>
                  <a:pt x="22" y="37"/>
                  <a:pt x="26" y="33"/>
                  <a:pt x="30" y="31"/>
                </a:cubicBezTo>
                <a:cubicBezTo>
                  <a:pt x="30" y="31"/>
                  <a:pt x="30" y="31"/>
                  <a:pt x="30" y="31"/>
                </a:cubicBezTo>
                <a:cubicBezTo>
                  <a:pt x="31" y="30"/>
                  <a:pt x="31" y="30"/>
                  <a:pt x="31" y="30"/>
                </a:cubicBezTo>
                <a:cubicBezTo>
                  <a:pt x="31" y="30"/>
                  <a:pt x="31" y="30"/>
                  <a:pt x="32" y="30"/>
                </a:cubicBezTo>
                <a:cubicBezTo>
                  <a:pt x="32" y="30"/>
                  <a:pt x="32" y="30"/>
                  <a:pt x="32" y="29"/>
                </a:cubicBezTo>
                <a:cubicBezTo>
                  <a:pt x="32" y="29"/>
                  <a:pt x="33" y="29"/>
                  <a:pt x="33" y="29"/>
                </a:cubicBezTo>
                <a:cubicBezTo>
                  <a:pt x="33" y="29"/>
                  <a:pt x="33" y="29"/>
                  <a:pt x="33" y="29"/>
                </a:cubicBezTo>
                <a:cubicBezTo>
                  <a:pt x="33" y="29"/>
                  <a:pt x="33" y="29"/>
                  <a:pt x="34" y="29"/>
                </a:cubicBezTo>
                <a:cubicBezTo>
                  <a:pt x="34" y="29"/>
                  <a:pt x="34" y="29"/>
                  <a:pt x="34" y="29"/>
                </a:cubicBezTo>
                <a:cubicBezTo>
                  <a:pt x="34" y="29"/>
                  <a:pt x="34" y="29"/>
                  <a:pt x="34" y="29"/>
                </a:cubicBezTo>
                <a:cubicBezTo>
                  <a:pt x="34" y="29"/>
                  <a:pt x="34" y="29"/>
                  <a:pt x="34" y="28"/>
                </a:cubicBezTo>
                <a:cubicBezTo>
                  <a:pt x="34" y="29"/>
                  <a:pt x="34" y="29"/>
                  <a:pt x="34" y="29"/>
                </a:cubicBezTo>
                <a:cubicBezTo>
                  <a:pt x="34" y="29"/>
                  <a:pt x="34" y="29"/>
                  <a:pt x="34" y="29"/>
                </a:cubicBezTo>
                <a:cubicBezTo>
                  <a:pt x="34" y="30"/>
                  <a:pt x="34" y="30"/>
                  <a:pt x="34" y="30"/>
                </a:cubicBezTo>
                <a:cubicBezTo>
                  <a:pt x="34" y="30"/>
                  <a:pt x="34" y="30"/>
                  <a:pt x="34" y="31"/>
                </a:cubicBezTo>
                <a:cubicBezTo>
                  <a:pt x="34" y="31"/>
                  <a:pt x="34" y="32"/>
                  <a:pt x="34" y="33"/>
                </a:cubicBezTo>
                <a:cubicBezTo>
                  <a:pt x="34" y="33"/>
                  <a:pt x="34" y="33"/>
                  <a:pt x="34" y="33"/>
                </a:cubicBezTo>
                <a:cubicBezTo>
                  <a:pt x="34" y="33"/>
                  <a:pt x="34" y="34"/>
                  <a:pt x="33" y="35"/>
                </a:cubicBezTo>
                <a:cubicBezTo>
                  <a:pt x="33" y="35"/>
                  <a:pt x="33" y="35"/>
                  <a:pt x="33" y="35"/>
                </a:cubicBezTo>
                <a:cubicBezTo>
                  <a:pt x="33" y="35"/>
                  <a:pt x="33" y="36"/>
                  <a:pt x="33" y="36"/>
                </a:cubicBezTo>
                <a:cubicBezTo>
                  <a:pt x="33" y="37"/>
                  <a:pt x="33" y="37"/>
                  <a:pt x="33" y="37"/>
                </a:cubicBezTo>
                <a:cubicBezTo>
                  <a:pt x="33" y="37"/>
                  <a:pt x="33" y="38"/>
                  <a:pt x="33" y="38"/>
                </a:cubicBezTo>
                <a:cubicBezTo>
                  <a:pt x="33" y="39"/>
                  <a:pt x="33" y="39"/>
                  <a:pt x="33" y="39"/>
                </a:cubicBezTo>
                <a:cubicBezTo>
                  <a:pt x="33" y="39"/>
                  <a:pt x="33" y="39"/>
                  <a:pt x="33" y="40"/>
                </a:cubicBezTo>
                <a:cubicBezTo>
                  <a:pt x="33" y="40"/>
                  <a:pt x="33" y="41"/>
                  <a:pt x="33" y="42"/>
                </a:cubicBezTo>
                <a:cubicBezTo>
                  <a:pt x="33" y="42"/>
                  <a:pt x="33" y="42"/>
                  <a:pt x="33" y="42"/>
                </a:cubicBezTo>
                <a:cubicBezTo>
                  <a:pt x="33" y="43"/>
                  <a:pt x="33" y="43"/>
                  <a:pt x="33" y="44"/>
                </a:cubicBezTo>
                <a:cubicBezTo>
                  <a:pt x="33" y="45"/>
                  <a:pt x="33" y="45"/>
                  <a:pt x="33" y="46"/>
                </a:cubicBezTo>
                <a:cubicBezTo>
                  <a:pt x="33" y="46"/>
                  <a:pt x="33" y="46"/>
                  <a:pt x="33" y="47"/>
                </a:cubicBezTo>
                <a:cubicBezTo>
                  <a:pt x="33" y="47"/>
                  <a:pt x="33" y="47"/>
                  <a:pt x="33" y="47"/>
                </a:cubicBezTo>
                <a:cubicBezTo>
                  <a:pt x="34" y="48"/>
                  <a:pt x="34" y="49"/>
                  <a:pt x="34" y="49"/>
                </a:cubicBezTo>
                <a:cubicBezTo>
                  <a:pt x="33" y="50"/>
                  <a:pt x="32" y="51"/>
                  <a:pt x="31" y="51"/>
                </a:cubicBezTo>
                <a:cubicBezTo>
                  <a:pt x="31" y="51"/>
                  <a:pt x="31" y="52"/>
                  <a:pt x="31" y="52"/>
                </a:cubicBezTo>
                <a:cubicBezTo>
                  <a:pt x="30" y="52"/>
                  <a:pt x="30" y="52"/>
                  <a:pt x="30" y="53"/>
                </a:cubicBezTo>
                <a:cubicBezTo>
                  <a:pt x="29" y="53"/>
                  <a:pt x="29" y="53"/>
                  <a:pt x="29" y="54"/>
                </a:cubicBezTo>
                <a:cubicBezTo>
                  <a:pt x="28" y="54"/>
                  <a:pt x="28" y="54"/>
                  <a:pt x="28" y="55"/>
                </a:cubicBezTo>
                <a:cubicBezTo>
                  <a:pt x="28" y="55"/>
                  <a:pt x="27" y="55"/>
                  <a:pt x="27" y="55"/>
                </a:cubicBezTo>
                <a:cubicBezTo>
                  <a:pt x="27" y="56"/>
                  <a:pt x="26" y="56"/>
                  <a:pt x="26" y="56"/>
                </a:cubicBezTo>
                <a:cubicBezTo>
                  <a:pt x="26" y="57"/>
                  <a:pt x="25" y="57"/>
                  <a:pt x="25" y="58"/>
                </a:cubicBezTo>
                <a:cubicBezTo>
                  <a:pt x="25" y="58"/>
                  <a:pt x="24" y="59"/>
                  <a:pt x="24" y="59"/>
                </a:cubicBezTo>
                <a:cubicBezTo>
                  <a:pt x="24" y="59"/>
                  <a:pt x="24" y="59"/>
                  <a:pt x="24" y="59"/>
                </a:cubicBezTo>
                <a:cubicBezTo>
                  <a:pt x="24" y="59"/>
                  <a:pt x="23" y="60"/>
                  <a:pt x="23" y="60"/>
                </a:cubicBezTo>
                <a:cubicBezTo>
                  <a:pt x="23" y="60"/>
                  <a:pt x="22" y="61"/>
                  <a:pt x="22" y="62"/>
                </a:cubicBezTo>
                <a:cubicBezTo>
                  <a:pt x="22" y="62"/>
                  <a:pt x="22" y="62"/>
                  <a:pt x="22" y="62"/>
                </a:cubicBezTo>
                <a:cubicBezTo>
                  <a:pt x="22" y="62"/>
                  <a:pt x="21" y="63"/>
                  <a:pt x="21" y="63"/>
                </a:cubicBezTo>
                <a:cubicBezTo>
                  <a:pt x="21" y="63"/>
                  <a:pt x="21" y="64"/>
                  <a:pt x="20" y="64"/>
                </a:cubicBezTo>
                <a:cubicBezTo>
                  <a:pt x="20" y="64"/>
                  <a:pt x="20" y="64"/>
                  <a:pt x="20" y="64"/>
                </a:cubicBezTo>
                <a:cubicBezTo>
                  <a:pt x="20" y="65"/>
                  <a:pt x="20" y="65"/>
                  <a:pt x="20" y="65"/>
                </a:cubicBezTo>
                <a:cubicBezTo>
                  <a:pt x="19" y="66"/>
                  <a:pt x="19" y="66"/>
                  <a:pt x="19" y="67"/>
                </a:cubicBezTo>
                <a:cubicBezTo>
                  <a:pt x="19" y="67"/>
                  <a:pt x="19" y="67"/>
                  <a:pt x="19" y="67"/>
                </a:cubicBezTo>
                <a:cubicBezTo>
                  <a:pt x="18" y="68"/>
                  <a:pt x="18" y="69"/>
                  <a:pt x="18" y="70"/>
                </a:cubicBezTo>
                <a:cubicBezTo>
                  <a:pt x="17" y="71"/>
                  <a:pt x="17" y="72"/>
                  <a:pt x="16" y="73"/>
                </a:cubicBezTo>
                <a:cubicBezTo>
                  <a:pt x="16" y="73"/>
                  <a:pt x="16" y="73"/>
                  <a:pt x="16" y="73"/>
                </a:cubicBezTo>
                <a:cubicBezTo>
                  <a:pt x="16" y="74"/>
                  <a:pt x="16" y="75"/>
                  <a:pt x="16" y="75"/>
                </a:cubicBezTo>
                <a:cubicBezTo>
                  <a:pt x="16" y="75"/>
                  <a:pt x="16" y="75"/>
                  <a:pt x="16" y="75"/>
                </a:cubicBezTo>
                <a:cubicBezTo>
                  <a:pt x="15" y="77"/>
                  <a:pt x="15" y="79"/>
                  <a:pt x="14" y="80"/>
                </a:cubicBezTo>
                <a:cubicBezTo>
                  <a:pt x="14" y="81"/>
                  <a:pt x="14" y="82"/>
                  <a:pt x="14" y="83"/>
                </a:cubicBezTo>
                <a:cubicBezTo>
                  <a:pt x="14" y="83"/>
                  <a:pt x="14" y="83"/>
                  <a:pt x="14" y="83"/>
                </a:cubicBezTo>
                <a:cubicBezTo>
                  <a:pt x="14" y="83"/>
                  <a:pt x="14" y="83"/>
                  <a:pt x="14"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2" y="83"/>
                </a:cubicBezTo>
                <a:cubicBezTo>
                  <a:pt x="12" y="83"/>
                  <a:pt x="12" y="83"/>
                  <a:pt x="12" y="83"/>
                </a:cubicBezTo>
                <a:cubicBezTo>
                  <a:pt x="12" y="83"/>
                  <a:pt x="12" y="83"/>
                  <a:pt x="12" y="83"/>
                </a:cubicBezTo>
                <a:cubicBezTo>
                  <a:pt x="12" y="83"/>
                  <a:pt x="12" y="83"/>
                  <a:pt x="12" y="83"/>
                </a:cubicBezTo>
                <a:cubicBezTo>
                  <a:pt x="11" y="83"/>
                  <a:pt x="11" y="83"/>
                  <a:pt x="11" y="83"/>
                </a:cubicBezTo>
                <a:cubicBezTo>
                  <a:pt x="11" y="83"/>
                  <a:pt x="11" y="83"/>
                  <a:pt x="11" y="83"/>
                </a:cubicBezTo>
                <a:cubicBezTo>
                  <a:pt x="10" y="82"/>
                  <a:pt x="10" y="82"/>
                  <a:pt x="10" y="82"/>
                </a:cubicBezTo>
                <a:cubicBezTo>
                  <a:pt x="10" y="82"/>
                  <a:pt x="10" y="82"/>
                  <a:pt x="10" y="82"/>
                </a:cubicBezTo>
                <a:cubicBezTo>
                  <a:pt x="10" y="82"/>
                  <a:pt x="10" y="82"/>
                  <a:pt x="9" y="82"/>
                </a:cubicBezTo>
                <a:cubicBezTo>
                  <a:pt x="9" y="82"/>
                  <a:pt x="9" y="82"/>
                  <a:pt x="9" y="82"/>
                </a:cubicBezTo>
                <a:cubicBezTo>
                  <a:pt x="8" y="82"/>
                  <a:pt x="8" y="82"/>
                  <a:pt x="7" y="82"/>
                </a:cubicBezTo>
                <a:cubicBezTo>
                  <a:pt x="7" y="82"/>
                  <a:pt x="7" y="82"/>
                  <a:pt x="7" y="82"/>
                </a:cubicBezTo>
                <a:cubicBezTo>
                  <a:pt x="6" y="82"/>
                  <a:pt x="6" y="82"/>
                  <a:pt x="6" y="82"/>
                </a:cubicBezTo>
                <a:cubicBezTo>
                  <a:pt x="6" y="82"/>
                  <a:pt x="5" y="82"/>
                  <a:pt x="5" y="82"/>
                </a:cubicBezTo>
                <a:cubicBezTo>
                  <a:pt x="5" y="82"/>
                  <a:pt x="5" y="82"/>
                  <a:pt x="5" y="82"/>
                </a:cubicBezTo>
                <a:cubicBezTo>
                  <a:pt x="5" y="82"/>
                  <a:pt x="5" y="81"/>
                  <a:pt x="5" y="81"/>
                </a:cubicBezTo>
                <a:cubicBezTo>
                  <a:pt x="5" y="81"/>
                  <a:pt x="4" y="81"/>
                  <a:pt x="4" y="81"/>
                </a:cubicBezTo>
                <a:cubicBezTo>
                  <a:pt x="4" y="81"/>
                  <a:pt x="4" y="81"/>
                  <a:pt x="4" y="81"/>
                </a:cubicBezTo>
                <a:cubicBezTo>
                  <a:pt x="4" y="81"/>
                  <a:pt x="4" y="81"/>
                  <a:pt x="4" y="81"/>
                </a:cubicBezTo>
                <a:cubicBezTo>
                  <a:pt x="4" y="81"/>
                  <a:pt x="4" y="81"/>
                  <a:pt x="4" y="81"/>
                </a:cubicBezTo>
                <a:cubicBezTo>
                  <a:pt x="3" y="81"/>
                  <a:pt x="3" y="81"/>
                  <a:pt x="3" y="81"/>
                </a:cubicBezTo>
                <a:cubicBezTo>
                  <a:pt x="3" y="81"/>
                  <a:pt x="3" y="81"/>
                  <a:pt x="3" y="81"/>
                </a:cubicBezTo>
                <a:cubicBezTo>
                  <a:pt x="3" y="81"/>
                  <a:pt x="3" y="81"/>
                  <a:pt x="3" y="81"/>
                </a:cubicBezTo>
                <a:cubicBezTo>
                  <a:pt x="2" y="81"/>
                  <a:pt x="2" y="81"/>
                  <a:pt x="2" y="81"/>
                </a:cubicBezTo>
                <a:cubicBezTo>
                  <a:pt x="1" y="86"/>
                  <a:pt x="0" y="91"/>
                  <a:pt x="0" y="96"/>
                </a:cubicBezTo>
                <a:cubicBezTo>
                  <a:pt x="0" y="113"/>
                  <a:pt x="5" y="129"/>
                  <a:pt x="12" y="143"/>
                </a:cubicBezTo>
                <a:cubicBezTo>
                  <a:pt x="13" y="145"/>
                  <a:pt x="16" y="148"/>
                  <a:pt x="17" y="148"/>
                </a:cubicBezTo>
                <a:cubicBezTo>
                  <a:pt x="16" y="149"/>
                  <a:pt x="16" y="149"/>
                  <a:pt x="17" y="150"/>
                </a:cubicBezTo>
                <a:cubicBezTo>
                  <a:pt x="28" y="168"/>
                  <a:pt x="46" y="181"/>
                  <a:pt x="67" y="188"/>
                </a:cubicBezTo>
                <a:cubicBezTo>
                  <a:pt x="69" y="189"/>
                  <a:pt x="71" y="188"/>
                  <a:pt x="73" y="188"/>
                </a:cubicBezTo>
                <a:cubicBezTo>
                  <a:pt x="73" y="189"/>
                  <a:pt x="76" y="190"/>
                  <a:pt x="78" y="191"/>
                </a:cubicBezTo>
                <a:cubicBezTo>
                  <a:pt x="84" y="192"/>
                  <a:pt x="90" y="193"/>
                  <a:pt x="96" y="193"/>
                </a:cubicBezTo>
                <a:cubicBezTo>
                  <a:pt x="103" y="193"/>
                  <a:pt x="110" y="192"/>
                  <a:pt x="116" y="190"/>
                </a:cubicBezTo>
                <a:cubicBezTo>
                  <a:pt x="118" y="190"/>
                  <a:pt x="121" y="189"/>
                  <a:pt x="122" y="188"/>
                </a:cubicBezTo>
                <a:cubicBezTo>
                  <a:pt x="122" y="188"/>
                  <a:pt x="123" y="188"/>
                  <a:pt x="124" y="188"/>
                </a:cubicBezTo>
                <a:cubicBezTo>
                  <a:pt x="148" y="181"/>
                  <a:pt x="166" y="167"/>
                  <a:pt x="177" y="149"/>
                </a:cubicBezTo>
                <a:close/>
                <a:moveTo>
                  <a:pt x="77" y="153"/>
                </a:moveTo>
                <a:cubicBezTo>
                  <a:pt x="77" y="153"/>
                  <a:pt x="77" y="153"/>
                  <a:pt x="76" y="154"/>
                </a:cubicBezTo>
                <a:cubicBezTo>
                  <a:pt x="76" y="154"/>
                  <a:pt x="76" y="154"/>
                  <a:pt x="76" y="154"/>
                </a:cubicBezTo>
                <a:cubicBezTo>
                  <a:pt x="76" y="154"/>
                  <a:pt x="76" y="155"/>
                  <a:pt x="75" y="155"/>
                </a:cubicBezTo>
                <a:cubicBezTo>
                  <a:pt x="75" y="155"/>
                  <a:pt x="75" y="155"/>
                  <a:pt x="75" y="155"/>
                </a:cubicBezTo>
                <a:cubicBezTo>
                  <a:pt x="75" y="155"/>
                  <a:pt x="75" y="156"/>
                  <a:pt x="74" y="156"/>
                </a:cubicBezTo>
                <a:cubicBezTo>
                  <a:pt x="74" y="156"/>
                  <a:pt x="74" y="156"/>
                  <a:pt x="74" y="156"/>
                </a:cubicBezTo>
                <a:cubicBezTo>
                  <a:pt x="74" y="156"/>
                  <a:pt x="74" y="156"/>
                  <a:pt x="74" y="156"/>
                </a:cubicBezTo>
                <a:cubicBezTo>
                  <a:pt x="74" y="156"/>
                  <a:pt x="74" y="156"/>
                  <a:pt x="74" y="156"/>
                </a:cubicBezTo>
                <a:cubicBezTo>
                  <a:pt x="74" y="157"/>
                  <a:pt x="74" y="157"/>
                  <a:pt x="74" y="157"/>
                </a:cubicBezTo>
                <a:cubicBezTo>
                  <a:pt x="73" y="157"/>
                  <a:pt x="73" y="158"/>
                  <a:pt x="73" y="158"/>
                </a:cubicBezTo>
                <a:cubicBezTo>
                  <a:pt x="73" y="158"/>
                  <a:pt x="73" y="158"/>
                  <a:pt x="73" y="158"/>
                </a:cubicBezTo>
                <a:cubicBezTo>
                  <a:pt x="72" y="158"/>
                  <a:pt x="72" y="159"/>
                  <a:pt x="71" y="159"/>
                </a:cubicBezTo>
                <a:cubicBezTo>
                  <a:pt x="71" y="159"/>
                  <a:pt x="71" y="159"/>
                  <a:pt x="71" y="159"/>
                </a:cubicBezTo>
                <a:cubicBezTo>
                  <a:pt x="71" y="160"/>
                  <a:pt x="70" y="160"/>
                  <a:pt x="70" y="161"/>
                </a:cubicBezTo>
                <a:cubicBezTo>
                  <a:pt x="70" y="161"/>
                  <a:pt x="69" y="161"/>
                  <a:pt x="69" y="161"/>
                </a:cubicBezTo>
                <a:cubicBezTo>
                  <a:pt x="69" y="162"/>
                  <a:pt x="69" y="162"/>
                  <a:pt x="69" y="162"/>
                </a:cubicBezTo>
                <a:cubicBezTo>
                  <a:pt x="68" y="162"/>
                  <a:pt x="68" y="163"/>
                  <a:pt x="67" y="163"/>
                </a:cubicBezTo>
                <a:cubicBezTo>
                  <a:pt x="67" y="163"/>
                  <a:pt x="67" y="163"/>
                  <a:pt x="67" y="163"/>
                </a:cubicBezTo>
                <a:cubicBezTo>
                  <a:pt x="67" y="163"/>
                  <a:pt x="67" y="163"/>
                  <a:pt x="67" y="163"/>
                </a:cubicBezTo>
                <a:cubicBezTo>
                  <a:pt x="67" y="163"/>
                  <a:pt x="67" y="164"/>
                  <a:pt x="66" y="164"/>
                </a:cubicBezTo>
                <a:cubicBezTo>
                  <a:pt x="66" y="164"/>
                  <a:pt x="66" y="164"/>
                  <a:pt x="66" y="164"/>
                </a:cubicBezTo>
                <a:cubicBezTo>
                  <a:pt x="66" y="164"/>
                  <a:pt x="66" y="165"/>
                  <a:pt x="65" y="165"/>
                </a:cubicBezTo>
                <a:cubicBezTo>
                  <a:pt x="65" y="165"/>
                  <a:pt x="65" y="165"/>
                  <a:pt x="65" y="165"/>
                </a:cubicBezTo>
                <a:cubicBezTo>
                  <a:pt x="65" y="165"/>
                  <a:pt x="65" y="165"/>
                  <a:pt x="65" y="165"/>
                </a:cubicBezTo>
                <a:cubicBezTo>
                  <a:pt x="65" y="165"/>
                  <a:pt x="65" y="165"/>
                  <a:pt x="65" y="165"/>
                </a:cubicBezTo>
                <a:cubicBezTo>
                  <a:pt x="64" y="166"/>
                  <a:pt x="64" y="166"/>
                  <a:pt x="64" y="166"/>
                </a:cubicBezTo>
                <a:cubicBezTo>
                  <a:pt x="63" y="166"/>
                  <a:pt x="63" y="166"/>
                  <a:pt x="63" y="166"/>
                </a:cubicBezTo>
                <a:cubicBezTo>
                  <a:pt x="63" y="166"/>
                  <a:pt x="63" y="166"/>
                  <a:pt x="63" y="166"/>
                </a:cubicBezTo>
                <a:cubicBezTo>
                  <a:pt x="63" y="167"/>
                  <a:pt x="63" y="167"/>
                  <a:pt x="63" y="167"/>
                </a:cubicBezTo>
                <a:cubicBezTo>
                  <a:pt x="63" y="167"/>
                  <a:pt x="63" y="167"/>
                  <a:pt x="62" y="167"/>
                </a:cubicBezTo>
                <a:cubicBezTo>
                  <a:pt x="62" y="167"/>
                  <a:pt x="62" y="167"/>
                  <a:pt x="62" y="167"/>
                </a:cubicBezTo>
                <a:cubicBezTo>
                  <a:pt x="62" y="168"/>
                  <a:pt x="62" y="168"/>
                  <a:pt x="62" y="168"/>
                </a:cubicBezTo>
                <a:cubicBezTo>
                  <a:pt x="62" y="168"/>
                  <a:pt x="62" y="168"/>
                  <a:pt x="62" y="168"/>
                </a:cubicBezTo>
                <a:cubicBezTo>
                  <a:pt x="62" y="168"/>
                  <a:pt x="61" y="168"/>
                  <a:pt x="61" y="168"/>
                </a:cubicBezTo>
                <a:cubicBezTo>
                  <a:pt x="61" y="168"/>
                  <a:pt x="61" y="168"/>
                  <a:pt x="61" y="168"/>
                </a:cubicBezTo>
                <a:cubicBezTo>
                  <a:pt x="61" y="168"/>
                  <a:pt x="61" y="168"/>
                  <a:pt x="61" y="168"/>
                </a:cubicBezTo>
                <a:cubicBezTo>
                  <a:pt x="61" y="168"/>
                  <a:pt x="61" y="168"/>
                  <a:pt x="61" y="168"/>
                </a:cubicBezTo>
                <a:cubicBezTo>
                  <a:pt x="61" y="169"/>
                  <a:pt x="60" y="169"/>
                  <a:pt x="60" y="169"/>
                </a:cubicBezTo>
                <a:cubicBezTo>
                  <a:pt x="60" y="169"/>
                  <a:pt x="60" y="169"/>
                  <a:pt x="60" y="169"/>
                </a:cubicBezTo>
                <a:cubicBezTo>
                  <a:pt x="60" y="169"/>
                  <a:pt x="60" y="169"/>
                  <a:pt x="59" y="169"/>
                </a:cubicBezTo>
                <a:cubicBezTo>
                  <a:pt x="59" y="170"/>
                  <a:pt x="59" y="170"/>
                  <a:pt x="59" y="170"/>
                </a:cubicBezTo>
                <a:cubicBezTo>
                  <a:pt x="59" y="170"/>
                  <a:pt x="58" y="170"/>
                  <a:pt x="58" y="170"/>
                </a:cubicBezTo>
                <a:cubicBezTo>
                  <a:pt x="50" y="167"/>
                  <a:pt x="30" y="155"/>
                  <a:pt x="27" y="149"/>
                </a:cubicBezTo>
                <a:cubicBezTo>
                  <a:pt x="26" y="148"/>
                  <a:pt x="26" y="147"/>
                  <a:pt x="26" y="146"/>
                </a:cubicBezTo>
                <a:cubicBezTo>
                  <a:pt x="26" y="146"/>
                  <a:pt x="26" y="146"/>
                  <a:pt x="26" y="146"/>
                </a:cubicBezTo>
                <a:cubicBezTo>
                  <a:pt x="26" y="146"/>
                  <a:pt x="26" y="146"/>
                  <a:pt x="26" y="145"/>
                </a:cubicBezTo>
                <a:cubicBezTo>
                  <a:pt x="26" y="145"/>
                  <a:pt x="26" y="145"/>
                  <a:pt x="26" y="145"/>
                </a:cubicBezTo>
                <a:cubicBezTo>
                  <a:pt x="26" y="145"/>
                  <a:pt x="26" y="145"/>
                  <a:pt x="26" y="145"/>
                </a:cubicBezTo>
                <a:cubicBezTo>
                  <a:pt x="26" y="145"/>
                  <a:pt x="26" y="145"/>
                  <a:pt x="26" y="145"/>
                </a:cubicBezTo>
                <a:cubicBezTo>
                  <a:pt x="26" y="144"/>
                  <a:pt x="26" y="144"/>
                  <a:pt x="26" y="144"/>
                </a:cubicBezTo>
                <a:cubicBezTo>
                  <a:pt x="26" y="144"/>
                  <a:pt x="26" y="144"/>
                  <a:pt x="26" y="144"/>
                </a:cubicBezTo>
                <a:cubicBezTo>
                  <a:pt x="26" y="143"/>
                  <a:pt x="26" y="143"/>
                  <a:pt x="26" y="143"/>
                </a:cubicBezTo>
                <a:cubicBezTo>
                  <a:pt x="26" y="143"/>
                  <a:pt x="25" y="143"/>
                  <a:pt x="25" y="143"/>
                </a:cubicBezTo>
                <a:cubicBezTo>
                  <a:pt x="25" y="142"/>
                  <a:pt x="25" y="142"/>
                  <a:pt x="25" y="142"/>
                </a:cubicBezTo>
                <a:cubicBezTo>
                  <a:pt x="25" y="142"/>
                  <a:pt x="25" y="141"/>
                  <a:pt x="25" y="141"/>
                </a:cubicBezTo>
                <a:cubicBezTo>
                  <a:pt x="25" y="141"/>
                  <a:pt x="25" y="141"/>
                  <a:pt x="25" y="140"/>
                </a:cubicBezTo>
                <a:cubicBezTo>
                  <a:pt x="25" y="140"/>
                  <a:pt x="25" y="140"/>
                  <a:pt x="25" y="140"/>
                </a:cubicBezTo>
                <a:cubicBezTo>
                  <a:pt x="25" y="139"/>
                  <a:pt x="25" y="138"/>
                  <a:pt x="25" y="137"/>
                </a:cubicBezTo>
                <a:cubicBezTo>
                  <a:pt x="25" y="137"/>
                  <a:pt x="25" y="137"/>
                  <a:pt x="25" y="137"/>
                </a:cubicBezTo>
                <a:cubicBezTo>
                  <a:pt x="24" y="134"/>
                  <a:pt x="24" y="130"/>
                  <a:pt x="24" y="127"/>
                </a:cubicBezTo>
                <a:cubicBezTo>
                  <a:pt x="24" y="127"/>
                  <a:pt x="24" y="127"/>
                  <a:pt x="24" y="127"/>
                </a:cubicBezTo>
                <a:cubicBezTo>
                  <a:pt x="24" y="126"/>
                  <a:pt x="24" y="126"/>
                  <a:pt x="24" y="125"/>
                </a:cubicBezTo>
                <a:cubicBezTo>
                  <a:pt x="24" y="125"/>
                  <a:pt x="24" y="125"/>
                  <a:pt x="24" y="125"/>
                </a:cubicBezTo>
                <a:cubicBezTo>
                  <a:pt x="24" y="124"/>
                  <a:pt x="24" y="124"/>
                  <a:pt x="24" y="123"/>
                </a:cubicBezTo>
                <a:cubicBezTo>
                  <a:pt x="24" y="123"/>
                  <a:pt x="24" y="123"/>
                  <a:pt x="24" y="123"/>
                </a:cubicBezTo>
                <a:cubicBezTo>
                  <a:pt x="24" y="122"/>
                  <a:pt x="24" y="122"/>
                  <a:pt x="24" y="121"/>
                </a:cubicBezTo>
                <a:cubicBezTo>
                  <a:pt x="24" y="121"/>
                  <a:pt x="24" y="121"/>
                  <a:pt x="24" y="121"/>
                </a:cubicBezTo>
                <a:cubicBezTo>
                  <a:pt x="24" y="121"/>
                  <a:pt x="24" y="120"/>
                  <a:pt x="24" y="120"/>
                </a:cubicBezTo>
                <a:cubicBezTo>
                  <a:pt x="24" y="120"/>
                  <a:pt x="24" y="120"/>
                  <a:pt x="24" y="119"/>
                </a:cubicBezTo>
                <a:cubicBezTo>
                  <a:pt x="24" y="119"/>
                  <a:pt x="24" y="119"/>
                  <a:pt x="24" y="118"/>
                </a:cubicBezTo>
                <a:cubicBezTo>
                  <a:pt x="24" y="118"/>
                  <a:pt x="24" y="118"/>
                  <a:pt x="24" y="118"/>
                </a:cubicBezTo>
                <a:cubicBezTo>
                  <a:pt x="25" y="118"/>
                  <a:pt x="25" y="117"/>
                  <a:pt x="25" y="117"/>
                </a:cubicBezTo>
                <a:cubicBezTo>
                  <a:pt x="25" y="117"/>
                  <a:pt x="26" y="117"/>
                  <a:pt x="26" y="117"/>
                </a:cubicBezTo>
                <a:cubicBezTo>
                  <a:pt x="26" y="117"/>
                  <a:pt x="27" y="117"/>
                  <a:pt x="27" y="117"/>
                </a:cubicBezTo>
                <a:cubicBezTo>
                  <a:pt x="27" y="117"/>
                  <a:pt x="27" y="117"/>
                  <a:pt x="28" y="117"/>
                </a:cubicBezTo>
                <a:cubicBezTo>
                  <a:pt x="28" y="118"/>
                  <a:pt x="28" y="118"/>
                  <a:pt x="29" y="118"/>
                </a:cubicBezTo>
                <a:cubicBezTo>
                  <a:pt x="29" y="118"/>
                  <a:pt x="29" y="118"/>
                  <a:pt x="29" y="118"/>
                </a:cubicBezTo>
                <a:cubicBezTo>
                  <a:pt x="30" y="118"/>
                  <a:pt x="30" y="118"/>
                  <a:pt x="31" y="118"/>
                </a:cubicBezTo>
                <a:cubicBezTo>
                  <a:pt x="31" y="118"/>
                  <a:pt x="31" y="118"/>
                  <a:pt x="31" y="118"/>
                </a:cubicBezTo>
                <a:cubicBezTo>
                  <a:pt x="32" y="118"/>
                  <a:pt x="32" y="118"/>
                  <a:pt x="33" y="118"/>
                </a:cubicBezTo>
                <a:cubicBezTo>
                  <a:pt x="33" y="118"/>
                  <a:pt x="33" y="118"/>
                  <a:pt x="33" y="118"/>
                </a:cubicBezTo>
                <a:cubicBezTo>
                  <a:pt x="34" y="118"/>
                  <a:pt x="35" y="118"/>
                  <a:pt x="36" y="118"/>
                </a:cubicBezTo>
                <a:cubicBezTo>
                  <a:pt x="36" y="118"/>
                  <a:pt x="36" y="118"/>
                  <a:pt x="36" y="118"/>
                </a:cubicBezTo>
                <a:cubicBezTo>
                  <a:pt x="37" y="118"/>
                  <a:pt x="38" y="119"/>
                  <a:pt x="39" y="119"/>
                </a:cubicBezTo>
                <a:cubicBezTo>
                  <a:pt x="39" y="119"/>
                  <a:pt x="39" y="119"/>
                  <a:pt x="39" y="119"/>
                </a:cubicBezTo>
                <a:cubicBezTo>
                  <a:pt x="40" y="119"/>
                  <a:pt x="41" y="119"/>
                  <a:pt x="42" y="119"/>
                </a:cubicBezTo>
                <a:cubicBezTo>
                  <a:pt x="43" y="119"/>
                  <a:pt x="43" y="119"/>
                  <a:pt x="43" y="119"/>
                </a:cubicBezTo>
                <a:cubicBezTo>
                  <a:pt x="44" y="119"/>
                  <a:pt x="45" y="119"/>
                  <a:pt x="46" y="119"/>
                </a:cubicBezTo>
                <a:cubicBezTo>
                  <a:pt x="46" y="119"/>
                  <a:pt x="46" y="119"/>
                  <a:pt x="47" y="119"/>
                </a:cubicBezTo>
                <a:cubicBezTo>
                  <a:pt x="47" y="119"/>
                  <a:pt x="48" y="119"/>
                  <a:pt x="49" y="119"/>
                </a:cubicBezTo>
                <a:cubicBezTo>
                  <a:pt x="49" y="119"/>
                  <a:pt x="49" y="119"/>
                  <a:pt x="50" y="119"/>
                </a:cubicBezTo>
                <a:cubicBezTo>
                  <a:pt x="50" y="119"/>
                  <a:pt x="50" y="119"/>
                  <a:pt x="50" y="119"/>
                </a:cubicBezTo>
                <a:cubicBezTo>
                  <a:pt x="51" y="119"/>
                  <a:pt x="52" y="119"/>
                  <a:pt x="53" y="119"/>
                </a:cubicBezTo>
                <a:cubicBezTo>
                  <a:pt x="53" y="119"/>
                  <a:pt x="53" y="119"/>
                  <a:pt x="53" y="119"/>
                </a:cubicBezTo>
                <a:cubicBezTo>
                  <a:pt x="53" y="119"/>
                  <a:pt x="53" y="119"/>
                  <a:pt x="53" y="119"/>
                </a:cubicBezTo>
                <a:cubicBezTo>
                  <a:pt x="54" y="119"/>
                  <a:pt x="55" y="119"/>
                  <a:pt x="55" y="119"/>
                </a:cubicBezTo>
                <a:cubicBezTo>
                  <a:pt x="56" y="119"/>
                  <a:pt x="56" y="119"/>
                  <a:pt x="56" y="119"/>
                </a:cubicBezTo>
                <a:cubicBezTo>
                  <a:pt x="57" y="119"/>
                  <a:pt x="58" y="119"/>
                  <a:pt x="59" y="119"/>
                </a:cubicBezTo>
                <a:cubicBezTo>
                  <a:pt x="59" y="120"/>
                  <a:pt x="60" y="121"/>
                  <a:pt x="60" y="122"/>
                </a:cubicBezTo>
                <a:cubicBezTo>
                  <a:pt x="60" y="122"/>
                  <a:pt x="60" y="122"/>
                  <a:pt x="60" y="122"/>
                </a:cubicBezTo>
                <a:cubicBezTo>
                  <a:pt x="61" y="123"/>
                  <a:pt x="61" y="124"/>
                  <a:pt x="61" y="124"/>
                </a:cubicBezTo>
                <a:cubicBezTo>
                  <a:pt x="62" y="125"/>
                  <a:pt x="62" y="125"/>
                  <a:pt x="62" y="126"/>
                </a:cubicBezTo>
                <a:cubicBezTo>
                  <a:pt x="62" y="126"/>
                  <a:pt x="62" y="127"/>
                  <a:pt x="63" y="127"/>
                </a:cubicBezTo>
                <a:cubicBezTo>
                  <a:pt x="63" y="128"/>
                  <a:pt x="64" y="129"/>
                  <a:pt x="64" y="130"/>
                </a:cubicBezTo>
                <a:cubicBezTo>
                  <a:pt x="64" y="130"/>
                  <a:pt x="64" y="130"/>
                  <a:pt x="65" y="130"/>
                </a:cubicBezTo>
                <a:cubicBezTo>
                  <a:pt x="65" y="132"/>
                  <a:pt x="66" y="133"/>
                  <a:pt x="67" y="134"/>
                </a:cubicBezTo>
                <a:cubicBezTo>
                  <a:pt x="67" y="134"/>
                  <a:pt x="67" y="134"/>
                  <a:pt x="67" y="134"/>
                </a:cubicBezTo>
                <a:cubicBezTo>
                  <a:pt x="68" y="137"/>
                  <a:pt x="70" y="140"/>
                  <a:pt x="72" y="142"/>
                </a:cubicBezTo>
                <a:cubicBezTo>
                  <a:pt x="72" y="142"/>
                  <a:pt x="72" y="142"/>
                  <a:pt x="72" y="142"/>
                </a:cubicBezTo>
                <a:cubicBezTo>
                  <a:pt x="72" y="143"/>
                  <a:pt x="73" y="144"/>
                  <a:pt x="73" y="144"/>
                </a:cubicBezTo>
                <a:cubicBezTo>
                  <a:pt x="73" y="145"/>
                  <a:pt x="73" y="145"/>
                  <a:pt x="74" y="145"/>
                </a:cubicBezTo>
                <a:cubicBezTo>
                  <a:pt x="74" y="145"/>
                  <a:pt x="74" y="146"/>
                  <a:pt x="74" y="146"/>
                </a:cubicBezTo>
                <a:cubicBezTo>
                  <a:pt x="76" y="148"/>
                  <a:pt x="77" y="150"/>
                  <a:pt x="78" y="152"/>
                </a:cubicBezTo>
                <a:cubicBezTo>
                  <a:pt x="78" y="152"/>
                  <a:pt x="77" y="152"/>
                  <a:pt x="77" y="153"/>
                </a:cubicBezTo>
                <a:close/>
                <a:moveTo>
                  <a:pt x="116" y="84"/>
                </a:moveTo>
                <a:cubicBezTo>
                  <a:pt x="116" y="84"/>
                  <a:pt x="115" y="84"/>
                  <a:pt x="115" y="84"/>
                </a:cubicBezTo>
                <a:cubicBezTo>
                  <a:pt x="114" y="84"/>
                  <a:pt x="114" y="84"/>
                  <a:pt x="114" y="84"/>
                </a:cubicBezTo>
                <a:cubicBezTo>
                  <a:pt x="113" y="84"/>
                  <a:pt x="113" y="84"/>
                  <a:pt x="112" y="84"/>
                </a:cubicBezTo>
                <a:cubicBezTo>
                  <a:pt x="112" y="84"/>
                  <a:pt x="112" y="84"/>
                  <a:pt x="112" y="84"/>
                </a:cubicBezTo>
                <a:cubicBezTo>
                  <a:pt x="111" y="84"/>
                  <a:pt x="111" y="84"/>
                  <a:pt x="110" y="84"/>
                </a:cubicBezTo>
                <a:cubicBezTo>
                  <a:pt x="110" y="84"/>
                  <a:pt x="110" y="84"/>
                  <a:pt x="110" y="84"/>
                </a:cubicBezTo>
                <a:cubicBezTo>
                  <a:pt x="109" y="84"/>
                  <a:pt x="109" y="84"/>
                  <a:pt x="109" y="84"/>
                </a:cubicBezTo>
                <a:cubicBezTo>
                  <a:pt x="109" y="84"/>
                  <a:pt x="108" y="84"/>
                  <a:pt x="108" y="84"/>
                </a:cubicBezTo>
                <a:cubicBezTo>
                  <a:pt x="107" y="84"/>
                  <a:pt x="107" y="84"/>
                  <a:pt x="107" y="84"/>
                </a:cubicBezTo>
                <a:cubicBezTo>
                  <a:pt x="107" y="84"/>
                  <a:pt x="107" y="84"/>
                  <a:pt x="107" y="84"/>
                </a:cubicBezTo>
                <a:cubicBezTo>
                  <a:pt x="106" y="84"/>
                  <a:pt x="105" y="84"/>
                  <a:pt x="104" y="84"/>
                </a:cubicBezTo>
                <a:cubicBezTo>
                  <a:pt x="103" y="84"/>
                  <a:pt x="103" y="84"/>
                  <a:pt x="103" y="84"/>
                </a:cubicBezTo>
                <a:cubicBezTo>
                  <a:pt x="102" y="84"/>
                  <a:pt x="101" y="84"/>
                  <a:pt x="100" y="84"/>
                </a:cubicBezTo>
                <a:cubicBezTo>
                  <a:pt x="100" y="84"/>
                  <a:pt x="100" y="84"/>
                  <a:pt x="100" y="84"/>
                </a:cubicBezTo>
                <a:cubicBezTo>
                  <a:pt x="99" y="84"/>
                  <a:pt x="99" y="84"/>
                  <a:pt x="99" y="84"/>
                </a:cubicBezTo>
                <a:cubicBezTo>
                  <a:pt x="99" y="84"/>
                  <a:pt x="98" y="84"/>
                  <a:pt x="97" y="84"/>
                </a:cubicBezTo>
                <a:cubicBezTo>
                  <a:pt x="95" y="84"/>
                  <a:pt x="95" y="84"/>
                  <a:pt x="95" y="84"/>
                </a:cubicBezTo>
                <a:cubicBezTo>
                  <a:pt x="95" y="84"/>
                  <a:pt x="94" y="84"/>
                  <a:pt x="94" y="84"/>
                </a:cubicBezTo>
                <a:cubicBezTo>
                  <a:pt x="93" y="84"/>
                  <a:pt x="92" y="84"/>
                  <a:pt x="91" y="84"/>
                </a:cubicBezTo>
                <a:cubicBezTo>
                  <a:pt x="91" y="84"/>
                  <a:pt x="90" y="84"/>
                  <a:pt x="90" y="84"/>
                </a:cubicBezTo>
                <a:cubicBezTo>
                  <a:pt x="89" y="84"/>
                  <a:pt x="88" y="84"/>
                  <a:pt x="87" y="84"/>
                </a:cubicBezTo>
                <a:cubicBezTo>
                  <a:pt x="87" y="84"/>
                  <a:pt x="86" y="84"/>
                  <a:pt x="86" y="84"/>
                </a:cubicBezTo>
                <a:cubicBezTo>
                  <a:pt x="85" y="84"/>
                  <a:pt x="84" y="84"/>
                  <a:pt x="83" y="84"/>
                </a:cubicBezTo>
                <a:cubicBezTo>
                  <a:pt x="83" y="84"/>
                  <a:pt x="83" y="84"/>
                  <a:pt x="82" y="84"/>
                </a:cubicBezTo>
                <a:cubicBezTo>
                  <a:pt x="82" y="84"/>
                  <a:pt x="82" y="84"/>
                  <a:pt x="82" y="84"/>
                </a:cubicBezTo>
                <a:cubicBezTo>
                  <a:pt x="82" y="84"/>
                  <a:pt x="82" y="84"/>
                  <a:pt x="82" y="84"/>
                </a:cubicBezTo>
                <a:cubicBezTo>
                  <a:pt x="81" y="84"/>
                  <a:pt x="81" y="84"/>
                  <a:pt x="80" y="84"/>
                </a:cubicBezTo>
                <a:cubicBezTo>
                  <a:pt x="80" y="84"/>
                  <a:pt x="79" y="84"/>
                  <a:pt x="79" y="84"/>
                </a:cubicBezTo>
                <a:cubicBezTo>
                  <a:pt x="74" y="78"/>
                  <a:pt x="67" y="60"/>
                  <a:pt x="66" y="50"/>
                </a:cubicBezTo>
                <a:cubicBezTo>
                  <a:pt x="74" y="42"/>
                  <a:pt x="89" y="32"/>
                  <a:pt x="98" y="30"/>
                </a:cubicBezTo>
                <a:cubicBezTo>
                  <a:pt x="99" y="30"/>
                  <a:pt x="99" y="30"/>
                  <a:pt x="100" y="30"/>
                </a:cubicBezTo>
                <a:cubicBezTo>
                  <a:pt x="100" y="30"/>
                  <a:pt x="100" y="30"/>
                  <a:pt x="100" y="30"/>
                </a:cubicBezTo>
                <a:cubicBezTo>
                  <a:pt x="100" y="30"/>
                  <a:pt x="100" y="30"/>
                  <a:pt x="100" y="30"/>
                </a:cubicBezTo>
                <a:cubicBezTo>
                  <a:pt x="100" y="30"/>
                  <a:pt x="100" y="30"/>
                  <a:pt x="100" y="30"/>
                </a:cubicBezTo>
                <a:cubicBezTo>
                  <a:pt x="100" y="30"/>
                  <a:pt x="101" y="30"/>
                  <a:pt x="101" y="30"/>
                </a:cubicBezTo>
                <a:cubicBezTo>
                  <a:pt x="101" y="30"/>
                  <a:pt x="101" y="31"/>
                  <a:pt x="101" y="31"/>
                </a:cubicBezTo>
                <a:cubicBezTo>
                  <a:pt x="101" y="31"/>
                  <a:pt x="101" y="31"/>
                  <a:pt x="102" y="31"/>
                </a:cubicBezTo>
                <a:cubicBezTo>
                  <a:pt x="102" y="31"/>
                  <a:pt x="102" y="31"/>
                  <a:pt x="102" y="31"/>
                </a:cubicBezTo>
                <a:cubicBezTo>
                  <a:pt x="102" y="31"/>
                  <a:pt x="102" y="31"/>
                  <a:pt x="102" y="31"/>
                </a:cubicBezTo>
                <a:cubicBezTo>
                  <a:pt x="103" y="31"/>
                  <a:pt x="103" y="31"/>
                  <a:pt x="103" y="31"/>
                </a:cubicBezTo>
                <a:cubicBezTo>
                  <a:pt x="103" y="31"/>
                  <a:pt x="103" y="31"/>
                  <a:pt x="103" y="31"/>
                </a:cubicBezTo>
                <a:cubicBezTo>
                  <a:pt x="106" y="33"/>
                  <a:pt x="109" y="34"/>
                  <a:pt x="111" y="36"/>
                </a:cubicBezTo>
                <a:cubicBezTo>
                  <a:pt x="112" y="36"/>
                  <a:pt x="112" y="36"/>
                  <a:pt x="112" y="36"/>
                </a:cubicBezTo>
                <a:cubicBezTo>
                  <a:pt x="113" y="37"/>
                  <a:pt x="114" y="37"/>
                  <a:pt x="115" y="38"/>
                </a:cubicBezTo>
                <a:cubicBezTo>
                  <a:pt x="115" y="38"/>
                  <a:pt x="115" y="38"/>
                  <a:pt x="115" y="38"/>
                </a:cubicBezTo>
                <a:cubicBezTo>
                  <a:pt x="116" y="39"/>
                  <a:pt x="117" y="39"/>
                  <a:pt x="118" y="40"/>
                </a:cubicBezTo>
                <a:cubicBezTo>
                  <a:pt x="118" y="40"/>
                  <a:pt x="118" y="40"/>
                  <a:pt x="118" y="40"/>
                </a:cubicBezTo>
                <a:cubicBezTo>
                  <a:pt x="119" y="41"/>
                  <a:pt x="120" y="42"/>
                  <a:pt x="121" y="42"/>
                </a:cubicBezTo>
                <a:cubicBezTo>
                  <a:pt x="122" y="43"/>
                  <a:pt x="122" y="43"/>
                  <a:pt x="122" y="43"/>
                </a:cubicBezTo>
                <a:cubicBezTo>
                  <a:pt x="123" y="44"/>
                  <a:pt x="124" y="44"/>
                  <a:pt x="125" y="45"/>
                </a:cubicBezTo>
                <a:cubicBezTo>
                  <a:pt x="125" y="45"/>
                  <a:pt x="125" y="45"/>
                  <a:pt x="125" y="45"/>
                </a:cubicBezTo>
                <a:cubicBezTo>
                  <a:pt x="126" y="46"/>
                  <a:pt x="127" y="47"/>
                  <a:pt x="128" y="48"/>
                </a:cubicBezTo>
                <a:cubicBezTo>
                  <a:pt x="128" y="48"/>
                  <a:pt x="128" y="48"/>
                  <a:pt x="129" y="48"/>
                </a:cubicBezTo>
                <a:cubicBezTo>
                  <a:pt x="129" y="49"/>
                  <a:pt x="130" y="50"/>
                  <a:pt x="131" y="51"/>
                </a:cubicBezTo>
                <a:cubicBezTo>
                  <a:pt x="131" y="51"/>
                  <a:pt x="131" y="52"/>
                  <a:pt x="131" y="52"/>
                </a:cubicBezTo>
                <a:cubicBezTo>
                  <a:pt x="131" y="53"/>
                  <a:pt x="131" y="53"/>
                  <a:pt x="131" y="53"/>
                </a:cubicBezTo>
                <a:cubicBezTo>
                  <a:pt x="131" y="54"/>
                  <a:pt x="130" y="54"/>
                  <a:pt x="130" y="55"/>
                </a:cubicBezTo>
                <a:cubicBezTo>
                  <a:pt x="130" y="55"/>
                  <a:pt x="130" y="55"/>
                  <a:pt x="130" y="55"/>
                </a:cubicBezTo>
                <a:cubicBezTo>
                  <a:pt x="130" y="56"/>
                  <a:pt x="130" y="56"/>
                  <a:pt x="130" y="57"/>
                </a:cubicBezTo>
                <a:cubicBezTo>
                  <a:pt x="130" y="57"/>
                  <a:pt x="130" y="57"/>
                  <a:pt x="130" y="57"/>
                </a:cubicBezTo>
                <a:cubicBezTo>
                  <a:pt x="129" y="58"/>
                  <a:pt x="129" y="59"/>
                  <a:pt x="129" y="59"/>
                </a:cubicBezTo>
                <a:cubicBezTo>
                  <a:pt x="129" y="60"/>
                  <a:pt x="129" y="60"/>
                  <a:pt x="129" y="60"/>
                </a:cubicBezTo>
                <a:cubicBezTo>
                  <a:pt x="129" y="60"/>
                  <a:pt x="128" y="61"/>
                  <a:pt x="128" y="62"/>
                </a:cubicBezTo>
                <a:cubicBezTo>
                  <a:pt x="128" y="62"/>
                  <a:pt x="128" y="62"/>
                  <a:pt x="128" y="62"/>
                </a:cubicBezTo>
                <a:cubicBezTo>
                  <a:pt x="128" y="63"/>
                  <a:pt x="128" y="64"/>
                  <a:pt x="127" y="65"/>
                </a:cubicBezTo>
                <a:cubicBezTo>
                  <a:pt x="127" y="65"/>
                  <a:pt x="127" y="65"/>
                  <a:pt x="127" y="65"/>
                </a:cubicBezTo>
                <a:cubicBezTo>
                  <a:pt x="127" y="67"/>
                  <a:pt x="126" y="69"/>
                  <a:pt x="126" y="70"/>
                </a:cubicBezTo>
                <a:cubicBezTo>
                  <a:pt x="126" y="71"/>
                  <a:pt x="126" y="71"/>
                  <a:pt x="125" y="71"/>
                </a:cubicBezTo>
                <a:cubicBezTo>
                  <a:pt x="125" y="71"/>
                  <a:pt x="125" y="71"/>
                  <a:pt x="125" y="71"/>
                </a:cubicBezTo>
                <a:cubicBezTo>
                  <a:pt x="125" y="71"/>
                  <a:pt x="125" y="72"/>
                  <a:pt x="125" y="72"/>
                </a:cubicBezTo>
                <a:cubicBezTo>
                  <a:pt x="125" y="72"/>
                  <a:pt x="125" y="72"/>
                  <a:pt x="125" y="72"/>
                </a:cubicBezTo>
                <a:cubicBezTo>
                  <a:pt x="125" y="72"/>
                  <a:pt x="125" y="73"/>
                  <a:pt x="125" y="73"/>
                </a:cubicBezTo>
                <a:cubicBezTo>
                  <a:pt x="125" y="73"/>
                  <a:pt x="125" y="73"/>
                  <a:pt x="125" y="73"/>
                </a:cubicBezTo>
                <a:cubicBezTo>
                  <a:pt x="125" y="74"/>
                  <a:pt x="125" y="74"/>
                  <a:pt x="124" y="74"/>
                </a:cubicBezTo>
                <a:cubicBezTo>
                  <a:pt x="124" y="74"/>
                  <a:pt x="124" y="74"/>
                  <a:pt x="124" y="74"/>
                </a:cubicBezTo>
                <a:cubicBezTo>
                  <a:pt x="124" y="75"/>
                  <a:pt x="124" y="75"/>
                  <a:pt x="124" y="75"/>
                </a:cubicBezTo>
                <a:cubicBezTo>
                  <a:pt x="124" y="75"/>
                  <a:pt x="124" y="75"/>
                  <a:pt x="124" y="75"/>
                </a:cubicBezTo>
                <a:cubicBezTo>
                  <a:pt x="124" y="76"/>
                  <a:pt x="124" y="76"/>
                  <a:pt x="124" y="76"/>
                </a:cubicBezTo>
                <a:cubicBezTo>
                  <a:pt x="124" y="76"/>
                  <a:pt x="124" y="76"/>
                  <a:pt x="124" y="76"/>
                </a:cubicBezTo>
                <a:cubicBezTo>
                  <a:pt x="124" y="77"/>
                  <a:pt x="123" y="77"/>
                  <a:pt x="123" y="78"/>
                </a:cubicBezTo>
                <a:cubicBezTo>
                  <a:pt x="123" y="78"/>
                  <a:pt x="123" y="78"/>
                  <a:pt x="123" y="78"/>
                </a:cubicBezTo>
                <a:cubicBezTo>
                  <a:pt x="123" y="78"/>
                  <a:pt x="123" y="79"/>
                  <a:pt x="122" y="80"/>
                </a:cubicBezTo>
                <a:cubicBezTo>
                  <a:pt x="122" y="80"/>
                  <a:pt x="122" y="80"/>
                  <a:pt x="122" y="80"/>
                </a:cubicBezTo>
                <a:cubicBezTo>
                  <a:pt x="122" y="81"/>
                  <a:pt x="122" y="81"/>
                  <a:pt x="122" y="81"/>
                </a:cubicBezTo>
                <a:cubicBezTo>
                  <a:pt x="122" y="81"/>
                  <a:pt x="122" y="81"/>
                  <a:pt x="122" y="81"/>
                </a:cubicBezTo>
                <a:cubicBezTo>
                  <a:pt x="122" y="82"/>
                  <a:pt x="122" y="82"/>
                  <a:pt x="121" y="82"/>
                </a:cubicBezTo>
                <a:cubicBezTo>
                  <a:pt x="121" y="82"/>
                  <a:pt x="121" y="82"/>
                  <a:pt x="121" y="82"/>
                </a:cubicBezTo>
                <a:cubicBezTo>
                  <a:pt x="121" y="82"/>
                  <a:pt x="121" y="83"/>
                  <a:pt x="121" y="83"/>
                </a:cubicBezTo>
                <a:cubicBezTo>
                  <a:pt x="121" y="83"/>
                  <a:pt x="121" y="83"/>
                  <a:pt x="121" y="83"/>
                </a:cubicBezTo>
                <a:cubicBezTo>
                  <a:pt x="121" y="84"/>
                  <a:pt x="120" y="84"/>
                  <a:pt x="120" y="85"/>
                </a:cubicBezTo>
                <a:cubicBezTo>
                  <a:pt x="120" y="85"/>
                  <a:pt x="119" y="85"/>
                  <a:pt x="118" y="85"/>
                </a:cubicBezTo>
                <a:cubicBezTo>
                  <a:pt x="118" y="85"/>
                  <a:pt x="117" y="84"/>
                  <a:pt x="116" y="84"/>
                </a:cubicBezTo>
                <a:close/>
                <a:moveTo>
                  <a:pt x="167" y="152"/>
                </a:moveTo>
                <a:cubicBezTo>
                  <a:pt x="167" y="153"/>
                  <a:pt x="166" y="153"/>
                  <a:pt x="165" y="154"/>
                </a:cubicBezTo>
                <a:cubicBezTo>
                  <a:pt x="165" y="154"/>
                  <a:pt x="165" y="154"/>
                  <a:pt x="165" y="154"/>
                </a:cubicBezTo>
                <a:cubicBezTo>
                  <a:pt x="163" y="156"/>
                  <a:pt x="160" y="159"/>
                  <a:pt x="156" y="162"/>
                </a:cubicBezTo>
                <a:cubicBezTo>
                  <a:pt x="156" y="162"/>
                  <a:pt x="156" y="162"/>
                  <a:pt x="156" y="162"/>
                </a:cubicBezTo>
                <a:cubicBezTo>
                  <a:pt x="156" y="162"/>
                  <a:pt x="156" y="162"/>
                  <a:pt x="156" y="162"/>
                </a:cubicBezTo>
                <a:cubicBezTo>
                  <a:pt x="151" y="166"/>
                  <a:pt x="145" y="169"/>
                  <a:pt x="138" y="171"/>
                </a:cubicBezTo>
                <a:cubicBezTo>
                  <a:pt x="138" y="171"/>
                  <a:pt x="138" y="171"/>
                  <a:pt x="138" y="171"/>
                </a:cubicBezTo>
                <a:cubicBezTo>
                  <a:pt x="138" y="171"/>
                  <a:pt x="138" y="171"/>
                  <a:pt x="138" y="171"/>
                </a:cubicBezTo>
                <a:cubicBezTo>
                  <a:pt x="138" y="171"/>
                  <a:pt x="138" y="171"/>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6" y="170"/>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5" y="169"/>
                </a:cubicBezTo>
                <a:cubicBezTo>
                  <a:pt x="135" y="169"/>
                  <a:pt x="135" y="169"/>
                  <a:pt x="135" y="169"/>
                </a:cubicBezTo>
                <a:cubicBezTo>
                  <a:pt x="135" y="169"/>
                  <a:pt x="135" y="169"/>
                  <a:pt x="135" y="169"/>
                </a:cubicBezTo>
                <a:cubicBezTo>
                  <a:pt x="135" y="168"/>
                  <a:pt x="135" y="168"/>
                  <a:pt x="135" y="168"/>
                </a:cubicBezTo>
                <a:cubicBezTo>
                  <a:pt x="134" y="168"/>
                  <a:pt x="134" y="168"/>
                  <a:pt x="134" y="168"/>
                </a:cubicBezTo>
                <a:cubicBezTo>
                  <a:pt x="134" y="168"/>
                  <a:pt x="134" y="168"/>
                  <a:pt x="134" y="168"/>
                </a:cubicBezTo>
                <a:cubicBezTo>
                  <a:pt x="134" y="168"/>
                  <a:pt x="134" y="168"/>
                  <a:pt x="134" y="168"/>
                </a:cubicBezTo>
                <a:cubicBezTo>
                  <a:pt x="134" y="168"/>
                  <a:pt x="134" y="167"/>
                  <a:pt x="134" y="167"/>
                </a:cubicBezTo>
                <a:cubicBezTo>
                  <a:pt x="134" y="167"/>
                  <a:pt x="134" y="167"/>
                  <a:pt x="134" y="167"/>
                </a:cubicBezTo>
                <a:cubicBezTo>
                  <a:pt x="134" y="167"/>
                  <a:pt x="134" y="167"/>
                  <a:pt x="134" y="167"/>
                </a:cubicBezTo>
                <a:cubicBezTo>
                  <a:pt x="134" y="167"/>
                  <a:pt x="133" y="167"/>
                  <a:pt x="133" y="167"/>
                </a:cubicBezTo>
                <a:cubicBezTo>
                  <a:pt x="133" y="167"/>
                  <a:pt x="133" y="167"/>
                  <a:pt x="133" y="167"/>
                </a:cubicBezTo>
                <a:cubicBezTo>
                  <a:pt x="133" y="166"/>
                  <a:pt x="133" y="166"/>
                  <a:pt x="132" y="166"/>
                </a:cubicBezTo>
                <a:cubicBezTo>
                  <a:pt x="132" y="166"/>
                  <a:pt x="132" y="166"/>
                  <a:pt x="131" y="165"/>
                </a:cubicBezTo>
                <a:cubicBezTo>
                  <a:pt x="131" y="165"/>
                  <a:pt x="131" y="165"/>
                  <a:pt x="131" y="165"/>
                </a:cubicBezTo>
                <a:cubicBezTo>
                  <a:pt x="131" y="165"/>
                  <a:pt x="130" y="164"/>
                  <a:pt x="130" y="164"/>
                </a:cubicBezTo>
                <a:cubicBezTo>
                  <a:pt x="129" y="163"/>
                  <a:pt x="129" y="163"/>
                  <a:pt x="129" y="163"/>
                </a:cubicBezTo>
                <a:cubicBezTo>
                  <a:pt x="129" y="163"/>
                  <a:pt x="129" y="163"/>
                  <a:pt x="129" y="163"/>
                </a:cubicBezTo>
                <a:cubicBezTo>
                  <a:pt x="129" y="163"/>
                  <a:pt x="128" y="162"/>
                  <a:pt x="128" y="162"/>
                </a:cubicBezTo>
                <a:cubicBezTo>
                  <a:pt x="128" y="162"/>
                  <a:pt x="128" y="162"/>
                  <a:pt x="128" y="162"/>
                </a:cubicBezTo>
                <a:cubicBezTo>
                  <a:pt x="128" y="162"/>
                  <a:pt x="128" y="162"/>
                  <a:pt x="128" y="162"/>
                </a:cubicBezTo>
                <a:cubicBezTo>
                  <a:pt x="126" y="160"/>
                  <a:pt x="125" y="159"/>
                  <a:pt x="124" y="158"/>
                </a:cubicBezTo>
                <a:cubicBezTo>
                  <a:pt x="124" y="158"/>
                  <a:pt x="124" y="158"/>
                  <a:pt x="124" y="158"/>
                </a:cubicBezTo>
                <a:cubicBezTo>
                  <a:pt x="124" y="158"/>
                  <a:pt x="124" y="158"/>
                  <a:pt x="124" y="158"/>
                </a:cubicBezTo>
                <a:cubicBezTo>
                  <a:pt x="123" y="157"/>
                  <a:pt x="123" y="157"/>
                  <a:pt x="122" y="156"/>
                </a:cubicBezTo>
                <a:cubicBezTo>
                  <a:pt x="122" y="156"/>
                  <a:pt x="122" y="156"/>
                  <a:pt x="122" y="156"/>
                </a:cubicBezTo>
                <a:cubicBezTo>
                  <a:pt x="122" y="156"/>
                  <a:pt x="122" y="155"/>
                  <a:pt x="121" y="155"/>
                </a:cubicBezTo>
                <a:cubicBezTo>
                  <a:pt x="121" y="155"/>
                  <a:pt x="121" y="155"/>
                  <a:pt x="121" y="155"/>
                </a:cubicBezTo>
                <a:cubicBezTo>
                  <a:pt x="121" y="154"/>
                  <a:pt x="121" y="154"/>
                  <a:pt x="120" y="154"/>
                </a:cubicBezTo>
                <a:cubicBezTo>
                  <a:pt x="120" y="154"/>
                  <a:pt x="120" y="153"/>
                  <a:pt x="120" y="153"/>
                </a:cubicBezTo>
                <a:cubicBezTo>
                  <a:pt x="120" y="153"/>
                  <a:pt x="119" y="153"/>
                  <a:pt x="119" y="152"/>
                </a:cubicBezTo>
                <a:cubicBezTo>
                  <a:pt x="119" y="152"/>
                  <a:pt x="119" y="152"/>
                  <a:pt x="120" y="152"/>
                </a:cubicBezTo>
                <a:cubicBezTo>
                  <a:pt x="120" y="152"/>
                  <a:pt x="120" y="152"/>
                  <a:pt x="120" y="152"/>
                </a:cubicBezTo>
                <a:cubicBezTo>
                  <a:pt x="124" y="147"/>
                  <a:pt x="130" y="139"/>
                  <a:pt x="134" y="131"/>
                </a:cubicBezTo>
                <a:cubicBezTo>
                  <a:pt x="134" y="131"/>
                  <a:pt x="134" y="131"/>
                  <a:pt x="134" y="131"/>
                </a:cubicBezTo>
                <a:cubicBezTo>
                  <a:pt x="134" y="130"/>
                  <a:pt x="135" y="130"/>
                  <a:pt x="135" y="129"/>
                </a:cubicBezTo>
                <a:cubicBezTo>
                  <a:pt x="135" y="129"/>
                  <a:pt x="135" y="129"/>
                  <a:pt x="136" y="128"/>
                </a:cubicBezTo>
                <a:cubicBezTo>
                  <a:pt x="136" y="128"/>
                  <a:pt x="136" y="128"/>
                  <a:pt x="136" y="127"/>
                </a:cubicBezTo>
                <a:cubicBezTo>
                  <a:pt x="136" y="127"/>
                  <a:pt x="137" y="127"/>
                  <a:pt x="137" y="126"/>
                </a:cubicBezTo>
                <a:cubicBezTo>
                  <a:pt x="137" y="126"/>
                  <a:pt x="137" y="126"/>
                  <a:pt x="137" y="125"/>
                </a:cubicBezTo>
                <a:cubicBezTo>
                  <a:pt x="138" y="125"/>
                  <a:pt x="138" y="124"/>
                  <a:pt x="138" y="124"/>
                </a:cubicBezTo>
                <a:cubicBezTo>
                  <a:pt x="138" y="124"/>
                  <a:pt x="138" y="123"/>
                  <a:pt x="138" y="123"/>
                </a:cubicBezTo>
                <a:cubicBezTo>
                  <a:pt x="139" y="123"/>
                  <a:pt x="139" y="122"/>
                  <a:pt x="139" y="122"/>
                </a:cubicBezTo>
                <a:cubicBezTo>
                  <a:pt x="139" y="122"/>
                  <a:pt x="139" y="121"/>
                  <a:pt x="139" y="121"/>
                </a:cubicBezTo>
                <a:cubicBezTo>
                  <a:pt x="140" y="121"/>
                  <a:pt x="140" y="120"/>
                  <a:pt x="140" y="120"/>
                </a:cubicBezTo>
                <a:cubicBezTo>
                  <a:pt x="141" y="120"/>
                  <a:pt x="141" y="120"/>
                  <a:pt x="142" y="120"/>
                </a:cubicBezTo>
                <a:cubicBezTo>
                  <a:pt x="142" y="120"/>
                  <a:pt x="142" y="120"/>
                  <a:pt x="142" y="120"/>
                </a:cubicBezTo>
                <a:cubicBezTo>
                  <a:pt x="143" y="120"/>
                  <a:pt x="143" y="120"/>
                  <a:pt x="143" y="120"/>
                </a:cubicBezTo>
                <a:cubicBezTo>
                  <a:pt x="143" y="120"/>
                  <a:pt x="144" y="120"/>
                  <a:pt x="144" y="120"/>
                </a:cubicBezTo>
                <a:cubicBezTo>
                  <a:pt x="144" y="120"/>
                  <a:pt x="144" y="120"/>
                  <a:pt x="144" y="120"/>
                </a:cubicBezTo>
                <a:cubicBezTo>
                  <a:pt x="145" y="120"/>
                  <a:pt x="145" y="120"/>
                  <a:pt x="146" y="120"/>
                </a:cubicBezTo>
                <a:cubicBezTo>
                  <a:pt x="146" y="120"/>
                  <a:pt x="146" y="120"/>
                  <a:pt x="146" y="120"/>
                </a:cubicBezTo>
                <a:cubicBezTo>
                  <a:pt x="147" y="120"/>
                  <a:pt x="147" y="120"/>
                  <a:pt x="148" y="120"/>
                </a:cubicBezTo>
                <a:cubicBezTo>
                  <a:pt x="148" y="120"/>
                  <a:pt x="148" y="120"/>
                  <a:pt x="148" y="120"/>
                </a:cubicBezTo>
                <a:cubicBezTo>
                  <a:pt x="148" y="120"/>
                  <a:pt x="148" y="120"/>
                  <a:pt x="149" y="120"/>
                </a:cubicBezTo>
                <a:cubicBezTo>
                  <a:pt x="152" y="120"/>
                  <a:pt x="155" y="120"/>
                  <a:pt x="158" y="120"/>
                </a:cubicBezTo>
                <a:cubicBezTo>
                  <a:pt x="160" y="120"/>
                  <a:pt x="162" y="120"/>
                  <a:pt x="163" y="120"/>
                </a:cubicBezTo>
                <a:cubicBezTo>
                  <a:pt x="164" y="120"/>
                  <a:pt x="166" y="120"/>
                  <a:pt x="166" y="120"/>
                </a:cubicBezTo>
                <a:cubicBezTo>
                  <a:pt x="167" y="120"/>
                  <a:pt x="167" y="120"/>
                  <a:pt x="167" y="120"/>
                </a:cubicBezTo>
                <a:cubicBezTo>
                  <a:pt x="168" y="120"/>
                  <a:pt x="169" y="120"/>
                  <a:pt x="170" y="120"/>
                </a:cubicBezTo>
                <a:cubicBezTo>
                  <a:pt x="170" y="120"/>
                  <a:pt x="170" y="120"/>
                  <a:pt x="170" y="120"/>
                </a:cubicBezTo>
                <a:cubicBezTo>
                  <a:pt x="170" y="120"/>
                  <a:pt x="171" y="120"/>
                  <a:pt x="171" y="120"/>
                </a:cubicBezTo>
                <a:cubicBezTo>
                  <a:pt x="171" y="122"/>
                  <a:pt x="172" y="124"/>
                  <a:pt x="172" y="126"/>
                </a:cubicBezTo>
                <a:cubicBezTo>
                  <a:pt x="172" y="126"/>
                  <a:pt x="172" y="126"/>
                  <a:pt x="172" y="126"/>
                </a:cubicBezTo>
                <a:cubicBezTo>
                  <a:pt x="172" y="127"/>
                  <a:pt x="172" y="127"/>
                  <a:pt x="172" y="128"/>
                </a:cubicBezTo>
                <a:cubicBezTo>
                  <a:pt x="172" y="128"/>
                  <a:pt x="172" y="128"/>
                  <a:pt x="172" y="128"/>
                </a:cubicBezTo>
                <a:cubicBezTo>
                  <a:pt x="172" y="128"/>
                  <a:pt x="172" y="129"/>
                  <a:pt x="172" y="129"/>
                </a:cubicBezTo>
                <a:cubicBezTo>
                  <a:pt x="172" y="129"/>
                  <a:pt x="172" y="130"/>
                  <a:pt x="172" y="130"/>
                </a:cubicBezTo>
                <a:cubicBezTo>
                  <a:pt x="172" y="130"/>
                  <a:pt x="172" y="131"/>
                  <a:pt x="172" y="131"/>
                </a:cubicBezTo>
                <a:cubicBezTo>
                  <a:pt x="172" y="131"/>
                  <a:pt x="172" y="131"/>
                  <a:pt x="172" y="132"/>
                </a:cubicBezTo>
                <a:cubicBezTo>
                  <a:pt x="172" y="132"/>
                  <a:pt x="172" y="132"/>
                  <a:pt x="172" y="133"/>
                </a:cubicBezTo>
                <a:cubicBezTo>
                  <a:pt x="172" y="133"/>
                  <a:pt x="172" y="133"/>
                  <a:pt x="172" y="133"/>
                </a:cubicBezTo>
                <a:cubicBezTo>
                  <a:pt x="172" y="134"/>
                  <a:pt x="172" y="134"/>
                  <a:pt x="172" y="135"/>
                </a:cubicBezTo>
                <a:cubicBezTo>
                  <a:pt x="172" y="135"/>
                  <a:pt x="172" y="135"/>
                  <a:pt x="172" y="135"/>
                </a:cubicBezTo>
                <a:cubicBezTo>
                  <a:pt x="172" y="136"/>
                  <a:pt x="172" y="137"/>
                  <a:pt x="172" y="138"/>
                </a:cubicBezTo>
                <a:cubicBezTo>
                  <a:pt x="172" y="138"/>
                  <a:pt x="172" y="138"/>
                  <a:pt x="172" y="138"/>
                </a:cubicBezTo>
                <a:cubicBezTo>
                  <a:pt x="172" y="138"/>
                  <a:pt x="172" y="139"/>
                  <a:pt x="172" y="139"/>
                </a:cubicBezTo>
                <a:cubicBezTo>
                  <a:pt x="172" y="139"/>
                  <a:pt x="172" y="139"/>
                  <a:pt x="172" y="140"/>
                </a:cubicBezTo>
                <a:cubicBezTo>
                  <a:pt x="172" y="140"/>
                  <a:pt x="172" y="140"/>
                  <a:pt x="172" y="141"/>
                </a:cubicBezTo>
                <a:cubicBezTo>
                  <a:pt x="172" y="141"/>
                  <a:pt x="172" y="141"/>
                  <a:pt x="172" y="141"/>
                </a:cubicBezTo>
                <a:cubicBezTo>
                  <a:pt x="172" y="142"/>
                  <a:pt x="172" y="142"/>
                  <a:pt x="172" y="142"/>
                </a:cubicBezTo>
                <a:cubicBezTo>
                  <a:pt x="172" y="142"/>
                  <a:pt x="172" y="143"/>
                  <a:pt x="171" y="143"/>
                </a:cubicBezTo>
                <a:cubicBezTo>
                  <a:pt x="171" y="143"/>
                  <a:pt x="171" y="143"/>
                  <a:pt x="171" y="144"/>
                </a:cubicBezTo>
                <a:cubicBezTo>
                  <a:pt x="171" y="144"/>
                  <a:pt x="171" y="144"/>
                  <a:pt x="171" y="144"/>
                </a:cubicBezTo>
                <a:cubicBezTo>
                  <a:pt x="171" y="145"/>
                  <a:pt x="171" y="145"/>
                  <a:pt x="171" y="145"/>
                </a:cubicBezTo>
                <a:cubicBezTo>
                  <a:pt x="171" y="145"/>
                  <a:pt x="171" y="145"/>
                  <a:pt x="171" y="146"/>
                </a:cubicBezTo>
                <a:cubicBezTo>
                  <a:pt x="171" y="146"/>
                  <a:pt x="171" y="146"/>
                  <a:pt x="171" y="146"/>
                </a:cubicBezTo>
                <a:cubicBezTo>
                  <a:pt x="171" y="146"/>
                  <a:pt x="171" y="146"/>
                  <a:pt x="171" y="146"/>
                </a:cubicBezTo>
                <a:cubicBezTo>
                  <a:pt x="171" y="146"/>
                  <a:pt x="171" y="146"/>
                  <a:pt x="171" y="146"/>
                </a:cubicBezTo>
                <a:cubicBezTo>
                  <a:pt x="171" y="146"/>
                  <a:pt x="171" y="146"/>
                  <a:pt x="171" y="146"/>
                </a:cubicBezTo>
                <a:cubicBezTo>
                  <a:pt x="171" y="146"/>
                  <a:pt x="171" y="146"/>
                  <a:pt x="171" y="147"/>
                </a:cubicBezTo>
                <a:cubicBezTo>
                  <a:pt x="171" y="147"/>
                  <a:pt x="171" y="147"/>
                  <a:pt x="171" y="148"/>
                </a:cubicBezTo>
                <a:cubicBezTo>
                  <a:pt x="171" y="148"/>
                  <a:pt x="170" y="148"/>
                  <a:pt x="170" y="149"/>
                </a:cubicBezTo>
                <a:cubicBezTo>
                  <a:pt x="170" y="149"/>
                  <a:pt x="170" y="149"/>
                  <a:pt x="170" y="149"/>
                </a:cubicBezTo>
                <a:cubicBezTo>
                  <a:pt x="169" y="149"/>
                  <a:pt x="169" y="150"/>
                  <a:pt x="169" y="150"/>
                </a:cubicBezTo>
                <a:cubicBezTo>
                  <a:pt x="169" y="150"/>
                  <a:pt x="169" y="150"/>
                  <a:pt x="169" y="150"/>
                </a:cubicBezTo>
                <a:cubicBezTo>
                  <a:pt x="168" y="151"/>
                  <a:pt x="168" y="151"/>
                  <a:pt x="167" y="152"/>
                </a:cubicBezTo>
                <a:cubicBezTo>
                  <a:pt x="167" y="152"/>
                  <a:pt x="167" y="152"/>
                  <a:pt x="167" y="152"/>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59" name="Freeform 27">
            <a:extLst>
              <a:ext uri="{FF2B5EF4-FFF2-40B4-BE49-F238E27FC236}">
                <a16:creationId xmlns:a16="http://schemas.microsoft.com/office/drawing/2014/main" id="{DDFA9713-08B1-4E59-9022-058BBBA23E10}"/>
              </a:ext>
            </a:extLst>
          </p:cNvPr>
          <p:cNvSpPr>
            <a:spLocks noChangeAspect="1" noEditPoints="1"/>
          </p:cNvSpPr>
          <p:nvPr/>
        </p:nvSpPr>
        <p:spPr bwMode="gray">
          <a:xfrm flipH="1">
            <a:off x="10630237" y="4155553"/>
            <a:ext cx="90000" cy="90000"/>
          </a:xfrm>
          <a:custGeom>
            <a:avLst/>
            <a:gdLst>
              <a:gd name="T0" fmla="*/ 191 w 193"/>
              <a:gd name="T1" fmla="*/ 79 h 193"/>
              <a:gd name="T2" fmla="*/ 189 w 193"/>
              <a:gd name="T3" fmla="*/ 80 h 193"/>
              <a:gd name="T4" fmla="*/ 188 w 193"/>
              <a:gd name="T5" fmla="*/ 81 h 193"/>
              <a:gd name="T6" fmla="*/ 185 w 193"/>
              <a:gd name="T7" fmla="*/ 82 h 193"/>
              <a:gd name="T8" fmla="*/ 179 w 193"/>
              <a:gd name="T9" fmla="*/ 73 h 193"/>
              <a:gd name="T10" fmla="*/ 175 w 193"/>
              <a:gd name="T11" fmla="*/ 65 h 193"/>
              <a:gd name="T12" fmla="*/ 165 w 193"/>
              <a:gd name="T13" fmla="*/ 51 h 193"/>
              <a:gd name="T14" fmla="*/ 164 w 193"/>
              <a:gd name="T15" fmla="*/ 37 h 193"/>
              <a:gd name="T16" fmla="*/ 170 w 193"/>
              <a:gd name="T17" fmla="*/ 35 h 193"/>
              <a:gd name="T18" fmla="*/ 127 w 193"/>
              <a:gd name="T19" fmla="*/ 5 h 193"/>
              <a:gd name="T20" fmla="*/ 31 w 193"/>
              <a:gd name="T21" fmla="*/ 30 h 193"/>
              <a:gd name="T22" fmla="*/ 34 w 193"/>
              <a:gd name="T23" fmla="*/ 29 h 193"/>
              <a:gd name="T24" fmla="*/ 33 w 193"/>
              <a:gd name="T25" fmla="*/ 37 h 193"/>
              <a:gd name="T26" fmla="*/ 33 w 193"/>
              <a:gd name="T27" fmla="*/ 47 h 193"/>
              <a:gd name="T28" fmla="*/ 25 w 193"/>
              <a:gd name="T29" fmla="*/ 58 h 193"/>
              <a:gd name="T30" fmla="*/ 20 w 193"/>
              <a:gd name="T31" fmla="*/ 65 h 193"/>
              <a:gd name="T32" fmla="*/ 14 w 193"/>
              <a:gd name="T33" fmla="*/ 83 h 193"/>
              <a:gd name="T34" fmla="*/ 12 w 193"/>
              <a:gd name="T35" fmla="*/ 83 h 193"/>
              <a:gd name="T36" fmla="*/ 7 w 193"/>
              <a:gd name="T37" fmla="*/ 82 h 193"/>
              <a:gd name="T38" fmla="*/ 4 w 193"/>
              <a:gd name="T39" fmla="*/ 81 h 193"/>
              <a:gd name="T40" fmla="*/ 67 w 193"/>
              <a:gd name="T41" fmla="*/ 188 h 193"/>
              <a:gd name="T42" fmla="*/ 76 w 193"/>
              <a:gd name="T43" fmla="*/ 154 h 193"/>
              <a:gd name="T44" fmla="*/ 73 w 193"/>
              <a:gd name="T45" fmla="*/ 158 h 193"/>
              <a:gd name="T46" fmla="*/ 67 w 193"/>
              <a:gd name="T47" fmla="*/ 163 h 193"/>
              <a:gd name="T48" fmla="*/ 63 w 193"/>
              <a:gd name="T49" fmla="*/ 166 h 193"/>
              <a:gd name="T50" fmla="*/ 61 w 193"/>
              <a:gd name="T51" fmla="*/ 168 h 193"/>
              <a:gd name="T52" fmla="*/ 26 w 193"/>
              <a:gd name="T53" fmla="*/ 145 h 193"/>
              <a:gd name="T54" fmla="*/ 25 w 193"/>
              <a:gd name="T55" fmla="*/ 141 h 193"/>
              <a:gd name="T56" fmla="*/ 24 w 193"/>
              <a:gd name="T57" fmla="*/ 123 h 193"/>
              <a:gd name="T58" fmla="*/ 26 w 193"/>
              <a:gd name="T59" fmla="*/ 117 h 193"/>
              <a:gd name="T60" fmla="*/ 36 w 193"/>
              <a:gd name="T61" fmla="*/ 118 h 193"/>
              <a:gd name="T62" fmla="*/ 50 w 193"/>
              <a:gd name="T63" fmla="*/ 119 h 193"/>
              <a:gd name="T64" fmla="*/ 60 w 193"/>
              <a:gd name="T65" fmla="*/ 122 h 193"/>
              <a:gd name="T66" fmla="*/ 72 w 193"/>
              <a:gd name="T67" fmla="*/ 142 h 193"/>
              <a:gd name="T68" fmla="*/ 112 w 193"/>
              <a:gd name="T69" fmla="*/ 84 h 193"/>
              <a:gd name="T70" fmla="*/ 103 w 193"/>
              <a:gd name="T71" fmla="*/ 84 h 193"/>
              <a:gd name="T72" fmla="*/ 87 w 193"/>
              <a:gd name="T73" fmla="*/ 84 h 193"/>
              <a:gd name="T74" fmla="*/ 98 w 193"/>
              <a:gd name="T75" fmla="*/ 30 h 193"/>
              <a:gd name="T76" fmla="*/ 102 w 193"/>
              <a:gd name="T77" fmla="*/ 31 h 193"/>
              <a:gd name="T78" fmla="*/ 121 w 193"/>
              <a:gd name="T79" fmla="*/ 42 h 193"/>
              <a:gd name="T80" fmla="*/ 130 w 193"/>
              <a:gd name="T81" fmla="*/ 55 h 193"/>
              <a:gd name="T82" fmla="*/ 127 w 193"/>
              <a:gd name="T83" fmla="*/ 65 h 193"/>
              <a:gd name="T84" fmla="*/ 124 w 193"/>
              <a:gd name="T85" fmla="*/ 74 h 193"/>
              <a:gd name="T86" fmla="*/ 122 w 193"/>
              <a:gd name="T87" fmla="*/ 81 h 193"/>
              <a:gd name="T88" fmla="*/ 167 w 193"/>
              <a:gd name="T89" fmla="*/ 152 h 193"/>
              <a:gd name="T90" fmla="*/ 137 w 193"/>
              <a:gd name="T91" fmla="*/ 170 h 193"/>
              <a:gd name="T92" fmla="*/ 136 w 193"/>
              <a:gd name="T93" fmla="*/ 169 h 193"/>
              <a:gd name="T94" fmla="*/ 134 w 193"/>
              <a:gd name="T95" fmla="*/ 167 h 193"/>
              <a:gd name="T96" fmla="*/ 129 w 193"/>
              <a:gd name="T97" fmla="*/ 163 h 193"/>
              <a:gd name="T98" fmla="*/ 122 w 193"/>
              <a:gd name="T99" fmla="*/ 156 h 193"/>
              <a:gd name="T100" fmla="*/ 134 w 193"/>
              <a:gd name="T101" fmla="*/ 131 h 193"/>
              <a:gd name="T102" fmla="*/ 139 w 193"/>
              <a:gd name="T103" fmla="*/ 121 h 193"/>
              <a:gd name="T104" fmla="*/ 148 w 193"/>
              <a:gd name="T105" fmla="*/ 120 h 193"/>
              <a:gd name="T106" fmla="*/ 171 w 193"/>
              <a:gd name="T107" fmla="*/ 120 h 193"/>
              <a:gd name="T108" fmla="*/ 172 w 193"/>
              <a:gd name="T109" fmla="*/ 133 h 193"/>
              <a:gd name="T110" fmla="*/ 172 w 193"/>
              <a:gd name="T111" fmla="*/ 141 h 193"/>
              <a:gd name="T112" fmla="*/ 171 w 193"/>
              <a:gd name="T113" fmla="*/ 146 h 193"/>
              <a:gd name="T114" fmla="*/ 167 w 193"/>
              <a:gd name="T115" fmla="*/ 15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3" h="193">
                <a:moveTo>
                  <a:pt x="177" y="149"/>
                </a:moveTo>
                <a:cubicBezTo>
                  <a:pt x="178" y="148"/>
                  <a:pt x="178" y="147"/>
                  <a:pt x="178" y="147"/>
                </a:cubicBezTo>
                <a:cubicBezTo>
                  <a:pt x="178" y="147"/>
                  <a:pt x="179" y="146"/>
                  <a:pt x="180" y="145"/>
                </a:cubicBezTo>
                <a:cubicBezTo>
                  <a:pt x="187" y="131"/>
                  <a:pt x="193" y="117"/>
                  <a:pt x="193" y="96"/>
                </a:cubicBezTo>
                <a:cubicBezTo>
                  <a:pt x="193" y="95"/>
                  <a:pt x="192" y="94"/>
                  <a:pt x="192" y="94"/>
                </a:cubicBezTo>
                <a:cubicBezTo>
                  <a:pt x="192" y="93"/>
                  <a:pt x="193" y="93"/>
                  <a:pt x="193" y="92"/>
                </a:cubicBezTo>
                <a:cubicBezTo>
                  <a:pt x="192" y="87"/>
                  <a:pt x="192" y="83"/>
                  <a:pt x="191" y="79"/>
                </a:cubicBezTo>
                <a:cubicBezTo>
                  <a:pt x="191" y="79"/>
                  <a:pt x="191" y="79"/>
                  <a:pt x="191" y="79"/>
                </a:cubicBezTo>
                <a:cubicBezTo>
                  <a:pt x="191" y="79"/>
                  <a:pt x="191" y="79"/>
                  <a:pt x="191" y="79"/>
                </a:cubicBezTo>
                <a:cubicBezTo>
                  <a:pt x="191" y="79"/>
                  <a:pt x="191" y="79"/>
                  <a:pt x="190" y="79"/>
                </a:cubicBezTo>
                <a:cubicBezTo>
                  <a:pt x="190" y="79"/>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89" y="80"/>
                  <a:pt x="189" y="80"/>
                  <a:pt x="189" y="80"/>
                </a:cubicBezTo>
                <a:cubicBezTo>
                  <a:pt x="189" y="80"/>
                  <a:pt x="189" y="80"/>
                  <a:pt x="189" y="80"/>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8" y="81"/>
                  <a:pt x="188" y="81"/>
                  <a:pt x="188" y="81"/>
                </a:cubicBezTo>
                <a:cubicBezTo>
                  <a:pt x="188" y="81"/>
                  <a:pt x="188" y="81"/>
                  <a:pt x="188" y="81"/>
                </a:cubicBezTo>
                <a:cubicBezTo>
                  <a:pt x="188" y="82"/>
                  <a:pt x="188" y="82"/>
                  <a:pt x="187" y="82"/>
                </a:cubicBezTo>
                <a:cubicBezTo>
                  <a:pt x="187" y="82"/>
                  <a:pt x="187" y="82"/>
                  <a:pt x="187" y="82"/>
                </a:cubicBezTo>
                <a:cubicBezTo>
                  <a:pt x="187" y="82"/>
                  <a:pt x="187" y="82"/>
                  <a:pt x="187" y="82"/>
                </a:cubicBezTo>
                <a:cubicBezTo>
                  <a:pt x="186" y="82"/>
                  <a:pt x="186" y="82"/>
                  <a:pt x="186" y="82"/>
                </a:cubicBezTo>
                <a:cubicBezTo>
                  <a:pt x="186" y="82"/>
                  <a:pt x="186" y="82"/>
                  <a:pt x="186" y="82"/>
                </a:cubicBezTo>
                <a:cubicBezTo>
                  <a:pt x="186" y="82"/>
                  <a:pt x="186" y="82"/>
                  <a:pt x="186" y="82"/>
                </a:cubicBezTo>
                <a:cubicBezTo>
                  <a:pt x="186" y="82"/>
                  <a:pt x="185" y="82"/>
                  <a:pt x="185" y="82"/>
                </a:cubicBezTo>
                <a:cubicBezTo>
                  <a:pt x="185" y="82"/>
                  <a:pt x="185" y="82"/>
                  <a:pt x="185" y="82"/>
                </a:cubicBezTo>
                <a:cubicBezTo>
                  <a:pt x="185" y="82"/>
                  <a:pt x="184" y="82"/>
                  <a:pt x="183" y="83"/>
                </a:cubicBezTo>
                <a:cubicBezTo>
                  <a:pt x="183" y="82"/>
                  <a:pt x="183" y="81"/>
                  <a:pt x="183" y="81"/>
                </a:cubicBezTo>
                <a:cubicBezTo>
                  <a:pt x="183" y="80"/>
                  <a:pt x="182" y="80"/>
                  <a:pt x="182" y="79"/>
                </a:cubicBezTo>
                <a:cubicBezTo>
                  <a:pt x="182" y="79"/>
                  <a:pt x="182" y="79"/>
                  <a:pt x="182" y="78"/>
                </a:cubicBezTo>
                <a:cubicBezTo>
                  <a:pt x="182" y="78"/>
                  <a:pt x="181" y="77"/>
                  <a:pt x="181" y="77"/>
                </a:cubicBezTo>
                <a:cubicBezTo>
                  <a:pt x="181" y="77"/>
                  <a:pt x="181" y="76"/>
                  <a:pt x="181" y="76"/>
                </a:cubicBezTo>
                <a:cubicBezTo>
                  <a:pt x="181" y="76"/>
                  <a:pt x="180" y="75"/>
                  <a:pt x="180" y="74"/>
                </a:cubicBezTo>
                <a:cubicBezTo>
                  <a:pt x="180" y="74"/>
                  <a:pt x="180" y="74"/>
                  <a:pt x="179" y="73"/>
                </a:cubicBezTo>
                <a:cubicBezTo>
                  <a:pt x="179" y="73"/>
                  <a:pt x="179" y="73"/>
                  <a:pt x="179" y="73"/>
                </a:cubicBezTo>
                <a:cubicBezTo>
                  <a:pt x="179" y="73"/>
                  <a:pt x="179" y="72"/>
                  <a:pt x="179" y="72"/>
                </a:cubicBezTo>
                <a:cubicBezTo>
                  <a:pt x="179" y="72"/>
                  <a:pt x="179" y="72"/>
                  <a:pt x="179" y="72"/>
                </a:cubicBezTo>
                <a:cubicBezTo>
                  <a:pt x="179" y="72"/>
                  <a:pt x="178" y="71"/>
                  <a:pt x="178" y="71"/>
                </a:cubicBezTo>
                <a:cubicBezTo>
                  <a:pt x="178" y="70"/>
                  <a:pt x="178" y="70"/>
                  <a:pt x="178" y="70"/>
                </a:cubicBezTo>
                <a:cubicBezTo>
                  <a:pt x="178" y="70"/>
                  <a:pt x="178" y="70"/>
                  <a:pt x="178" y="70"/>
                </a:cubicBezTo>
                <a:cubicBezTo>
                  <a:pt x="177" y="69"/>
                  <a:pt x="177" y="68"/>
                  <a:pt x="176" y="68"/>
                </a:cubicBezTo>
                <a:cubicBezTo>
                  <a:pt x="176" y="67"/>
                  <a:pt x="176" y="67"/>
                  <a:pt x="176" y="67"/>
                </a:cubicBezTo>
                <a:cubicBezTo>
                  <a:pt x="176" y="66"/>
                  <a:pt x="175" y="66"/>
                  <a:pt x="175" y="65"/>
                </a:cubicBezTo>
                <a:cubicBezTo>
                  <a:pt x="175" y="65"/>
                  <a:pt x="175" y="65"/>
                  <a:pt x="175" y="65"/>
                </a:cubicBezTo>
                <a:cubicBezTo>
                  <a:pt x="174" y="64"/>
                  <a:pt x="173" y="63"/>
                  <a:pt x="173" y="62"/>
                </a:cubicBezTo>
                <a:cubicBezTo>
                  <a:pt x="173" y="62"/>
                  <a:pt x="173" y="62"/>
                  <a:pt x="173" y="62"/>
                </a:cubicBezTo>
                <a:cubicBezTo>
                  <a:pt x="173" y="62"/>
                  <a:pt x="173" y="62"/>
                  <a:pt x="173" y="62"/>
                </a:cubicBezTo>
                <a:cubicBezTo>
                  <a:pt x="172" y="61"/>
                  <a:pt x="172" y="61"/>
                  <a:pt x="172" y="60"/>
                </a:cubicBezTo>
                <a:cubicBezTo>
                  <a:pt x="171" y="60"/>
                  <a:pt x="171" y="60"/>
                  <a:pt x="171" y="60"/>
                </a:cubicBezTo>
                <a:cubicBezTo>
                  <a:pt x="171" y="59"/>
                  <a:pt x="171" y="59"/>
                  <a:pt x="170" y="58"/>
                </a:cubicBezTo>
                <a:cubicBezTo>
                  <a:pt x="169" y="56"/>
                  <a:pt x="167" y="54"/>
                  <a:pt x="166" y="53"/>
                </a:cubicBezTo>
                <a:cubicBezTo>
                  <a:pt x="166" y="53"/>
                  <a:pt x="166" y="53"/>
                  <a:pt x="166" y="53"/>
                </a:cubicBezTo>
                <a:cubicBezTo>
                  <a:pt x="165" y="52"/>
                  <a:pt x="165" y="52"/>
                  <a:pt x="165" y="51"/>
                </a:cubicBezTo>
                <a:cubicBezTo>
                  <a:pt x="164" y="51"/>
                  <a:pt x="164" y="51"/>
                  <a:pt x="164" y="51"/>
                </a:cubicBezTo>
                <a:cubicBezTo>
                  <a:pt x="164" y="51"/>
                  <a:pt x="164" y="51"/>
                  <a:pt x="164" y="51"/>
                </a:cubicBezTo>
                <a:cubicBezTo>
                  <a:pt x="163" y="50"/>
                  <a:pt x="163" y="50"/>
                  <a:pt x="163" y="50"/>
                </a:cubicBezTo>
                <a:cubicBezTo>
                  <a:pt x="163" y="49"/>
                  <a:pt x="163" y="49"/>
                  <a:pt x="164" y="48"/>
                </a:cubicBezTo>
                <a:cubicBezTo>
                  <a:pt x="164" y="47"/>
                  <a:pt x="164" y="46"/>
                  <a:pt x="164" y="44"/>
                </a:cubicBezTo>
                <a:cubicBezTo>
                  <a:pt x="164" y="43"/>
                  <a:pt x="164" y="43"/>
                  <a:pt x="164" y="42"/>
                </a:cubicBezTo>
                <a:cubicBezTo>
                  <a:pt x="164" y="41"/>
                  <a:pt x="164" y="40"/>
                  <a:pt x="164" y="39"/>
                </a:cubicBezTo>
                <a:cubicBezTo>
                  <a:pt x="164" y="39"/>
                  <a:pt x="164" y="39"/>
                  <a:pt x="164" y="39"/>
                </a:cubicBezTo>
                <a:cubicBezTo>
                  <a:pt x="164" y="38"/>
                  <a:pt x="164" y="37"/>
                  <a:pt x="164" y="37"/>
                </a:cubicBezTo>
                <a:cubicBezTo>
                  <a:pt x="164" y="36"/>
                  <a:pt x="164" y="36"/>
                  <a:pt x="164" y="36"/>
                </a:cubicBezTo>
                <a:cubicBezTo>
                  <a:pt x="164" y="35"/>
                  <a:pt x="164" y="34"/>
                  <a:pt x="164" y="34"/>
                </a:cubicBezTo>
                <a:cubicBezTo>
                  <a:pt x="164" y="34"/>
                  <a:pt x="164" y="33"/>
                  <a:pt x="164" y="33"/>
                </a:cubicBezTo>
                <a:cubicBezTo>
                  <a:pt x="164" y="33"/>
                  <a:pt x="164" y="33"/>
                  <a:pt x="164" y="33"/>
                </a:cubicBezTo>
                <a:cubicBezTo>
                  <a:pt x="163" y="32"/>
                  <a:pt x="163" y="31"/>
                  <a:pt x="163" y="31"/>
                </a:cubicBezTo>
                <a:cubicBezTo>
                  <a:pt x="165" y="31"/>
                  <a:pt x="167" y="33"/>
                  <a:pt x="169" y="34"/>
                </a:cubicBezTo>
                <a:cubicBezTo>
                  <a:pt x="169" y="34"/>
                  <a:pt x="169" y="34"/>
                  <a:pt x="169" y="34"/>
                </a:cubicBezTo>
                <a:cubicBezTo>
                  <a:pt x="169" y="35"/>
                  <a:pt x="169" y="35"/>
                  <a:pt x="170" y="35"/>
                </a:cubicBezTo>
                <a:cubicBezTo>
                  <a:pt x="170" y="35"/>
                  <a:pt x="170" y="35"/>
                  <a:pt x="170" y="35"/>
                </a:cubicBezTo>
                <a:cubicBezTo>
                  <a:pt x="170" y="35"/>
                  <a:pt x="170" y="35"/>
                  <a:pt x="170" y="35"/>
                </a:cubicBezTo>
                <a:cubicBezTo>
                  <a:pt x="170" y="35"/>
                  <a:pt x="170" y="35"/>
                  <a:pt x="170" y="35"/>
                </a:cubicBezTo>
                <a:cubicBezTo>
                  <a:pt x="170" y="35"/>
                  <a:pt x="170" y="36"/>
                  <a:pt x="170" y="36"/>
                </a:cubicBezTo>
                <a:cubicBezTo>
                  <a:pt x="171" y="36"/>
                  <a:pt x="171" y="36"/>
                  <a:pt x="171" y="36"/>
                </a:cubicBezTo>
                <a:cubicBezTo>
                  <a:pt x="171" y="36"/>
                  <a:pt x="171" y="36"/>
                  <a:pt x="171" y="36"/>
                </a:cubicBezTo>
                <a:cubicBezTo>
                  <a:pt x="171" y="35"/>
                  <a:pt x="171" y="35"/>
                  <a:pt x="171" y="34"/>
                </a:cubicBezTo>
                <a:cubicBezTo>
                  <a:pt x="160" y="21"/>
                  <a:pt x="145" y="12"/>
                  <a:pt x="129" y="6"/>
                </a:cubicBezTo>
                <a:cubicBezTo>
                  <a:pt x="128" y="5"/>
                  <a:pt x="128" y="6"/>
                  <a:pt x="127" y="6"/>
                </a:cubicBezTo>
                <a:cubicBezTo>
                  <a:pt x="128" y="5"/>
                  <a:pt x="127" y="5"/>
                  <a:pt x="127" y="5"/>
                </a:cubicBezTo>
                <a:cubicBezTo>
                  <a:pt x="117" y="2"/>
                  <a:pt x="107" y="0"/>
                  <a:pt x="96" y="0"/>
                </a:cubicBezTo>
                <a:cubicBezTo>
                  <a:pt x="85" y="0"/>
                  <a:pt x="75" y="1"/>
                  <a:pt x="66" y="5"/>
                </a:cubicBezTo>
                <a:cubicBezTo>
                  <a:pt x="65" y="6"/>
                  <a:pt x="65" y="6"/>
                  <a:pt x="65" y="6"/>
                </a:cubicBezTo>
                <a:cubicBezTo>
                  <a:pt x="65" y="6"/>
                  <a:pt x="62" y="6"/>
                  <a:pt x="60" y="7"/>
                </a:cubicBezTo>
                <a:cubicBezTo>
                  <a:pt x="45" y="13"/>
                  <a:pt x="31" y="24"/>
                  <a:pt x="21" y="37"/>
                </a:cubicBezTo>
                <a:cubicBezTo>
                  <a:pt x="20" y="37"/>
                  <a:pt x="20" y="38"/>
                  <a:pt x="20" y="38"/>
                </a:cubicBezTo>
                <a:cubicBezTo>
                  <a:pt x="22" y="37"/>
                  <a:pt x="26" y="33"/>
                  <a:pt x="30" y="31"/>
                </a:cubicBezTo>
                <a:cubicBezTo>
                  <a:pt x="30" y="31"/>
                  <a:pt x="30" y="31"/>
                  <a:pt x="30" y="31"/>
                </a:cubicBezTo>
                <a:cubicBezTo>
                  <a:pt x="31" y="30"/>
                  <a:pt x="31" y="30"/>
                  <a:pt x="31" y="30"/>
                </a:cubicBezTo>
                <a:cubicBezTo>
                  <a:pt x="31" y="30"/>
                  <a:pt x="31" y="30"/>
                  <a:pt x="32" y="30"/>
                </a:cubicBezTo>
                <a:cubicBezTo>
                  <a:pt x="32" y="30"/>
                  <a:pt x="32" y="30"/>
                  <a:pt x="32" y="29"/>
                </a:cubicBezTo>
                <a:cubicBezTo>
                  <a:pt x="32" y="29"/>
                  <a:pt x="33" y="29"/>
                  <a:pt x="33" y="29"/>
                </a:cubicBezTo>
                <a:cubicBezTo>
                  <a:pt x="33" y="29"/>
                  <a:pt x="33" y="29"/>
                  <a:pt x="33" y="29"/>
                </a:cubicBezTo>
                <a:cubicBezTo>
                  <a:pt x="33" y="29"/>
                  <a:pt x="33" y="29"/>
                  <a:pt x="34" y="29"/>
                </a:cubicBezTo>
                <a:cubicBezTo>
                  <a:pt x="34" y="29"/>
                  <a:pt x="34" y="29"/>
                  <a:pt x="34" y="29"/>
                </a:cubicBezTo>
                <a:cubicBezTo>
                  <a:pt x="34" y="29"/>
                  <a:pt x="34" y="29"/>
                  <a:pt x="34" y="29"/>
                </a:cubicBezTo>
                <a:cubicBezTo>
                  <a:pt x="34" y="29"/>
                  <a:pt x="34" y="29"/>
                  <a:pt x="34" y="28"/>
                </a:cubicBezTo>
                <a:cubicBezTo>
                  <a:pt x="34" y="29"/>
                  <a:pt x="34" y="29"/>
                  <a:pt x="34" y="29"/>
                </a:cubicBezTo>
                <a:cubicBezTo>
                  <a:pt x="34" y="29"/>
                  <a:pt x="34" y="29"/>
                  <a:pt x="34" y="29"/>
                </a:cubicBezTo>
                <a:cubicBezTo>
                  <a:pt x="34" y="30"/>
                  <a:pt x="34" y="30"/>
                  <a:pt x="34" y="30"/>
                </a:cubicBezTo>
                <a:cubicBezTo>
                  <a:pt x="34" y="30"/>
                  <a:pt x="34" y="30"/>
                  <a:pt x="34" y="31"/>
                </a:cubicBezTo>
                <a:cubicBezTo>
                  <a:pt x="34" y="31"/>
                  <a:pt x="34" y="32"/>
                  <a:pt x="34" y="33"/>
                </a:cubicBezTo>
                <a:cubicBezTo>
                  <a:pt x="34" y="33"/>
                  <a:pt x="34" y="33"/>
                  <a:pt x="34" y="33"/>
                </a:cubicBezTo>
                <a:cubicBezTo>
                  <a:pt x="34" y="33"/>
                  <a:pt x="34" y="34"/>
                  <a:pt x="33" y="35"/>
                </a:cubicBezTo>
                <a:cubicBezTo>
                  <a:pt x="33" y="35"/>
                  <a:pt x="33" y="35"/>
                  <a:pt x="33" y="35"/>
                </a:cubicBezTo>
                <a:cubicBezTo>
                  <a:pt x="33" y="35"/>
                  <a:pt x="33" y="36"/>
                  <a:pt x="33" y="36"/>
                </a:cubicBezTo>
                <a:cubicBezTo>
                  <a:pt x="33" y="37"/>
                  <a:pt x="33" y="37"/>
                  <a:pt x="33" y="37"/>
                </a:cubicBezTo>
                <a:cubicBezTo>
                  <a:pt x="33" y="37"/>
                  <a:pt x="33" y="38"/>
                  <a:pt x="33" y="38"/>
                </a:cubicBezTo>
                <a:cubicBezTo>
                  <a:pt x="33" y="39"/>
                  <a:pt x="33" y="39"/>
                  <a:pt x="33" y="39"/>
                </a:cubicBezTo>
                <a:cubicBezTo>
                  <a:pt x="33" y="39"/>
                  <a:pt x="33" y="39"/>
                  <a:pt x="33" y="40"/>
                </a:cubicBezTo>
                <a:cubicBezTo>
                  <a:pt x="33" y="40"/>
                  <a:pt x="33" y="41"/>
                  <a:pt x="33" y="42"/>
                </a:cubicBezTo>
                <a:cubicBezTo>
                  <a:pt x="33" y="42"/>
                  <a:pt x="33" y="42"/>
                  <a:pt x="33" y="42"/>
                </a:cubicBezTo>
                <a:cubicBezTo>
                  <a:pt x="33" y="43"/>
                  <a:pt x="33" y="43"/>
                  <a:pt x="33" y="44"/>
                </a:cubicBezTo>
                <a:cubicBezTo>
                  <a:pt x="33" y="45"/>
                  <a:pt x="33" y="45"/>
                  <a:pt x="33" y="46"/>
                </a:cubicBezTo>
                <a:cubicBezTo>
                  <a:pt x="33" y="46"/>
                  <a:pt x="33" y="46"/>
                  <a:pt x="33" y="47"/>
                </a:cubicBezTo>
                <a:cubicBezTo>
                  <a:pt x="33" y="47"/>
                  <a:pt x="33" y="47"/>
                  <a:pt x="33" y="47"/>
                </a:cubicBezTo>
                <a:cubicBezTo>
                  <a:pt x="34" y="48"/>
                  <a:pt x="34" y="49"/>
                  <a:pt x="34" y="49"/>
                </a:cubicBezTo>
                <a:cubicBezTo>
                  <a:pt x="33" y="50"/>
                  <a:pt x="32" y="51"/>
                  <a:pt x="31" y="51"/>
                </a:cubicBezTo>
                <a:cubicBezTo>
                  <a:pt x="31" y="51"/>
                  <a:pt x="31" y="52"/>
                  <a:pt x="31" y="52"/>
                </a:cubicBezTo>
                <a:cubicBezTo>
                  <a:pt x="30" y="52"/>
                  <a:pt x="30" y="52"/>
                  <a:pt x="30" y="53"/>
                </a:cubicBezTo>
                <a:cubicBezTo>
                  <a:pt x="29" y="53"/>
                  <a:pt x="29" y="53"/>
                  <a:pt x="29" y="54"/>
                </a:cubicBezTo>
                <a:cubicBezTo>
                  <a:pt x="28" y="54"/>
                  <a:pt x="28" y="54"/>
                  <a:pt x="28" y="55"/>
                </a:cubicBezTo>
                <a:cubicBezTo>
                  <a:pt x="28" y="55"/>
                  <a:pt x="27" y="55"/>
                  <a:pt x="27" y="55"/>
                </a:cubicBezTo>
                <a:cubicBezTo>
                  <a:pt x="27" y="56"/>
                  <a:pt x="26" y="56"/>
                  <a:pt x="26" y="56"/>
                </a:cubicBezTo>
                <a:cubicBezTo>
                  <a:pt x="26" y="57"/>
                  <a:pt x="25" y="57"/>
                  <a:pt x="25" y="58"/>
                </a:cubicBezTo>
                <a:cubicBezTo>
                  <a:pt x="25" y="58"/>
                  <a:pt x="24" y="59"/>
                  <a:pt x="24" y="59"/>
                </a:cubicBezTo>
                <a:cubicBezTo>
                  <a:pt x="24" y="59"/>
                  <a:pt x="24" y="59"/>
                  <a:pt x="24" y="59"/>
                </a:cubicBezTo>
                <a:cubicBezTo>
                  <a:pt x="24" y="59"/>
                  <a:pt x="23" y="60"/>
                  <a:pt x="23" y="60"/>
                </a:cubicBezTo>
                <a:cubicBezTo>
                  <a:pt x="23" y="60"/>
                  <a:pt x="22" y="61"/>
                  <a:pt x="22" y="62"/>
                </a:cubicBezTo>
                <a:cubicBezTo>
                  <a:pt x="22" y="62"/>
                  <a:pt x="22" y="62"/>
                  <a:pt x="22" y="62"/>
                </a:cubicBezTo>
                <a:cubicBezTo>
                  <a:pt x="22" y="62"/>
                  <a:pt x="21" y="63"/>
                  <a:pt x="21" y="63"/>
                </a:cubicBezTo>
                <a:cubicBezTo>
                  <a:pt x="21" y="63"/>
                  <a:pt x="21" y="64"/>
                  <a:pt x="20" y="64"/>
                </a:cubicBezTo>
                <a:cubicBezTo>
                  <a:pt x="20" y="64"/>
                  <a:pt x="20" y="64"/>
                  <a:pt x="20" y="64"/>
                </a:cubicBezTo>
                <a:cubicBezTo>
                  <a:pt x="20" y="65"/>
                  <a:pt x="20" y="65"/>
                  <a:pt x="20" y="65"/>
                </a:cubicBezTo>
                <a:cubicBezTo>
                  <a:pt x="19" y="66"/>
                  <a:pt x="19" y="66"/>
                  <a:pt x="19" y="67"/>
                </a:cubicBezTo>
                <a:cubicBezTo>
                  <a:pt x="19" y="67"/>
                  <a:pt x="19" y="67"/>
                  <a:pt x="19" y="67"/>
                </a:cubicBezTo>
                <a:cubicBezTo>
                  <a:pt x="18" y="68"/>
                  <a:pt x="18" y="69"/>
                  <a:pt x="18" y="70"/>
                </a:cubicBezTo>
                <a:cubicBezTo>
                  <a:pt x="17" y="71"/>
                  <a:pt x="17" y="72"/>
                  <a:pt x="16" y="73"/>
                </a:cubicBezTo>
                <a:cubicBezTo>
                  <a:pt x="16" y="73"/>
                  <a:pt x="16" y="73"/>
                  <a:pt x="16" y="73"/>
                </a:cubicBezTo>
                <a:cubicBezTo>
                  <a:pt x="16" y="74"/>
                  <a:pt x="16" y="75"/>
                  <a:pt x="16" y="75"/>
                </a:cubicBezTo>
                <a:cubicBezTo>
                  <a:pt x="16" y="75"/>
                  <a:pt x="16" y="75"/>
                  <a:pt x="16" y="75"/>
                </a:cubicBezTo>
                <a:cubicBezTo>
                  <a:pt x="15" y="77"/>
                  <a:pt x="15" y="79"/>
                  <a:pt x="14" y="80"/>
                </a:cubicBezTo>
                <a:cubicBezTo>
                  <a:pt x="14" y="81"/>
                  <a:pt x="14" y="82"/>
                  <a:pt x="14" y="83"/>
                </a:cubicBezTo>
                <a:cubicBezTo>
                  <a:pt x="14" y="83"/>
                  <a:pt x="14" y="83"/>
                  <a:pt x="14" y="83"/>
                </a:cubicBezTo>
                <a:cubicBezTo>
                  <a:pt x="14" y="83"/>
                  <a:pt x="14" y="83"/>
                  <a:pt x="14"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2" y="83"/>
                </a:cubicBezTo>
                <a:cubicBezTo>
                  <a:pt x="12" y="83"/>
                  <a:pt x="12" y="83"/>
                  <a:pt x="12" y="83"/>
                </a:cubicBezTo>
                <a:cubicBezTo>
                  <a:pt x="12" y="83"/>
                  <a:pt x="12" y="83"/>
                  <a:pt x="12" y="83"/>
                </a:cubicBezTo>
                <a:cubicBezTo>
                  <a:pt x="12" y="83"/>
                  <a:pt x="12" y="83"/>
                  <a:pt x="12" y="83"/>
                </a:cubicBezTo>
                <a:cubicBezTo>
                  <a:pt x="11" y="83"/>
                  <a:pt x="11" y="83"/>
                  <a:pt x="11" y="83"/>
                </a:cubicBezTo>
                <a:cubicBezTo>
                  <a:pt x="11" y="83"/>
                  <a:pt x="11" y="83"/>
                  <a:pt x="11" y="83"/>
                </a:cubicBezTo>
                <a:cubicBezTo>
                  <a:pt x="10" y="82"/>
                  <a:pt x="10" y="82"/>
                  <a:pt x="10" y="82"/>
                </a:cubicBezTo>
                <a:cubicBezTo>
                  <a:pt x="10" y="82"/>
                  <a:pt x="10" y="82"/>
                  <a:pt x="10" y="82"/>
                </a:cubicBezTo>
                <a:cubicBezTo>
                  <a:pt x="10" y="82"/>
                  <a:pt x="10" y="82"/>
                  <a:pt x="9" y="82"/>
                </a:cubicBezTo>
                <a:cubicBezTo>
                  <a:pt x="9" y="82"/>
                  <a:pt x="9" y="82"/>
                  <a:pt x="9" y="82"/>
                </a:cubicBezTo>
                <a:cubicBezTo>
                  <a:pt x="8" y="82"/>
                  <a:pt x="8" y="82"/>
                  <a:pt x="7" y="82"/>
                </a:cubicBezTo>
                <a:cubicBezTo>
                  <a:pt x="7" y="82"/>
                  <a:pt x="7" y="82"/>
                  <a:pt x="7" y="82"/>
                </a:cubicBezTo>
                <a:cubicBezTo>
                  <a:pt x="6" y="82"/>
                  <a:pt x="6" y="82"/>
                  <a:pt x="6" y="82"/>
                </a:cubicBezTo>
                <a:cubicBezTo>
                  <a:pt x="6" y="82"/>
                  <a:pt x="5" y="82"/>
                  <a:pt x="5" y="82"/>
                </a:cubicBezTo>
                <a:cubicBezTo>
                  <a:pt x="5" y="82"/>
                  <a:pt x="5" y="82"/>
                  <a:pt x="5" y="82"/>
                </a:cubicBezTo>
                <a:cubicBezTo>
                  <a:pt x="5" y="82"/>
                  <a:pt x="5" y="81"/>
                  <a:pt x="5" y="81"/>
                </a:cubicBezTo>
                <a:cubicBezTo>
                  <a:pt x="5" y="81"/>
                  <a:pt x="4" y="81"/>
                  <a:pt x="4" y="81"/>
                </a:cubicBezTo>
                <a:cubicBezTo>
                  <a:pt x="4" y="81"/>
                  <a:pt x="4" y="81"/>
                  <a:pt x="4" y="81"/>
                </a:cubicBezTo>
                <a:cubicBezTo>
                  <a:pt x="4" y="81"/>
                  <a:pt x="4" y="81"/>
                  <a:pt x="4" y="81"/>
                </a:cubicBezTo>
                <a:cubicBezTo>
                  <a:pt x="4" y="81"/>
                  <a:pt x="4" y="81"/>
                  <a:pt x="4" y="81"/>
                </a:cubicBezTo>
                <a:cubicBezTo>
                  <a:pt x="3" y="81"/>
                  <a:pt x="3" y="81"/>
                  <a:pt x="3" y="81"/>
                </a:cubicBezTo>
                <a:cubicBezTo>
                  <a:pt x="3" y="81"/>
                  <a:pt x="3" y="81"/>
                  <a:pt x="3" y="81"/>
                </a:cubicBezTo>
                <a:cubicBezTo>
                  <a:pt x="3" y="81"/>
                  <a:pt x="3" y="81"/>
                  <a:pt x="3" y="81"/>
                </a:cubicBezTo>
                <a:cubicBezTo>
                  <a:pt x="2" y="81"/>
                  <a:pt x="2" y="81"/>
                  <a:pt x="2" y="81"/>
                </a:cubicBezTo>
                <a:cubicBezTo>
                  <a:pt x="1" y="86"/>
                  <a:pt x="0" y="91"/>
                  <a:pt x="0" y="96"/>
                </a:cubicBezTo>
                <a:cubicBezTo>
                  <a:pt x="0" y="113"/>
                  <a:pt x="5" y="129"/>
                  <a:pt x="12" y="143"/>
                </a:cubicBezTo>
                <a:cubicBezTo>
                  <a:pt x="13" y="145"/>
                  <a:pt x="16" y="148"/>
                  <a:pt x="17" y="148"/>
                </a:cubicBezTo>
                <a:cubicBezTo>
                  <a:pt x="16" y="149"/>
                  <a:pt x="16" y="149"/>
                  <a:pt x="17" y="150"/>
                </a:cubicBezTo>
                <a:cubicBezTo>
                  <a:pt x="28" y="168"/>
                  <a:pt x="46" y="181"/>
                  <a:pt x="67" y="188"/>
                </a:cubicBezTo>
                <a:cubicBezTo>
                  <a:pt x="69" y="189"/>
                  <a:pt x="71" y="188"/>
                  <a:pt x="73" y="188"/>
                </a:cubicBezTo>
                <a:cubicBezTo>
                  <a:pt x="73" y="189"/>
                  <a:pt x="76" y="190"/>
                  <a:pt x="78" y="191"/>
                </a:cubicBezTo>
                <a:cubicBezTo>
                  <a:pt x="84" y="192"/>
                  <a:pt x="90" y="193"/>
                  <a:pt x="96" y="193"/>
                </a:cubicBezTo>
                <a:cubicBezTo>
                  <a:pt x="103" y="193"/>
                  <a:pt x="110" y="192"/>
                  <a:pt x="116" y="190"/>
                </a:cubicBezTo>
                <a:cubicBezTo>
                  <a:pt x="118" y="190"/>
                  <a:pt x="121" y="189"/>
                  <a:pt x="122" y="188"/>
                </a:cubicBezTo>
                <a:cubicBezTo>
                  <a:pt x="122" y="188"/>
                  <a:pt x="123" y="188"/>
                  <a:pt x="124" y="188"/>
                </a:cubicBezTo>
                <a:cubicBezTo>
                  <a:pt x="148" y="181"/>
                  <a:pt x="166" y="167"/>
                  <a:pt x="177" y="149"/>
                </a:cubicBezTo>
                <a:close/>
                <a:moveTo>
                  <a:pt x="77" y="153"/>
                </a:moveTo>
                <a:cubicBezTo>
                  <a:pt x="77" y="153"/>
                  <a:pt x="77" y="153"/>
                  <a:pt x="76" y="154"/>
                </a:cubicBezTo>
                <a:cubicBezTo>
                  <a:pt x="76" y="154"/>
                  <a:pt x="76" y="154"/>
                  <a:pt x="76" y="154"/>
                </a:cubicBezTo>
                <a:cubicBezTo>
                  <a:pt x="76" y="154"/>
                  <a:pt x="76" y="155"/>
                  <a:pt x="75" y="155"/>
                </a:cubicBezTo>
                <a:cubicBezTo>
                  <a:pt x="75" y="155"/>
                  <a:pt x="75" y="155"/>
                  <a:pt x="75" y="155"/>
                </a:cubicBezTo>
                <a:cubicBezTo>
                  <a:pt x="75" y="155"/>
                  <a:pt x="75" y="156"/>
                  <a:pt x="74" y="156"/>
                </a:cubicBezTo>
                <a:cubicBezTo>
                  <a:pt x="74" y="156"/>
                  <a:pt x="74" y="156"/>
                  <a:pt x="74" y="156"/>
                </a:cubicBezTo>
                <a:cubicBezTo>
                  <a:pt x="74" y="156"/>
                  <a:pt x="74" y="156"/>
                  <a:pt x="74" y="156"/>
                </a:cubicBezTo>
                <a:cubicBezTo>
                  <a:pt x="74" y="156"/>
                  <a:pt x="74" y="156"/>
                  <a:pt x="74" y="156"/>
                </a:cubicBezTo>
                <a:cubicBezTo>
                  <a:pt x="74" y="157"/>
                  <a:pt x="74" y="157"/>
                  <a:pt x="74" y="157"/>
                </a:cubicBezTo>
                <a:cubicBezTo>
                  <a:pt x="73" y="157"/>
                  <a:pt x="73" y="158"/>
                  <a:pt x="73" y="158"/>
                </a:cubicBezTo>
                <a:cubicBezTo>
                  <a:pt x="73" y="158"/>
                  <a:pt x="73" y="158"/>
                  <a:pt x="73" y="158"/>
                </a:cubicBezTo>
                <a:cubicBezTo>
                  <a:pt x="72" y="158"/>
                  <a:pt x="72" y="159"/>
                  <a:pt x="71" y="159"/>
                </a:cubicBezTo>
                <a:cubicBezTo>
                  <a:pt x="71" y="159"/>
                  <a:pt x="71" y="159"/>
                  <a:pt x="71" y="159"/>
                </a:cubicBezTo>
                <a:cubicBezTo>
                  <a:pt x="71" y="160"/>
                  <a:pt x="70" y="160"/>
                  <a:pt x="70" y="161"/>
                </a:cubicBezTo>
                <a:cubicBezTo>
                  <a:pt x="70" y="161"/>
                  <a:pt x="69" y="161"/>
                  <a:pt x="69" y="161"/>
                </a:cubicBezTo>
                <a:cubicBezTo>
                  <a:pt x="69" y="162"/>
                  <a:pt x="69" y="162"/>
                  <a:pt x="69" y="162"/>
                </a:cubicBezTo>
                <a:cubicBezTo>
                  <a:pt x="68" y="162"/>
                  <a:pt x="68" y="163"/>
                  <a:pt x="67" y="163"/>
                </a:cubicBezTo>
                <a:cubicBezTo>
                  <a:pt x="67" y="163"/>
                  <a:pt x="67" y="163"/>
                  <a:pt x="67" y="163"/>
                </a:cubicBezTo>
                <a:cubicBezTo>
                  <a:pt x="67" y="163"/>
                  <a:pt x="67" y="163"/>
                  <a:pt x="67" y="163"/>
                </a:cubicBezTo>
                <a:cubicBezTo>
                  <a:pt x="67" y="163"/>
                  <a:pt x="67" y="164"/>
                  <a:pt x="66" y="164"/>
                </a:cubicBezTo>
                <a:cubicBezTo>
                  <a:pt x="66" y="164"/>
                  <a:pt x="66" y="164"/>
                  <a:pt x="66" y="164"/>
                </a:cubicBezTo>
                <a:cubicBezTo>
                  <a:pt x="66" y="164"/>
                  <a:pt x="66" y="165"/>
                  <a:pt x="65" y="165"/>
                </a:cubicBezTo>
                <a:cubicBezTo>
                  <a:pt x="65" y="165"/>
                  <a:pt x="65" y="165"/>
                  <a:pt x="65" y="165"/>
                </a:cubicBezTo>
                <a:cubicBezTo>
                  <a:pt x="65" y="165"/>
                  <a:pt x="65" y="165"/>
                  <a:pt x="65" y="165"/>
                </a:cubicBezTo>
                <a:cubicBezTo>
                  <a:pt x="65" y="165"/>
                  <a:pt x="65" y="165"/>
                  <a:pt x="65" y="165"/>
                </a:cubicBezTo>
                <a:cubicBezTo>
                  <a:pt x="64" y="166"/>
                  <a:pt x="64" y="166"/>
                  <a:pt x="64" y="166"/>
                </a:cubicBezTo>
                <a:cubicBezTo>
                  <a:pt x="63" y="166"/>
                  <a:pt x="63" y="166"/>
                  <a:pt x="63" y="166"/>
                </a:cubicBezTo>
                <a:cubicBezTo>
                  <a:pt x="63" y="166"/>
                  <a:pt x="63" y="166"/>
                  <a:pt x="63" y="166"/>
                </a:cubicBezTo>
                <a:cubicBezTo>
                  <a:pt x="63" y="167"/>
                  <a:pt x="63" y="167"/>
                  <a:pt x="63" y="167"/>
                </a:cubicBezTo>
                <a:cubicBezTo>
                  <a:pt x="63" y="167"/>
                  <a:pt x="63" y="167"/>
                  <a:pt x="62" y="167"/>
                </a:cubicBezTo>
                <a:cubicBezTo>
                  <a:pt x="62" y="167"/>
                  <a:pt x="62" y="167"/>
                  <a:pt x="62" y="167"/>
                </a:cubicBezTo>
                <a:cubicBezTo>
                  <a:pt x="62" y="168"/>
                  <a:pt x="62" y="168"/>
                  <a:pt x="62" y="168"/>
                </a:cubicBezTo>
                <a:cubicBezTo>
                  <a:pt x="62" y="168"/>
                  <a:pt x="62" y="168"/>
                  <a:pt x="62" y="168"/>
                </a:cubicBezTo>
                <a:cubicBezTo>
                  <a:pt x="62" y="168"/>
                  <a:pt x="61" y="168"/>
                  <a:pt x="61" y="168"/>
                </a:cubicBezTo>
                <a:cubicBezTo>
                  <a:pt x="61" y="168"/>
                  <a:pt x="61" y="168"/>
                  <a:pt x="61" y="168"/>
                </a:cubicBezTo>
                <a:cubicBezTo>
                  <a:pt x="61" y="168"/>
                  <a:pt x="61" y="168"/>
                  <a:pt x="61" y="168"/>
                </a:cubicBezTo>
                <a:cubicBezTo>
                  <a:pt x="61" y="168"/>
                  <a:pt x="61" y="168"/>
                  <a:pt x="61" y="168"/>
                </a:cubicBezTo>
                <a:cubicBezTo>
                  <a:pt x="61" y="169"/>
                  <a:pt x="60" y="169"/>
                  <a:pt x="60" y="169"/>
                </a:cubicBezTo>
                <a:cubicBezTo>
                  <a:pt x="60" y="169"/>
                  <a:pt x="60" y="169"/>
                  <a:pt x="60" y="169"/>
                </a:cubicBezTo>
                <a:cubicBezTo>
                  <a:pt x="60" y="169"/>
                  <a:pt x="60" y="169"/>
                  <a:pt x="59" y="169"/>
                </a:cubicBezTo>
                <a:cubicBezTo>
                  <a:pt x="59" y="170"/>
                  <a:pt x="59" y="170"/>
                  <a:pt x="59" y="170"/>
                </a:cubicBezTo>
                <a:cubicBezTo>
                  <a:pt x="59" y="170"/>
                  <a:pt x="58" y="170"/>
                  <a:pt x="58" y="170"/>
                </a:cubicBezTo>
                <a:cubicBezTo>
                  <a:pt x="50" y="167"/>
                  <a:pt x="30" y="155"/>
                  <a:pt x="27" y="149"/>
                </a:cubicBezTo>
                <a:cubicBezTo>
                  <a:pt x="26" y="148"/>
                  <a:pt x="26" y="147"/>
                  <a:pt x="26" y="146"/>
                </a:cubicBezTo>
                <a:cubicBezTo>
                  <a:pt x="26" y="146"/>
                  <a:pt x="26" y="146"/>
                  <a:pt x="26" y="146"/>
                </a:cubicBezTo>
                <a:cubicBezTo>
                  <a:pt x="26" y="146"/>
                  <a:pt x="26" y="146"/>
                  <a:pt x="26" y="145"/>
                </a:cubicBezTo>
                <a:cubicBezTo>
                  <a:pt x="26" y="145"/>
                  <a:pt x="26" y="145"/>
                  <a:pt x="26" y="145"/>
                </a:cubicBezTo>
                <a:cubicBezTo>
                  <a:pt x="26" y="145"/>
                  <a:pt x="26" y="145"/>
                  <a:pt x="26" y="145"/>
                </a:cubicBezTo>
                <a:cubicBezTo>
                  <a:pt x="26" y="145"/>
                  <a:pt x="26" y="145"/>
                  <a:pt x="26" y="145"/>
                </a:cubicBezTo>
                <a:cubicBezTo>
                  <a:pt x="26" y="144"/>
                  <a:pt x="26" y="144"/>
                  <a:pt x="26" y="144"/>
                </a:cubicBezTo>
                <a:cubicBezTo>
                  <a:pt x="26" y="144"/>
                  <a:pt x="26" y="144"/>
                  <a:pt x="26" y="144"/>
                </a:cubicBezTo>
                <a:cubicBezTo>
                  <a:pt x="26" y="143"/>
                  <a:pt x="26" y="143"/>
                  <a:pt x="26" y="143"/>
                </a:cubicBezTo>
                <a:cubicBezTo>
                  <a:pt x="26" y="143"/>
                  <a:pt x="25" y="143"/>
                  <a:pt x="25" y="143"/>
                </a:cubicBezTo>
                <a:cubicBezTo>
                  <a:pt x="25" y="142"/>
                  <a:pt x="25" y="142"/>
                  <a:pt x="25" y="142"/>
                </a:cubicBezTo>
                <a:cubicBezTo>
                  <a:pt x="25" y="142"/>
                  <a:pt x="25" y="141"/>
                  <a:pt x="25" y="141"/>
                </a:cubicBezTo>
                <a:cubicBezTo>
                  <a:pt x="25" y="141"/>
                  <a:pt x="25" y="141"/>
                  <a:pt x="25" y="140"/>
                </a:cubicBezTo>
                <a:cubicBezTo>
                  <a:pt x="25" y="140"/>
                  <a:pt x="25" y="140"/>
                  <a:pt x="25" y="140"/>
                </a:cubicBezTo>
                <a:cubicBezTo>
                  <a:pt x="25" y="139"/>
                  <a:pt x="25" y="138"/>
                  <a:pt x="25" y="137"/>
                </a:cubicBezTo>
                <a:cubicBezTo>
                  <a:pt x="25" y="137"/>
                  <a:pt x="25" y="137"/>
                  <a:pt x="25" y="137"/>
                </a:cubicBezTo>
                <a:cubicBezTo>
                  <a:pt x="24" y="134"/>
                  <a:pt x="24" y="130"/>
                  <a:pt x="24" y="127"/>
                </a:cubicBezTo>
                <a:cubicBezTo>
                  <a:pt x="24" y="127"/>
                  <a:pt x="24" y="127"/>
                  <a:pt x="24" y="127"/>
                </a:cubicBezTo>
                <a:cubicBezTo>
                  <a:pt x="24" y="126"/>
                  <a:pt x="24" y="126"/>
                  <a:pt x="24" y="125"/>
                </a:cubicBezTo>
                <a:cubicBezTo>
                  <a:pt x="24" y="125"/>
                  <a:pt x="24" y="125"/>
                  <a:pt x="24" y="125"/>
                </a:cubicBezTo>
                <a:cubicBezTo>
                  <a:pt x="24" y="124"/>
                  <a:pt x="24" y="124"/>
                  <a:pt x="24" y="123"/>
                </a:cubicBezTo>
                <a:cubicBezTo>
                  <a:pt x="24" y="123"/>
                  <a:pt x="24" y="123"/>
                  <a:pt x="24" y="123"/>
                </a:cubicBezTo>
                <a:cubicBezTo>
                  <a:pt x="24" y="122"/>
                  <a:pt x="24" y="122"/>
                  <a:pt x="24" y="121"/>
                </a:cubicBezTo>
                <a:cubicBezTo>
                  <a:pt x="24" y="121"/>
                  <a:pt x="24" y="121"/>
                  <a:pt x="24" y="121"/>
                </a:cubicBezTo>
                <a:cubicBezTo>
                  <a:pt x="24" y="121"/>
                  <a:pt x="24" y="120"/>
                  <a:pt x="24" y="120"/>
                </a:cubicBezTo>
                <a:cubicBezTo>
                  <a:pt x="24" y="120"/>
                  <a:pt x="24" y="120"/>
                  <a:pt x="24" y="119"/>
                </a:cubicBezTo>
                <a:cubicBezTo>
                  <a:pt x="24" y="119"/>
                  <a:pt x="24" y="119"/>
                  <a:pt x="24" y="118"/>
                </a:cubicBezTo>
                <a:cubicBezTo>
                  <a:pt x="24" y="118"/>
                  <a:pt x="24" y="118"/>
                  <a:pt x="24" y="118"/>
                </a:cubicBezTo>
                <a:cubicBezTo>
                  <a:pt x="25" y="118"/>
                  <a:pt x="25" y="117"/>
                  <a:pt x="25" y="117"/>
                </a:cubicBezTo>
                <a:cubicBezTo>
                  <a:pt x="25" y="117"/>
                  <a:pt x="26" y="117"/>
                  <a:pt x="26" y="117"/>
                </a:cubicBezTo>
                <a:cubicBezTo>
                  <a:pt x="26" y="117"/>
                  <a:pt x="27" y="117"/>
                  <a:pt x="27" y="117"/>
                </a:cubicBezTo>
                <a:cubicBezTo>
                  <a:pt x="27" y="117"/>
                  <a:pt x="27" y="117"/>
                  <a:pt x="28" y="117"/>
                </a:cubicBezTo>
                <a:cubicBezTo>
                  <a:pt x="28" y="118"/>
                  <a:pt x="28" y="118"/>
                  <a:pt x="29" y="118"/>
                </a:cubicBezTo>
                <a:cubicBezTo>
                  <a:pt x="29" y="118"/>
                  <a:pt x="29" y="118"/>
                  <a:pt x="29" y="118"/>
                </a:cubicBezTo>
                <a:cubicBezTo>
                  <a:pt x="30" y="118"/>
                  <a:pt x="30" y="118"/>
                  <a:pt x="31" y="118"/>
                </a:cubicBezTo>
                <a:cubicBezTo>
                  <a:pt x="31" y="118"/>
                  <a:pt x="31" y="118"/>
                  <a:pt x="31" y="118"/>
                </a:cubicBezTo>
                <a:cubicBezTo>
                  <a:pt x="32" y="118"/>
                  <a:pt x="32" y="118"/>
                  <a:pt x="33" y="118"/>
                </a:cubicBezTo>
                <a:cubicBezTo>
                  <a:pt x="33" y="118"/>
                  <a:pt x="33" y="118"/>
                  <a:pt x="33" y="118"/>
                </a:cubicBezTo>
                <a:cubicBezTo>
                  <a:pt x="34" y="118"/>
                  <a:pt x="35" y="118"/>
                  <a:pt x="36" y="118"/>
                </a:cubicBezTo>
                <a:cubicBezTo>
                  <a:pt x="36" y="118"/>
                  <a:pt x="36" y="118"/>
                  <a:pt x="36" y="118"/>
                </a:cubicBezTo>
                <a:cubicBezTo>
                  <a:pt x="37" y="118"/>
                  <a:pt x="38" y="119"/>
                  <a:pt x="39" y="119"/>
                </a:cubicBezTo>
                <a:cubicBezTo>
                  <a:pt x="39" y="119"/>
                  <a:pt x="39" y="119"/>
                  <a:pt x="39" y="119"/>
                </a:cubicBezTo>
                <a:cubicBezTo>
                  <a:pt x="40" y="119"/>
                  <a:pt x="41" y="119"/>
                  <a:pt x="42" y="119"/>
                </a:cubicBezTo>
                <a:cubicBezTo>
                  <a:pt x="43" y="119"/>
                  <a:pt x="43" y="119"/>
                  <a:pt x="43" y="119"/>
                </a:cubicBezTo>
                <a:cubicBezTo>
                  <a:pt x="44" y="119"/>
                  <a:pt x="45" y="119"/>
                  <a:pt x="46" y="119"/>
                </a:cubicBezTo>
                <a:cubicBezTo>
                  <a:pt x="46" y="119"/>
                  <a:pt x="46" y="119"/>
                  <a:pt x="47" y="119"/>
                </a:cubicBezTo>
                <a:cubicBezTo>
                  <a:pt x="47" y="119"/>
                  <a:pt x="48" y="119"/>
                  <a:pt x="49" y="119"/>
                </a:cubicBezTo>
                <a:cubicBezTo>
                  <a:pt x="49" y="119"/>
                  <a:pt x="49" y="119"/>
                  <a:pt x="50" y="119"/>
                </a:cubicBezTo>
                <a:cubicBezTo>
                  <a:pt x="50" y="119"/>
                  <a:pt x="50" y="119"/>
                  <a:pt x="50" y="119"/>
                </a:cubicBezTo>
                <a:cubicBezTo>
                  <a:pt x="51" y="119"/>
                  <a:pt x="52" y="119"/>
                  <a:pt x="53" y="119"/>
                </a:cubicBezTo>
                <a:cubicBezTo>
                  <a:pt x="53" y="119"/>
                  <a:pt x="53" y="119"/>
                  <a:pt x="53" y="119"/>
                </a:cubicBezTo>
                <a:cubicBezTo>
                  <a:pt x="53" y="119"/>
                  <a:pt x="53" y="119"/>
                  <a:pt x="53" y="119"/>
                </a:cubicBezTo>
                <a:cubicBezTo>
                  <a:pt x="54" y="119"/>
                  <a:pt x="55" y="119"/>
                  <a:pt x="55" y="119"/>
                </a:cubicBezTo>
                <a:cubicBezTo>
                  <a:pt x="56" y="119"/>
                  <a:pt x="56" y="119"/>
                  <a:pt x="56" y="119"/>
                </a:cubicBezTo>
                <a:cubicBezTo>
                  <a:pt x="57" y="119"/>
                  <a:pt x="58" y="119"/>
                  <a:pt x="59" y="119"/>
                </a:cubicBezTo>
                <a:cubicBezTo>
                  <a:pt x="59" y="120"/>
                  <a:pt x="60" y="121"/>
                  <a:pt x="60" y="122"/>
                </a:cubicBezTo>
                <a:cubicBezTo>
                  <a:pt x="60" y="122"/>
                  <a:pt x="60" y="122"/>
                  <a:pt x="60" y="122"/>
                </a:cubicBezTo>
                <a:cubicBezTo>
                  <a:pt x="61" y="123"/>
                  <a:pt x="61" y="124"/>
                  <a:pt x="61" y="124"/>
                </a:cubicBezTo>
                <a:cubicBezTo>
                  <a:pt x="62" y="125"/>
                  <a:pt x="62" y="125"/>
                  <a:pt x="62" y="126"/>
                </a:cubicBezTo>
                <a:cubicBezTo>
                  <a:pt x="62" y="126"/>
                  <a:pt x="62" y="127"/>
                  <a:pt x="63" y="127"/>
                </a:cubicBezTo>
                <a:cubicBezTo>
                  <a:pt x="63" y="128"/>
                  <a:pt x="64" y="129"/>
                  <a:pt x="64" y="130"/>
                </a:cubicBezTo>
                <a:cubicBezTo>
                  <a:pt x="64" y="130"/>
                  <a:pt x="64" y="130"/>
                  <a:pt x="65" y="130"/>
                </a:cubicBezTo>
                <a:cubicBezTo>
                  <a:pt x="65" y="132"/>
                  <a:pt x="66" y="133"/>
                  <a:pt x="67" y="134"/>
                </a:cubicBezTo>
                <a:cubicBezTo>
                  <a:pt x="67" y="134"/>
                  <a:pt x="67" y="134"/>
                  <a:pt x="67" y="134"/>
                </a:cubicBezTo>
                <a:cubicBezTo>
                  <a:pt x="68" y="137"/>
                  <a:pt x="70" y="140"/>
                  <a:pt x="72" y="142"/>
                </a:cubicBezTo>
                <a:cubicBezTo>
                  <a:pt x="72" y="142"/>
                  <a:pt x="72" y="142"/>
                  <a:pt x="72" y="142"/>
                </a:cubicBezTo>
                <a:cubicBezTo>
                  <a:pt x="72" y="143"/>
                  <a:pt x="73" y="144"/>
                  <a:pt x="73" y="144"/>
                </a:cubicBezTo>
                <a:cubicBezTo>
                  <a:pt x="73" y="145"/>
                  <a:pt x="73" y="145"/>
                  <a:pt x="74" y="145"/>
                </a:cubicBezTo>
                <a:cubicBezTo>
                  <a:pt x="74" y="145"/>
                  <a:pt x="74" y="146"/>
                  <a:pt x="74" y="146"/>
                </a:cubicBezTo>
                <a:cubicBezTo>
                  <a:pt x="76" y="148"/>
                  <a:pt x="77" y="150"/>
                  <a:pt x="78" y="152"/>
                </a:cubicBezTo>
                <a:cubicBezTo>
                  <a:pt x="78" y="152"/>
                  <a:pt x="77" y="152"/>
                  <a:pt x="77" y="153"/>
                </a:cubicBezTo>
                <a:close/>
                <a:moveTo>
                  <a:pt x="116" y="84"/>
                </a:moveTo>
                <a:cubicBezTo>
                  <a:pt x="116" y="84"/>
                  <a:pt x="115" y="84"/>
                  <a:pt x="115" y="84"/>
                </a:cubicBezTo>
                <a:cubicBezTo>
                  <a:pt x="114" y="84"/>
                  <a:pt x="114" y="84"/>
                  <a:pt x="114" y="84"/>
                </a:cubicBezTo>
                <a:cubicBezTo>
                  <a:pt x="113" y="84"/>
                  <a:pt x="113" y="84"/>
                  <a:pt x="112" y="84"/>
                </a:cubicBezTo>
                <a:cubicBezTo>
                  <a:pt x="112" y="84"/>
                  <a:pt x="112" y="84"/>
                  <a:pt x="112" y="84"/>
                </a:cubicBezTo>
                <a:cubicBezTo>
                  <a:pt x="111" y="84"/>
                  <a:pt x="111" y="84"/>
                  <a:pt x="110" y="84"/>
                </a:cubicBezTo>
                <a:cubicBezTo>
                  <a:pt x="110" y="84"/>
                  <a:pt x="110" y="84"/>
                  <a:pt x="110" y="84"/>
                </a:cubicBezTo>
                <a:cubicBezTo>
                  <a:pt x="109" y="84"/>
                  <a:pt x="109" y="84"/>
                  <a:pt x="109" y="84"/>
                </a:cubicBezTo>
                <a:cubicBezTo>
                  <a:pt x="109" y="84"/>
                  <a:pt x="108" y="84"/>
                  <a:pt x="108" y="84"/>
                </a:cubicBezTo>
                <a:cubicBezTo>
                  <a:pt x="107" y="84"/>
                  <a:pt x="107" y="84"/>
                  <a:pt x="107" y="84"/>
                </a:cubicBezTo>
                <a:cubicBezTo>
                  <a:pt x="107" y="84"/>
                  <a:pt x="107" y="84"/>
                  <a:pt x="107" y="84"/>
                </a:cubicBezTo>
                <a:cubicBezTo>
                  <a:pt x="106" y="84"/>
                  <a:pt x="105" y="84"/>
                  <a:pt x="104" y="84"/>
                </a:cubicBezTo>
                <a:cubicBezTo>
                  <a:pt x="103" y="84"/>
                  <a:pt x="103" y="84"/>
                  <a:pt x="103" y="84"/>
                </a:cubicBezTo>
                <a:cubicBezTo>
                  <a:pt x="102" y="84"/>
                  <a:pt x="101" y="84"/>
                  <a:pt x="100" y="84"/>
                </a:cubicBezTo>
                <a:cubicBezTo>
                  <a:pt x="100" y="84"/>
                  <a:pt x="100" y="84"/>
                  <a:pt x="100" y="84"/>
                </a:cubicBezTo>
                <a:cubicBezTo>
                  <a:pt x="99" y="84"/>
                  <a:pt x="99" y="84"/>
                  <a:pt x="99" y="84"/>
                </a:cubicBezTo>
                <a:cubicBezTo>
                  <a:pt x="99" y="84"/>
                  <a:pt x="98" y="84"/>
                  <a:pt x="97" y="84"/>
                </a:cubicBezTo>
                <a:cubicBezTo>
                  <a:pt x="95" y="84"/>
                  <a:pt x="95" y="84"/>
                  <a:pt x="95" y="84"/>
                </a:cubicBezTo>
                <a:cubicBezTo>
                  <a:pt x="95" y="84"/>
                  <a:pt x="94" y="84"/>
                  <a:pt x="94" y="84"/>
                </a:cubicBezTo>
                <a:cubicBezTo>
                  <a:pt x="93" y="84"/>
                  <a:pt x="92" y="84"/>
                  <a:pt x="91" y="84"/>
                </a:cubicBezTo>
                <a:cubicBezTo>
                  <a:pt x="91" y="84"/>
                  <a:pt x="90" y="84"/>
                  <a:pt x="90" y="84"/>
                </a:cubicBezTo>
                <a:cubicBezTo>
                  <a:pt x="89" y="84"/>
                  <a:pt x="88" y="84"/>
                  <a:pt x="87" y="84"/>
                </a:cubicBezTo>
                <a:cubicBezTo>
                  <a:pt x="87" y="84"/>
                  <a:pt x="86" y="84"/>
                  <a:pt x="86" y="84"/>
                </a:cubicBezTo>
                <a:cubicBezTo>
                  <a:pt x="85" y="84"/>
                  <a:pt x="84" y="84"/>
                  <a:pt x="83" y="84"/>
                </a:cubicBezTo>
                <a:cubicBezTo>
                  <a:pt x="83" y="84"/>
                  <a:pt x="83" y="84"/>
                  <a:pt x="82" y="84"/>
                </a:cubicBezTo>
                <a:cubicBezTo>
                  <a:pt x="82" y="84"/>
                  <a:pt x="82" y="84"/>
                  <a:pt x="82" y="84"/>
                </a:cubicBezTo>
                <a:cubicBezTo>
                  <a:pt x="82" y="84"/>
                  <a:pt x="82" y="84"/>
                  <a:pt x="82" y="84"/>
                </a:cubicBezTo>
                <a:cubicBezTo>
                  <a:pt x="81" y="84"/>
                  <a:pt x="81" y="84"/>
                  <a:pt x="80" y="84"/>
                </a:cubicBezTo>
                <a:cubicBezTo>
                  <a:pt x="80" y="84"/>
                  <a:pt x="79" y="84"/>
                  <a:pt x="79" y="84"/>
                </a:cubicBezTo>
                <a:cubicBezTo>
                  <a:pt x="74" y="78"/>
                  <a:pt x="67" y="60"/>
                  <a:pt x="66" y="50"/>
                </a:cubicBezTo>
                <a:cubicBezTo>
                  <a:pt x="74" y="42"/>
                  <a:pt x="89" y="32"/>
                  <a:pt x="98" y="30"/>
                </a:cubicBezTo>
                <a:cubicBezTo>
                  <a:pt x="99" y="30"/>
                  <a:pt x="99" y="30"/>
                  <a:pt x="100" y="30"/>
                </a:cubicBezTo>
                <a:cubicBezTo>
                  <a:pt x="100" y="30"/>
                  <a:pt x="100" y="30"/>
                  <a:pt x="100" y="30"/>
                </a:cubicBezTo>
                <a:cubicBezTo>
                  <a:pt x="100" y="30"/>
                  <a:pt x="100" y="30"/>
                  <a:pt x="100" y="30"/>
                </a:cubicBezTo>
                <a:cubicBezTo>
                  <a:pt x="100" y="30"/>
                  <a:pt x="100" y="30"/>
                  <a:pt x="100" y="30"/>
                </a:cubicBezTo>
                <a:cubicBezTo>
                  <a:pt x="100" y="30"/>
                  <a:pt x="101" y="30"/>
                  <a:pt x="101" y="30"/>
                </a:cubicBezTo>
                <a:cubicBezTo>
                  <a:pt x="101" y="30"/>
                  <a:pt x="101" y="31"/>
                  <a:pt x="101" y="31"/>
                </a:cubicBezTo>
                <a:cubicBezTo>
                  <a:pt x="101" y="31"/>
                  <a:pt x="101" y="31"/>
                  <a:pt x="102" y="31"/>
                </a:cubicBezTo>
                <a:cubicBezTo>
                  <a:pt x="102" y="31"/>
                  <a:pt x="102" y="31"/>
                  <a:pt x="102" y="31"/>
                </a:cubicBezTo>
                <a:cubicBezTo>
                  <a:pt x="102" y="31"/>
                  <a:pt x="102" y="31"/>
                  <a:pt x="102" y="31"/>
                </a:cubicBezTo>
                <a:cubicBezTo>
                  <a:pt x="103" y="31"/>
                  <a:pt x="103" y="31"/>
                  <a:pt x="103" y="31"/>
                </a:cubicBezTo>
                <a:cubicBezTo>
                  <a:pt x="103" y="31"/>
                  <a:pt x="103" y="31"/>
                  <a:pt x="103" y="31"/>
                </a:cubicBezTo>
                <a:cubicBezTo>
                  <a:pt x="106" y="33"/>
                  <a:pt x="109" y="34"/>
                  <a:pt x="111" y="36"/>
                </a:cubicBezTo>
                <a:cubicBezTo>
                  <a:pt x="112" y="36"/>
                  <a:pt x="112" y="36"/>
                  <a:pt x="112" y="36"/>
                </a:cubicBezTo>
                <a:cubicBezTo>
                  <a:pt x="113" y="37"/>
                  <a:pt x="114" y="37"/>
                  <a:pt x="115" y="38"/>
                </a:cubicBezTo>
                <a:cubicBezTo>
                  <a:pt x="115" y="38"/>
                  <a:pt x="115" y="38"/>
                  <a:pt x="115" y="38"/>
                </a:cubicBezTo>
                <a:cubicBezTo>
                  <a:pt x="116" y="39"/>
                  <a:pt x="117" y="39"/>
                  <a:pt x="118" y="40"/>
                </a:cubicBezTo>
                <a:cubicBezTo>
                  <a:pt x="118" y="40"/>
                  <a:pt x="118" y="40"/>
                  <a:pt x="118" y="40"/>
                </a:cubicBezTo>
                <a:cubicBezTo>
                  <a:pt x="119" y="41"/>
                  <a:pt x="120" y="42"/>
                  <a:pt x="121" y="42"/>
                </a:cubicBezTo>
                <a:cubicBezTo>
                  <a:pt x="122" y="43"/>
                  <a:pt x="122" y="43"/>
                  <a:pt x="122" y="43"/>
                </a:cubicBezTo>
                <a:cubicBezTo>
                  <a:pt x="123" y="44"/>
                  <a:pt x="124" y="44"/>
                  <a:pt x="125" y="45"/>
                </a:cubicBezTo>
                <a:cubicBezTo>
                  <a:pt x="125" y="45"/>
                  <a:pt x="125" y="45"/>
                  <a:pt x="125" y="45"/>
                </a:cubicBezTo>
                <a:cubicBezTo>
                  <a:pt x="126" y="46"/>
                  <a:pt x="127" y="47"/>
                  <a:pt x="128" y="48"/>
                </a:cubicBezTo>
                <a:cubicBezTo>
                  <a:pt x="128" y="48"/>
                  <a:pt x="128" y="48"/>
                  <a:pt x="129" y="48"/>
                </a:cubicBezTo>
                <a:cubicBezTo>
                  <a:pt x="129" y="49"/>
                  <a:pt x="130" y="50"/>
                  <a:pt x="131" y="51"/>
                </a:cubicBezTo>
                <a:cubicBezTo>
                  <a:pt x="131" y="51"/>
                  <a:pt x="131" y="52"/>
                  <a:pt x="131" y="52"/>
                </a:cubicBezTo>
                <a:cubicBezTo>
                  <a:pt x="131" y="53"/>
                  <a:pt x="131" y="53"/>
                  <a:pt x="131" y="53"/>
                </a:cubicBezTo>
                <a:cubicBezTo>
                  <a:pt x="131" y="54"/>
                  <a:pt x="130" y="54"/>
                  <a:pt x="130" y="55"/>
                </a:cubicBezTo>
                <a:cubicBezTo>
                  <a:pt x="130" y="55"/>
                  <a:pt x="130" y="55"/>
                  <a:pt x="130" y="55"/>
                </a:cubicBezTo>
                <a:cubicBezTo>
                  <a:pt x="130" y="56"/>
                  <a:pt x="130" y="56"/>
                  <a:pt x="130" y="57"/>
                </a:cubicBezTo>
                <a:cubicBezTo>
                  <a:pt x="130" y="57"/>
                  <a:pt x="130" y="57"/>
                  <a:pt x="130" y="57"/>
                </a:cubicBezTo>
                <a:cubicBezTo>
                  <a:pt x="129" y="58"/>
                  <a:pt x="129" y="59"/>
                  <a:pt x="129" y="59"/>
                </a:cubicBezTo>
                <a:cubicBezTo>
                  <a:pt x="129" y="60"/>
                  <a:pt x="129" y="60"/>
                  <a:pt x="129" y="60"/>
                </a:cubicBezTo>
                <a:cubicBezTo>
                  <a:pt x="129" y="60"/>
                  <a:pt x="128" y="61"/>
                  <a:pt x="128" y="62"/>
                </a:cubicBezTo>
                <a:cubicBezTo>
                  <a:pt x="128" y="62"/>
                  <a:pt x="128" y="62"/>
                  <a:pt x="128" y="62"/>
                </a:cubicBezTo>
                <a:cubicBezTo>
                  <a:pt x="128" y="63"/>
                  <a:pt x="128" y="64"/>
                  <a:pt x="127" y="65"/>
                </a:cubicBezTo>
                <a:cubicBezTo>
                  <a:pt x="127" y="65"/>
                  <a:pt x="127" y="65"/>
                  <a:pt x="127" y="65"/>
                </a:cubicBezTo>
                <a:cubicBezTo>
                  <a:pt x="127" y="67"/>
                  <a:pt x="126" y="69"/>
                  <a:pt x="126" y="70"/>
                </a:cubicBezTo>
                <a:cubicBezTo>
                  <a:pt x="126" y="71"/>
                  <a:pt x="126" y="71"/>
                  <a:pt x="125" y="71"/>
                </a:cubicBezTo>
                <a:cubicBezTo>
                  <a:pt x="125" y="71"/>
                  <a:pt x="125" y="71"/>
                  <a:pt x="125" y="71"/>
                </a:cubicBezTo>
                <a:cubicBezTo>
                  <a:pt x="125" y="71"/>
                  <a:pt x="125" y="72"/>
                  <a:pt x="125" y="72"/>
                </a:cubicBezTo>
                <a:cubicBezTo>
                  <a:pt x="125" y="72"/>
                  <a:pt x="125" y="72"/>
                  <a:pt x="125" y="72"/>
                </a:cubicBezTo>
                <a:cubicBezTo>
                  <a:pt x="125" y="72"/>
                  <a:pt x="125" y="73"/>
                  <a:pt x="125" y="73"/>
                </a:cubicBezTo>
                <a:cubicBezTo>
                  <a:pt x="125" y="73"/>
                  <a:pt x="125" y="73"/>
                  <a:pt x="125" y="73"/>
                </a:cubicBezTo>
                <a:cubicBezTo>
                  <a:pt x="125" y="74"/>
                  <a:pt x="125" y="74"/>
                  <a:pt x="124" y="74"/>
                </a:cubicBezTo>
                <a:cubicBezTo>
                  <a:pt x="124" y="74"/>
                  <a:pt x="124" y="74"/>
                  <a:pt x="124" y="74"/>
                </a:cubicBezTo>
                <a:cubicBezTo>
                  <a:pt x="124" y="75"/>
                  <a:pt x="124" y="75"/>
                  <a:pt x="124" y="75"/>
                </a:cubicBezTo>
                <a:cubicBezTo>
                  <a:pt x="124" y="75"/>
                  <a:pt x="124" y="75"/>
                  <a:pt x="124" y="75"/>
                </a:cubicBezTo>
                <a:cubicBezTo>
                  <a:pt x="124" y="76"/>
                  <a:pt x="124" y="76"/>
                  <a:pt x="124" y="76"/>
                </a:cubicBezTo>
                <a:cubicBezTo>
                  <a:pt x="124" y="76"/>
                  <a:pt x="124" y="76"/>
                  <a:pt x="124" y="76"/>
                </a:cubicBezTo>
                <a:cubicBezTo>
                  <a:pt x="124" y="77"/>
                  <a:pt x="123" y="77"/>
                  <a:pt x="123" y="78"/>
                </a:cubicBezTo>
                <a:cubicBezTo>
                  <a:pt x="123" y="78"/>
                  <a:pt x="123" y="78"/>
                  <a:pt x="123" y="78"/>
                </a:cubicBezTo>
                <a:cubicBezTo>
                  <a:pt x="123" y="78"/>
                  <a:pt x="123" y="79"/>
                  <a:pt x="122" y="80"/>
                </a:cubicBezTo>
                <a:cubicBezTo>
                  <a:pt x="122" y="80"/>
                  <a:pt x="122" y="80"/>
                  <a:pt x="122" y="80"/>
                </a:cubicBezTo>
                <a:cubicBezTo>
                  <a:pt x="122" y="81"/>
                  <a:pt x="122" y="81"/>
                  <a:pt x="122" y="81"/>
                </a:cubicBezTo>
                <a:cubicBezTo>
                  <a:pt x="122" y="81"/>
                  <a:pt x="122" y="81"/>
                  <a:pt x="122" y="81"/>
                </a:cubicBezTo>
                <a:cubicBezTo>
                  <a:pt x="122" y="82"/>
                  <a:pt x="122" y="82"/>
                  <a:pt x="121" y="82"/>
                </a:cubicBezTo>
                <a:cubicBezTo>
                  <a:pt x="121" y="82"/>
                  <a:pt x="121" y="82"/>
                  <a:pt x="121" y="82"/>
                </a:cubicBezTo>
                <a:cubicBezTo>
                  <a:pt x="121" y="82"/>
                  <a:pt x="121" y="83"/>
                  <a:pt x="121" y="83"/>
                </a:cubicBezTo>
                <a:cubicBezTo>
                  <a:pt x="121" y="83"/>
                  <a:pt x="121" y="83"/>
                  <a:pt x="121" y="83"/>
                </a:cubicBezTo>
                <a:cubicBezTo>
                  <a:pt x="121" y="84"/>
                  <a:pt x="120" y="84"/>
                  <a:pt x="120" y="85"/>
                </a:cubicBezTo>
                <a:cubicBezTo>
                  <a:pt x="120" y="85"/>
                  <a:pt x="119" y="85"/>
                  <a:pt x="118" y="85"/>
                </a:cubicBezTo>
                <a:cubicBezTo>
                  <a:pt x="118" y="85"/>
                  <a:pt x="117" y="84"/>
                  <a:pt x="116" y="84"/>
                </a:cubicBezTo>
                <a:close/>
                <a:moveTo>
                  <a:pt x="167" y="152"/>
                </a:moveTo>
                <a:cubicBezTo>
                  <a:pt x="167" y="153"/>
                  <a:pt x="166" y="153"/>
                  <a:pt x="165" y="154"/>
                </a:cubicBezTo>
                <a:cubicBezTo>
                  <a:pt x="165" y="154"/>
                  <a:pt x="165" y="154"/>
                  <a:pt x="165" y="154"/>
                </a:cubicBezTo>
                <a:cubicBezTo>
                  <a:pt x="163" y="156"/>
                  <a:pt x="160" y="159"/>
                  <a:pt x="156" y="162"/>
                </a:cubicBezTo>
                <a:cubicBezTo>
                  <a:pt x="156" y="162"/>
                  <a:pt x="156" y="162"/>
                  <a:pt x="156" y="162"/>
                </a:cubicBezTo>
                <a:cubicBezTo>
                  <a:pt x="156" y="162"/>
                  <a:pt x="156" y="162"/>
                  <a:pt x="156" y="162"/>
                </a:cubicBezTo>
                <a:cubicBezTo>
                  <a:pt x="151" y="166"/>
                  <a:pt x="145" y="169"/>
                  <a:pt x="138" y="171"/>
                </a:cubicBezTo>
                <a:cubicBezTo>
                  <a:pt x="138" y="171"/>
                  <a:pt x="138" y="171"/>
                  <a:pt x="138" y="171"/>
                </a:cubicBezTo>
                <a:cubicBezTo>
                  <a:pt x="138" y="171"/>
                  <a:pt x="138" y="171"/>
                  <a:pt x="138" y="171"/>
                </a:cubicBezTo>
                <a:cubicBezTo>
                  <a:pt x="138" y="171"/>
                  <a:pt x="138" y="171"/>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6" y="170"/>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5" y="169"/>
                </a:cubicBezTo>
                <a:cubicBezTo>
                  <a:pt x="135" y="169"/>
                  <a:pt x="135" y="169"/>
                  <a:pt x="135" y="169"/>
                </a:cubicBezTo>
                <a:cubicBezTo>
                  <a:pt x="135" y="169"/>
                  <a:pt x="135" y="169"/>
                  <a:pt x="135" y="169"/>
                </a:cubicBezTo>
                <a:cubicBezTo>
                  <a:pt x="135" y="168"/>
                  <a:pt x="135" y="168"/>
                  <a:pt x="135" y="168"/>
                </a:cubicBezTo>
                <a:cubicBezTo>
                  <a:pt x="134" y="168"/>
                  <a:pt x="134" y="168"/>
                  <a:pt x="134" y="168"/>
                </a:cubicBezTo>
                <a:cubicBezTo>
                  <a:pt x="134" y="168"/>
                  <a:pt x="134" y="168"/>
                  <a:pt x="134" y="168"/>
                </a:cubicBezTo>
                <a:cubicBezTo>
                  <a:pt x="134" y="168"/>
                  <a:pt x="134" y="168"/>
                  <a:pt x="134" y="168"/>
                </a:cubicBezTo>
                <a:cubicBezTo>
                  <a:pt x="134" y="168"/>
                  <a:pt x="134" y="167"/>
                  <a:pt x="134" y="167"/>
                </a:cubicBezTo>
                <a:cubicBezTo>
                  <a:pt x="134" y="167"/>
                  <a:pt x="134" y="167"/>
                  <a:pt x="134" y="167"/>
                </a:cubicBezTo>
                <a:cubicBezTo>
                  <a:pt x="134" y="167"/>
                  <a:pt x="134" y="167"/>
                  <a:pt x="134" y="167"/>
                </a:cubicBezTo>
                <a:cubicBezTo>
                  <a:pt x="134" y="167"/>
                  <a:pt x="133" y="167"/>
                  <a:pt x="133" y="167"/>
                </a:cubicBezTo>
                <a:cubicBezTo>
                  <a:pt x="133" y="167"/>
                  <a:pt x="133" y="167"/>
                  <a:pt x="133" y="167"/>
                </a:cubicBezTo>
                <a:cubicBezTo>
                  <a:pt x="133" y="166"/>
                  <a:pt x="133" y="166"/>
                  <a:pt x="132" y="166"/>
                </a:cubicBezTo>
                <a:cubicBezTo>
                  <a:pt x="132" y="166"/>
                  <a:pt x="132" y="166"/>
                  <a:pt x="131" y="165"/>
                </a:cubicBezTo>
                <a:cubicBezTo>
                  <a:pt x="131" y="165"/>
                  <a:pt x="131" y="165"/>
                  <a:pt x="131" y="165"/>
                </a:cubicBezTo>
                <a:cubicBezTo>
                  <a:pt x="131" y="165"/>
                  <a:pt x="130" y="164"/>
                  <a:pt x="130" y="164"/>
                </a:cubicBezTo>
                <a:cubicBezTo>
                  <a:pt x="129" y="163"/>
                  <a:pt x="129" y="163"/>
                  <a:pt x="129" y="163"/>
                </a:cubicBezTo>
                <a:cubicBezTo>
                  <a:pt x="129" y="163"/>
                  <a:pt x="129" y="163"/>
                  <a:pt x="129" y="163"/>
                </a:cubicBezTo>
                <a:cubicBezTo>
                  <a:pt x="129" y="163"/>
                  <a:pt x="128" y="162"/>
                  <a:pt x="128" y="162"/>
                </a:cubicBezTo>
                <a:cubicBezTo>
                  <a:pt x="128" y="162"/>
                  <a:pt x="128" y="162"/>
                  <a:pt x="128" y="162"/>
                </a:cubicBezTo>
                <a:cubicBezTo>
                  <a:pt x="128" y="162"/>
                  <a:pt x="128" y="162"/>
                  <a:pt x="128" y="162"/>
                </a:cubicBezTo>
                <a:cubicBezTo>
                  <a:pt x="126" y="160"/>
                  <a:pt x="125" y="159"/>
                  <a:pt x="124" y="158"/>
                </a:cubicBezTo>
                <a:cubicBezTo>
                  <a:pt x="124" y="158"/>
                  <a:pt x="124" y="158"/>
                  <a:pt x="124" y="158"/>
                </a:cubicBezTo>
                <a:cubicBezTo>
                  <a:pt x="124" y="158"/>
                  <a:pt x="124" y="158"/>
                  <a:pt x="124" y="158"/>
                </a:cubicBezTo>
                <a:cubicBezTo>
                  <a:pt x="123" y="157"/>
                  <a:pt x="123" y="157"/>
                  <a:pt x="122" y="156"/>
                </a:cubicBezTo>
                <a:cubicBezTo>
                  <a:pt x="122" y="156"/>
                  <a:pt x="122" y="156"/>
                  <a:pt x="122" y="156"/>
                </a:cubicBezTo>
                <a:cubicBezTo>
                  <a:pt x="122" y="156"/>
                  <a:pt x="122" y="155"/>
                  <a:pt x="121" y="155"/>
                </a:cubicBezTo>
                <a:cubicBezTo>
                  <a:pt x="121" y="155"/>
                  <a:pt x="121" y="155"/>
                  <a:pt x="121" y="155"/>
                </a:cubicBezTo>
                <a:cubicBezTo>
                  <a:pt x="121" y="154"/>
                  <a:pt x="121" y="154"/>
                  <a:pt x="120" y="154"/>
                </a:cubicBezTo>
                <a:cubicBezTo>
                  <a:pt x="120" y="154"/>
                  <a:pt x="120" y="153"/>
                  <a:pt x="120" y="153"/>
                </a:cubicBezTo>
                <a:cubicBezTo>
                  <a:pt x="120" y="153"/>
                  <a:pt x="119" y="153"/>
                  <a:pt x="119" y="152"/>
                </a:cubicBezTo>
                <a:cubicBezTo>
                  <a:pt x="119" y="152"/>
                  <a:pt x="119" y="152"/>
                  <a:pt x="120" y="152"/>
                </a:cubicBezTo>
                <a:cubicBezTo>
                  <a:pt x="120" y="152"/>
                  <a:pt x="120" y="152"/>
                  <a:pt x="120" y="152"/>
                </a:cubicBezTo>
                <a:cubicBezTo>
                  <a:pt x="124" y="147"/>
                  <a:pt x="130" y="139"/>
                  <a:pt x="134" y="131"/>
                </a:cubicBezTo>
                <a:cubicBezTo>
                  <a:pt x="134" y="131"/>
                  <a:pt x="134" y="131"/>
                  <a:pt x="134" y="131"/>
                </a:cubicBezTo>
                <a:cubicBezTo>
                  <a:pt x="134" y="130"/>
                  <a:pt x="135" y="130"/>
                  <a:pt x="135" y="129"/>
                </a:cubicBezTo>
                <a:cubicBezTo>
                  <a:pt x="135" y="129"/>
                  <a:pt x="135" y="129"/>
                  <a:pt x="136" y="128"/>
                </a:cubicBezTo>
                <a:cubicBezTo>
                  <a:pt x="136" y="128"/>
                  <a:pt x="136" y="128"/>
                  <a:pt x="136" y="127"/>
                </a:cubicBezTo>
                <a:cubicBezTo>
                  <a:pt x="136" y="127"/>
                  <a:pt x="137" y="127"/>
                  <a:pt x="137" y="126"/>
                </a:cubicBezTo>
                <a:cubicBezTo>
                  <a:pt x="137" y="126"/>
                  <a:pt x="137" y="126"/>
                  <a:pt x="137" y="125"/>
                </a:cubicBezTo>
                <a:cubicBezTo>
                  <a:pt x="138" y="125"/>
                  <a:pt x="138" y="124"/>
                  <a:pt x="138" y="124"/>
                </a:cubicBezTo>
                <a:cubicBezTo>
                  <a:pt x="138" y="124"/>
                  <a:pt x="138" y="123"/>
                  <a:pt x="138" y="123"/>
                </a:cubicBezTo>
                <a:cubicBezTo>
                  <a:pt x="139" y="123"/>
                  <a:pt x="139" y="122"/>
                  <a:pt x="139" y="122"/>
                </a:cubicBezTo>
                <a:cubicBezTo>
                  <a:pt x="139" y="122"/>
                  <a:pt x="139" y="121"/>
                  <a:pt x="139" y="121"/>
                </a:cubicBezTo>
                <a:cubicBezTo>
                  <a:pt x="140" y="121"/>
                  <a:pt x="140" y="120"/>
                  <a:pt x="140" y="120"/>
                </a:cubicBezTo>
                <a:cubicBezTo>
                  <a:pt x="141" y="120"/>
                  <a:pt x="141" y="120"/>
                  <a:pt x="142" y="120"/>
                </a:cubicBezTo>
                <a:cubicBezTo>
                  <a:pt x="142" y="120"/>
                  <a:pt x="142" y="120"/>
                  <a:pt x="142" y="120"/>
                </a:cubicBezTo>
                <a:cubicBezTo>
                  <a:pt x="143" y="120"/>
                  <a:pt x="143" y="120"/>
                  <a:pt x="143" y="120"/>
                </a:cubicBezTo>
                <a:cubicBezTo>
                  <a:pt x="143" y="120"/>
                  <a:pt x="144" y="120"/>
                  <a:pt x="144" y="120"/>
                </a:cubicBezTo>
                <a:cubicBezTo>
                  <a:pt x="144" y="120"/>
                  <a:pt x="144" y="120"/>
                  <a:pt x="144" y="120"/>
                </a:cubicBezTo>
                <a:cubicBezTo>
                  <a:pt x="145" y="120"/>
                  <a:pt x="145" y="120"/>
                  <a:pt x="146" y="120"/>
                </a:cubicBezTo>
                <a:cubicBezTo>
                  <a:pt x="146" y="120"/>
                  <a:pt x="146" y="120"/>
                  <a:pt x="146" y="120"/>
                </a:cubicBezTo>
                <a:cubicBezTo>
                  <a:pt x="147" y="120"/>
                  <a:pt x="147" y="120"/>
                  <a:pt x="148" y="120"/>
                </a:cubicBezTo>
                <a:cubicBezTo>
                  <a:pt x="148" y="120"/>
                  <a:pt x="148" y="120"/>
                  <a:pt x="148" y="120"/>
                </a:cubicBezTo>
                <a:cubicBezTo>
                  <a:pt x="148" y="120"/>
                  <a:pt x="148" y="120"/>
                  <a:pt x="149" y="120"/>
                </a:cubicBezTo>
                <a:cubicBezTo>
                  <a:pt x="152" y="120"/>
                  <a:pt x="155" y="120"/>
                  <a:pt x="158" y="120"/>
                </a:cubicBezTo>
                <a:cubicBezTo>
                  <a:pt x="160" y="120"/>
                  <a:pt x="162" y="120"/>
                  <a:pt x="163" y="120"/>
                </a:cubicBezTo>
                <a:cubicBezTo>
                  <a:pt x="164" y="120"/>
                  <a:pt x="166" y="120"/>
                  <a:pt x="166" y="120"/>
                </a:cubicBezTo>
                <a:cubicBezTo>
                  <a:pt x="167" y="120"/>
                  <a:pt x="167" y="120"/>
                  <a:pt x="167" y="120"/>
                </a:cubicBezTo>
                <a:cubicBezTo>
                  <a:pt x="168" y="120"/>
                  <a:pt x="169" y="120"/>
                  <a:pt x="170" y="120"/>
                </a:cubicBezTo>
                <a:cubicBezTo>
                  <a:pt x="170" y="120"/>
                  <a:pt x="170" y="120"/>
                  <a:pt x="170" y="120"/>
                </a:cubicBezTo>
                <a:cubicBezTo>
                  <a:pt x="170" y="120"/>
                  <a:pt x="171" y="120"/>
                  <a:pt x="171" y="120"/>
                </a:cubicBezTo>
                <a:cubicBezTo>
                  <a:pt x="171" y="122"/>
                  <a:pt x="172" y="124"/>
                  <a:pt x="172" y="126"/>
                </a:cubicBezTo>
                <a:cubicBezTo>
                  <a:pt x="172" y="126"/>
                  <a:pt x="172" y="126"/>
                  <a:pt x="172" y="126"/>
                </a:cubicBezTo>
                <a:cubicBezTo>
                  <a:pt x="172" y="127"/>
                  <a:pt x="172" y="127"/>
                  <a:pt x="172" y="128"/>
                </a:cubicBezTo>
                <a:cubicBezTo>
                  <a:pt x="172" y="128"/>
                  <a:pt x="172" y="128"/>
                  <a:pt x="172" y="128"/>
                </a:cubicBezTo>
                <a:cubicBezTo>
                  <a:pt x="172" y="128"/>
                  <a:pt x="172" y="129"/>
                  <a:pt x="172" y="129"/>
                </a:cubicBezTo>
                <a:cubicBezTo>
                  <a:pt x="172" y="129"/>
                  <a:pt x="172" y="130"/>
                  <a:pt x="172" y="130"/>
                </a:cubicBezTo>
                <a:cubicBezTo>
                  <a:pt x="172" y="130"/>
                  <a:pt x="172" y="131"/>
                  <a:pt x="172" y="131"/>
                </a:cubicBezTo>
                <a:cubicBezTo>
                  <a:pt x="172" y="131"/>
                  <a:pt x="172" y="131"/>
                  <a:pt x="172" y="132"/>
                </a:cubicBezTo>
                <a:cubicBezTo>
                  <a:pt x="172" y="132"/>
                  <a:pt x="172" y="132"/>
                  <a:pt x="172" y="133"/>
                </a:cubicBezTo>
                <a:cubicBezTo>
                  <a:pt x="172" y="133"/>
                  <a:pt x="172" y="133"/>
                  <a:pt x="172" y="133"/>
                </a:cubicBezTo>
                <a:cubicBezTo>
                  <a:pt x="172" y="134"/>
                  <a:pt x="172" y="134"/>
                  <a:pt x="172" y="135"/>
                </a:cubicBezTo>
                <a:cubicBezTo>
                  <a:pt x="172" y="135"/>
                  <a:pt x="172" y="135"/>
                  <a:pt x="172" y="135"/>
                </a:cubicBezTo>
                <a:cubicBezTo>
                  <a:pt x="172" y="136"/>
                  <a:pt x="172" y="137"/>
                  <a:pt x="172" y="138"/>
                </a:cubicBezTo>
                <a:cubicBezTo>
                  <a:pt x="172" y="138"/>
                  <a:pt x="172" y="138"/>
                  <a:pt x="172" y="138"/>
                </a:cubicBezTo>
                <a:cubicBezTo>
                  <a:pt x="172" y="138"/>
                  <a:pt x="172" y="139"/>
                  <a:pt x="172" y="139"/>
                </a:cubicBezTo>
                <a:cubicBezTo>
                  <a:pt x="172" y="139"/>
                  <a:pt x="172" y="139"/>
                  <a:pt x="172" y="140"/>
                </a:cubicBezTo>
                <a:cubicBezTo>
                  <a:pt x="172" y="140"/>
                  <a:pt x="172" y="140"/>
                  <a:pt x="172" y="141"/>
                </a:cubicBezTo>
                <a:cubicBezTo>
                  <a:pt x="172" y="141"/>
                  <a:pt x="172" y="141"/>
                  <a:pt x="172" y="141"/>
                </a:cubicBezTo>
                <a:cubicBezTo>
                  <a:pt x="172" y="142"/>
                  <a:pt x="172" y="142"/>
                  <a:pt x="172" y="142"/>
                </a:cubicBezTo>
                <a:cubicBezTo>
                  <a:pt x="172" y="142"/>
                  <a:pt x="172" y="143"/>
                  <a:pt x="171" y="143"/>
                </a:cubicBezTo>
                <a:cubicBezTo>
                  <a:pt x="171" y="143"/>
                  <a:pt x="171" y="143"/>
                  <a:pt x="171" y="144"/>
                </a:cubicBezTo>
                <a:cubicBezTo>
                  <a:pt x="171" y="144"/>
                  <a:pt x="171" y="144"/>
                  <a:pt x="171" y="144"/>
                </a:cubicBezTo>
                <a:cubicBezTo>
                  <a:pt x="171" y="145"/>
                  <a:pt x="171" y="145"/>
                  <a:pt x="171" y="145"/>
                </a:cubicBezTo>
                <a:cubicBezTo>
                  <a:pt x="171" y="145"/>
                  <a:pt x="171" y="145"/>
                  <a:pt x="171" y="146"/>
                </a:cubicBezTo>
                <a:cubicBezTo>
                  <a:pt x="171" y="146"/>
                  <a:pt x="171" y="146"/>
                  <a:pt x="171" y="146"/>
                </a:cubicBezTo>
                <a:cubicBezTo>
                  <a:pt x="171" y="146"/>
                  <a:pt x="171" y="146"/>
                  <a:pt x="171" y="146"/>
                </a:cubicBezTo>
                <a:cubicBezTo>
                  <a:pt x="171" y="146"/>
                  <a:pt x="171" y="146"/>
                  <a:pt x="171" y="146"/>
                </a:cubicBezTo>
                <a:cubicBezTo>
                  <a:pt x="171" y="146"/>
                  <a:pt x="171" y="146"/>
                  <a:pt x="171" y="146"/>
                </a:cubicBezTo>
                <a:cubicBezTo>
                  <a:pt x="171" y="146"/>
                  <a:pt x="171" y="146"/>
                  <a:pt x="171" y="147"/>
                </a:cubicBezTo>
                <a:cubicBezTo>
                  <a:pt x="171" y="147"/>
                  <a:pt x="171" y="147"/>
                  <a:pt x="171" y="148"/>
                </a:cubicBezTo>
                <a:cubicBezTo>
                  <a:pt x="171" y="148"/>
                  <a:pt x="170" y="148"/>
                  <a:pt x="170" y="149"/>
                </a:cubicBezTo>
                <a:cubicBezTo>
                  <a:pt x="170" y="149"/>
                  <a:pt x="170" y="149"/>
                  <a:pt x="170" y="149"/>
                </a:cubicBezTo>
                <a:cubicBezTo>
                  <a:pt x="169" y="149"/>
                  <a:pt x="169" y="150"/>
                  <a:pt x="169" y="150"/>
                </a:cubicBezTo>
                <a:cubicBezTo>
                  <a:pt x="169" y="150"/>
                  <a:pt x="169" y="150"/>
                  <a:pt x="169" y="150"/>
                </a:cubicBezTo>
                <a:cubicBezTo>
                  <a:pt x="168" y="151"/>
                  <a:pt x="168" y="151"/>
                  <a:pt x="167" y="152"/>
                </a:cubicBezTo>
                <a:cubicBezTo>
                  <a:pt x="167" y="152"/>
                  <a:pt x="167" y="152"/>
                  <a:pt x="167" y="152"/>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60" name="Freeform 27">
            <a:extLst>
              <a:ext uri="{FF2B5EF4-FFF2-40B4-BE49-F238E27FC236}">
                <a16:creationId xmlns:a16="http://schemas.microsoft.com/office/drawing/2014/main" id="{F65D0699-AC0A-4B1B-8E41-60330C853FD6}"/>
              </a:ext>
            </a:extLst>
          </p:cNvPr>
          <p:cNvSpPr>
            <a:spLocks noChangeAspect="1" noEditPoints="1"/>
          </p:cNvSpPr>
          <p:nvPr/>
        </p:nvSpPr>
        <p:spPr bwMode="gray">
          <a:xfrm flipH="1">
            <a:off x="10752669" y="4065553"/>
            <a:ext cx="90000" cy="90000"/>
          </a:xfrm>
          <a:custGeom>
            <a:avLst/>
            <a:gdLst>
              <a:gd name="T0" fmla="*/ 191 w 193"/>
              <a:gd name="T1" fmla="*/ 79 h 193"/>
              <a:gd name="T2" fmla="*/ 189 w 193"/>
              <a:gd name="T3" fmla="*/ 80 h 193"/>
              <a:gd name="T4" fmla="*/ 188 w 193"/>
              <a:gd name="T5" fmla="*/ 81 h 193"/>
              <a:gd name="T6" fmla="*/ 185 w 193"/>
              <a:gd name="T7" fmla="*/ 82 h 193"/>
              <a:gd name="T8" fmla="*/ 179 w 193"/>
              <a:gd name="T9" fmla="*/ 73 h 193"/>
              <a:gd name="T10" fmla="*/ 175 w 193"/>
              <a:gd name="T11" fmla="*/ 65 h 193"/>
              <a:gd name="T12" fmla="*/ 165 w 193"/>
              <a:gd name="T13" fmla="*/ 51 h 193"/>
              <a:gd name="T14" fmla="*/ 164 w 193"/>
              <a:gd name="T15" fmla="*/ 37 h 193"/>
              <a:gd name="T16" fmla="*/ 170 w 193"/>
              <a:gd name="T17" fmla="*/ 35 h 193"/>
              <a:gd name="T18" fmla="*/ 127 w 193"/>
              <a:gd name="T19" fmla="*/ 5 h 193"/>
              <a:gd name="T20" fmla="*/ 31 w 193"/>
              <a:gd name="T21" fmla="*/ 30 h 193"/>
              <a:gd name="T22" fmla="*/ 34 w 193"/>
              <a:gd name="T23" fmla="*/ 29 h 193"/>
              <a:gd name="T24" fmla="*/ 33 w 193"/>
              <a:gd name="T25" fmla="*/ 37 h 193"/>
              <a:gd name="T26" fmla="*/ 33 w 193"/>
              <a:gd name="T27" fmla="*/ 47 h 193"/>
              <a:gd name="T28" fmla="*/ 25 w 193"/>
              <a:gd name="T29" fmla="*/ 58 h 193"/>
              <a:gd name="T30" fmla="*/ 20 w 193"/>
              <a:gd name="T31" fmla="*/ 65 h 193"/>
              <a:gd name="T32" fmla="*/ 14 w 193"/>
              <a:gd name="T33" fmla="*/ 83 h 193"/>
              <a:gd name="T34" fmla="*/ 12 w 193"/>
              <a:gd name="T35" fmla="*/ 83 h 193"/>
              <a:gd name="T36" fmla="*/ 7 w 193"/>
              <a:gd name="T37" fmla="*/ 82 h 193"/>
              <a:gd name="T38" fmla="*/ 4 w 193"/>
              <a:gd name="T39" fmla="*/ 81 h 193"/>
              <a:gd name="T40" fmla="*/ 67 w 193"/>
              <a:gd name="T41" fmla="*/ 188 h 193"/>
              <a:gd name="T42" fmla="*/ 76 w 193"/>
              <a:gd name="T43" fmla="*/ 154 h 193"/>
              <a:gd name="T44" fmla="*/ 73 w 193"/>
              <a:gd name="T45" fmla="*/ 158 h 193"/>
              <a:gd name="T46" fmla="*/ 67 w 193"/>
              <a:gd name="T47" fmla="*/ 163 h 193"/>
              <a:gd name="T48" fmla="*/ 63 w 193"/>
              <a:gd name="T49" fmla="*/ 166 h 193"/>
              <a:gd name="T50" fmla="*/ 61 w 193"/>
              <a:gd name="T51" fmla="*/ 168 h 193"/>
              <a:gd name="T52" fmla="*/ 26 w 193"/>
              <a:gd name="T53" fmla="*/ 145 h 193"/>
              <a:gd name="T54" fmla="*/ 25 w 193"/>
              <a:gd name="T55" fmla="*/ 141 h 193"/>
              <a:gd name="T56" fmla="*/ 24 w 193"/>
              <a:gd name="T57" fmla="*/ 123 h 193"/>
              <a:gd name="T58" fmla="*/ 26 w 193"/>
              <a:gd name="T59" fmla="*/ 117 h 193"/>
              <a:gd name="T60" fmla="*/ 36 w 193"/>
              <a:gd name="T61" fmla="*/ 118 h 193"/>
              <a:gd name="T62" fmla="*/ 50 w 193"/>
              <a:gd name="T63" fmla="*/ 119 h 193"/>
              <a:gd name="T64" fmla="*/ 60 w 193"/>
              <a:gd name="T65" fmla="*/ 122 h 193"/>
              <a:gd name="T66" fmla="*/ 72 w 193"/>
              <a:gd name="T67" fmla="*/ 142 h 193"/>
              <a:gd name="T68" fmla="*/ 112 w 193"/>
              <a:gd name="T69" fmla="*/ 84 h 193"/>
              <a:gd name="T70" fmla="*/ 103 w 193"/>
              <a:gd name="T71" fmla="*/ 84 h 193"/>
              <a:gd name="T72" fmla="*/ 87 w 193"/>
              <a:gd name="T73" fmla="*/ 84 h 193"/>
              <a:gd name="T74" fmla="*/ 98 w 193"/>
              <a:gd name="T75" fmla="*/ 30 h 193"/>
              <a:gd name="T76" fmla="*/ 102 w 193"/>
              <a:gd name="T77" fmla="*/ 31 h 193"/>
              <a:gd name="T78" fmla="*/ 121 w 193"/>
              <a:gd name="T79" fmla="*/ 42 h 193"/>
              <a:gd name="T80" fmla="*/ 130 w 193"/>
              <a:gd name="T81" fmla="*/ 55 h 193"/>
              <a:gd name="T82" fmla="*/ 127 w 193"/>
              <a:gd name="T83" fmla="*/ 65 h 193"/>
              <a:gd name="T84" fmla="*/ 124 w 193"/>
              <a:gd name="T85" fmla="*/ 74 h 193"/>
              <a:gd name="T86" fmla="*/ 122 w 193"/>
              <a:gd name="T87" fmla="*/ 81 h 193"/>
              <a:gd name="T88" fmla="*/ 167 w 193"/>
              <a:gd name="T89" fmla="*/ 152 h 193"/>
              <a:gd name="T90" fmla="*/ 137 w 193"/>
              <a:gd name="T91" fmla="*/ 170 h 193"/>
              <a:gd name="T92" fmla="*/ 136 w 193"/>
              <a:gd name="T93" fmla="*/ 169 h 193"/>
              <a:gd name="T94" fmla="*/ 134 w 193"/>
              <a:gd name="T95" fmla="*/ 167 h 193"/>
              <a:gd name="T96" fmla="*/ 129 w 193"/>
              <a:gd name="T97" fmla="*/ 163 h 193"/>
              <a:gd name="T98" fmla="*/ 122 w 193"/>
              <a:gd name="T99" fmla="*/ 156 h 193"/>
              <a:gd name="T100" fmla="*/ 134 w 193"/>
              <a:gd name="T101" fmla="*/ 131 h 193"/>
              <a:gd name="T102" fmla="*/ 139 w 193"/>
              <a:gd name="T103" fmla="*/ 121 h 193"/>
              <a:gd name="T104" fmla="*/ 148 w 193"/>
              <a:gd name="T105" fmla="*/ 120 h 193"/>
              <a:gd name="T106" fmla="*/ 171 w 193"/>
              <a:gd name="T107" fmla="*/ 120 h 193"/>
              <a:gd name="T108" fmla="*/ 172 w 193"/>
              <a:gd name="T109" fmla="*/ 133 h 193"/>
              <a:gd name="T110" fmla="*/ 172 w 193"/>
              <a:gd name="T111" fmla="*/ 141 h 193"/>
              <a:gd name="T112" fmla="*/ 171 w 193"/>
              <a:gd name="T113" fmla="*/ 146 h 193"/>
              <a:gd name="T114" fmla="*/ 167 w 193"/>
              <a:gd name="T115" fmla="*/ 15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3" h="193">
                <a:moveTo>
                  <a:pt x="177" y="149"/>
                </a:moveTo>
                <a:cubicBezTo>
                  <a:pt x="178" y="148"/>
                  <a:pt x="178" y="147"/>
                  <a:pt x="178" y="147"/>
                </a:cubicBezTo>
                <a:cubicBezTo>
                  <a:pt x="178" y="147"/>
                  <a:pt x="179" y="146"/>
                  <a:pt x="180" y="145"/>
                </a:cubicBezTo>
                <a:cubicBezTo>
                  <a:pt x="187" y="131"/>
                  <a:pt x="193" y="117"/>
                  <a:pt x="193" y="96"/>
                </a:cubicBezTo>
                <a:cubicBezTo>
                  <a:pt x="193" y="95"/>
                  <a:pt x="192" y="94"/>
                  <a:pt x="192" y="94"/>
                </a:cubicBezTo>
                <a:cubicBezTo>
                  <a:pt x="192" y="93"/>
                  <a:pt x="193" y="93"/>
                  <a:pt x="193" y="92"/>
                </a:cubicBezTo>
                <a:cubicBezTo>
                  <a:pt x="192" y="87"/>
                  <a:pt x="192" y="83"/>
                  <a:pt x="191" y="79"/>
                </a:cubicBezTo>
                <a:cubicBezTo>
                  <a:pt x="191" y="79"/>
                  <a:pt x="191" y="79"/>
                  <a:pt x="191" y="79"/>
                </a:cubicBezTo>
                <a:cubicBezTo>
                  <a:pt x="191" y="79"/>
                  <a:pt x="191" y="79"/>
                  <a:pt x="191" y="79"/>
                </a:cubicBezTo>
                <a:cubicBezTo>
                  <a:pt x="191" y="79"/>
                  <a:pt x="191" y="79"/>
                  <a:pt x="190" y="79"/>
                </a:cubicBezTo>
                <a:cubicBezTo>
                  <a:pt x="190" y="79"/>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89" y="80"/>
                  <a:pt x="189" y="80"/>
                  <a:pt x="189" y="80"/>
                </a:cubicBezTo>
                <a:cubicBezTo>
                  <a:pt x="189" y="80"/>
                  <a:pt x="189" y="80"/>
                  <a:pt x="189" y="80"/>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8" y="81"/>
                  <a:pt x="188" y="81"/>
                  <a:pt x="188" y="81"/>
                </a:cubicBezTo>
                <a:cubicBezTo>
                  <a:pt x="188" y="81"/>
                  <a:pt x="188" y="81"/>
                  <a:pt x="188" y="81"/>
                </a:cubicBezTo>
                <a:cubicBezTo>
                  <a:pt x="188" y="82"/>
                  <a:pt x="188" y="82"/>
                  <a:pt x="187" y="82"/>
                </a:cubicBezTo>
                <a:cubicBezTo>
                  <a:pt x="187" y="82"/>
                  <a:pt x="187" y="82"/>
                  <a:pt x="187" y="82"/>
                </a:cubicBezTo>
                <a:cubicBezTo>
                  <a:pt x="187" y="82"/>
                  <a:pt x="187" y="82"/>
                  <a:pt x="187" y="82"/>
                </a:cubicBezTo>
                <a:cubicBezTo>
                  <a:pt x="186" y="82"/>
                  <a:pt x="186" y="82"/>
                  <a:pt x="186" y="82"/>
                </a:cubicBezTo>
                <a:cubicBezTo>
                  <a:pt x="186" y="82"/>
                  <a:pt x="186" y="82"/>
                  <a:pt x="186" y="82"/>
                </a:cubicBezTo>
                <a:cubicBezTo>
                  <a:pt x="186" y="82"/>
                  <a:pt x="186" y="82"/>
                  <a:pt x="186" y="82"/>
                </a:cubicBezTo>
                <a:cubicBezTo>
                  <a:pt x="186" y="82"/>
                  <a:pt x="185" y="82"/>
                  <a:pt x="185" y="82"/>
                </a:cubicBezTo>
                <a:cubicBezTo>
                  <a:pt x="185" y="82"/>
                  <a:pt x="185" y="82"/>
                  <a:pt x="185" y="82"/>
                </a:cubicBezTo>
                <a:cubicBezTo>
                  <a:pt x="185" y="82"/>
                  <a:pt x="184" y="82"/>
                  <a:pt x="183" y="83"/>
                </a:cubicBezTo>
                <a:cubicBezTo>
                  <a:pt x="183" y="82"/>
                  <a:pt x="183" y="81"/>
                  <a:pt x="183" y="81"/>
                </a:cubicBezTo>
                <a:cubicBezTo>
                  <a:pt x="183" y="80"/>
                  <a:pt x="182" y="80"/>
                  <a:pt x="182" y="79"/>
                </a:cubicBezTo>
                <a:cubicBezTo>
                  <a:pt x="182" y="79"/>
                  <a:pt x="182" y="79"/>
                  <a:pt x="182" y="78"/>
                </a:cubicBezTo>
                <a:cubicBezTo>
                  <a:pt x="182" y="78"/>
                  <a:pt x="181" y="77"/>
                  <a:pt x="181" y="77"/>
                </a:cubicBezTo>
                <a:cubicBezTo>
                  <a:pt x="181" y="77"/>
                  <a:pt x="181" y="76"/>
                  <a:pt x="181" y="76"/>
                </a:cubicBezTo>
                <a:cubicBezTo>
                  <a:pt x="181" y="76"/>
                  <a:pt x="180" y="75"/>
                  <a:pt x="180" y="74"/>
                </a:cubicBezTo>
                <a:cubicBezTo>
                  <a:pt x="180" y="74"/>
                  <a:pt x="180" y="74"/>
                  <a:pt x="179" y="73"/>
                </a:cubicBezTo>
                <a:cubicBezTo>
                  <a:pt x="179" y="73"/>
                  <a:pt x="179" y="73"/>
                  <a:pt x="179" y="73"/>
                </a:cubicBezTo>
                <a:cubicBezTo>
                  <a:pt x="179" y="73"/>
                  <a:pt x="179" y="72"/>
                  <a:pt x="179" y="72"/>
                </a:cubicBezTo>
                <a:cubicBezTo>
                  <a:pt x="179" y="72"/>
                  <a:pt x="179" y="72"/>
                  <a:pt x="179" y="72"/>
                </a:cubicBezTo>
                <a:cubicBezTo>
                  <a:pt x="179" y="72"/>
                  <a:pt x="178" y="71"/>
                  <a:pt x="178" y="71"/>
                </a:cubicBezTo>
                <a:cubicBezTo>
                  <a:pt x="178" y="70"/>
                  <a:pt x="178" y="70"/>
                  <a:pt x="178" y="70"/>
                </a:cubicBezTo>
                <a:cubicBezTo>
                  <a:pt x="178" y="70"/>
                  <a:pt x="178" y="70"/>
                  <a:pt x="178" y="70"/>
                </a:cubicBezTo>
                <a:cubicBezTo>
                  <a:pt x="177" y="69"/>
                  <a:pt x="177" y="68"/>
                  <a:pt x="176" y="68"/>
                </a:cubicBezTo>
                <a:cubicBezTo>
                  <a:pt x="176" y="67"/>
                  <a:pt x="176" y="67"/>
                  <a:pt x="176" y="67"/>
                </a:cubicBezTo>
                <a:cubicBezTo>
                  <a:pt x="176" y="66"/>
                  <a:pt x="175" y="66"/>
                  <a:pt x="175" y="65"/>
                </a:cubicBezTo>
                <a:cubicBezTo>
                  <a:pt x="175" y="65"/>
                  <a:pt x="175" y="65"/>
                  <a:pt x="175" y="65"/>
                </a:cubicBezTo>
                <a:cubicBezTo>
                  <a:pt x="174" y="64"/>
                  <a:pt x="173" y="63"/>
                  <a:pt x="173" y="62"/>
                </a:cubicBezTo>
                <a:cubicBezTo>
                  <a:pt x="173" y="62"/>
                  <a:pt x="173" y="62"/>
                  <a:pt x="173" y="62"/>
                </a:cubicBezTo>
                <a:cubicBezTo>
                  <a:pt x="173" y="62"/>
                  <a:pt x="173" y="62"/>
                  <a:pt x="173" y="62"/>
                </a:cubicBezTo>
                <a:cubicBezTo>
                  <a:pt x="172" y="61"/>
                  <a:pt x="172" y="61"/>
                  <a:pt x="172" y="60"/>
                </a:cubicBezTo>
                <a:cubicBezTo>
                  <a:pt x="171" y="60"/>
                  <a:pt x="171" y="60"/>
                  <a:pt x="171" y="60"/>
                </a:cubicBezTo>
                <a:cubicBezTo>
                  <a:pt x="171" y="59"/>
                  <a:pt x="171" y="59"/>
                  <a:pt x="170" y="58"/>
                </a:cubicBezTo>
                <a:cubicBezTo>
                  <a:pt x="169" y="56"/>
                  <a:pt x="167" y="54"/>
                  <a:pt x="166" y="53"/>
                </a:cubicBezTo>
                <a:cubicBezTo>
                  <a:pt x="166" y="53"/>
                  <a:pt x="166" y="53"/>
                  <a:pt x="166" y="53"/>
                </a:cubicBezTo>
                <a:cubicBezTo>
                  <a:pt x="165" y="52"/>
                  <a:pt x="165" y="52"/>
                  <a:pt x="165" y="51"/>
                </a:cubicBezTo>
                <a:cubicBezTo>
                  <a:pt x="164" y="51"/>
                  <a:pt x="164" y="51"/>
                  <a:pt x="164" y="51"/>
                </a:cubicBezTo>
                <a:cubicBezTo>
                  <a:pt x="164" y="51"/>
                  <a:pt x="164" y="51"/>
                  <a:pt x="164" y="51"/>
                </a:cubicBezTo>
                <a:cubicBezTo>
                  <a:pt x="163" y="50"/>
                  <a:pt x="163" y="50"/>
                  <a:pt x="163" y="50"/>
                </a:cubicBezTo>
                <a:cubicBezTo>
                  <a:pt x="163" y="49"/>
                  <a:pt x="163" y="49"/>
                  <a:pt x="164" y="48"/>
                </a:cubicBezTo>
                <a:cubicBezTo>
                  <a:pt x="164" y="47"/>
                  <a:pt x="164" y="46"/>
                  <a:pt x="164" y="44"/>
                </a:cubicBezTo>
                <a:cubicBezTo>
                  <a:pt x="164" y="43"/>
                  <a:pt x="164" y="43"/>
                  <a:pt x="164" y="42"/>
                </a:cubicBezTo>
                <a:cubicBezTo>
                  <a:pt x="164" y="41"/>
                  <a:pt x="164" y="40"/>
                  <a:pt x="164" y="39"/>
                </a:cubicBezTo>
                <a:cubicBezTo>
                  <a:pt x="164" y="39"/>
                  <a:pt x="164" y="39"/>
                  <a:pt x="164" y="39"/>
                </a:cubicBezTo>
                <a:cubicBezTo>
                  <a:pt x="164" y="38"/>
                  <a:pt x="164" y="37"/>
                  <a:pt x="164" y="37"/>
                </a:cubicBezTo>
                <a:cubicBezTo>
                  <a:pt x="164" y="36"/>
                  <a:pt x="164" y="36"/>
                  <a:pt x="164" y="36"/>
                </a:cubicBezTo>
                <a:cubicBezTo>
                  <a:pt x="164" y="35"/>
                  <a:pt x="164" y="34"/>
                  <a:pt x="164" y="34"/>
                </a:cubicBezTo>
                <a:cubicBezTo>
                  <a:pt x="164" y="34"/>
                  <a:pt x="164" y="33"/>
                  <a:pt x="164" y="33"/>
                </a:cubicBezTo>
                <a:cubicBezTo>
                  <a:pt x="164" y="33"/>
                  <a:pt x="164" y="33"/>
                  <a:pt x="164" y="33"/>
                </a:cubicBezTo>
                <a:cubicBezTo>
                  <a:pt x="163" y="32"/>
                  <a:pt x="163" y="31"/>
                  <a:pt x="163" y="31"/>
                </a:cubicBezTo>
                <a:cubicBezTo>
                  <a:pt x="165" y="31"/>
                  <a:pt x="167" y="33"/>
                  <a:pt x="169" y="34"/>
                </a:cubicBezTo>
                <a:cubicBezTo>
                  <a:pt x="169" y="34"/>
                  <a:pt x="169" y="34"/>
                  <a:pt x="169" y="34"/>
                </a:cubicBezTo>
                <a:cubicBezTo>
                  <a:pt x="169" y="35"/>
                  <a:pt x="169" y="35"/>
                  <a:pt x="170" y="35"/>
                </a:cubicBezTo>
                <a:cubicBezTo>
                  <a:pt x="170" y="35"/>
                  <a:pt x="170" y="35"/>
                  <a:pt x="170" y="35"/>
                </a:cubicBezTo>
                <a:cubicBezTo>
                  <a:pt x="170" y="35"/>
                  <a:pt x="170" y="35"/>
                  <a:pt x="170" y="35"/>
                </a:cubicBezTo>
                <a:cubicBezTo>
                  <a:pt x="170" y="35"/>
                  <a:pt x="170" y="35"/>
                  <a:pt x="170" y="35"/>
                </a:cubicBezTo>
                <a:cubicBezTo>
                  <a:pt x="170" y="35"/>
                  <a:pt x="170" y="36"/>
                  <a:pt x="170" y="36"/>
                </a:cubicBezTo>
                <a:cubicBezTo>
                  <a:pt x="171" y="36"/>
                  <a:pt x="171" y="36"/>
                  <a:pt x="171" y="36"/>
                </a:cubicBezTo>
                <a:cubicBezTo>
                  <a:pt x="171" y="36"/>
                  <a:pt x="171" y="36"/>
                  <a:pt x="171" y="36"/>
                </a:cubicBezTo>
                <a:cubicBezTo>
                  <a:pt x="171" y="35"/>
                  <a:pt x="171" y="35"/>
                  <a:pt x="171" y="34"/>
                </a:cubicBezTo>
                <a:cubicBezTo>
                  <a:pt x="160" y="21"/>
                  <a:pt x="145" y="12"/>
                  <a:pt x="129" y="6"/>
                </a:cubicBezTo>
                <a:cubicBezTo>
                  <a:pt x="128" y="5"/>
                  <a:pt x="128" y="6"/>
                  <a:pt x="127" y="6"/>
                </a:cubicBezTo>
                <a:cubicBezTo>
                  <a:pt x="128" y="5"/>
                  <a:pt x="127" y="5"/>
                  <a:pt x="127" y="5"/>
                </a:cubicBezTo>
                <a:cubicBezTo>
                  <a:pt x="117" y="2"/>
                  <a:pt x="107" y="0"/>
                  <a:pt x="96" y="0"/>
                </a:cubicBezTo>
                <a:cubicBezTo>
                  <a:pt x="85" y="0"/>
                  <a:pt x="75" y="1"/>
                  <a:pt x="66" y="5"/>
                </a:cubicBezTo>
                <a:cubicBezTo>
                  <a:pt x="65" y="6"/>
                  <a:pt x="65" y="6"/>
                  <a:pt x="65" y="6"/>
                </a:cubicBezTo>
                <a:cubicBezTo>
                  <a:pt x="65" y="6"/>
                  <a:pt x="62" y="6"/>
                  <a:pt x="60" y="7"/>
                </a:cubicBezTo>
                <a:cubicBezTo>
                  <a:pt x="45" y="13"/>
                  <a:pt x="31" y="24"/>
                  <a:pt x="21" y="37"/>
                </a:cubicBezTo>
                <a:cubicBezTo>
                  <a:pt x="20" y="37"/>
                  <a:pt x="20" y="38"/>
                  <a:pt x="20" y="38"/>
                </a:cubicBezTo>
                <a:cubicBezTo>
                  <a:pt x="22" y="37"/>
                  <a:pt x="26" y="33"/>
                  <a:pt x="30" y="31"/>
                </a:cubicBezTo>
                <a:cubicBezTo>
                  <a:pt x="30" y="31"/>
                  <a:pt x="30" y="31"/>
                  <a:pt x="30" y="31"/>
                </a:cubicBezTo>
                <a:cubicBezTo>
                  <a:pt x="31" y="30"/>
                  <a:pt x="31" y="30"/>
                  <a:pt x="31" y="30"/>
                </a:cubicBezTo>
                <a:cubicBezTo>
                  <a:pt x="31" y="30"/>
                  <a:pt x="31" y="30"/>
                  <a:pt x="32" y="30"/>
                </a:cubicBezTo>
                <a:cubicBezTo>
                  <a:pt x="32" y="30"/>
                  <a:pt x="32" y="30"/>
                  <a:pt x="32" y="29"/>
                </a:cubicBezTo>
                <a:cubicBezTo>
                  <a:pt x="32" y="29"/>
                  <a:pt x="33" y="29"/>
                  <a:pt x="33" y="29"/>
                </a:cubicBezTo>
                <a:cubicBezTo>
                  <a:pt x="33" y="29"/>
                  <a:pt x="33" y="29"/>
                  <a:pt x="33" y="29"/>
                </a:cubicBezTo>
                <a:cubicBezTo>
                  <a:pt x="33" y="29"/>
                  <a:pt x="33" y="29"/>
                  <a:pt x="34" y="29"/>
                </a:cubicBezTo>
                <a:cubicBezTo>
                  <a:pt x="34" y="29"/>
                  <a:pt x="34" y="29"/>
                  <a:pt x="34" y="29"/>
                </a:cubicBezTo>
                <a:cubicBezTo>
                  <a:pt x="34" y="29"/>
                  <a:pt x="34" y="29"/>
                  <a:pt x="34" y="29"/>
                </a:cubicBezTo>
                <a:cubicBezTo>
                  <a:pt x="34" y="29"/>
                  <a:pt x="34" y="29"/>
                  <a:pt x="34" y="28"/>
                </a:cubicBezTo>
                <a:cubicBezTo>
                  <a:pt x="34" y="29"/>
                  <a:pt x="34" y="29"/>
                  <a:pt x="34" y="29"/>
                </a:cubicBezTo>
                <a:cubicBezTo>
                  <a:pt x="34" y="29"/>
                  <a:pt x="34" y="29"/>
                  <a:pt x="34" y="29"/>
                </a:cubicBezTo>
                <a:cubicBezTo>
                  <a:pt x="34" y="30"/>
                  <a:pt x="34" y="30"/>
                  <a:pt x="34" y="30"/>
                </a:cubicBezTo>
                <a:cubicBezTo>
                  <a:pt x="34" y="30"/>
                  <a:pt x="34" y="30"/>
                  <a:pt x="34" y="31"/>
                </a:cubicBezTo>
                <a:cubicBezTo>
                  <a:pt x="34" y="31"/>
                  <a:pt x="34" y="32"/>
                  <a:pt x="34" y="33"/>
                </a:cubicBezTo>
                <a:cubicBezTo>
                  <a:pt x="34" y="33"/>
                  <a:pt x="34" y="33"/>
                  <a:pt x="34" y="33"/>
                </a:cubicBezTo>
                <a:cubicBezTo>
                  <a:pt x="34" y="33"/>
                  <a:pt x="34" y="34"/>
                  <a:pt x="33" y="35"/>
                </a:cubicBezTo>
                <a:cubicBezTo>
                  <a:pt x="33" y="35"/>
                  <a:pt x="33" y="35"/>
                  <a:pt x="33" y="35"/>
                </a:cubicBezTo>
                <a:cubicBezTo>
                  <a:pt x="33" y="35"/>
                  <a:pt x="33" y="36"/>
                  <a:pt x="33" y="36"/>
                </a:cubicBezTo>
                <a:cubicBezTo>
                  <a:pt x="33" y="37"/>
                  <a:pt x="33" y="37"/>
                  <a:pt x="33" y="37"/>
                </a:cubicBezTo>
                <a:cubicBezTo>
                  <a:pt x="33" y="37"/>
                  <a:pt x="33" y="38"/>
                  <a:pt x="33" y="38"/>
                </a:cubicBezTo>
                <a:cubicBezTo>
                  <a:pt x="33" y="39"/>
                  <a:pt x="33" y="39"/>
                  <a:pt x="33" y="39"/>
                </a:cubicBezTo>
                <a:cubicBezTo>
                  <a:pt x="33" y="39"/>
                  <a:pt x="33" y="39"/>
                  <a:pt x="33" y="40"/>
                </a:cubicBezTo>
                <a:cubicBezTo>
                  <a:pt x="33" y="40"/>
                  <a:pt x="33" y="41"/>
                  <a:pt x="33" y="42"/>
                </a:cubicBezTo>
                <a:cubicBezTo>
                  <a:pt x="33" y="42"/>
                  <a:pt x="33" y="42"/>
                  <a:pt x="33" y="42"/>
                </a:cubicBezTo>
                <a:cubicBezTo>
                  <a:pt x="33" y="43"/>
                  <a:pt x="33" y="43"/>
                  <a:pt x="33" y="44"/>
                </a:cubicBezTo>
                <a:cubicBezTo>
                  <a:pt x="33" y="45"/>
                  <a:pt x="33" y="45"/>
                  <a:pt x="33" y="46"/>
                </a:cubicBezTo>
                <a:cubicBezTo>
                  <a:pt x="33" y="46"/>
                  <a:pt x="33" y="46"/>
                  <a:pt x="33" y="47"/>
                </a:cubicBezTo>
                <a:cubicBezTo>
                  <a:pt x="33" y="47"/>
                  <a:pt x="33" y="47"/>
                  <a:pt x="33" y="47"/>
                </a:cubicBezTo>
                <a:cubicBezTo>
                  <a:pt x="34" y="48"/>
                  <a:pt x="34" y="49"/>
                  <a:pt x="34" y="49"/>
                </a:cubicBezTo>
                <a:cubicBezTo>
                  <a:pt x="33" y="50"/>
                  <a:pt x="32" y="51"/>
                  <a:pt x="31" y="51"/>
                </a:cubicBezTo>
                <a:cubicBezTo>
                  <a:pt x="31" y="51"/>
                  <a:pt x="31" y="52"/>
                  <a:pt x="31" y="52"/>
                </a:cubicBezTo>
                <a:cubicBezTo>
                  <a:pt x="30" y="52"/>
                  <a:pt x="30" y="52"/>
                  <a:pt x="30" y="53"/>
                </a:cubicBezTo>
                <a:cubicBezTo>
                  <a:pt x="29" y="53"/>
                  <a:pt x="29" y="53"/>
                  <a:pt x="29" y="54"/>
                </a:cubicBezTo>
                <a:cubicBezTo>
                  <a:pt x="28" y="54"/>
                  <a:pt x="28" y="54"/>
                  <a:pt x="28" y="55"/>
                </a:cubicBezTo>
                <a:cubicBezTo>
                  <a:pt x="28" y="55"/>
                  <a:pt x="27" y="55"/>
                  <a:pt x="27" y="55"/>
                </a:cubicBezTo>
                <a:cubicBezTo>
                  <a:pt x="27" y="56"/>
                  <a:pt x="26" y="56"/>
                  <a:pt x="26" y="56"/>
                </a:cubicBezTo>
                <a:cubicBezTo>
                  <a:pt x="26" y="57"/>
                  <a:pt x="25" y="57"/>
                  <a:pt x="25" y="58"/>
                </a:cubicBezTo>
                <a:cubicBezTo>
                  <a:pt x="25" y="58"/>
                  <a:pt x="24" y="59"/>
                  <a:pt x="24" y="59"/>
                </a:cubicBezTo>
                <a:cubicBezTo>
                  <a:pt x="24" y="59"/>
                  <a:pt x="24" y="59"/>
                  <a:pt x="24" y="59"/>
                </a:cubicBezTo>
                <a:cubicBezTo>
                  <a:pt x="24" y="59"/>
                  <a:pt x="23" y="60"/>
                  <a:pt x="23" y="60"/>
                </a:cubicBezTo>
                <a:cubicBezTo>
                  <a:pt x="23" y="60"/>
                  <a:pt x="22" y="61"/>
                  <a:pt x="22" y="62"/>
                </a:cubicBezTo>
                <a:cubicBezTo>
                  <a:pt x="22" y="62"/>
                  <a:pt x="22" y="62"/>
                  <a:pt x="22" y="62"/>
                </a:cubicBezTo>
                <a:cubicBezTo>
                  <a:pt x="22" y="62"/>
                  <a:pt x="21" y="63"/>
                  <a:pt x="21" y="63"/>
                </a:cubicBezTo>
                <a:cubicBezTo>
                  <a:pt x="21" y="63"/>
                  <a:pt x="21" y="64"/>
                  <a:pt x="20" y="64"/>
                </a:cubicBezTo>
                <a:cubicBezTo>
                  <a:pt x="20" y="64"/>
                  <a:pt x="20" y="64"/>
                  <a:pt x="20" y="64"/>
                </a:cubicBezTo>
                <a:cubicBezTo>
                  <a:pt x="20" y="65"/>
                  <a:pt x="20" y="65"/>
                  <a:pt x="20" y="65"/>
                </a:cubicBezTo>
                <a:cubicBezTo>
                  <a:pt x="19" y="66"/>
                  <a:pt x="19" y="66"/>
                  <a:pt x="19" y="67"/>
                </a:cubicBezTo>
                <a:cubicBezTo>
                  <a:pt x="19" y="67"/>
                  <a:pt x="19" y="67"/>
                  <a:pt x="19" y="67"/>
                </a:cubicBezTo>
                <a:cubicBezTo>
                  <a:pt x="18" y="68"/>
                  <a:pt x="18" y="69"/>
                  <a:pt x="18" y="70"/>
                </a:cubicBezTo>
                <a:cubicBezTo>
                  <a:pt x="17" y="71"/>
                  <a:pt x="17" y="72"/>
                  <a:pt x="16" y="73"/>
                </a:cubicBezTo>
                <a:cubicBezTo>
                  <a:pt x="16" y="73"/>
                  <a:pt x="16" y="73"/>
                  <a:pt x="16" y="73"/>
                </a:cubicBezTo>
                <a:cubicBezTo>
                  <a:pt x="16" y="74"/>
                  <a:pt x="16" y="75"/>
                  <a:pt x="16" y="75"/>
                </a:cubicBezTo>
                <a:cubicBezTo>
                  <a:pt x="16" y="75"/>
                  <a:pt x="16" y="75"/>
                  <a:pt x="16" y="75"/>
                </a:cubicBezTo>
                <a:cubicBezTo>
                  <a:pt x="15" y="77"/>
                  <a:pt x="15" y="79"/>
                  <a:pt x="14" y="80"/>
                </a:cubicBezTo>
                <a:cubicBezTo>
                  <a:pt x="14" y="81"/>
                  <a:pt x="14" y="82"/>
                  <a:pt x="14" y="83"/>
                </a:cubicBezTo>
                <a:cubicBezTo>
                  <a:pt x="14" y="83"/>
                  <a:pt x="14" y="83"/>
                  <a:pt x="14" y="83"/>
                </a:cubicBezTo>
                <a:cubicBezTo>
                  <a:pt x="14" y="83"/>
                  <a:pt x="14" y="83"/>
                  <a:pt x="14"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2" y="83"/>
                </a:cubicBezTo>
                <a:cubicBezTo>
                  <a:pt x="12" y="83"/>
                  <a:pt x="12" y="83"/>
                  <a:pt x="12" y="83"/>
                </a:cubicBezTo>
                <a:cubicBezTo>
                  <a:pt x="12" y="83"/>
                  <a:pt x="12" y="83"/>
                  <a:pt x="12" y="83"/>
                </a:cubicBezTo>
                <a:cubicBezTo>
                  <a:pt x="12" y="83"/>
                  <a:pt x="12" y="83"/>
                  <a:pt x="12" y="83"/>
                </a:cubicBezTo>
                <a:cubicBezTo>
                  <a:pt x="11" y="83"/>
                  <a:pt x="11" y="83"/>
                  <a:pt x="11" y="83"/>
                </a:cubicBezTo>
                <a:cubicBezTo>
                  <a:pt x="11" y="83"/>
                  <a:pt x="11" y="83"/>
                  <a:pt x="11" y="83"/>
                </a:cubicBezTo>
                <a:cubicBezTo>
                  <a:pt x="10" y="82"/>
                  <a:pt x="10" y="82"/>
                  <a:pt x="10" y="82"/>
                </a:cubicBezTo>
                <a:cubicBezTo>
                  <a:pt x="10" y="82"/>
                  <a:pt x="10" y="82"/>
                  <a:pt x="10" y="82"/>
                </a:cubicBezTo>
                <a:cubicBezTo>
                  <a:pt x="10" y="82"/>
                  <a:pt x="10" y="82"/>
                  <a:pt x="9" y="82"/>
                </a:cubicBezTo>
                <a:cubicBezTo>
                  <a:pt x="9" y="82"/>
                  <a:pt x="9" y="82"/>
                  <a:pt x="9" y="82"/>
                </a:cubicBezTo>
                <a:cubicBezTo>
                  <a:pt x="8" y="82"/>
                  <a:pt x="8" y="82"/>
                  <a:pt x="7" y="82"/>
                </a:cubicBezTo>
                <a:cubicBezTo>
                  <a:pt x="7" y="82"/>
                  <a:pt x="7" y="82"/>
                  <a:pt x="7" y="82"/>
                </a:cubicBezTo>
                <a:cubicBezTo>
                  <a:pt x="6" y="82"/>
                  <a:pt x="6" y="82"/>
                  <a:pt x="6" y="82"/>
                </a:cubicBezTo>
                <a:cubicBezTo>
                  <a:pt x="6" y="82"/>
                  <a:pt x="5" y="82"/>
                  <a:pt x="5" y="82"/>
                </a:cubicBezTo>
                <a:cubicBezTo>
                  <a:pt x="5" y="82"/>
                  <a:pt x="5" y="82"/>
                  <a:pt x="5" y="82"/>
                </a:cubicBezTo>
                <a:cubicBezTo>
                  <a:pt x="5" y="82"/>
                  <a:pt x="5" y="81"/>
                  <a:pt x="5" y="81"/>
                </a:cubicBezTo>
                <a:cubicBezTo>
                  <a:pt x="5" y="81"/>
                  <a:pt x="4" y="81"/>
                  <a:pt x="4" y="81"/>
                </a:cubicBezTo>
                <a:cubicBezTo>
                  <a:pt x="4" y="81"/>
                  <a:pt x="4" y="81"/>
                  <a:pt x="4" y="81"/>
                </a:cubicBezTo>
                <a:cubicBezTo>
                  <a:pt x="4" y="81"/>
                  <a:pt x="4" y="81"/>
                  <a:pt x="4" y="81"/>
                </a:cubicBezTo>
                <a:cubicBezTo>
                  <a:pt x="4" y="81"/>
                  <a:pt x="4" y="81"/>
                  <a:pt x="4" y="81"/>
                </a:cubicBezTo>
                <a:cubicBezTo>
                  <a:pt x="3" y="81"/>
                  <a:pt x="3" y="81"/>
                  <a:pt x="3" y="81"/>
                </a:cubicBezTo>
                <a:cubicBezTo>
                  <a:pt x="3" y="81"/>
                  <a:pt x="3" y="81"/>
                  <a:pt x="3" y="81"/>
                </a:cubicBezTo>
                <a:cubicBezTo>
                  <a:pt x="3" y="81"/>
                  <a:pt x="3" y="81"/>
                  <a:pt x="3" y="81"/>
                </a:cubicBezTo>
                <a:cubicBezTo>
                  <a:pt x="2" y="81"/>
                  <a:pt x="2" y="81"/>
                  <a:pt x="2" y="81"/>
                </a:cubicBezTo>
                <a:cubicBezTo>
                  <a:pt x="1" y="86"/>
                  <a:pt x="0" y="91"/>
                  <a:pt x="0" y="96"/>
                </a:cubicBezTo>
                <a:cubicBezTo>
                  <a:pt x="0" y="113"/>
                  <a:pt x="5" y="129"/>
                  <a:pt x="12" y="143"/>
                </a:cubicBezTo>
                <a:cubicBezTo>
                  <a:pt x="13" y="145"/>
                  <a:pt x="16" y="148"/>
                  <a:pt x="17" y="148"/>
                </a:cubicBezTo>
                <a:cubicBezTo>
                  <a:pt x="16" y="149"/>
                  <a:pt x="16" y="149"/>
                  <a:pt x="17" y="150"/>
                </a:cubicBezTo>
                <a:cubicBezTo>
                  <a:pt x="28" y="168"/>
                  <a:pt x="46" y="181"/>
                  <a:pt x="67" y="188"/>
                </a:cubicBezTo>
                <a:cubicBezTo>
                  <a:pt x="69" y="189"/>
                  <a:pt x="71" y="188"/>
                  <a:pt x="73" y="188"/>
                </a:cubicBezTo>
                <a:cubicBezTo>
                  <a:pt x="73" y="189"/>
                  <a:pt x="76" y="190"/>
                  <a:pt x="78" y="191"/>
                </a:cubicBezTo>
                <a:cubicBezTo>
                  <a:pt x="84" y="192"/>
                  <a:pt x="90" y="193"/>
                  <a:pt x="96" y="193"/>
                </a:cubicBezTo>
                <a:cubicBezTo>
                  <a:pt x="103" y="193"/>
                  <a:pt x="110" y="192"/>
                  <a:pt x="116" y="190"/>
                </a:cubicBezTo>
                <a:cubicBezTo>
                  <a:pt x="118" y="190"/>
                  <a:pt x="121" y="189"/>
                  <a:pt x="122" y="188"/>
                </a:cubicBezTo>
                <a:cubicBezTo>
                  <a:pt x="122" y="188"/>
                  <a:pt x="123" y="188"/>
                  <a:pt x="124" y="188"/>
                </a:cubicBezTo>
                <a:cubicBezTo>
                  <a:pt x="148" y="181"/>
                  <a:pt x="166" y="167"/>
                  <a:pt x="177" y="149"/>
                </a:cubicBezTo>
                <a:close/>
                <a:moveTo>
                  <a:pt x="77" y="153"/>
                </a:moveTo>
                <a:cubicBezTo>
                  <a:pt x="77" y="153"/>
                  <a:pt x="77" y="153"/>
                  <a:pt x="76" y="154"/>
                </a:cubicBezTo>
                <a:cubicBezTo>
                  <a:pt x="76" y="154"/>
                  <a:pt x="76" y="154"/>
                  <a:pt x="76" y="154"/>
                </a:cubicBezTo>
                <a:cubicBezTo>
                  <a:pt x="76" y="154"/>
                  <a:pt x="76" y="155"/>
                  <a:pt x="75" y="155"/>
                </a:cubicBezTo>
                <a:cubicBezTo>
                  <a:pt x="75" y="155"/>
                  <a:pt x="75" y="155"/>
                  <a:pt x="75" y="155"/>
                </a:cubicBezTo>
                <a:cubicBezTo>
                  <a:pt x="75" y="155"/>
                  <a:pt x="75" y="156"/>
                  <a:pt x="74" y="156"/>
                </a:cubicBezTo>
                <a:cubicBezTo>
                  <a:pt x="74" y="156"/>
                  <a:pt x="74" y="156"/>
                  <a:pt x="74" y="156"/>
                </a:cubicBezTo>
                <a:cubicBezTo>
                  <a:pt x="74" y="156"/>
                  <a:pt x="74" y="156"/>
                  <a:pt x="74" y="156"/>
                </a:cubicBezTo>
                <a:cubicBezTo>
                  <a:pt x="74" y="156"/>
                  <a:pt x="74" y="156"/>
                  <a:pt x="74" y="156"/>
                </a:cubicBezTo>
                <a:cubicBezTo>
                  <a:pt x="74" y="157"/>
                  <a:pt x="74" y="157"/>
                  <a:pt x="74" y="157"/>
                </a:cubicBezTo>
                <a:cubicBezTo>
                  <a:pt x="73" y="157"/>
                  <a:pt x="73" y="158"/>
                  <a:pt x="73" y="158"/>
                </a:cubicBezTo>
                <a:cubicBezTo>
                  <a:pt x="73" y="158"/>
                  <a:pt x="73" y="158"/>
                  <a:pt x="73" y="158"/>
                </a:cubicBezTo>
                <a:cubicBezTo>
                  <a:pt x="72" y="158"/>
                  <a:pt x="72" y="159"/>
                  <a:pt x="71" y="159"/>
                </a:cubicBezTo>
                <a:cubicBezTo>
                  <a:pt x="71" y="159"/>
                  <a:pt x="71" y="159"/>
                  <a:pt x="71" y="159"/>
                </a:cubicBezTo>
                <a:cubicBezTo>
                  <a:pt x="71" y="160"/>
                  <a:pt x="70" y="160"/>
                  <a:pt x="70" y="161"/>
                </a:cubicBezTo>
                <a:cubicBezTo>
                  <a:pt x="70" y="161"/>
                  <a:pt x="69" y="161"/>
                  <a:pt x="69" y="161"/>
                </a:cubicBezTo>
                <a:cubicBezTo>
                  <a:pt x="69" y="162"/>
                  <a:pt x="69" y="162"/>
                  <a:pt x="69" y="162"/>
                </a:cubicBezTo>
                <a:cubicBezTo>
                  <a:pt x="68" y="162"/>
                  <a:pt x="68" y="163"/>
                  <a:pt x="67" y="163"/>
                </a:cubicBezTo>
                <a:cubicBezTo>
                  <a:pt x="67" y="163"/>
                  <a:pt x="67" y="163"/>
                  <a:pt x="67" y="163"/>
                </a:cubicBezTo>
                <a:cubicBezTo>
                  <a:pt x="67" y="163"/>
                  <a:pt x="67" y="163"/>
                  <a:pt x="67" y="163"/>
                </a:cubicBezTo>
                <a:cubicBezTo>
                  <a:pt x="67" y="163"/>
                  <a:pt x="67" y="164"/>
                  <a:pt x="66" y="164"/>
                </a:cubicBezTo>
                <a:cubicBezTo>
                  <a:pt x="66" y="164"/>
                  <a:pt x="66" y="164"/>
                  <a:pt x="66" y="164"/>
                </a:cubicBezTo>
                <a:cubicBezTo>
                  <a:pt x="66" y="164"/>
                  <a:pt x="66" y="165"/>
                  <a:pt x="65" y="165"/>
                </a:cubicBezTo>
                <a:cubicBezTo>
                  <a:pt x="65" y="165"/>
                  <a:pt x="65" y="165"/>
                  <a:pt x="65" y="165"/>
                </a:cubicBezTo>
                <a:cubicBezTo>
                  <a:pt x="65" y="165"/>
                  <a:pt x="65" y="165"/>
                  <a:pt x="65" y="165"/>
                </a:cubicBezTo>
                <a:cubicBezTo>
                  <a:pt x="65" y="165"/>
                  <a:pt x="65" y="165"/>
                  <a:pt x="65" y="165"/>
                </a:cubicBezTo>
                <a:cubicBezTo>
                  <a:pt x="64" y="166"/>
                  <a:pt x="64" y="166"/>
                  <a:pt x="64" y="166"/>
                </a:cubicBezTo>
                <a:cubicBezTo>
                  <a:pt x="63" y="166"/>
                  <a:pt x="63" y="166"/>
                  <a:pt x="63" y="166"/>
                </a:cubicBezTo>
                <a:cubicBezTo>
                  <a:pt x="63" y="166"/>
                  <a:pt x="63" y="166"/>
                  <a:pt x="63" y="166"/>
                </a:cubicBezTo>
                <a:cubicBezTo>
                  <a:pt x="63" y="167"/>
                  <a:pt x="63" y="167"/>
                  <a:pt x="63" y="167"/>
                </a:cubicBezTo>
                <a:cubicBezTo>
                  <a:pt x="63" y="167"/>
                  <a:pt x="63" y="167"/>
                  <a:pt x="62" y="167"/>
                </a:cubicBezTo>
                <a:cubicBezTo>
                  <a:pt x="62" y="167"/>
                  <a:pt x="62" y="167"/>
                  <a:pt x="62" y="167"/>
                </a:cubicBezTo>
                <a:cubicBezTo>
                  <a:pt x="62" y="168"/>
                  <a:pt x="62" y="168"/>
                  <a:pt x="62" y="168"/>
                </a:cubicBezTo>
                <a:cubicBezTo>
                  <a:pt x="62" y="168"/>
                  <a:pt x="62" y="168"/>
                  <a:pt x="62" y="168"/>
                </a:cubicBezTo>
                <a:cubicBezTo>
                  <a:pt x="62" y="168"/>
                  <a:pt x="61" y="168"/>
                  <a:pt x="61" y="168"/>
                </a:cubicBezTo>
                <a:cubicBezTo>
                  <a:pt x="61" y="168"/>
                  <a:pt x="61" y="168"/>
                  <a:pt x="61" y="168"/>
                </a:cubicBezTo>
                <a:cubicBezTo>
                  <a:pt x="61" y="168"/>
                  <a:pt x="61" y="168"/>
                  <a:pt x="61" y="168"/>
                </a:cubicBezTo>
                <a:cubicBezTo>
                  <a:pt x="61" y="168"/>
                  <a:pt x="61" y="168"/>
                  <a:pt x="61" y="168"/>
                </a:cubicBezTo>
                <a:cubicBezTo>
                  <a:pt x="61" y="169"/>
                  <a:pt x="60" y="169"/>
                  <a:pt x="60" y="169"/>
                </a:cubicBezTo>
                <a:cubicBezTo>
                  <a:pt x="60" y="169"/>
                  <a:pt x="60" y="169"/>
                  <a:pt x="60" y="169"/>
                </a:cubicBezTo>
                <a:cubicBezTo>
                  <a:pt x="60" y="169"/>
                  <a:pt x="60" y="169"/>
                  <a:pt x="59" y="169"/>
                </a:cubicBezTo>
                <a:cubicBezTo>
                  <a:pt x="59" y="170"/>
                  <a:pt x="59" y="170"/>
                  <a:pt x="59" y="170"/>
                </a:cubicBezTo>
                <a:cubicBezTo>
                  <a:pt x="59" y="170"/>
                  <a:pt x="58" y="170"/>
                  <a:pt x="58" y="170"/>
                </a:cubicBezTo>
                <a:cubicBezTo>
                  <a:pt x="50" y="167"/>
                  <a:pt x="30" y="155"/>
                  <a:pt x="27" y="149"/>
                </a:cubicBezTo>
                <a:cubicBezTo>
                  <a:pt x="26" y="148"/>
                  <a:pt x="26" y="147"/>
                  <a:pt x="26" y="146"/>
                </a:cubicBezTo>
                <a:cubicBezTo>
                  <a:pt x="26" y="146"/>
                  <a:pt x="26" y="146"/>
                  <a:pt x="26" y="146"/>
                </a:cubicBezTo>
                <a:cubicBezTo>
                  <a:pt x="26" y="146"/>
                  <a:pt x="26" y="146"/>
                  <a:pt x="26" y="145"/>
                </a:cubicBezTo>
                <a:cubicBezTo>
                  <a:pt x="26" y="145"/>
                  <a:pt x="26" y="145"/>
                  <a:pt x="26" y="145"/>
                </a:cubicBezTo>
                <a:cubicBezTo>
                  <a:pt x="26" y="145"/>
                  <a:pt x="26" y="145"/>
                  <a:pt x="26" y="145"/>
                </a:cubicBezTo>
                <a:cubicBezTo>
                  <a:pt x="26" y="145"/>
                  <a:pt x="26" y="145"/>
                  <a:pt x="26" y="145"/>
                </a:cubicBezTo>
                <a:cubicBezTo>
                  <a:pt x="26" y="144"/>
                  <a:pt x="26" y="144"/>
                  <a:pt x="26" y="144"/>
                </a:cubicBezTo>
                <a:cubicBezTo>
                  <a:pt x="26" y="144"/>
                  <a:pt x="26" y="144"/>
                  <a:pt x="26" y="144"/>
                </a:cubicBezTo>
                <a:cubicBezTo>
                  <a:pt x="26" y="143"/>
                  <a:pt x="26" y="143"/>
                  <a:pt x="26" y="143"/>
                </a:cubicBezTo>
                <a:cubicBezTo>
                  <a:pt x="26" y="143"/>
                  <a:pt x="25" y="143"/>
                  <a:pt x="25" y="143"/>
                </a:cubicBezTo>
                <a:cubicBezTo>
                  <a:pt x="25" y="142"/>
                  <a:pt x="25" y="142"/>
                  <a:pt x="25" y="142"/>
                </a:cubicBezTo>
                <a:cubicBezTo>
                  <a:pt x="25" y="142"/>
                  <a:pt x="25" y="141"/>
                  <a:pt x="25" y="141"/>
                </a:cubicBezTo>
                <a:cubicBezTo>
                  <a:pt x="25" y="141"/>
                  <a:pt x="25" y="141"/>
                  <a:pt x="25" y="140"/>
                </a:cubicBezTo>
                <a:cubicBezTo>
                  <a:pt x="25" y="140"/>
                  <a:pt x="25" y="140"/>
                  <a:pt x="25" y="140"/>
                </a:cubicBezTo>
                <a:cubicBezTo>
                  <a:pt x="25" y="139"/>
                  <a:pt x="25" y="138"/>
                  <a:pt x="25" y="137"/>
                </a:cubicBezTo>
                <a:cubicBezTo>
                  <a:pt x="25" y="137"/>
                  <a:pt x="25" y="137"/>
                  <a:pt x="25" y="137"/>
                </a:cubicBezTo>
                <a:cubicBezTo>
                  <a:pt x="24" y="134"/>
                  <a:pt x="24" y="130"/>
                  <a:pt x="24" y="127"/>
                </a:cubicBezTo>
                <a:cubicBezTo>
                  <a:pt x="24" y="127"/>
                  <a:pt x="24" y="127"/>
                  <a:pt x="24" y="127"/>
                </a:cubicBezTo>
                <a:cubicBezTo>
                  <a:pt x="24" y="126"/>
                  <a:pt x="24" y="126"/>
                  <a:pt x="24" y="125"/>
                </a:cubicBezTo>
                <a:cubicBezTo>
                  <a:pt x="24" y="125"/>
                  <a:pt x="24" y="125"/>
                  <a:pt x="24" y="125"/>
                </a:cubicBezTo>
                <a:cubicBezTo>
                  <a:pt x="24" y="124"/>
                  <a:pt x="24" y="124"/>
                  <a:pt x="24" y="123"/>
                </a:cubicBezTo>
                <a:cubicBezTo>
                  <a:pt x="24" y="123"/>
                  <a:pt x="24" y="123"/>
                  <a:pt x="24" y="123"/>
                </a:cubicBezTo>
                <a:cubicBezTo>
                  <a:pt x="24" y="122"/>
                  <a:pt x="24" y="122"/>
                  <a:pt x="24" y="121"/>
                </a:cubicBezTo>
                <a:cubicBezTo>
                  <a:pt x="24" y="121"/>
                  <a:pt x="24" y="121"/>
                  <a:pt x="24" y="121"/>
                </a:cubicBezTo>
                <a:cubicBezTo>
                  <a:pt x="24" y="121"/>
                  <a:pt x="24" y="120"/>
                  <a:pt x="24" y="120"/>
                </a:cubicBezTo>
                <a:cubicBezTo>
                  <a:pt x="24" y="120"/>
                  <a:pt x="24" y="120"/>
                  <a:pt x="24" y="119"/>
                </a:cubicBezTo>
                <a:cubicBezTo>
                  <a:pt x="24" y="119"/>
                  <a:pt x="24" y="119"/>
                  <a:pt x="24" y="118"/>
                </a:cubicBezTo>
                <a:cubicBezTo>
                  <a:pt x="24" y="118"/>
                  <a:pt x="24" y="118"/>
                  <a:pt x="24" y="118"/>
                </a:cubicBezTo>
                <a:cubicBezTo>
                  <a:pt x="25" y="118"/>
                  <a:pt x="25" y="117"/>
                  <a:pt x="25" y="117"/>
                </a:cubicBezTo>
                <a:cubicBezTo>
                  <a:pt x="25" y="117"/>
                  <a:pt x="26" y="117"/>
                  <a:pt x="26" y="117"/>
                </a:cubicBezTo>
                <a:cubicBezTo>
                  <a:pt x="26" y="117"/>
                  <a:pt x="27" y="117"/>
                  <a:pt x="27" y="117"/>
                </a:cubicBezTo>
                <a:cubicBezTo>
                  <a:pt x="27" y="117"/>
                  <a:pt x="27" y="117"/>
                  <a:pt x="28" y="117"/>
                </a:cubicBezTo>
                <a:cubicBezTo>
                  <a:pt x="28" y="118"/>
                  <a:pt x="28" y="118"/>
                  <a:pt x="29" y="118"/>
                </a:cubicBezTo>
                <a:cubicBezTo>
                  <a:pt x="29" y="118"/>
                  <a:pt x="29" y="118"/>
                  <a:pt x="29" y="118"/>
                </a:cubicBezTo>
                <a:cubicBezTo>
                  <a:pt x="30" y="118"/>
                  <a:pt x="30" y="118"/>
                  <a:pt x="31" y="118"/>
                </a:cubicBezTo>
                <a:cubicBezTo>
                  <a:pt x="31" y="118"/>
                  <a:pt x="31" y="118"/>
                  <a:pt x="31" y="118"/>
                </a:cubicBezTo>
                <a:cubicBezTo>
                  <a:pt x="32" y="118"/>
                  <a:pt x="32" y="118"/>
                  <a:pt x="33" y="118"/>
                </a:cubicBezTo>
                <a:cubicBezTo>
                  <a:pt x="33" y="118"/>
                  <a:pt x="33" y="118"/>
                  <a:pt x="33" y="118"/>
                </a:cubicBezTo>
                <a:cubicBezTo>
                  <a:pt x="34" y="118"/>
                  <a:pt x="35" y="118"/>
                  <a:pt x="36" y="118"/>
                </a:cubicBezTo>
                <a:cubicBezTo>
                  <a:pt x="36" y="118"/>
                  <a:pt x="36" y="118"/>
                  <a:pt x="36" y="118"/>
                </a:cubicBezTo>
                <a:cubicBezTo>
                  <a:pt x="37" y="118"/>
                  <a:pt x="38" y="119"/>
                  <a:pt x="39" y="119"/>
                </a:cubicBezTo>
                <a:cubicBezTo>
                  <a:pt x="39" y="119"/>
                  <a:pt x="39" y="119"/>
                  <a:pt x="39" y="119"/>
                </a:cubicBezTo>
                <a:cubicBezTo>
                  <a:pt x="40" y="119"/>
                  <a:pt x="41" y="119"/>
                  <a:pt x="42" y="119"/>
                </a:cubicBezTo>
                <a:cubicBezTo>
                  <a:pt x="43" y="119"/>
                  <a:pt x="43" y="119"/>
                  <a:pt x="43" y="119"/>
                </a:cubicBezTo>
                <a:cubicBezTo>
                  <a:pt x="44" y="119"/>
                  <a:pt x="45" y="119"/>
                  <a:pt x="46" y="119"/>
                </a:cubicBezTo>
                <a:cubicBezTo>
                  <a:pt x="46" y="119"/>
                  <a:pt x="46" y="119"/>
                  <a:pt x="47" y="119"/>
                </a:cubicBezTo>
                <a:cubicBezTo>
                  <a:pt x="47" y="119"/>
                  <a:pt x="48" y="119"/>
                  <a:pt x="49" y="119"/>
                </a:cubicBezTo>
                <a:cubicBezTo>
                  <a:pt x="49" y="119"/>
                  <a:pt x="49" y="119"/>
                  <a:pt x="50" y="119"/>
                </a:cubicBezTo>
                <a:cubicBezTo>
                  <a:pt x="50" y="119"/>
                  <a:pt x="50" y="119"/>
                  <a:pt x="50" y="119"/>
                </a:cubicBezTo>
                <a:cubicBezTo>
                  <a:pt x="51" y="119"/>
                  <a:pt x="52" y="119"/>
                  <a:pt x="53" y="119"/>
                </a:cubicBezTo>
                <a:cubicBezTo>
                  <a:pt x="53" y="119"/>
                  <a:pt x="53" y="119"/>
                  <a:pt x="53" y="119"/>
                </a:cubicBezTo>
                <a:cubicBezTo>
                  <a:pt x="53" y="119"/>
                  <a:pt x="53" y="119"/>
                  <a:pt x="53" y="119"/>
                </a:cubicBezTo>
                <a:cubicBezTo>
                  <a:pt x="54" y="119"/>
                  <a:pt x="55" y="119"/>
                  <a:pt x="55" y="119"/>
                </a:cubicBezTo>
                <a:cubicBezTo>
                  <a:pt x="56" y="119"/>
                  <a:pt x="56" y="119"/>
                  <a:pt x="56" y="119"/>
                </a:cubicBezTo>
                <a:cubicBezTo>
                  <a:pt x="57" y="119"/>
                  <a:pt x="58" y="119"/>
                  <a:pt x="59" y="119"/>
                </a:cubicBezTo>
                <a:cubicBezTo>
                  <a:pt x="59" y="120"/>
                  <a:pt x="60" y="121"/>
                  <a:pt x="60" y="122"/>
                </a:cubicBezTo>
                <a:cubicBezTo>
                  <a:pt x="60" y="122"/>
                  <a:pt x="60" y="122"/>
                  <a:pt x="60" y="122"/>
                </a:cubicBezTo>
                <a:cubicBezTo>
                  <a:pt x="61" y="123"/>
                  <a:pt x="61" y="124"/>
                  <a:pt x="61" y="124"/>
                </a:cubicBezTo>
                <a:cubicBezTo>
                  <a:pt x="62" y="125"/>
                  <a:pt x="62" y="125"/>
                  <a:pt x="62" y="126"/>
                </a:cubicBezTo>
                <a:cubicBezTo>
                  <a:pt x="62" y="126"/>
                  <a:pt x="62" y="127"/>
                  <a:pt x="63" y="127"/>
                </a:cubicBezTo>
                <a:cubicBezTo>
                  <a:pt x="63" y="128"/>
                  <a:pt x="64" y="129"/>
                  <a:pt x="64" y="130"/>
                </a:cubicBezTo>
                <a:cubicBezTo>
                  <a:pt x="64" y="130"/>
                  <a:pt x="64" y="130"/>
                  <a:pt x="65" y="130"/>
                </a:cubicBezTo>
                <a:cubicBezTo>
                  <a:pt x="65" y="132"/>
                  <a:pt x="66" y="133"/>
                  <a:pt x="67" y="134"/>
                </a:cubicBezTo>
                <a:cubicBezTo>
                  <a:pt x="67" y="134"/>
                  <a:pt x="67" y="134"/>
                  <a:pt x="67" y="134"/>
                </a:cubicBezTo>
                <a:cubicBezTo>
                  <a:pt x="68" y="137"/>
                  <a:pt x="70" y="140"/>
                  <a:pt x="72" y="142"/>
                </a:cubicBezTo>
                <a:cubicBezTo>
                  <a:pt x="72" y="142"/>
                  <a:pt x="72" y="142"/>
                  <a:pt x="72" y="142"/>
                </a:cubicBezTo>
                <a:cubicBezTo>
                  <a:pt x="72" y="143"/>
                  <a:pt x="73" y="144"/>
                  <a:pt x="73" y="144"/>
                </a:cubicBezTo>
                <a:cubicBezTo>
                  <a:pt x="73" y="145"/>
                  <a:pt x="73" y="145"/>
                  <a:pt x="74" y="145"/>
                </a:cubicBezTo>
                <a:cubicBezTo>
                  <a:pt x="74" y="145"/>
                  <a:pt x="74" y="146"/>
                  <a:pt x="74" y="146"/>
                </a:cubicBezTo>
                <a:cubicBezTo>
                  <a:pt x="76" y="148"/>
                  <a:pt x="77" y="150"/>
                  <a:pt x="78" y="152"/>
                </a:cubicBezTo>
                <a:cubicBezTo>
                  <a:pt x="78" y="152"/>
                  <a:pt x="77" y="152"/>
                  <a:pt x="77" y="153"/>
                </a:cubicBezTo>
                <a:close/>
                <a:moveTo>
                  <a:pt x="116" y="84"/>
                </a:moveTo>
                <a:cubicBezTo>
                  <a:pt x="116" y="84"/>
                  <a:pt x="115" y="84"/>
                  <a:pt x="115" y="84"/>
                </a:cubicBezTo>
                <a:cubicBezTo>
                  <a:pt x="114" y="84"/>
                  <a:pt x="114" y="84"/>
                  <a:pt x="114" y="84"/>
                </a:cubicBezTo>
                <a:cubicBezTo>
                  <a:pt x="113" y="84"/>
                  <a:pt x="113" y="84"/>
                  <a:pt x="112" y="84"/>
                </a:cubicBezTo>
                <a:cubicBezTo>
                  <a:pt x="112" y="84"/>
                  <a:pt x="112" y="84"/>
                  <a:pt x="112" y="84"/>
                </a:cubicBezTo>
                <a:cubicBezTo>
                  <a:pt x="111" y="84"/>
                  <a:pt x="111" y="84"/>
                  <a:pt x="110" y="84"/>
                </a:cubicBezTo>
                <a:cubicBezTo>
                  <a:pt x="110" y="84"/>
                  <a:pt x="110" y="84"/>
                  <a:pt x="110" y="84"/>
                </a:cubicBezTo>
                <a:cubicBezTo>
                  <a:pt x="109" y="84"/>
                  <a:pt x="109" y="84"/>
                  <a:pt x="109" y="84"/>
                </a:cubicBezTo>
                <a:cubicBezTo>
                  <a:pt x="109" y="84"/>
                  <a:pt x="108" y="84"/>
                  <a:pt x="108" y="84"/>
                </a:cubicBezTo>
                <a:cubicBezTo>
                  <a:pt x="107" y="84"/>
                  <a:pt x="107" y="84"/>
                  <a:pt x="107" y="84"/>
                </a:cubicBezTo>
                <a:cubicBezTo>
                  <a:pt x="107" y="84"/>
                  <a:pt x="107" y="84"/>
                  <a:pt x="107" y="84"/>
                </a:cubicBezTo>
                <a:cubicBezTo>
                  <a:pt x="106" y="84"/>
                  <a:pt x="105" y="84"/>
                  <a:pt x="104" y="84"/>
                </a:cubicBezTo>
                <a:cubicBezTo>
                  <a:pt x="103" y="84"/>
                  <a:pt x="103" y="84"/>
                  <a:pt x="103" y="84"/>
                </a:cubicBezTo>
                <a:cubicBezTo>
                  <a:pt x="102" y="84"/>
                  <a:pt x="101" y="84"/>
                  <a:pt x="100" y="84"/>
                </a:cubicBezTo>
                <a:cubicBezTo>
                  <a:pt x="100" y="84"/>
                  <a:pt x="100" y="84"/>
                  <a:pt x="100" y="84"/>
                </a:cubicBezTo>
                <a:cubicBezTo>
                  <a:pt x="99" y="84"/>
                  <a:pt x="99" y="84"/>
                  <a:pt x="99" y="84"/>
                </a:cubicBezTo>
                <a:cubicBezTo>
                  <a:pt x="99" y="84"/>
                  <a:pt x="98" y="84"/>
                  <a:pt x="97" y="84"/>
                </a:cubicBezTo>
                <a:cubicBezTo>
                  <a:pt x="95" y="84"/>
                  <a:pt x="95" y="84"/>
                  <a:pt x="95" y="84"/>
                </a:cubicBezTo>
                <a:cubicBezTo>
                  <a:pt x="95" y="84"/>
                  <a:pt x="94" y="84"/>
                  <a:pt x="94" y="84"/>
                </a:cubicBezTo>
                <a:cubicBezTo>
                  <a:pt x="93" y="84"/>
                  <a:pt x="92" y="84"/>
                  <a:pt x="91" y="84"/>
                </a:cubicBezTo>
                <a:cubicBezTo>
                  <a:pt x="91" y="84"/>
                  <a:pt x="90" y="84"/>
                  <a:pt x="90" y="84"/>
                </a:cubicBezTo>
                <a:cubicBezTo>
                  <a:pt x="89" y="84"/>
                  <a:pt x="88" y="84"/>
                  <a:pt x="87" y="84"/>
                </a:cubicBezTo>
                <a:cubicBezTo>
                  <a:pt x="87" y="84"/>
                  <a:pt x="86" y="84"/>
                  <a:pt x="86" y="84"/>
                </a:cubicBezTo>
                <a:cubicBezTo>
                  <a:pt x="85" y="84"/>
                  <a:pt x="84" y="84"/>
                  <a:pt x="83" y="84"/>
                </a:cubicBezTo>
                <a:cubicBezTo>
                  <a:pt x="83" y="84"/>
                  <a:pt x="83" y="84"/>
                  <a:pt x="82" y="84"/>
                </a:cubicBezTo>
                <a:cubicBezTo>
                  <a:pt x="82" y="84"/>
                  <a:pt x="82" y="84"/>
                  <a:pt x="82" y="84"/>
                </a:cubicBezTo>
                <a:cubicBezTo>
                  <a:pt x="82" y="84"/>
                  <a:pt x="82" y="84"/>
                  <a:pt x="82" y="84"/>
                </a:cubicBezTo>
                <a:cubicBezTo>
                  <a:pt x="81" y="84"/>
                  <a:pt x="81" y="84"/>
                  <a:pt x="80" y="84"/>
                </a:cubicBezTo>
                <a:cubicBezTo>
                  <a:pt x="80" y="84"/>
                  <a:pt x="79" y="84"/>
                  <a:pt x="79" y="84"/>
                </a:cubicBezTo>
                <a:cubicBezTo>
                  <a:pt x="74" y="78"/>
                  <a:pt x="67" y="60"/>
                  <a:pt x="66" y="50"/>
                </a:cubicBezTo>
                <a:cubicBezTo>
                  <a:pt x="74" y="42"/>
                  <a:pt x="89" y="32"/>
                  <a:pt x="98" y="30"/>
                </a:cubicBezTo>
                <a:cubicBezTo>
                  <a:pt x="99" y="30"/>
                  <a:pt x="99" y="30"/>
                  <a:pt x="100" y="30"/>
                </a:cubicBezTo>
                <a:cubicBezTo>
                  <a:pt x="100" y="30"/>
                  <a:pt x="100" y="30"/>
                  <a:pt x="100" y="30"/>
                </a:cubicBezTo>
                <a:cubicBezTo>
                  <a:pt x="100" y="30"/>
                  <a:pt x="100" y="30"/>
                  <a:pt x="100" y="30"/>
                </a:cubicBezTo>
                <a:cubicBezTo>
                  <a:pt x="100" y="30"/>
                  <a:pt x="100" y="30"/>
                  <a:pt x="100" y="30"/>
                </a:cubicBezTo>
                <a:cubicBezTo>
                  <a:pt x="100" y="30"/>
                  <a:pt x="101" y="30"/>
                  <a:pt x="101" y="30"/>
                </a:cubicBezTo>
                <a:cubicBezTo>
                  <a:pt x="101" y="30"/>
                  <a:pt x="101" y="31"/>
                  <a:pt x="101" y="31"/>
                </a:cubicBezTo>
                <a:cubicBezTo>
                  <a:pt x="101" y="31"/>
                  <a:pt x="101" y="31"/>
                  <a:pt x="102" y="31"/>
                </a:cubicBezTo>
                <a:cubicBezTo>
                  <a:pt x="102" y="31"/>
                  <a:pt x="102" y="31"/>
                  <a:pt x="102" y="31"/>
                </a:cubicBezTo>
                <a:cubicBezTo>
                  <a:pt x="102" y="31"/>
                  <a:pt x="102" y="31"/>
                  <a:pt x="102" y="31"/>
                </a:cubicBezTo>
                <a:cubicBezTo>
                  <a:pt x="103" y="31"/>
                  <a:pt x="103" y="31"/>
                  <a:pt x="103" y="31"/>
                </a:cubicBezTo>
                <a:cubicBezTo>
                  <a:pt x="103" y="31"/>
                  <a:pt x="103" y="31"/>
                  <a:pt x="103" y="31"/>
                </a:cubicBezTo>
                <a:cubicBezTo>
                  <a:pt x="106" y="33"/>
                  <a:pt x="109" y="34"/>
                  <a:pt x="111" y="36"/>
                </a:cubicBezTo>
                <a:cubicBezTo>
                  <a:pt x="112" y="36"/>
                  <a:pt x="112" y="36"/>
                  <a:pt x="112" y="36"/>
                </a:cubicBezTo>
                <a:cubicBezTo>
                  <a:pt x="113" y="37"/>
                  <a:pt x="114" y="37"/>
                  <a:pt x="115" y="38"/>
                </a:cubicBezTo>
                <a:cubicBezTo>
                  <a:pt x="115" y="38"/>
                  <a:pt x="115" y="38"/>
                  <a:pt x="115" y="38"/>
                </a:cubicBezTo>
                <a:cubicBezTo>
                  <a:pt x="116" y="39"/>
                  <a:pt x="117" y="39"/>
                  <a:pt x="118" y="40"/>
                </a:cubicBezTo>
                <a:cubicBezTo>
                  <a:pt x="118" y="40"/>
                  <a:pt x="118" y="40"/>
                  <a:pt x="118" y="40"/>
                </a:cubicBezTo>
                <a:cubicBezTo>
                  <a:pt x="119" y="41"/>
                  <a:pt x="120" y="42"/>
                  <a:pt x="121" y="42"/>
                </a:cubicBezTo>
                <a:cubicBezTo>
                  <a:pt x="122" y="43"/>
                  <a:pt x="122" y="43"/>
                  <a:pt x="122" y="43"/>
                </a:cubicBezTo>
                <a:cubicBezTo>
                  <a:pt x="123" y="44"/>
                  <a:pt x="124" y="44"/>
                  <a:pt x="125" y="45"/>
                </a:cubicBezTo>
                <a:cubicBezTo>
                  <a:pt x="125" y="45"/>
                  <a:pt x="125" y="45"/>
                  <a:pt x="125" y="45"/>
                </a:cubicBezTo>
                <a:cubicBezTo>
                  <a:pt x="126" y="46"/>
                  <a:pt x="127" y="47"/>
                  <a:pt x="128" y="48"/>
                </a:cubicBezTo>
                <a:cubicBezTo>
                  <a:pt x="128" y="48"/>
                  <a:pt x="128" y="48"/>
                  <a:pt x="129" y="48"/>
                </a:cubicBezTo>
                <a:cubicBezTo>
                  <a:pt x="129" y="49"/>
                  <a:pt x="130" y="50"/>
                  <a:pt x="131" y="51"/>
                </a:cubicBezTo>
                <a:cubicBezTo>
                  <a:pt x="131" y="51"/>
                  <a:pt x="131" y="52"/>
                  <a:pt x="131" y="52"/>
                </a:cubicBezTo>
                <a:cubicBezTo>
                  <a:pt x="131" y="53"/>
                  <a:pt x="131" y="53"/>
                  <a:pt x="131" y="53"/>
                </a:cubicBezTo>
                <a:cubicBezTo>
                  <a:pt x="131" y="54"/>
                  <a:pt x="130" y="54"/>
                  <a:pt x="130" y="55"/>
                </a:cubicBezTo>
                <a:cubicBezTo>
                  <a:pt x="130" y="55"/>
                  <a:pt x="130" y="55"/>
                  <a:pt x="130" y="55"/>
                </a:cubicBezTo>
                <a:cubicBezTo>
                  <a:pt x="130" y="56"/>
                  <a:pt x="130" y="56"/>
                  <a:pt x="130" y="57"/>
                </a:cubicBezTo>
                <a:cubicBezTo>
                  <a:pt x="130" y="57"/>
                  <a:pt x="130" y="57"/>
                  <a:pt x="130" y="57"/>
                </a:cubicBezTo>
                <a:cubicBezTo>
                  <a:pt x="129" y="58"/>
                  <a:pt x="129" y="59"/>
                  <a:pt x="129" y="59"/>
                </a:cubicBezTo>
                <a:cubicBezTo>
                  <a:pt x="129" y="60"/>
                  <a:pt x="129" y="60"/>
                  <a:pt x="129" y="60"/>
                </a:cubicBezTo>
                <a:cubicBezTo>
                  <a:pt x="129" y="60"/>
                  <a:pt x="128" y="61"/>
                  <a:pt x="128" y="62"/>
                </a:cubicBezTo>
                <a:cubicBezTo>
                  <a:pt x="128" y="62"/>
                  <a:pt x="128" y="62"/>
                  <a:pt x="128" y="62"/>
                </a:cubicBezTo>
                <a:cubicBezTo>
                  <a:pt x="128" y="63"/>
                  <a:pt x="128" y="64"/>
                  <a:pt x="127" y="65"/>
                </a:cubicBezTo>
                <a:cubicBezTo>
                  <a:pt x="127" y="65"/>
                  <a:pt x="127" y="65"/>
                  <a:pt x="127" y="65"/>
                </a:cubicBezTo>
                <a:cubicBezTo>
                  <a:pt x="127" y="67"/>
                  <a:pt x="126" y="69"/>
                  <a:pt x="126" y="70"/>
                </a:cubicBezTo>
                <a:cubicBezTo>
                  <a:pt x="126" y="71"/>
                  <a:pt x="126" y="71"/>
                  <a:pt x="125" y="71"/>
                </a:cubicBezTo>
                <a:cubicBezTo>
                  <a:pt x="125" y="71"/>
                  <a:pt x="125" y="71"/>
                  <a:pt x="125" y="71"/>
                </a:cubicBezTo>
                <a:cubicBezTo>
                  <a:pt x="125" y="71"/>
                  <a:pt x="125" y="72"/>
                  <a:pt x="125" y="72"/>
                </a:cubicBezTo>
                <a:cubicBezTo>
                  <a:pt x="125" y="72"/>
                  <a:pt x="125" y="72"/>
                  <a:pt x="125" y="72"/>
                </a:cubicBezTo>
                <a:cubicBezTo>
                  <a:pt x="125" y="72"/>
                  <a:pt x="125" y="73"/>
                  <a:pt x="125" y="73"/>
                </a:cubicBezTo>
                <a:cubicBezTo>
                  <a:pt x="125" y="73"/>
                  <a:pt x="125" y="73"/>
                  <a:pt x="125" y="73"/>
                </a:cubicBezTo>
                <a:cubicBezTo>
                  <a:pt x="125" y="74"/>
                  <a:pt x="125" y="74"/>
                  <a:pt x="124" y="74"/>
                </a:cubicBezTo>
                <a:cubicBezTo>
                  <a:pt x="124" y="74"/>
                  <a:pt x="124" y="74"/>
                  <a:pt x="124" y="74"/>
                </a:cubicBezTo>
                <a:cubicBezTo>
                  <a:pt x="124" y="75"/>
                  <a:pt x="124" y="75"/>
                  <a:pt x="124" y="75"/>
                </a:cubicBezTo>
                <a:cubicBezTo>
                  <a:pt x="124" y="75"/>
                  <a:pt x="124" y="75"/>
                  <a:pt x="124" y="75"/>
                </a:cubicBezTo>
                <a:cubicBezTo>
                  <a:pt x="124" y="76"/>
                  <a:pt x="124" y="76"/>
                  <a:pt x="124" y="76"/>
                </a:cubicBezTo>
                <a:cubicBezTo>
                  <a:pt x="124" y="76"/>
                  <a:pt x="124" y="76"/>
                  <a:pt x="124" y="76"/>
                </a:cubicBezTo>
                <a:cubicBezTo>
                  <a:pt x="124" y="77"/>
                  <a:pt x="123" y="77"/>
                  <a:pt x="123" y="78"/>
                </a:cubicBezTo>
                <a:cubicBezTo>
                  <a:pt x="123" y="78"/>
                  <a:pt x="123" y="78"/>
                  <a:pt x="123" y="78"/>
                </a:cubicBezTo>
                <a:cubicBezTo>
                  <a:pt x="123" y="78"/>
                  <a:pt x="123" y="79"/>
                  <a:pt x="122" y="80"/>
                </a:cubicBezTo>
                <a:cubicBezTo>
                  <a:pt x="122" y="80"/>
                  <a:pt x="122" y="80"/>
                  <a:pt x="122" y="80"/>
                </a:cubicBezTo>
                <a:cubicBezTo>
                  <a:pt x="122" y="81"/>
                  <a:pt x="122" y="81"/>
                  <a:pt x="122" y="81"/>
                </a:cubicBezTo>
                <a:cubicBezTo>
                  <a:pt x="122" y="81"/>
                  <a:pt x="122" y="81"/>
                  <a:pt x="122" y="81"/>
                </a:cubicBezTo>
                <a:cubicBezTo>
                  <a:pt x="122" y="82"/>
                  <a:pt x="122" y="82"/>
                  <a:pt x="121" y="82"/>
                </a:cubicBezTo>
                <a:cubicBezTo>
                  <a:pt x="121" y="82"/>
                  <a:pt x="121" y="82"/>
                  <a:pt x="121" y="82"/>
                </a:cubicBezTo>
                <a:cubicBezTo>
                  <a:pt x="121" y="82"/>
                  <a:pt x="121" y="83"/>
                  <a:pt x="121" y="83"/>
                </a:cubicBezTo>
                <a:cubicBezTo>
                  <a:pt x="121" y="83"/>
                  <a:pt x="121" y="83"/>
                  <a:pt x="121" y="83"/>
                </a:cubicBezTo>
                <a:cubicBezTo>
                  <a:pt x="121" y="84"/>
                  <a:pt x="120" y="84"/>
                  <a:pt x="120" y="85"/>
                </a:cubicBezTo>
                <a:cubicBezTo>
                  <a:pt x="120" y="85"/>
                  <a:pt x="119" y="85"/>
                  <a:pt x="118" y="85"/>
                </a:cubicBezTo>
                <a:cubicBezTo>
                  <a:pt x="118" y="85"/>
                  <a:pt x="117" y="84"/>
                  <a:pt x="116" y="84"/>
                </a:cubicBezTo>
                <a:close/>
                <a:moveTo>
                  <a:pt x="167" y="152"/>
                </a:moveTo>
                <a:cubicBezTo>
                  <a:pt x="167" y="153"/>
                  <a:pt x="166" y="153"/>
                  <a:pt x="165" y="154"/>
                </a:cubicBezTo>
                <a:cubicBezTo>
                  <a:pt x="165" y="154"/>
                  <a:pt x="165" y="154"/>
                  <a:pt x="165" y="154"/>
                </a:cubicBezTo>
                <a:cubicBezTo>
                  <a:pt x="163" y="156"/>
                  <a:pt x="160" y="159"/>
                  <a:pt x="156" y="162"/>
                </a:cubicBezTo>
                <a:cubicBezTo>
                  <a:pt x="156" y="162"/>
                  <a:pt x="156" y="162"/>
                  <a:pt x="156" y="162"/>
                </a:cubicBezTo>
                <a:cubicBezTo>
                  <a:pt x="156" y="162"/>
                  <a:pt x="156" y="162"/>
                  <a:pt x="156" y="162"/>
                </a:cubicBezTo>
                <a:cubicBezTo>
                  <a:pt x="151" y="166"/>
                  <a:pt x="145" y="169"/>
                  <a:pt x="138" y="171"/>
                </a:cubicBezTo>
                <a:cubicBezTo>
                  <a:pt x="138" y="171"/>
                  <a:pt x="138" y="171"/>
                  <a:pt x="138" y="171"/>
                </a:cubicBezTo>
                <a:cubicBezTo>
                  <a:pt x="138" y="171"/>
                  <a:pt x="138" y="171"/>
                  <a:pt x="138" y="171"/>
                </a:cubicBezTo>
                <a:cubicBezTo>
                  <a:pt x="138" y="171"/>
                  <a:pt x="138" y="171"/>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6" y="170"/>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5" y="169"/>
                </a:cubicBezTo>
                <a:cubicBezTo>
                  <a:pt x="135" y="169"/>
                  <a:pt x="135" y="169"/>
                  <a:pt x="135" y="169"/>
                </a:cubicBezTo>
                <a:cubicBezTo>
                  <a:pt x="135" y="169"/>
                  <a:pt x="135" y="169"/>
                  <a:pt x="135" y="169"/>
                </a:cubicBezTo>
                <a:cubicBezTo>
                  <a:pt x="135" y="168"/>
                  <a:pt x="135" y="168"/>
                  <a:pt x="135" y="168"/>
                </a:cubicBezTo>
                <a:cubicBezTo>
                  <a:pt x="134" y="168"/>
                  <a:pt x="134" y="168"/>
                  <a:pt x="134" y="168"/>
                </a:cubicBezTo>
                <a:cubicBezTo>
                  <a:pt x="134" y="168"/>
                  <a:pt x="134" y="168"/>
                  <a:pt x="134" y="168"/>
                </a:cubicBezTo>
                <a:cubicBezTo>
                  <a:pt x="134" y="168"/>
                  <a:pt x="134" y="168"/>
                  <a:pt x="134" y="168"/>
                </a:cubicBezTo>
                <a:cubicBezTo>
                  <a:pt x="134" y="168"/>
                  <a:pt x="134" y="167"/>
                  <a:pt x="134" y="167"/>
                </a:cubicBezTo>
                <a:cubicBezTo>
                  <a:pt x="134" y="167"/>
                  <a:pt x="134" y="167"/>
                  <a:pt x="134" y="167"/>
                </a:cubicBezTo>
                <a:cubicBezTo>
                  <a:pt x="134" y="167"/>
                  <a:pt x="134" y="167"/>
                  <a:pt x="134" y="167"/>
                </a:cubicBezTo>
                <a:cubicBezTo>
                  <a:pt x="134" y="167"/>
                  <a:pt x="133" y="167"/>
                  <a:pt x="133" y="167"/>
                </a:cubicBezTo>
                <a:cubicBezTo>
                  <a:pt x="133" y="167"/>
                  <a:pt x="133" y="167"/>
                  <a:pt x="133" y="167"/>
                </a:cubicBezTo>
                <a:cubicBezTo>
                  <a:pt x="133" y="166"/>
                  <a:pt x="133" y="166"/>
                  <a:pt x="132" y="166"/>
                </a:cubicBezTo>
                <a:cubicBezTo>
                  <a:pt x="132" y="166"/>
                  <a:pt x="132" y="166"/>
                  <a:pt x="131" y="165"/>
                </a:cubicBezTo>
                <a:cubicBezTo>
                  <a:pt x="131" y="165"/>
                  <a:pt x="131" y="165"/>
                  <a:pt x="131" y="165"/>
                </a:cubicBezTo>
                <a:cubicBezTo>
                  <a:pt x="131" y="165"/>
                  <a:pt x="130" y="164"/>
                  <a:pt x="130" y="164"/>
                </a:cubicBezTo>
                <a:cubicBezTo>
                  <a:pt x="129" y="163"/>
                  <a:pt x="129" y="163"/>
                  <a:pt x="129" y="163"/>
                </a:cubicBezTo>
                <a:cubicBezTo>
                  <a:pt x="129" y="163"/>
                  <a:pt x="129" y="163"/>
                  <a:pt x="129" y="163"/>
                </a:cubicBezTo>
                <a:cubicBezTo>
                  <a:pt x="129" y="163"/>
                  <a:pt x="128" y="162"/>
                  <a:pt x="128" y="162"/>
                </a:cubicBezTo>
                <a:cubicBezTo>
                  <a:pt x="128" y="162"/>
                  <a:pt x="128" y="162"/>
                  <a:pt x="128" y="162"/>
                </a:cubicBezTo>
                <a:cubicBezTo>
                  <a:pt x="128" y="162"/>
                  <a:pt x="128" y="162"/>
                  <a:pt x="128" y="162"/>
                </a:cubicBezTo>
                <a:cubicBezTo>
                  <a:pt x="126" y="160"/>
                  <a:pt x="125" y="159"/>
                  <a:pt x="124" y="158"/>
                </a:cubicBezTo>
                <a:cubicBezTo>
                  <a:pt x="124" y="158"/>
                  <a:pt x="124" y="158"/>
                  <a:pt x="124" y="158"/>
                </a:cubicBezTo>
                <a:cubicBezTo>
                  <a:pt x="124" y="158"/>
                  <a:pt x="124" y="158"/>
                  <a:pt x="124" y="158"/>
                </a:cubicBezTo>
                <a:cubicBezTo>
                  <a:pt x="123" y="157"/>
                  <a:pt x="123" y="157"/>
                  <a:pt x="122" y="156"/>
                </a:cubicBezTo>
                <a:cubicBezTo>
                  <a:pt x="122" y="156"/>
                  <a:pt x="122" y="156"/>
                  <a:pt x="122" y="156"/>
                </a:cubicBezTo>
                <a:cubicBezTo>
                  <a:pt x="122" y="156"/>
                  <a:pt x="122" y="155"/>
                  <a:pt x="121" y="155"/>
                </a:cubicBezTo>
                <a:cubicBezTo>
                  <a:pt x="121" y="155"/>
                  <a:pt x="121" y="155"/>
                  <a:pt x="121" y="155"/>
                </a:cubicBezTo>
                <a:cubicBezTo>
                  <a:pt x="121" y="154"/>
                  <a:pt x="121" y="154"/>
                  <a:pt x="120" y="154"/>
                </a:cubicBezTo>
                <a:cubicBezTo>
                  <a:pt x="120" y="154"/>
                  <a:pt x="120" y="153"/>
                  <a:pt x="120" y="153"/>
                </a:cubicBezTo>
                <a:cubicBezTo>
                  <a:pt x="120" y="153"/>
                  <a:pt x="119" y="153"/>
                  <a:pt x="119" y="152"/>
                </a:cubicBezTo>
                <a:cubicBezTo>
                  <a:pt x="119" y="152"/>
                  <a:pt x="119" y="152"/>
                  <a:pt x="120" y="152"/>
                </a:cubicBezTo>
                <a:cubicBezTo>
                  <a:pt x="120" y="152"/>
                  <a:pt x="120" y="152"/>
                  <a:pt x="120" y="152"/>
                </a:cubicBezTo>
                <a:cubicBezTo>
                  <a:pt x="124" y="147"/>
                  <a:pt x="130" y="139"/>
                  <a:pt x="134" y="131"/>
                </a:cubicBezTo>
                <a:cubicBezTo>
                  <a:pt x="134" y="131"/>
                  <a:pt x="134" y="131"/>
                  <a:pt x="134" y="131"/>
                </a:cubicBezTo>
                <a:cubicBezTo>
                  <a:pt x="134" y="130"/>
                  <a:pt x="135" y="130"/>
                  <a:pt x="135" y="129"/>
                </a:cubicBezTo>
                <a:cubicBezTo>
                  <a:pt x="135" y="129"/>
                  <a:pt x="135" y="129"/>
                  <a:pt x="136" y="128"/>
                </a:cubicBezTo>
                <a:cubicBezTo>
                  <a:pt x="136" y="128"/>
                  <a:pt x="136" y="128"/>
                  <a:pt x="136" y="127"/>
                </a:cubicBezTo>
                <a:cubicBezTo>
                  <a:pt x="136" y="127"/>
                  <a:pt x="137" y="127"/>
                  <a:pt x="137" y="126"/>
                </a:cubicBezTo>
                <a:cubicBezTo>
                  <a:pt x="137" y="126"/>
                  <a:pt x="137" y="126"/>
                  <a:pt x="137" y="125"/>
                </a:cubicBezTo>
                <a:cubicBezTo>
                  <a:pt x="138" y="125"/>
                  <a:pt x="138" y="124"/>
                  <a:pt x="138" y="124"/>
                </a:cubicBezTo>
                <a:cubicBezTo>
                  <a:pt x="138" y="124"/>
                  <a:pt x="138" y="123"/>
                  <a:pt x="138" y="123"/>
                </a:cubicBezTo>
                <a:cubicBezTo>
                  <a:pt x="139" y="123"/>
                  <a:pt x="139" y="122"/>
                  <a:pt x="139" y="122"/>
                </a:cubicBezTo>
                <a:cubicBezTo>
                  <a:pt x="139" y="122"/>
                  <a:pt x="139" y="121"/>
                  <a:pt x="139" y="121"/>
                </a:cubicBezTo>
                <a:cubicBezTo>
                  <a:pt x="140" y="121"/>
                  <a:pt x="140" y="120"/>
                  <a:pt x="140" y="120"/>
                </a:cubicBezTo>
                <a:cubicBezTo>
                  <a:pt x="141" y="120"/>
                  <a:pt x="141" y="120"/>
                  <a:pt x="142" y="120"/>
                </a:cubicBezTo>
                <a:cubicBezTo>
                  <a:pt x="142" y="120"/>
                  <a:pt x="142" y="120"/>
                  <a:pt x="142" y="120"/>
                </a:cubicBezTo>
                <a:cubicBezTo>
                  <a:pt x="143" y="120"/>
                  <a:pt x="143" y="120"/>
                  <a:pt x="143" y="120"/>
                </a:cubicBezTo>
                <a:cubicBezTo>
                  <a:pt x="143" y="120"/>
                  <a:pt x="144" y="120"/>
                  <a:pt x="144" y="120"/>
                </a:cubicBezTo>
                <a:cubicBezTo>
                  <a:pt x="144" y="120"/>
                  <a:pt x="144" y="120"/>
                  <a:pt x="144" y="120"/>
                </a:cubicBezTo>
                <a:cubicBezTo>
                  <a:pt x="145" y="120"/>
                  <a:pt x="145" y="120"/>
                  <a:pt x="146" y="120"/>
                </a:cubicBezTo>
                <a:cubicBezTo>
                  <a:pt x="146" y="120"/>
                  <a:pt x="146" y="120"/>
                  <a:pt x="146" y="120"/>
                </a:cubicBezTo>
                <a:cubicBezTo>
                  <a:pt x="147" y="120"/>
                  <a:pt x="147" y="120"/>
                  <a:pt x="148" y="120"/>
                </a:cubicBezTo>
                <a:cubicBezTo>
                  <a:pt x="148" y="120"/>
                  <a:pt x="148" y="120"/>
                  <a:pt x="148" y="120"/>
                </a:cubicBezTo>
                <a:cubicBezTo>
                  <a:pt x="148" y="120"/>
                  <a:pt x="148" y="120"/>
                  <a:pt x="149" y="120"/>
                </a:cubicBezTo>
                <a:cubicBezTo>
                  <a:pt x="152" y="120"/>
                  <a:pt x="155" y="120"/>
                  <a:pt x="158" y="120"/>
                </a:cubicBezTo>
                <a:cubicBezTo>
                  <a:pt x="160" y="120"/>
                  <a:pt x="162" y="120"/>
                  <a:pt x="163" y="120"/>
                </a:cubicBezTo>
                <a:cubicBezTo>
                  <a:pt x="164" y="120"/>
                  <a:pt x="166" y="120"/>
                  <a:pt x="166" y="120"/>
                </a:cubicBezTo>
                <a:cubicBezTo>
                  <a:pt x="167" y="120"/>
                  <a:pt x="167" y="120"/>
                  <a:pt x="167" y="120"/>
                </a:cubicBezTo>
                <a:cubicBezTo>
                  <a:pt x="168" y="120"/>
                  <a:pt x="169" y="120"/>
                  <a:pt x="170" y="120"/>
                </a:cubicBezTo>
                <a:cubicBezTo>
                  <a:pt x="170" y="120"/>
                  <a:pt x="170" y="120"/>
                  <a:pt x="170" y="120"/>
                </a:cubicBezTo>
                <a:cubicBezTo>
                  <a:pt x="170" y="120"/>
                  <a:pt x="171" y="120"/>
                  <a:pt x="171" y="120"/>
                </a:cubicBezTo>
                <a:cubicBezTo>
                  <a:pt x="171" y="122"/>
                  <a:pt x="172" y="124"/>
                  <a:pt x="172" y="126"/>
                </a:cubicBezTo>
                <a:cubicBezTo>
                  <a:pt x="172" y="126"/>
                  <a:pt x="172" y="126"/>
                  <a:pt x="172" y="126"/>
                </a:cubicBezTo>
                <a:cubicBezTo>
                  <a:pt x="172" y="127"/>
                  <a:pt x="172" y="127"/>
                  <a:pt x="172" y="128"/>
                </a:cubicBezTo>
                <a:cubicBezTo>
                  <a:pt x="172" y="128"/>
                  <a:pt x="172" y="128"/>
                  <a:pt x="172" y="128"/>
                </a:cubicBezTo>
                <a:cubicBezTo>
                  <a:pt x="172" y="128"/>
                  <a:pt x="172" y="129"/>
                  <a:pt x="172" y="129"/>
                </a:cubicBezTo>
                <a:cubicBezTo>
                  <a:pt x="172" y="129"/>
                  <a:pt x="172" y="130"/>
                  <a:pt x="172" y="130"/>
                </a:cubicBezTo>
                <a:cubicBezTo>
                  <a:pt x="172" y="130"/>
                  <a:pt x="172" y="131"/>
                  <a:pt x="172" y="131"/>
                </a:cubicBezTo>
                <a:cubicBezTo>
                  <a:pt x="172" y="131"/>
                  <a:pt x="172" y="131"/>
                  <a:pt x="172" y="132"/>
                </a:cubicBezTo>
                <a:cubicBezTo>
                  <a:pt x="172" y="132"/>
                  <a:pt x="172" y="132"/>
                  <a:pt x="172" y="133"/>
                </a:cubicBezTo>
                <a:cubicBezTo>
                  <a:pt x="172" y="133"/>
                  <a:pt x="172" y="133"/>
                  <a:pt x="172" y="133"/>
                </a:cubicBezTo>
                <a:cubicBezTo>
                  <a:pt x="172" y="134"/>
                  <a:pt x="172" y="134"/>
                  <a:pt x="172" y="135"/>
                </a:cubicBezTo>
                <a:cubicBezTo>
                  <a:pt x="172" y="135"/>
                  <a:pt x="172" y="135"/>
                  <a:pt x="172" y="135"/>
                </a:cubicBezTo>
                <a:cubicBezTo>
                  <a:pt x="172" y="136"/>
                  <a:pt x="172" y="137"/>
                  <a:pt x="172" y="138"/>
                </a:cubicBezTo>
                <a:cubicBezTo>
                  <a:pt x="172" y="138"/>
                  <a:pt x="172" y="138"/>
                  <a:pt x="172" y="138"/>
                </a:cubicBezTo>
                <a:cubicBezTo>
                  <a:pt x="172" y="138"/>
                  <a:pt x="172" y="139"/>
                  <a:pt x="172" y="139"/>
                </a:cubicBezTo>
                <a:cubicBezTo>
                  <a:pt x="172" y="139"/>
                  <a:pt x="172" y="139"/>
                  <a:pt x="172" y="140"/>
                </a:cubicBezTo>
                <a:cubicBezTo>
                  <a:pt x="172" y="140"/>
                  <a:pt x="172" y="140"/>
                  <a:pt x="172" y="141"/>
                </a:cubicBezTo>
                <a:cubicBezTo>
                  <a:pt x="172" y="141"/>
                  <a:pt x="172" y="141"/>
                  <a:pt x="172" y="141"/>
                </a:cubicBezTo>
                <a:cubicBezTo>
                  <a:pt x="172" y="142"/>
                  <a:pt x="172" y="142"/>
                  <a:pt x="172" y="142"/>
                </a:cubicBezTo>
                <a:cubicBezTo>
                  <a:pt x="172" y="142"/>
                  <a:pt x="172" y="143"/>
                  <a:pt x="171" y="143"/>
                </a:cubicBezTo>
                <a:cubicBezTo>
                  <a:pt x="171" y="143"/>
                  <a:pt x="171" y="143"/>
                  <a:pt x="171" y="144"/>
                </a:cubicBezTo>
                <a:cubicBezTo>
                  <a:pt x="171" y="144"/>
                  <a:pt x="171" y="144"/>
                  <a:pt x="171" y="144"/>
                </a:cubicBezTo>
                <a:cubicBezTo>
                  <a:pt x="171" y="145"/>
                  <a:pt x="171" y="145"/>
                  <a:pt x="171" y="145"/>
                </a:cubicBezTo>
                <a:cubicBezTo>
                  <a:pt x="171" y="145"/>
                  <a:pt x="171" y="145"/>
                  <a:pt x="171" y="146"/>
                </a:cubicBezTo>
                <a:cubicBezTo>
                  <a:pt x="171" y="146"/>
                  <a:pt x="171" y="146"/>
                  <a:pt x="171" y="146"/>
                </a:cubicBezTo>
                <a:cubicBezTo>
                  <a:pt x="171" y="146"/>
                  <a:pt x="171" y="146"/>
                  <a:pt x="171" y="146"/>
                </a:cubicBezTo>
                <a:cubicBezTo>
                  <a:pt x="171" y="146"/>
                  <a:pt x="171" y="146"/>
                  <a:pt x="171" y="146"/>
                </a:cubicBezTo>
                <a:cubicBezTo>
                  <a:pt x="171" y="146"/>
                  <a:pt x="171" y="146"/>
                  <a:pt x="171" y="146"/>
                </a:cubicBezTo>
                <a:cubicBezTo>
                  <a:pt x="171" y="146"/>
                  <a:pt x="171" y="146"/>
                  <a:pt x="171" y="147"/>
                </a:cubicBezTo>
                <a:cubicBezTo>
                  <a:pt x="171" y="147"/>
                  <a:pt x="171" y="147"/>
                  <a:pt x="171" y="148"/>
                </a:cubicBezTo>
                <a:cubicBezTo>
                  <a:pt x="171" y="148"/>
                  <a:pt x="170" y="148"/>
                  <a:pt x="170" y="149"/>
                </a:cubicBezTo>
                <a:cubicBezTo>
                  <a:pt x="170" y="149"/>
                  <a:pt x="170" y="149"/>
                  <a:pt x="170" y="149"/>
                </a:cubicBezTo>
                <a:cubicBezTo>
                  <a:pt x="169" y="149"/>
                  <a:pt x="169" y="150"/>
                  <a:pt x="169" y="150"/>
                </a:cubicBezTo>
                <a:cubicBezTo>
                  <a:pt x="169" y="150"/>
                  <a:pt x="169" y="150"/>
                  <a:pt x="169" y="150"/>
                </a:cubicBezTo>
                <a:cubicBezTo>
                  <a:pt x="168" y="151"/>
                  <a:pt x="168" y="151"/>
                  <a:pt x="167" y="152"/>
                </a:cubicBezTo>
                <a:cubicBezTo>
                  <a:pt x="167" y="152"/>
                  <a:pt x="167" y="152"/>
                  <a:pt x="167" y="152"/>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61" name="Freeform 27">
            <a:extLst>
              <a:ext uri="{FF2B5EF4-FFF2-40B4-BE49-F238E27FC236}">
                <a16:creationId xmlns:a16="http://schemas.microsoft.com/office/drawing/2014/main" id="{6BF7A8E5-C725-47B3-BC63-7721C7A62E72}"/>
              </a:ext>
            </a:extLst>
          </p:cNvPr>
          <p:cNvSpPr>
            <a:spLocks noChangeAspect="1" noEditPoints="1"/>
          </p:cNvSpPr>
          <p:nvPr/>
        </p:nvSpPr>
        <p:spPr bwMode="gray">
          <a:xfrm flipH="1">
            <a:off x="10890795" y="4015331"/>
            <a:ext cx="90000" cy="90000"/>
          </a:xfrm>
          <a:custGeom>
            <a:avLst/>
            <a:gdLst>
              <a:gd name="T0" fmla="*/ 191 w 193"/>
              <a:gd name="T1" fmla="*/ 79 h 193"/>
              <a:gd name="T2" fmla="*/ 189 w 193"/>
              <a:gd name="T3" fmla="*/ 80 h 193"/>
              <a:gd name="T4" fmla="*/ 188 w 193"/>
              <a:gd name="T5" fmla="*/ 81 h 193"/>
              <a:gd name="T6" fmla="*/ 185 w 193"/>
              <a:gd name="T7" fmla="*/ 82 h 193"/>
              <a:gd name="T8" fmla="*/ 179 w 193"/>
              <a:gd name="T9" fmla="*/ 73 h 193"/>
              <a:gd name="T10" fmla="*/ 175 w 193"/>
              <a:gd name="T11" fmla="*/ 65 h 193"/>
              <a:gd name="T12" fmla="*/ 165 w 193"/>
              <a:gd name="T13" fmla="*/ 51 h 193"/>
              <a:gd name="T14" fmla="*/ 164 w 193"/>
              <a:gd name="T15" fmla="*/ 37 h 193"/>
              <a:gd name="T16" fmla="*/ 170 w 193"/>
              <a:gd name="T17" fmla="*/ 35 h 193"/>
              <a:gd name="T18" fmla="*/ 127 w 193"/>
              <a:gd name="T19" fmla="*/ 5 h 193"/>
              <a:gd name="T20" fmla="*/ 31 w 193"/>
              <a:gd name="T21" fmla="*/ 30 h 193"/>
              <a:gd name="T22" fmla="*/ 34 w 193"/>
              <a:gd name="T23" fmla="*/ 29 h 193"/>
              <a:gd name="T24" fmla="*/ 33 w 193"/>
              <a:gd name="T25" fmla="*/ 37 h 193"/>
              <a:gd name="T26" fmla="*/ 33 w 193"/>
              <a:gd name="T27" fmla="*/ 47 h 193"/>
              <a:gd name="T28" fmla="*/ 25 w 193"/>
              <a:gd name="T29" fmla="*/ 58 h 193"/>
              <a:gd name="T30" fmla="*/ 20 w 193"/>
              <a:gd name="T31" fmla="*/ 65 h 193"/>
              <a:gd name="T32" fmla="*/ 14 w 193"/>
              <a:gd name="T33" fmla="*/ 83 h 193"/>
              <a:gd name="T34" fmla="*/ 12 w 193"/>
              <a:gd name="T35" fmla="*/ 83 h 193"/>
              <a:gd name="T36" fmla="*/ 7 w 193"/>
              <a:gd name="T37" fmla="*/ 82 h 193"/>
              <a:gd name="T38" fmla="*/ 4 w 193"/>
              <a:gd name="T39" fmla="*/ 81 h 193"/>
              <a:gd name="T40" fmla="*/ 67 w 193"/>
              <a:gd name="T41" fmla="*/ 188 h 193"/>
              <a:gd name="T42" fmla="*/ 76 w 193"/>
              <a:gd name="T43" fmla="*/ 154 h 193"/>
              <a:gd name="T44" fmla="*/ 73 w 193"/>
              <a:gd name="T45" fmla="*/ 158 h 193"/>
              <a:gd name="T46" fmla="*/ 67 w 193"/>
              <a:gd name="T47" fmla="*/ 163 h 193"/>
              <a:gd name="T48" fmla="*/ 63 w 193"/>
              <a:gd name="T49" fmla="*/ 166 h 193"/>
              <a:gd name="T50" fmla="*/ 61 w 193"/>
              <a:gd name="T51" fmla="*/ 168 h 193"/>
              <a:gd name="T52" fmla="*/ 26 w 193"/>
              <a:gd name="T53" fmla="*/ 145 h 193"/>
              <a:gd name="T54" fmla="*/ 25 w 193"/>
              <a:gd name="T55" fmla="*/ 141 h 193"/>
              <a:gd name="T56" fmla="*/ 24 w 193"/>
              <a:gd name="T57" fmla="*/ 123 h 193"/>
              <a:gd name="T58" fmla="*/ 26 w 193"/>
              <a:gd name="T59" fmla="*/ 117 h 193"/>
              <a:gd name="T60" fmla="*/ 36 w 193"/>
              <a:gd name="T61" fmla="*/ 118 h 193"/>
              <a:gd name="T62" fmla="*/ 50 w 193"/>
              <a:gd name="T63" fmla="*/ 119 h 193"/>
              <a:gd name="T64" fmla="*/ 60 w 193"/>
              <a:gd name="T65" fmla="*/ 122 h 193"/>
              <a:gd name="T66" fmla="*/ 72 w 193"/>
              <a:gd name="T67" fmla="*/ 142 h 193"/>
              <a:gd name="T68" fmla="*/ 112 w 193"/>
              <a:gd name="T69" fmla="*/ 84 h 193"/>
              <a:gd name="T70" fmla="*/ 103 w 193"/>
              <a:gd name="T71" fmla="*/ 84 h 193"/>
              <a:gd name="T72" fmla="*/ 87 w 193"/>
              <a:gd name="T73" fmla="*/ 84 h 193"/>
              <a:gd name="T74" fmla="*/ 98 w 193"/>
              <a:gd name="T75" fmla="*/ 30 h 193"/>
              <a:gd name="T76" fmla="*/ 102 w 193"/>
              <a:gd name="T77" fmla="*/ 31 h 193"/>
              <a:gd name="T78" fmla="*/ 121 w 193"/>
              <a:gd name="T79" fmla="*/ 42 h 193"/>
              <a:gd name="T80" fmla="*/ 130 w 193"/>
              <a:gd name="T81" fmla="*/ 55 h 193"/>
              <a:gd name="T82" fmla="*/ 127 w 193"/>
              <a:gd name="T83" fmla="*/ 65 h 193"/>
              <a:gd name="T84" fmla="*/ 124 w 193"/>
              <a:gd name="T85" fmla="*/ 74 h 193"/>
              <a:gd name="T86" fmla="*/ 122 w 193"/>
              <a:gd name="T87" fmla="*/ 81 h 193"/>
              <a:gd name="T88" fmla="*/ 167 w 193"/>
              <a:gd name="T89" fmla="*/ 152 h 193"/>
              <a:gd name="T90" fmla="*/ 137 w 193"/>
              <a:gd name="T91" fmla="*/ 170 h 193"/>
              <a:gd name="T92" fmla="*/ 136 w 193"/>
              <a:gd name="T93" fmla="*/ 169 h 193"/>
              <a:gd name="T94" fmla="*/ 134 w 193"/>
              <a:gd name="T95" fmla="*/ 167 h 193"/>
              <a:gd name="T96" fmla="*/ 129 w 193"/>
              <a:gd name="T97" fmla="*/ 163 h 193"/>
              <a:gd name="T98" fmla="*/ 122 w 193"/>
              <a:gd name="T99" fmla="*/ 156 h 193"/>
              <a:gd name="T100" fmla="*/ 134 w 193"/>
              <a:gd name="T101" fmla="*/ 131 h 193"/>
              <a:gd name="T102" fmla="*/ 139 w 193"/>
              <a:gd name="T103" fmla="*/ 121 h 193"/>
              <a:gd name="T104" fmla="*/ 148 w 193"/>
              <a:gd name="T105" fmla="*/ 120 h 193"/>
              <a:gd name="T106" fmla="*/ 171 w 193"/>
              <a:gd name="T107" fmla="*/ 120 h 193"/>
              <a:gd name="T108" fmla="*/ 172 w 193"/>
              <a:gd name="T109" fmla="*/ 133 h 193"/>
              <a:gd name="T110" fmla="*/ 172 w 193"/>
              <a:gd name="T111" fmla="*/ 141 h 193"/>
              <a:gd name="T112" fmla="*/ 171 w 193"/>
              <a:gd name="T113" fmla="*/ 146 h 193"/>
              <a:gd name="T114" fmla="*/ 167 w 193"/>
              <a:gd name="T115" fmla="*/ 15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3" h="193">
                <a:moveTo>
                  <a:pt x="177" y="149"/>
                </a:moveTo>
                <a:cubicBezTo>
                  <a:pt x="178" y="148"/>
                  <a:pt x="178" y="147"/>
                  <a:pt x="178" y="147"/>
                </a:cubicBezTo>
                <a:cubicBezTo>
                  <a:pt x="178" y="147"/>
                  <a:pt x="179" y="146"/>
                  <a:pt x="180" y="145"/>
                </a:cubicBezTo>
                <a:cubicBezTo>
                  <a:pt x="187" y="131"/>
                  <a:pt x="193" y="117"/>
                  <a:pt x="193" y="96"/>
                </a:cubicBezTo>
                <a:cubicBezTo>
                  <a:pt x="193" y="95"/>
                  <a:pt x="192" y="94"/>
                  <a:pt x="192" y="94"/>
                </a:cubicBezTo>
                <a:cubicBezTo>
                  <a:pt x="192" y="93"/>
                  <a:pt x="193" y="93"/>
                  <a:pt x="193" y="92"/>
                </a:cubicBezTo>
                <a:cubicBezTo>
                  <a:pt x="192" y="87"/>
                  <a:pt x="192" y="83"/>
                  <a:pt x="191" y="79"/>
                </a:cubicBezTo>
                <a:cubicBezTo>
                  <a:pt x="191" y="79"/>
                  <a:pt x="191" y="79"/>
                  <a:pt x="191" y="79"/>
                </a:cubicBezTo>
                <a:cubicBezTo>
                  <a:pt x="191" y="79"/>
                  <a:pt x="191" y="79"/>
                  <a:pt x="191" y="79"/>
                </a:cubicBezTo>
                <a:cubicBezTo>
                  <a:pt x="191" y="79"/>
                  <a:pt x="191" y="79"/>
                  <a:pt x="190" y="79"/>
                </a:cubicBezTo>
                <a:cubicBezTo>
                  <a:pt x="190" y="79"/>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89" y="80"/>
                  <a:pt x="189" y="80"/>
                  <a:pt x="189" y="80"/>
                </a:cubicBezTo>
                <a:cubicBezTo>
                  <a:pt x="189" y="80"/>
                  <a:pt x="189" y="80"/>
                  <a:pt x="189" y="80"/>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8" y="81"/>
                  <a:pt x="188" y="81"/>
                  <a:pt x="188" y="81"/>
                </a:cubicBezTo>
                <a:cubicBezTo>
                  <a:pt x="188" y="81"/>
                  <a:pt x="188" y="81"/>
                  <a:pt x="188" y="81"/>
                </a:cubicBezTo>
                <a:cubicBezTo>
                  <a:pt x="188" y="82"/>
                  <a:pt x="188" y="82"/>
                  <a:pt x="187" y="82"/>
                </a:cubicBezTo>
                <a:cubicBezTo>
                  <a:pt x="187" y="82"/>
                  <a:pt x="187" y="82"/>
                  <a:pt x="187" y="82"/>
                </a:cubicBezTo>
                <a:cubicBezTo>
                  <a:pt x="187" y="82"/>
                  <a:pt x="187" y="82"/>
                  <a:pt x="187" y="82"/>
                </a:cubicBezTo>
                <a:cubicBezTo>
                  <a:pt x="186" y="82"/>
                  <a:pt x="186" y="82"/>
                  <a:pt x="186" y="82"/>
                </a:cubicBezTo>
                <a:cubicBezTo>
                  <a:pt x="186" y="82"/>
                  <a:pt x="186" y="82"/>
                  <a:pt x="186" y="82"/>
                </a:cubicBezTo>
                <a:cubicBezTo>
                  <a:pt x="186" y="82"/>
                  <a:pt x="186" y="82"/>
                  <a:pt x="186" y="82"/>
                </a:cubicBezTo>
                <a:cubicBezTo>
                  <a:pt x="186" y="82"/>
                  <a:pt x="185" y="82"/>
                  <a:pt x="185" y="82"/>
                </a:cubicBezTo>
                <a:cubicBezTo>
                  <a:pt x="185" y="82"/>
                  <a:pt x="185" y="82"/>
                  <a:pt x="185" y="82"/>
                </a:cubicBezTo>
                <a:cubicBezTo>
                  <a:pt x="185" y="82"/>
                  <a:pt x="184" y="82"/>
                  <a:pt x="183" y="83"/>
                </a:cubicBezTo>
                <a:cubicBezTo>
                  <a:pt x="183" y="82"/>
                  <a:pt x="183" y="81"/>
                  <a:pt x="183" y="81"/>
                </a:cubicBezTo>
                <a:cubicBezTo>
                  <a:pt x="183" y="80"/>
                  <a:pt x="182" y="80"/>
                  <a:pt x="182" y="79"/>
                </a:cubicBezTo>
                <a:cubicBezTo>
                  <a:pt x="182" y="79"/>
                  <a:pt x="182" y="79"/>
                  <a:pt x="182" y="78"/>
                </a:cubicBezTo>
                <a:cubicBezTo>
                  <a:pt x="182" y="78"/>
                  <a:pt x="181" y="77"/>
                  <a:pt x="181" y="77"/>
                </a:cubicBezTo>
                <a:cubicBezTo>
                  <a:pt x="181" y="77"/>
                  <a:pt x="181" y="76"/>
                  <a:pt x="181" y="76"/>
                </a:cubicBezTo>
                <a:cubicBezTo>
                  <a:pt x="181" y="76"/>
                  <a:pt x="180" y="75"/>
                  <a:pt x="180" y="74"/>
                </a:cubicBezTo>
                <a:cubicBezTo>
                  <a:pt x="180" y="74"/>
                  <a:pt x="180" y="74"/>
                  <a:pt x="179" y="73"/>
                </a:cubicBezTo>
                <a:cubicBezTo>
                  <a:pt x="179" y="73"/>
                  <a:pt x="179" y="73"/>
                  <a:pt x="179" y="73"/>
                </a:cubicBezTo>
                <a:cubicBezTo>
                  <a:pt x="179" y="73"/>
                  <a:pt x="179" y="72"/>
                  <a:pt x="179" y="72"/>
                </a:cubicBezTo>
                <a:cubicBezTo>
                  <a:pt x="179" y="72"/>
                  <a:pt x="179" y="72"/>
                  <a:pt x="179" y="72"/>
                </a:cubicBezTo>
                <a:cubicBezTo>
                  <a:pt x="179" y="72"/>
                  <a:pt x="178" y="71"/>
                  <a:pt x="178" y="71"/>
                </a:cubicBezTo>
                <a:cubicBezTo>
                  <a:pt x="178" y="70"/>
                  <a:pt x="178" y="70"/>
                  <a:pt x="178" y="70"/>
                </a:cubicBezTo>
                <a:cubicBezTo>
                  <a:pt x="178" y="70"/>
                  <a:pt x="178" y="70"/>
                  <a:pt x="178" y="70"/>
                </a:cubicBezTo>
                <a:cubicBezTo>
                  <a:pt x="177" y="69"/>
                  <a:pt x="177" y="68"/>
                  <a:pt x="176" y="68"/>
                </a:cubicBezTo>
                <a:cubicBezTo>
                  <a:pt x="176" y="67"/>
                  <a:pt x="176" y="67"/>
                  <a:pt x="176" y="67"/>
                </a:cubicBezTo>
                <a:cubicBezTo>
                  <a:pt x="176" y="66"/>
                  <a:pt x="175" y="66"/>
                  <a:pt x="175" y="65"/>
                </a:cubicBezTo>
                <a:cubicBezTo>
                  <a:pt x="175" y="65"/>
                  <a:pt x="175" y="65"/>
                  <a:pt x="175" y="65"/>
                </a:cubicBezTo>
                <a:cubicBezTo>
                  <a:pt x="174" y="64"/>
                  <a:pt x="173" y="63"/>
                  <a:pt x="173" y="62"/>
                </a:cubicBezTo>
                <a:cubicBezTo>
                  <a:pt x="173" y="62"/>
                  <a:pt x="173" y="62"/>
                  <a:pt x="173" y="62"/>
                </a:cubicBezTo>
                <a:cubicBezTo>
                  <a:pt x="173" y="62"/>
                  <a:pt x="173" y="62"/>
                  <a:pt x="173" y="62"/>
                </a:cubicBezTo>
                <a:cubicBezTo>
                  <a:pt x="172" y="61"/>
                  <a:pt x="172" y="61"/>
                  <a:pt x="172" y="60"/>
                </a:cubicBezTo>
                <a:cubicBezTo>
                  <a:pt x="171" y="60"/>
                  <a:pt x="171" y="60"/>
                  <a:pt x="171" y="60"/>
                </a:cubicBezTo>
                <a:cubicBezTo>
                  <a:pt x="171" y="59"/>
                  <a:pt x="171" y="59"/>
                  <a:pt x="170" y="58"/>
                </a:cubicBezTo>
                <a:cubicBezTo>
                  <a:pt x="169" y="56"/>
                  <a:pt x="167" y="54"/>
                  <a:pt x="166" y="53"/>
                </a:cubicBezTo>
                <a:cubicBezTo>
                  <a:pt x="166" y="53"/>
                  <a:pt x="166" y="53"/>
                  <a:pt x="166" y="53"/>
                </a:cubicBezTo>
                <a:cubicBezTo>
                  <a:pt x="165" y="52"/>
                  <a:pt x="165" y="52"/>
                  <a:pt x="165" y="51"/>
                </a:cubicBezTo>
                <a:cubicBezTo>
                  <a:pt x="164" y="51"/>
                  <a:pt x="164" y="51"/>
                  <a:pt x="164" y="51"/>
                </a:cubicBezTo>
                <a:cubicBezTo>
                  <a:pt x="164" y="51"/>
                  <a:pt x="164" y="51"/>
                  <a:pt x="164" y="51"/>
                </a:cubicBezTo>
                <a:cubicBezTo>
                  <a:pt x="163" y="50"/>
                  <a:pt x="163" y="50"/>
                  <a:pt x="163" y="50"/>
                </a:cubicBezTo>
                <a:cubicBezTo>
                  <a:pt x="163" y="49"/>
                  <a:pt x="163" y="49"/>
                  <a:pt x="164" y="48"/>
                </a:cubicBezTo>
                <a:cubicBezTo>
                  <a:pt x="164" y="47"/>
                  <a:pt x="164" y="46"/>
                  <a:pt x="164" y="44"/>
                </a:cubicBezTo>
                <a:cubicBezTo>
                  <a:pt x="164" y="43"/>
                  <a:pt x="164" y="43"/>
                  <a:pt x="164" y="42"/>
                </a:cubicBezTo>
                <a:cubicBezTo>
                  <a:pt x="164" y="41"/>
                  <a:pt x="164" y="40"/>
                  <a:pt x="164" y="39"/>
                </a:cubicBezTo>
                <a:cubicBezTo>
                  <a:pt x="164" y="39"/>
                  <a:pt x="164" y="39"/>
                  <a:pt x="164" y="39"/>
                </a:cubicBezTo>
                <a:cubicBezTo>
                  <a:pt x="164" y="38"/>
                  <a:pt x="164" y="37"/>
                  <a:pt x="164" y="37"/>
                </a:cubicBezTo>
                <a:cubicBezTo>
                  <a:pt x="164" y="36"/>
                  <a:pt x="164" y="36"/>
                  <a:pt x="164" y="36"/>
                </a:cubicBezTo>
                <a:cubicBezTo>
                  <a:pt x="164" y="35"/>
                  <a:pt x="164" y="34"/>
                  <a:pt x="164" y="34"/>
                </a:cubicBezTo>
                <a:cubicBezTo>
                  <a:pt x="164" y="34"/>
                  <a:pt x="164" y="33"/>
                  <a:pt x="164" y="33"/>
                </a:cubicBezTo>
                <a:cubicBezTo>
                  <a:pt x="164" y="33"/>
                  <a:pt x="164" y="33"/>
                  <a:pt x="164" y="33"/>
                </a:cubicBezTo>
                <a:cubicBezTo>
                  <a:pt x="163" y="32"/>
                  <a:pt x="163" y="31"/>
                  <a:pt x="163" y="31"/>
                </a:cubicBezTo>
                <a:cubicBezTo>
                  <a:pt x="165" y="31"/>
                  <a:pt x="167" y="33"/>
                  <a:pt x="169" y="34"/>
                </a:cubicBezTo>
                <a:cubicBezTo>
                  <a:pt x="169" y="34"/>
                  <a:pt x="169" y="34"/>
                  <a:pt x="169" y="34"/>
                </a:cubicBezTo>
                <a:cubicBezTo>
                  <a:pt x="169" y="35"/>
                  <a:pt x="169" y="35"/>
                  <a:pt x="170" y="35"/>
                </a:cubicBezTo>
                <a:cubicBezTo>
                  <a:pt x="170" y="35"/>
                  <a:pt x="170" y="35"/>
                  <a:pt x="170" y="35"/>
                </a:cubicBezTo>
                <a:cubicBezTo>
                  <a:pt x="170" y="35"/>
                  <a:pt x="170" y="35"/>
                  <a:pt x="170" y="35"/>
                </a:cubicBezTo>
                <a:cubicBezTo>
                  <a:pt x="170" y="35"/>
                  <a:pt x="170" y="35"/>
                  <a:pt x="170" y="35"/>
                </a:cubicBezTo>
                <a:cubicBezTo>
                  <a:pt x="170" y="35"/>
                  <a:pt x="170" y="36"/>
                  <a:pt x="170" y="36"/>
                </a:cubicBezTo>
                <a:cubicBezTo>
                  <a:pt x="171" y="36"/>
                  <a:pt x="171" y="36"/>
                  <a:pt x="171" y="36"/>
                </a:cubicBezTo>
                <a:cubicBezTo>
                  <a:pt x="171" y="36"/>
                  <a:pt x="171" y="36"/>
                  <a:pt x="171" y="36"/>
                </a:cubicBezTo>
                <a:cubicBezTo>
                  <a:pt x="171" y="35"/>
                  <a:pt x="171" y="35"/>
                  <a:pt x="171" y="34"/>
                </a:cubicBezTo>
                <a:cubicBezTo>
                  <a:pt x="160" y="21"/>
                  <a:pt x="145" y="12"/>
                  <a:pt x="129" y="6"/>
                </a:cubicBezTo>
                <a:cubicBezTo>
                  <a:pt x="128" y="5"/>
                  <a:pt x="128" y="6"/>
                  <a:pt x="127" y="6"/>
                </a:cubicBezTo>
                <a:cubicBezTo>
                  <a:pt x="128" y="5"/>
                  <a:pt x="127" y="5"/>
                  <a:pt x="127" y="5"/>
                </a:cubicBezTo>
                <a:cubicBezTo>
                  <a:pt x="117" y="2"/>
                  <a:pt x="107" y="0"/>
                  <a:pt x="96" y="0"/>
                </a:cubicBezTo>
                <a:cubicBezTo>
                  <a:pt x="85" y="0"/>
                  <a:pt x="75" y="1"/>
                  <a:pt x="66" y="5"/>
                </a:cubicBezTo>
                <a:cubicBezTo>
                  <a:pt x="65" y="6"/>
                  <a:pt x="65" y="6"/>
                  <a:pt x="65" y="6"/>
                </a:cubicBezTo>
                <a:cubicBezTo>
                  <a:pt x="65" y="6"/>
                  <a:pt x="62" y="6"/>
                  <a:pt x="60" y="7"/>
                </a:cubicBezTo>
                <a:cubicBezTo>
                  <a:pt x="45" y="13"/>
                  <a:pt x="31" y="24"/>
                  <a:pt x="21" y="37"/>
                </a:cubicBezTo>
                <a:cubicBezTo>
                  <a:pt x="20" y="37"/>
                  <a:pt x="20" y="38"/>
                  <a:pt x="20" y="38"/>
                </a:cubicBezTo>
                <a:cubicBezTo>
                  <a:pt x="22" y="37"/>
                  <a:pt x="26" y="33"/>
                  <a:pt x="30" y="31"/>
                </a:cubicBezTo>
                <a:cubicBezTo>
                  <a:pt x="30" y="31"/>
                  <a:pt x="30" y="31"/>
                  <a:pt x="30" y="31"/>
                </a:cubicBezTo>
                <a:cubicBezTo>
                  <a:pt x="31" y="30"/>
                  <a:pt x="31" y="30"/>
                  <a:pt x="31" y="30"/>
                </a:cubicBezTo>
                <a:cubicBezTo>
                  <a:pt x="31" y="30"/>
                  <a:pt x="31" y="30"/>
                  <a:pt x="32" y="30"/>
                </a:cubicBezTo>
                <a:cubicBezTo>
                  <a:pt x="32" y="30"/>
                  <a:pt x="32" y="30"/>
                  <a:pt x="32" y="29"/>
                </a:cubicBezTo>
                <a:cubicBezTo>
                  <a:pt x="32" y="29"/>
                  <a:pt x="33" y="29"/>
                  <a:pt x="33" y="29"/>
                </a:cubicBezTo>
                <a:cubicBezTo>
                  <a:pt x="33" y="29"/>
                  <a:pt x="33" y="29"/>
                  <a:pt x="33" y="29"/>
                </a:cubicBezTo>
                <a:cubicBezTo>
                  <a:pt x="33" y="29"/>
                  <a:pt x="33" y="29"/>
                  <a:pt x="34" y="29"/>
                </a:cubicBezTo>
                <a:cubicBezTo>
                  <a:pt x="34" y="29"/>
                  <a:pt x="34" y="29"/>
                  <a:pt x="34" y="29"/>
                </a:cubicBezTo>
                <a:cubicBezTo>
                  <a:pt x="34" y="29"/>
                  <a:pt x="34" y="29"/>
                  <a:pt x="34" y="29"/>
                </a:cubicBezTo>
                <a:cubicBezTo>
                  <a:pt x="34" y="29"/>
                  <a:pt x="34" y="29"/>
                  <a:pt x="34" y="28"/>
                </a:cubicBezTo>
                <a:cubicBezTo>
                  <a:pt x="34" y="29"/>
                  <a:pt x="34" y="29"/>
                  <a:pt x="34" y="29"/>
                </a:cubicBezTo>
                <a:cubicBezTo>
                  <a:pt x="34" y="29"/>
                  <a:pt x="34" y="29"/>
                  <a:pt x="34" y="29"/>
                </a:cubicBezTo>
                <a:cubicBezTo>
                  <a:pt x="34" y="30"/>
                  <a:pt x="34" y="30"/>
                  <a:pt x="34" y="30"/>
                </a:cubicBezTo>
                <a:cubicBezTo>
                  <a:pt x="34" y="30"/>
                  <a:pt x="34" y="30"/>
                  <a:pt x="34" y="31"/>
                </a:cubicBezTo>
                <a:cubicBezTo>
                  <a:pt x="34" y="31"/>
                  <a:pt x="34" y="32"/>
                  <a:pt x="34" y="33"/>
                </a:cubicBezTo>
                <a:cubicBezTo>
                  <a:pt x="34" y="33"/>
                  <a:pt x="34" y="33"/>
                  <a:pt x="34" y="33"/>
                </a:cubicBezTo>
                <a:cubicBezTo>
                  <a:pt x="34" y="33"/>
                  <a:pt x="34" y="34"/>
                  <a:pt x="33" y="35"/>
                </a:cubicBezTo>
                <a:cubicBezTo>
                  <a:pt x="33" y="35"/>
                  <a:pt x="33" y="35"/>
                  <a:pt x="33" y="35"/>
                </a:cubicBezTo>
                <a:cubicBezTo>
                  <a:pt x="33" y="35"/>
                  <a:pt x="33" y="36"/>
                  <a:pt x="33" y="36"/>
                </a:cubicBezTo>
                <a:cubicBezTo>
                  <a:pt x="33" y="37"/>
                  <a:pt x="33" y="37"/>
                  <a:pt x="33" y="37"/>
                </a:cubicBezTo>
                <a:cubicBezTo>
                  <a:pt x="33" y="37"/>
                  <a:pt x="33" y="38"/>
                  <a:pt x="33" y="38"/>
                </a:cubicBezTo>
                <a:cubicBezTo>
                  <a:pt x="33" y="39"/>
                  <a:pt x="33" y="39"/>
                  <a:pt x="33" y="39"/>
                </a:cubicBezTo>
                <a:cubicBezTo>
                  <a:pt x="33" y="39"/>
                  <a:pt x="33" y="39"/>
                  <a:pt x="33" y="40"/>
                </a:cubicBezTo>
                <a:cubicBezTo>
                  <a:pt x="33" y="40"/>
                  <a:pt x="33" y="41"/>
                  <a:pt x="33" y="42"/>
                </a:cubicBezTo>
                <a:cubicBezTo>
                  <a:pt x="33" y="42"/>
                  <a:pt x="33" y="42"/>
                  <a:pt x="33" y="42"/>
                </a:cubicBezTo>
                <a:cubicBezTo>
                  <a:pt x="33" y="43"/>
                  <a:pt x="33" y="43"/>
                  <a:pt x="33" y="44"/>
                </a:cubicBezTo>
                <a:cubicBezTo>
                  <a:pt x="33" y="45"/>
                  <a:pt x="33" y="45"/>
                  <a:pt x="33" y="46"/>
                </a:cubicBezTo>
                <a:cubicBezTo>
                  <a:pt x="33" y="46"/>
                  <a:pt x="33" y="46"/>
                  <a:pt x="33" y="47"/>
                </a:cubicBezTo>
                <a:cubicBezTo>
                  <a:pt x="33" y="47"/>
                  <a:pt x="33" y="47"/>
                  <a:pt x="33" y="47"/>
                </a:cubicBezTo>
                <a:cubicBezTo>
                  <a:pt x="34" y="48"/>
                  <a:pt x="34" y="49"/>
                  <a:pt x="34" y="49"/>
                </a:cubicBezTo>
                <a:cubicBezTo>
                  <a:pt x="33" y="50"/>
                  <a:pt x="32" y="51"/>
                  <a:pt x="31" y="51"/>
                </a:cubicBezTo>
                <a:cubicBezTo>
                  <a:pt x="31" y="51"/>
                  <a:pt x="31" y="52"/>
                  <a:pt x="31" y="52"/>
                </a:cubicBezTo>
                <a:cubicBezTo>
                  <a:pt x="30" y="52"/>
                  <a:pt x="30" y="52"/>
                  <a:pt x="30" y="53"/>
                </a:cubicBezTo>
                <a:cubicBezTo>
                  <a:pt x="29" y="53"/>
                  <a:pt x="29" y="53"/>
                  <a:pt x="29" y="54"/>
                </a:cubicBezTo>
                <a:cubicBezTo>
                  <a:pt x="28" y="54"/>
                  <a:pt x="28" y="54"/>
                  <a:pt x="28" y="55"/>
                </a:cubicBezTo>
                <a:cubicBezTo>
                  <a:pt x="28" y="55"/>
                  <a:pt x="27" y="55"/>
                  <a:pt x="27" y="55"/>
                </a:cubicBezTo>
                <a:cubicBezTo>
                  <a:pt x="27" y="56"/>
                  <a:pt x="26" y="56"/>
                  <a:pt x="26" y="56"/>
                </a:cubicBezTo>
                <a:cubicBezTo>
                  <a:pt x="26" y="57"/>
                  <a:pt x="25" y="57"/>
                  <a:pt x="25" y="58"/>
                </a:cubicBezTo>
                <a:cubicBezTo>
                  <a:pt x="25" y="58"/>
                  <a:pt x="24" y="59"/>
                  <a:pt x="24" y="59"/>
                </a:cubicBezTo>
                <a:cubicBezTo>
                  <a:pt x="24" y="59"/>
                  <a:pt x="24" y="59"/>
                  <a:pt x="24" y="59"/>
                </a:cubicBezTo>
                <a:cubicBezTo>
                  <a:pt x="24" y="59"/>
                  <a:pt x="23" y="60"/>
                  <a:pt x="23" y="60"/>
                </a:cubicBezTo>
                <a:cubicBezTo>
                  <a:pt x="23" y="60"/>
                  <a:pt x="22" y="61"/>
                  <a:pt x="22" y="62"/>
                </a:cubicBezTo>
                <a:cubicBezTo>
                  <a:pt x="22" y="62"/>
                  <a:pt x="22" y="62"/>
                  <a:pt x="22" y="62"/>
                </a:cubicBezTo>
                <a:cubicBezTo>
                  <a:pt x="22" y="62"/>
                  <a:pt x="21" y="63"/>
                  <a:pt x="21" y="63"/>
                </a:cubicBezTo>
                <a:cubicBezTo>
                  <a:pt x="21" y="63"/>
                  <a:pt x="21" y="64"/>
                  <a:pt x="20" y="64"/>
                </a:cubicBezTo>
                <a:cubicBezTo>
                  <a:pt x="20" y="64"/>
                  <a:pt x="20" y="64"/>
                  <a:pt x="20" y="64"/>
                </a:cubicBezTo>
                <a:cubicBezTo>
                  <a:pt x="20" y="65"/>
                  <a:pt x="20" y="65"/>
                  <a:pt x="20" y="65"/>
                </a:cubicBezTo>
                <a:cubicBezTo>
                  <a:pt x="19" y="66"/>
                  <a:pt x="19" y="66"/>
                  <a:pt x="19" y="67"/>
                </a:cubicBezTo>
                <a:cubicBezTo>
                  <a:pt x="19" y="67"/>
                  <a:pt x="19" y="67"/>
                  <a:pt x="19" y="67"/>
                </a:cubicBezTo>
                <a:cubicBezTo>
                  <a:pt x="18" y="68"/>
                  <a:pt x="18" y="69"/>
                  <a:pt x="18" y="70"/>
                </a:cubicBezTo>
                <a:cubicBezTo>
                  <a:pt x="17" y="71"/>
                  <a:pt x="17" y="72"/>
                  <a:pt x="16" y="73"/>
                </a:cubicBezTo>
                <a:cubicBezTo>
                  <a:pt x="16" y="73"/>
                  <a:pt x="16" y="73"/>
                  <a:pt x="16" y="73"/>
                </a:cubicBezTo>
                <a:cubicBezTo>
                  <a:pt x="16" y="74"/>
                  <a:pt x="16" y="75"/>
                  <a:pt x="16" y="75"/>
                </a:cubicBezTo>
                <a:cubicBezTo>
                  <a:pt x="16" y="75"/>
                  <a:pt x="16" y="75"/>
                  <a:pt x="16" y="75"/>
                </a:cubicBezTo>
                <a:cubicBezTo>
                  <a:pt x="15" y="77"/>
                  <a:pt x="15" y="79"/>
                  <a:pt x="14" y="80"/>
                </a:cubicBezTo>
                <a:cubicBezTo>
                  <a:pt x="14" y="81"/>
                  <a:pt x="14" y="82"/>
                  <a:pt x="14" y="83"/>
                </a:cubicBezTo>
                <a:cubicBezTo>
                  <a:pt x="14" y="83"/>
                  <a:pt x="14" y="83"/>
                  <a:pt x="14" y="83"/>
                </a:cubicBezTo>
                <a:cubicBezTo>
                  <a:pt x="14" y="83"/>
                  <a:pt x="14" y="83"/>
                  <a:pt x="14"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2" y="83"/>
                </a:cubicBezTo>
                <a:cubicBezTo>
                  <a:pt x="12" y="83"/>
                  <a:pt x="12" y="83"/>
                  <a:pt x="12" y="83"/>
                </a:cubicBezTo>
                <a:cubicBezTo>
                  <a:pt x="12" y="83"/>
                  <a:pt x="12" y="83"/>
                  <a:pt x="12" y="83"/>
                </a:cubicBezTo>
                <a:cubicBezTo>
                  <a:pt x="12" y="83"/>
                  <a:pt x="12" y="83"/>
                  <a:pt x="12" y="83"/>
                </a:cubicBezTo>
                <a:cubicBezTo>
                  <a:pt x="11" y="83"/>
                  <a:pt x="11" y="83"/>
                  <a:pt x="11" y="83"/>
                </a:cubicBezTo>
                <a:cubicBezTo>
                  <a:pt x="11" y="83"/>
                  <a:pt x="11" y="83"/>
                  <a:pt x="11" y="83"/>
                </a:cubicBezTo>
                <a:cubicBezTo>
                  <a:pt x="10" y="82"/>
                  <a:pt x="10" y="82"/>
                  <a:pt x="10" y="82"/>
                </a:cubicBezTo>
                <a:cubicBezTo>
                  <a:pt x="10" y="82"/>
                  <a:pt x="10" y="82"/>
                  <a:pt x="10" y="82"/>
                </a:cubicBezTo>
                <a:cubicBezTo>
                  <a:pt x="10" y="82"/>
                  <a:pt x="10" y="82"/>
                  <a:pt x="9" y="82"/>
                </a:cubicBezTo>
                <a:cubicBezTo>
                  <a:pt x="9" y="82"/>
                  <a:pt x="9" y="82"/>
                  <a:pt x="9" y="82"/>
                </a:cubicBezTo>
                <a:cubicBezTo>
                  <a:pt x="8" y="82"/>
                  <a:pt x="8" y="82"/>
                  <a:pt x="7" y="82"/>
                </a:cubicBezTo>
                <a:cubicBezTo>
                  <a:pt x="7" y="82"/>
                  <a:pt x="7" y="82"/>
                  <a:pt x="7" y="82"/>
                </a:cubicBezTo>
                <a:cubicBezTo>
                  <a:pt x="6" y="82"/>
                  <a:pt x="6" y="82"/>
                  <a:pt x="6" y="82"/>
                </a:cubicBezTo>
                <a:cubicBezTo>
                  <a:pt x="6" y="82"/>
                  <a:pt x="5" y="82"/>
                  <a:pt x="5" y="82"/>
                </a:cubicBezTo>
                <a:cubicBezTo>
                  <a:pt x="5" y="82"/>
                  <a:pt x="5" y="82"/>
                  <a:pt x="5" y="82"/>
                </a:cubicBezTo>
                <a:cubicBezTo>
                  <a:pt x="5" y="82"/>
                  <a:pt x="5" y="81"/>
                  <a:pt x="5" y="81"/>
                </a:cubicBezTo>
                <a:cubicBezTo>
                  <a:pt x="5" y="81"/>
                  <a:pt x="4" y="81"/>
                  <a:pt x="4" y="81"/>
                </a:cubicBezTo>
                <a:cubicBezTo>
                  <a:pt x="4" y="81"/>
                  <a:pt x="4" y="81"/>
                  <a:pt x="4" y="81"/>
                </a:cubicBezTo>
                <a:cubicBezTo>
                  <a:pt x="4" y="81"/>
                  <a:pt x="4" y="81"/>
                  <a:pt x="4" y="81"/>
                </a:cubicBezTo>
                <a:cubicBezTo>
                  <a:pt x="4" y="81"/>
                  <a:pt x="4" y="81"/>
                  <a:pt x="4" y="81"/>
                </a:cubicBezTo>
                <a:cubicBezTo>
                  <a:pt x="3" y="81"/>
                  <a:pt x="3" y="81"/>
                  <a:pt x="3" y="81"/>
                </a:cubicBezTo>
                <a:cubicBezTo>
                  <a:pt x="3" y="81"/>
                  <a:pt x="3" y="81"/>
                  <a:pt x="3" y="81"/>
                </a:cubicBezTo>
                <a:cubicBezTo>
                  <a:pt x="3" y="81"/>
                  <a:pt x="3" y="81"/>
                  <a:pt x="3" y="81"/>
                </a:cubicBezTo>
                <a:cubicBezTo>
                  <a:pt x="2" y="81"/>
                  <a:pt x="2" y="81"/>
                  <a:pt x="2" y="81"/>
                </a:cubicBezTo>
                <a:cubicBezTo>
                  <a:pt x="1" y="86"/>
                  <a:pt x="0" y="91"/>
                  <a:pt x="0" y="96"/>
                </a:cubicBezTo>
                <a:cubicBezTo>
                  <a:pt x="0" y="113"/>
                  <a:pt x="5" y="129"/>
                  <a:pt x="12" y="143"/>
                </a:cubicBezTo>
                <a:cubicBezTo>
                  <a:pt x="13" y="145"/>
                  <a:pt x="16" y="148"/>
                  <a:pt x="17" y="148"/>
                </a:cubicBezTo>
                <a:cubicBezTo>
                  <a:pt x="16" y="149"/>
                  <a:pt x="16" y="149"/>
                  <a:pt x="17" y="150"/>
                </a:cubicBezTo>
                <a:cubicBezTo>
                  <a:pt x="28" y="168"/>
                  <a:pt x="46" y="181"/>
                  <a:pt x="67" y="188"/>
                </a:cubicBezTo>
                <a:cubicBezTo>
                  <a:pt x="69" y="189"/>
                  <a:pt x="71" y="188"/>
                  <a:pt x="73" y="188"/>
                </a:cubicBezTo>
                <a:cubicBezTo>
                  <a:pt x="73" y="189"/>
                  <a:pt x="76" y="190"/>
                  <a:pt x="78" y="191"/>
                </a:cubicBezTo>
                <a:cubicBezTo>
                  <a:pt x="84" y="192"/>
                  <a:pt x="90" y="193"/>
                  <a:pt x="96" y="193"/>
                </a:cubicBezTo>
                <a:cubicBezTo>
                  <a:pt x="103" y="193"/>
                  <a:pt x="110" y="192"/>
                  <a:pt x="116" y="190"/>
                </a:cubicBezTo>
                <a:cubicBezTo>
                  <a:pt x="118" y="190"/>
                  <a:pt x="121" y="189"/>
                  <a:pt x="122" y="188"/>
                </a:cubicBezTo>
                <a:cubicBezTo>
                  <a:pt x="122" y="188"/>
                  <a:pt x="123" y="188"/>
                  <a:pt x="124" y="188"/>
                </a:cubicBezTo>
                <a:cubicBezTo>
                  <a:pt x="148" y="181"/>
                  <a:pt x="166" y="167"/>
                  <a:pt x="177" y="149"/>
                </a:cubicBezTo>
                <a:close/>
                <a:moveTo>
                  <a:pt x="77" y="153"/>
                </a:moveTo>
                <a:cubicBezTo>
                  <a:pt x="77" y="153"/>
                  <a:pt x="77" y="153"/>
                  <a:pt x="76" y="154"/>
                </a:cubicBezTo>
                <a:cubicBezTo>
                  <a:pt x="76" y="154"/>
                  <a:pt x="76" y="154"/>
                  <a:pt x="76" y="154"/>
                </a:cubicBezTo>
                <a:cubicBezTo>
                  <a:pt x="76" y="154"/>
                  <a:pt x="76" y="155"/>
                  <a:pt x="75" y="155"/>
                </a:cubicBezTo>
                <a:cubicBezTo>
                  <a:pt x="75" y="155"/>
                  <a:pt x="75" y="155"/>
                  <a:pt x="75" y="155"/>
                </a:cubicBezTo>
                <a:cubicBezTo>
                  <a:pt x="75" y="155"/>
                  <a:pt x="75" y="156"/>
                  <a:pt x="74" y="156"/>
                </a:cubicBezTo>
                <a:cubicBezTo>
                  <a:pt x="74" y="156"/>
                  <a:pt x="74" y="156"/>
                  <a:pt x="74" y="156"/>
                </a:cubicBezTo>
                <a:cubicBezTo>
                  <a:pt x="74" y="156"/>
                  <a:pt x="74" y="156"/>
                  <a:pt x="74" y="156"/>
                </a:cubicBezTo>
                <a:cubicBezTo>
                  <a:pt x="74" y="156"/>
                  <a:pt x="74" y="156"/>
                  <a:pt x="74" y="156"/>
                </a:cubicBezTo>
                <a:cubicBezTo>
                  <a:pt x="74" y="157"/>
                  <a:pt x="74" y="157"/>
                  <a:pt x="74" y="157"/>
                </a:cubicBezTo>
                <a:cubicBezTo>
                  <a:pt x="73" y="157"/>
                  <a:pt x="73" y="158"/>
                  <a:pt x="73" y="158"/>
                </a:cubicBezTo>
                <a:cubicBezTo>
                  <a:pt x="73" y="158"/>
                  <a:pt x="73" y="158"/>
                  <a:pt x="73" y="158"/>
                </a:cubicBezTo>
                <a:cubicBezTo>
                  <a:pt x="72" y="158"/>
                  <a:pt x="72" y="159"/>
                  <a:pt x="71" y="159"/>
                </a:cubicBezTo>
                <a:cubicBezTo>
                  <a:pt x="71" y="159"/>
                  <a:pt x="71" y="159"/>
                  <a:pt x="71" y="159"/>
                </a:cubicBezTo>
                <a:cubicBezTo>
                  <a:pt x="71" y="160"/>
                  <a:pt x="70" y="160"/>
                  <a:pt x="70" y="161"/>
                </a:cubicBezTo>
                <a:cubicBezTo>
                  <a:pt x="70" y="161"/>
                  <a:pt x="69" y="161"/>
                  <a:pt x="69" y="161"/>
                </a:cubicBezTo>
                <a:cubicBezTo>
                  <a:pt x="69" y="162"/>
                  <a:pt x="69" y="162"/>
                  <a:pt x="69" y="162"/>
                </a:cubicBezTo>
                <a:cubicBezTo>
                  <a:pt x="68" y="162"/>
                  <a:pt x="68" y="163"/>
                  <a:pt x="67" y="163"/>
                </a:cubicBezTo>
                <a:cubicBezTo>
                  <a:pt x="67" y="163"/>
                  <a:pt x="67" y="163"/>
                  <a:pt x="67" y="163"/>
                </a:cubicBezTo>
                <a:cubicBezTo>
                  <a:pt x="67" y="163"/>
                  <a:pt x="67" y="163"/>
                  <a:pt x="67" y="163"/>
                </a:cubicBezTo>
                <a:cubicBezTo>
                  <a:pt x="67" y="163"/>
                  <a:pt x="67" y="164"/>
                  <a:pt x="66" y="164"/>
                </a:cubicBezTo>
                <a:cubicBezTo>
                  <a:pt x="66" y="164"/>
                  <a:pt x="66" y="164"/>
                  <a:pt x="66" y="164"/>
                </a:cubicBezTo>
                <a:cubicBezTo>
                  <a:pt x="66" y="164"/>
                  <a:pt x="66" y="165"/>
                  <a:pt x="65" y="165"/>
                </a:cubicBezTo>
                <a:cubicBezTo>
                  <a:pt x="65" y="165"/>
                  <a:pt x="65" y="165"/>
                  <a:pt x="65" y="165"/>
                </a:cubicBezTo>
                <a:cubicBezTo>
                  <a:pt x="65" y="165"/>
                  <a:pt x="65" y="165"/>
                  <a:pt x="65" y="165"/>
                </a:cubicBezTo>
                <a:cubicBezTo>
                  <a:pt x="65" y="165"/>
                  <a:pt x="65" y="165"/>
                  <a:pt x="65" y="165"/>
                </a:cubicBezTo>
                <a:cubicBezTo>
                  <a:pt x="64" y="166"/>
                  <a:pt x="64" y="166"/>
                  <a:pt x="64" y="166"/>
                </a:cubicBezTo>
                <a:cubicBezTo>
                  <a:pt x="63" y="166"/>
                  <a:pt x="63" y="166"/>
                  <a:pt x="63" y="166"/>
                </a:cubicBezTo>
                <a:cubicBezTo>
                  <a:pt x="63" y="166"/>
                  <a:pt x="63" y="166"/>
                  <a:pt x="63" y="166"/>
                </a:cubicBezTo>
                <a:cubicBezTo>
                  <a:pt x="63" y="167"/>
                  <a:pt x="63" y="167"/>
                  <a:pt x="63" y="167"/>
                </a:cubicBezTo>
                <a:cubicBezTo>
                  <a:pt x="63" y="167"/>
                  <a:pt x="63" y="167"/>
                  <a:pt x="62" y="167"/>
                </a:cubicBezTo>
                <a:cubicBezTo>
                  <a:pt x="62" y="167"/>
                  <a:pt x="62" y="167"/>
                  <a:pt x="62" y="167"/>
                </a:cubicBezTo>
                <a:cubicBezTo>
                  <a:pt x="62" y="168"/>
                  <a:pt x="62" y="168"/>
                  <a:pt x="62" y="168"/>
                </a:cubicBezTo>
                <a:cubicBezTo>
                  <a:pt x="62" y="168"/>
                  <a:pt x="62" y="168"/>
                  <a:pt x="62" y="168"/>
                </a:cubicBezTo>
                <a:cubicBezTo>
                  <a:pt x="62" y="168"/>
                  <a:pt x="61" y="168"/>
                  <a:pt x="61" y="168"/>
                </a:cubicBezTo>
                <a:cubicBezTo>
                  <a:pt x="61" y="168"/>
                  <a:pt x="61" y="168"/>
                  <a:pt x="61" y="168"/>
                </a:cubicBezTo>
                <a:cubicBezTo>
                  <a:pt x="61" y="168"/>
                  <a:pt x="61" y="168"/>
                  <a:pt x="61" y="168"/>
                </a:cubicBezTo>
                <a:cubicBezTo>
                  <a:pt x="61" y="168"/>
                  <a:pt x="61" y="168"/>
                  <a:pt x="61" y="168"/>
                </a:cubicBezTo>
                <a:cubicBezTo>
                  <a:pt x="61" y="169"/>
                  <a:pt x="60" y="169"/>
                  <a:pt x="60" y="169"/>
                </a:cubicBezTo>
                <a:cubicBezTo>
                  <a:pt x="60" y="169"/>
                  <a:pt x="60" y="169"/>
                  <a:pt x="60" y="169"/>
                </a:cubicBezTo>
                <a:cubicBezTo>
                  <a:pt x="60" y="169"/>
                  <a:pt x="60" y="169"/>
                  <a:pt x="59" y="169"/>
                </a:cubicBezTo>
                <a:cubicBezTo>
                  <a:pt x="59" y="170"/>
                  <a:pt x="59" y="170"/>
                  <a:pt x="59" y="170"/>
                </a:cubicBezTo>
                <a:cubicBezTo>
                  <a:pt x="59" y="170"/>
                  <a:pt x="58" y="170"/>
                  <a:pt x="58" y="170"/>
                </a:cubicBezTo>
                <a:cubicBezTo>
                  <a:pt x="50" y="167"/>
                  <a:pt x="30" y="155"/>
                  <a:pt x="27" y="149"/>
                </a:cubicBezTo>
                <a:cubicBezTo>
                  <a:pt x="26" y="148"/>
                  <a:pt x="26" y="147"/>
                  <a:pt x="26" y="146"/>
                </a:cubicBezTo>
                <a:cubicBezTo>
                  <a:pt x="26" y="146"/>
                  <a:pt x="26" y="146"/>
                  <a:pt x="26" y="146"/>
                </a:cubicBezTo>
                <a:cubicBezTo>
                  <a:pt x="26" y="146"/>
                  <a:pt x="26" y="146"/>
                  <a:pt x="26" y="145"/>
                </a:cubicBezTo>
                <a:cubicBezTo>
                  <a:pt x="26" y="145"/>
                  <a:pt x="26" y="145"/>
                  <a:pt x="26" y="145"/>
                </a:cubicBezTo>
                <a:cubicBezTo>
                  <a:pt x="26" y="145"/>
                  <a:pt x="26" y="145"/>
                  <a:pt x="26" y="145"/>
                </a:cubicBezTo>
                <a:cubicBezTo>
                  <a:pt x="26" y="145"/>
                  <a:pt x="26" y="145"/>
                  <a:pt x="26" y="145"/>
                </a:cubicBezTo>
                <a:cubicBezTo>
                  <a:pt x="26" y="144"/>
                  <a:pt x="26" y="144"/>
                  <a:pt x="26" y="144"/>
                </a:cubicBezTo>
                <a:cubicBezTo>
                  <a:pt x="26" y="144"/>
                  <a:pt x="26" y="144"/>
                  <a:pt x="26" y="144"/>
                </a:cubicBezTo>
                <a:cubicBezTo>
                  <a:pt x="26" y="143"/>
                  <a:pt x="26" y="143"/>
                  <a:pt x="26" y="143"/>
                </a:cubicBezTo>
                <a:cubicBezTo>
                  <a:pt x="26" y="143"/>
                  <a:pt x="25" y="143"/>
                  <a:pt x="25" y="143"/>
                </a:cubicBezTo>
                <a:cubicBezTo>
                  <a:pt x="25" y="142"/>
                  <a:pt x="25" y="142"/>
                  <a:pt x="25" y="142"/>
                </a:cubicBezTo>
                <a:cubicBezTo>
                  <a:pt x="25" y="142"/>
                  <a:pt x="25" y="141"/>
                  <a:pt x="25" y="141"/>
                </a:cubicBezTo>
                <a:cubicBezTo>
                  <a:pt x="25" y="141"/>
                  <a:pt x="25" y="141"/>
                  <a:pt x="25" y="140"/>
                </a:cubicBezTo>
                <a:cubicBezTo>
                  <a:pt x="25" y="140"/>
                  <a:pt x="25" y="140"/>
                  <a:pt x="25" y="140"/>
                </a:cubicBezTo>
                <a:cubicBezTo>
                  <a:pt x="25" y="139"/>
                  <a:pt x="25" y="138"/>
                  <a:pt x="25" y="137"/>
                </a:cubicBezTo>
                <a:cubicBezTo>
                  <a:pt x="25" y="137"/>
                  <a:pt x="25" y="137"/>
                  <a:pt x="25" y="137"/>
                </a:cubicBezTo>
                <a:cubicBezTo>
                  <a:pt x="24" y="134"/>
                  <a:pt x="24" y="130"/>
                  <a:pt x="24" y="127"/>
                </a:cubicBezTo>
                <a:cubicBezTo>
                  <a:pt x="24" y="127"/>
                  <a:pt x="24" y="127"/>
                  <a:pt x="24" y="127"/>
                </a:cubicBezTo>
                <a:cubicBezTo>
                  <a:pt x="24" y="126"/>
                  <a:pt x="24" y="126"/>
                  <a:pt x="24" y="125"/>
                </a:cubicBezTo>
                <a:cubicBezTo>
                  <a:pt x="24" y="125"/>
                  <a:pt x="24" y="125"/>
                  <a:pt x="24" y="125"/>
                </a:cubicBezTo>
                <a:cubicBezTo>
                  <a:pt x="24" y="124"/>
                  <a:pt x="24" y="124"/>
                  <a:pt x="24" y="123"/>
                </a:cubicBezTo>
                <a:cubicBezTo>
                  <a:pt x="24" y="123"/>
                  <a:pt x="24" y="123"/>
                  <a:pt x="24" y="123"/>
                </a:cubicBezTo>
                <a:cubicBezTo>
                  <a:pt x="24" y="122"/>
                  <a:pt x="24" y="122"/>
                  <a:pt x="24" y="121"/>
                </a:cubicBezTo>
                <a:cubicBezTo>
                  <a:pt x="24" y="121"/>
                  <a:pt x="24" y="121"/>
                  <a:pt x="24" y="121"/>
                </a:cubicBezTo>
                <a:cubicBezTo>
                  <a:pt x="24" y="121"/>
                  <a:pt x="24" y="120"/>
                  <a:pt x="24" y="120"/>
                </a:cubicBezTo>
                <a:cubicBezTo>
                  <a:pt x="24" y="120"/>
                  <a:pt x="24" y="120"/>
                  <a:pt x="24" y="119"/>
                </a:cubicBezTo>
                <a:cubicBezTo>
                  <a:pt x="24" y="119"/>
                  <a:pt x="24" y="119"/>
                  <a:pt x="24" y="118"/>
                </a:cubicBezTo>
                <a:cubicBezTo>
                  <a:pt x="24" y="118"/>
                  <a:pt x="24" y="118"/>
                  <a:pt x="24" y="118"/>
                </a:cubicBezTo>
                <a:cubicBezTo>
                  <a:pt x="25" y="118"/>
                  <a:pt x="25" y="117"/>
                  <a:pt x="25" y="117"/>
                </a:cubicBezTo>
                <a:cubicBezTo>
                  <a:pt x="25" y="117"/>
                  <a:pt x="26" y="117"/>
                  <a:pt x="26" y="117"/>
                </a:cubicBezTo>
                <a:cubicBezTo>
                  <a:pt x="26" y="117"/>
                  <a:pt x="27" y="117"/>
                  <a:pt x="27" y="117"/>
                </a:cubicBezTo>
                <a:cubicBezTo>
                  <a:pt x="27" y="117"/>
                  <a:pt x="27" y="117"/>
                  <a:pt x="28" y="117"/>
                </a:cubicBezTo>
                <a:cubicBezTo>
                  <a:pt x="28" y="118"/>
                  <a:pt x="28" y="118"/>
                  <a:pt x="29" y="118"/>
                </a:cubicBezTo>
                <a:cubicBezTo>
                  <a:pt x="29" y="118"/>
                  <a:pt x="29" y="118"/>
                  <a:pt x="29" y="118"/>
                </a:cubicBezTo>
                <a:cubicBezTo>
                  <a:pt x="30" y="118"/>
                  <a:pt x="30" y="118"/>
                  <a:pt x="31" y="118"/>
                </a:cubicBezTo>
                <a:cubicBezTo>
                  <a:pt x="31" y="118"/>
                  <a:pt x="31" y="118"/>
                  <a:pt x="31" y="118"/>
                </a:cubicBezTo>
                <a:cubicBezTo>
                  <a:pt x="32" y="118"/>
                  <a:pt x="32" y="118"/>
                  <a:pt x="33" y="118"/>
                </a:cubicBezTo>
                <a:cubicBezTo>
                  <a:pt x="33" y="118"/>
                  <a:pt x="33" y="118"/>
                  <a:pt x="33" y="118"/>
                </a:cubicBezTo>
                <a:cubicBezTo>
                  <a:pt x="34" y="118"/>
                  <a:pt x="35" y="118"/>
                  <a:pt x="36" y="118"/>
                </a:cubicBezTo>
                <a:cubicBezTo>
                  <a:pt x="36" y="118"/>
                  <a:pt x="36" y="118"/>
                  <a:pt x="36" y="118"/>
                </a:cubicBezTo>
                <a:cubicBezTo>
                  <a:pt x="37" y="118"/>
                  <a:pt x="38" y="119"/>
                  <a:pt x="39" y="119"/>
                </a:cubicBezTo>
                <a:cubicBezTo>
                  <a:pt x="39" y="119"/>
                  <a:pt x="39" y="119"/>
                  <a:pt x="39" y="119"/>
                </a:cubicBezTo>
                <a:cubicBezTo>
                  <a:pt x="40" y="119"/>
                  <a:pt x="41" y="119"/>
                  <a:pt x="42" y="119"/>
                </a:cubicBezTo>
                <a:cubicBezTo>
                  <a:pt x="43" y="119"/>
                  <a:pt x="43" y="119"/>
                  <a:pt x="43" y="119"/>
                </a:cubicBezTo>
                <a:cubicBezTo>
                  <a:pt x="44" y="119"/>
                  <a:pt x="45" y="119"/>
                  <a:pt x="46" y="119"/>
                </a:cubicBezTo>
                <a:cubicBezTo>
                  <a:pt x="46" y="119"/>
                  <a:pt x="46" y="119"/>
                  <a:pt x="47" y="119"/>
                </a:cubicBezTo>
                <a:cubicBezTo>
                  <a:pt x="47" y="119"/>
                  <a:pt x="48" y="119"/>
                  <a:pt x="49" y="119"/>
                </a:cubicBezTo>
                <a:cubicBezTo>
                  <a:pt x="49" y="119"/>
                  <a:pt x="49" y="119"/>
                  <a:pt x="50" y="119"/>
                </a:cubicBezTo>
                <a:cubicBezTo>
                  <a:pt x="50" y="119"/>
                  <a:pt x="50" y="119"/>
                  <a:pt x="50" y="119"/>
                </a:cubicBezTo>
                <a:cubicBezTo>
                  <a:pt x="51" y="119"/>
                  <a:pt x="52" y="119"/>
                  <a:pt x="53" y="119"/>
                </a:cubicBezTo>
                <a:cubicBezTo>
                  <a:pt x="53" y="119"/>
                  <a:pt x="53" y="119"/>
                  <a:pt x="53" y="119"/>
                </a:cubicBezTo>
                <a:cubicBezTo>
                  <a:pt x="53" y="119"/>
                  <a:pt x="53" y="119"/>
                  <a:pt x="53" y="119"/>
                </a:cubicBezTo>
                <a:cubicBezTo>
                  <a:pt x="54" y="119"/>
                  <a:pt x="55" y="119"/>
                  <a:pt x="55" y="119"/>
                </a:cubicBezTo>
                <a:cubicBezTo>
                  <a:pt x="56" y="119"/>
                  <a:pt x="56" y="119"/>
                  <a:pt x="56" y="119"/>
                </a:cubicBezTo>
                <a:cubicBezTo>
                  <a:pt x="57" y="119"/>
                  <a:pt x="58" y="119"/>
                  <a:pt x="59" y="119"/>
                </a:cubicBezTo>
                <a:cubicBezTo>
                  <a:pt x="59" y="120"/>
                  <a:pt x="60" y="121"/>
                  <a:pt x="60" y="122"/>
                </a:cubicBezTo>
                <a:cubicBezTo>
                  <a:pt x="60" y="122"/>
                  <a:pt x="60" y="122"/>
                  <a:pt x="60" y="122"/>
                </a:cubicBezTo>
                <a:cubicBezTo>
                  <a:pt x="61" y="123"/>
                  <a:pt x="61" y="124"/>
                  <a:pt x="61" y="124"/>
                </a:cubicBezTo>
                <a:cubicBezTo>
                  <a:pt x="62" y="125"/>
                  <a:pt x="62" y="125"/>
                  <a:pt x="62" y="126"/>
                </a:cubicBezTo>
                <a:cubicBezTo>
                  <a:pt x="62" y="126"/>
                  <a:pt x="62" y="127"/>
                  <a:pt x="63" y="127"/>
                </a:cubicBezTo>
                <a:cubicBezTo>
                  <a:pt x="63" y="128"/>
                  <a:pt x="64" y="129"/>
                  <a:pt x="64" y="130"/>
                </a:cubicBezTo>
                <a:cubicBezTo>
                  <a:pt x="64" y="130"/>
                  <a:pt x="64" y="130"/>
                  <a:pt x="65" y="130"/>
                </a:cubicBezTo>
                <a:cubicBezTo>
                  <a:pt x="65" y="132"/>
                  <a:pt x="66" y="133"/>
                  <a:pt x="67" y="134"/>
                </a:cubicBezTo>
                <a:cubicBezTo>
                  <a:pt x="67" y="134"/>
                  <a:pt x="67" y="134"/>
                  <a:pt x="67" y="134"/>
                </a:cubicBezTo>
                <a:cubicBezTo>
                  <a:pt x="68" y="137"/>
                  <a:pt x="70" y="140"/>
                  <a:pt x="72" y="142"/>
                </a:cubicBezTo>
                <a:cubicBezTo>
                  <a:pt x="72" y="142"/>
                  <a:pt x="72" y="142"/>
                  <a:pt x="72" y="142"/>
                </a:cubicBezTo>
                <a:cubicBezTo>
                  <a:pt x="72" y="143"/>
                  <a:pt x="73" y="144"/>
                  <a:pt x="73" y="144"/>
                </a:cubicBezTo>
                <a:cubicBezTo>
                  <a:pt x="73" y="145"/>
                  <a:pt x="73" y="145"/>
                  <a:pt x="74" y="145"/>
                </a:cubicBezTo>
                <a:cubicBezTo>
                  <a:pt x="74" y="145"/>
                  <a:pt x="74" y="146"/>
                  <a:pt x="74" y="146"/>
                </a:cubicBezTo>
                <a:cubicBezTo>
                  <a:pt x="76" y="148"/>
                  <a:pt x="77" y="150"/>
                  <a:pt x="78" y="152"/>
                </a:cubicBezTo>
                <a:cubicBezTo>
                  <a:pt x="78" y="152"/>
                  <a:pt x="77" y="152"/>
                  <a:pt x="77" y="153"/>
                </a:cubicBezTo>
                <a:close/>
                <a:moveTo>
                  <a:pt x="116" y="84"/>
                </a:moveTo>
                <a:cubicBezTo>
                  <a:pt x="116" y="84"/>
                  <a:pt x="115" y="84"/>
                  <a:pt x="115" y="84"/>
                </a:cubicBezTo>
                <a:cubicBezTo>
                  <a:pt x="114" y="84"/>
                  <a:pt x="114" y="84"/>
                  <a:pt x="114" y="84"/>
                </a:cubicBezTo>
                <a:cubicBezTo>
                  <a:pt x="113" y="84"/>
                  <a:pt x="113" y="84"/>
                  <a:pt x="112" y="84"/>
                </a:cubicBezTo>
                <a:cubicBezTo>
                  <a:pt x="112" y="84"/>
                  <a:pt x="112" y="84"/>
                  <a:pt x="112" y="84"/>
                </a:cubicBezTo>
                <a:cubicBezTo>
                  <a:pt x="111" y="84"/>
                  <a:pt x="111" y="84"/>
                  <a:pt x="110" y="84"/>
                </a:cubicBezTo>
                <a:cubicBezTo>
                  <a:pt x="110" y="84"/>
                  <a:pt x="110" y="84"/>
                  <a:pt x="110" y="84"/>
                </a:cubicBezTo>
                <a:cubicBezTo>
                  <a:pt x="109" y="84"/>
                  <a:pt x="109" y="84"/>
                  <a:pt x="109" y="84"/>
                </a:cubicBezTo>
                <a:cubicBezTo>
                  <a:pt x="109" y="84"/>
                  <a:pt x="108" y="84"/>
                  <a:pt x="108" y="84"/>
                </a:cubicBezTo>
                <a:cubicBezTo>
                  <a:pt x="107" y="84"/>
                  <a:pt x="107" y="84"/>
                  <a:pt x="107" y="84"/>
                </a:cubicBezTo>
                <a:cubicBezTo>
                  <a:pt x="107" y="84"/>
                  <a:pt x="107" y="84"/>
                  <a:pt x="107" y="84"/>
                </a:cubicBezTo>
                <a:cubicBezTo>
                  <a:pt x="106" y="84"/>
                  <a:pt x="105" y="84"/>
                  <a:pt x="104" y="84"/>
                </a:cubicBezTo>
                <a:cubicBezTo>
                  <a:pt x="103" y="84"/>
                  <a:pt x="103" y="84"/>
                  <a:pt x="103" y="84"/>
                </a:cubicBezTo>
                <a:cubicBezTo>
                  <a:pt x="102" y="84"/>
                  <a:pt x="101" y="84"/>
                  <a:pt x="100" y="84"/>
                </a:cubicBezTo>
                <a:cubicBezTo>
                  <a:pt x="100" y="84"/>
                  <a:pt x="100" y="84"/>
                  <a:pt x="100" y="84"/>
                </a:cubicBezTo>
                <a:cubicBezTo>
                  <a:pt x="99" y="84"/>
                  <a:pt x="99" y="84"/>
                  <a:pt x="99" y="84"/>
                </a:cubicBezTo>
                <a:cubicBezTo>
                  <a:pt x="99" y="84"/>
                  <a:pt x="98" y="84"/>
                  <a:pt x="97" y="84"/>
                </a:cubicBezTo>
                <a:cubicBezTo>
                  <a:pt x="95" y="84"/>
                  <a:pt x="95" y="84"/>
                  <a:pt x="95" y="84"/>
                </a:cubicBezTo>
                <a:cubicBezTo>
                  <a:pt x="95" y="84"/>
                  <a:pt x="94" y="84"/>
                  <a:pt x="94" y="84"/>
                </a:cubicBezTo>
                <a:cubicBezTo>
                  <a:pt x="93" y="84"/>
                  <a:pt x="92" y="84"/>
                  <a:pt x="91" y="84"/>
                </a:cubicBezTo>
                <a:cubicBezTo>
                  <a:pt x="91" y="84"/>
                  <a:pt x="90" y="84"/>
                  <a:pt x="90" y="84"/>
                </a:cubicBezTo>
                <a:cubicBezTo>
                  <a:pt x="89" y="84"/>
                  <a:pt x="88" y="84"/>
                  <a:pt x="87" y="84"/>
                </a:cubicBezTo>
                <a:cubicBezTo>
                  <a:pt x="87" y="84"/>
                  <a:pt x="86" y="84"/>
                  <a:pt x="86" y="84"/>
                </a:cubicBezTo>
                <a:cubicBezTo>
                  <a:pt x="85" y="84"/>
                  <a:pt x="84" y="84"/>
                  <a:pt x="83" y="84"/>
                </a:cubicBezTo>
                <a:cubicBezTo>
                  <a:pt x="83" y="84"/>
                  <a:pt x="83" y="84"/>
                  <a:pt x="82" y="84"/>
                </a:cubicBezTo>
                <a:cubicBezTo>
                  <a:pt x="82" y="84"/>
                  <a:pt x="82" y="84"/>
                  <a:pt x="82" y="84"/>
                </a:cubicBezTo>
                <a:cubicBezTo>
                  <a:pt x="82" y="84"/>
                  <a:pt x="82" y="84"/>
                  <a:pt x="82" y="84"/>
                </a:cubicBezTo>
                <a:cubicBezTo>
                  <a:pt x="81" y="84"/>
                  <a:pt x="81" y="84"/>
                  <a:pt x="80" y="84"/>
                </a:cubicBezTo>
                <a:cubicBezTo>
                  <a:pt x="80" y="84"/>
                  <a:pt x="79" y="84"/>
                  <a:pt x="79" y="84"/>
                </a:cubicBezTo>
                <a:cubicBezTo>
                  <a:pt x="74" y="78"/>
                  <a:pt x="67" y="60"/>
                  <a:pt x="66" y="50"/>
                </a:cubicBezTo>
                <a:cubicBezTo>
                  <a:pt x="74" y="42"/>
                  <a:pt x="89" y="32"/>
                  <a:pt x="98" y="30"/>
                </a:cubicBezTo>
                <a:cubicBezTo>
                  <a:pt x="99" y="30"/>
                  <a:pt x="99" y="30"/>
                  <a:pt x="100" y="30"/>
                </a:cubicBezTo>
                <a:cubicBezTo>
                  <a:pt x="100" y="30"/>
                  <a:pt x="100" y="30"/>
                  <a:pt x="100" y="30"/>
                </a:cubicBezTo>
                <a:cubicBezTo>
                  <a:pt x="100" y="30"/>
                  <a:pt x="100" y="30"/>
                  <a:pt x="100" y="30"/>
                </a:cubicBezTo>
                <a:cubicBezTo>
                  <a:pt x="100" y="30"/>
                  <a:pt x="100" y="30"/>
                  <a:pt x="100" y="30"/>
                </a:cubicBezTo>
                <a:cubicBezTo>
                  <a:pt x="100" y="30"/>
                  <a:pt x="101" y="30"/>
                  <a:pt x="101" y="30"/>
                </a:cubicBezTo>
                <a:cubicBezTo>
                  <a:pt x="101" y="30"/>
                  <a:pt x="101" y="31"/>
                  <a:pt x="101" y="31"/>
                </a:cubicBezTo>
                <a:cubicBezTo>
                  <a:pt x="101" y="31"/>
                  <a:pt x="101" y="31"/>
                  <a:pt x="102" y="31"/>
                </a:cubicBezTo>
                <a:cubicBezTo>
                  <a:pt x="102" y="31"/>
                  <a:pt x="102" y="31"/>
                  <a:pt x="102" y="31"/>
                </a:cubicBezTo>
                <a:cubicBezTo>
                  <a:pt x="102" y="31"/>
                  <a:pt x="102" y="31"/>
                  <a:pt x="102" y="31"/>
                </a:cubicBezTo>
                <a:cubicBezTo>
                  <a:pt x="103" y="31"/>
                  <a:pt x="103" y="31"/>
                  <a:pt x="103" y="31"/>
                </a:cubicBezTo>
                <a:cubicBezTo>
                  <a:pt x="103" y="31"/>
                  <a:pt x="103" y="31"/>
                  <a:pt x="103" y="31"/>
                </a:cubicBezTo>
                <a:cubicBezTo>
                  <a:pt x="106" y="33"/>
                  <a:pt x="109" y="34"/>
                  <a:pt x="111" y="36"/>
                </a:cubicBezTo>
                <a:cubicBezTo>
                  <a:pt x="112" y="36"/>
                  <a:pt x="112" y="36"/>
                  <a:pt x="112" y="36"/>
                </a:cubicBezTo>
                <a:cubicBezTo>
                  <a:pt x="113" y="37"/>
                  <a:pt x="114" y="37"/>
                  <a:pt x="115" y="38"/>
                </a:cubicBezTo>
                <a:cubicBezTo>
                  <a:pt x="115" y="38"/>
                  <a:pt x="115" y="38"/>
                  <a:pt x="115" y="38"/>
                </a:cubicBezTo>
                <a:cubicBezTo>
                  <a:pt x="116" y="39"/>
                  <a:pt x="117" y="39"/>
                  <a:pt x="118" y="40"/>
                </a:cubicBezTo>
                <a:cubicBezTo>
                  <a:pt x="118" y="40"/>
                  <a:pt x="118" y="40"/>
                  <a:pt x="118" y="40"/>
                </a:cubicBezTo>
                <a:cubicBezTo>
                  <a:pt x="119" y="41"/>
                  <a:pt x="120" y="42"/>
                  <a:pt x="121" y="42"/>
                </a:cubicBezTo>
                <a:cubicBezTo>
                  <a:pt x="122" y="43"/>
                  <a:pt x="122" y="43"/>
                  <a:pt x="122" y="43"/>
                </a:cubicBezTo>
                <a:cubicBezTo>
                  <a:pt x="123" y="44"/>
                  <a:pt x="124" y="44"/>
                  <a:pt x="125" y="45"/>
                </a:cubicBezTo>
                <a:cubicBezTo>
                  <a:pt x="125" y="45"/>
                  <a:pt x="125" y="45"/>
                  <a:pt x="125" y="45"/>
                </a:cubicBezTo>
                <a:cubicBezTo>
                  <a:pt x="126" y="46"/>
                  <a:pt x="127" y="47"/>
                  <a:pt x="128" y="48"/>
                </a:cubicBezTo>
                <a:cubicBezTo>
                  <a:pt x="128" y="48"/>
                  <a:pt x="128" y="48"/>
                  <a:pt x="129" y="48"/>
                </a:cubicBezTo>
                <a:cubicBezTo>
                  <a:pt x="129" y="49"/>
                  <a:pt x="130" y="50"/>
                  <a:pt x="131" y="51"/>
                </a:cubicBezTo>
                <a:cubicBezTo>
                  <a:pt x="131" y="51"/>
                  <a:pt x="131" y="52"/>
                  <a:pt x="131" y="52"/>
                </a:cubicBezTo>
                <a:cubicBezTo>
                  <a:pt x="131" y="53"/>
                  <a:pt x="131" y="53"/>
                  <a:pt x="131" y="53"/>
                </a:cubicBezTo>
                <a:cubicBezTo>
                  <a:pt x="131" y="54"/>
                  <a:pt x="130" y="54"/>
                  <a:pt x="130" y="55"/>
                </a:cubicBezTo>
                <a:cubicBezTo>
                  <a:pt x="130" y="55"/>
                  <a:pt x="130" y="55"/>
                  <a:pt x="130" y="55"/>
                </a:cubicBezTo>
                <a:cubicBezTo>
                  <a:pt x="130" y="56"/>
                  <a:pt x="130" y="56"/>
                  <a:pt x="130" y="57"/>
                </a:cubicBezTo>
                <a:cubicBezTo>
                  <a:pt x="130" y="57"/>
                  <a:pt x="130" y="57"/>
                  <a:pt x="130" y="57"/>
                </a:cubicBezTo>
                <a:cubicBezTo>
                  <a:pt x="129" y="58"/>
                  <a:pt x="129" y="59"/>
                  <a:pt x="129" y="59"/>
                </a:cubicBezTo>
                <a:cubicBezTo>
                  <a:pt x="129" y="60"/>
                  <a:pt x="129" y="60"/>
                  <a:pt x="129" y="60"/>
                </a:cubicBezTo>
                <a:cubicBezTo>
                  <a:pt x="129" y="60"/>
                  <a:pt x="128" y="61"/>
                  <a:pt x="128" y="62"/>
                </a:cubicBezTo>
                <a:cubicBezTo>
                  <a:pt x="128" y="62"/>
                  <a:pt x="128" y="62"/>
                  <a:pt x="128" y="62"/>
                </a:cubicBezTo>
                <a:cubicBezTo>
                  <a:pt x="128" y="63"/>
                  <a:pt x="128" y="64"/>
                  <a:pt x="127" y="65"/>
                </a:cubicBezTo>
                <a:cubicBezTo>
                  <a:pt x="127" y="65"/>
                  <a:pt x="127" y="65"/>
                  <a:pt x="127" y="65"/>
                </a:cubicBezTo>
                <a:cubicBezTo>
                  <a:pt x="127" y="67"/>
                  <a:pt x="126" y="69"/>
                  <a:pt x="126" y="70"/>
                </a:cubicBezTo>
                <a:cubicBezTo>
                  <a:pt x="126" y="71"/>
                  <a:pt x="126" y="71"/>
                  <a:pt x="125" y="71"/>
                </a:cubicBezTo>
                <a:cubicBezTo>
                  <a:pt x="125" y="71"/>
                  <a:pt x="125" y="71"/>
                  <a:pt x="125" y="71"/>
                </a:cubicBezTo>
                <a:cubicBezTo>
                  <a:pt x="125" y="71"/>
                  <a:pt x="125" y="72"/>
                  <a:pt x="125" y="72"/>
                </a:cubicBezTo>
                <a:cubicBezTo>
                  <a:pt x="125" y="72"/>
                  <a:pt x="125" y="72"/>
                  <a:pt x="125" y="72"/>
                </a:cubicBezTo>
                <a:cubicBezTo>
                  <a:pt x="125" y="72"/>
                  <a:pt x="125" y="73"/>
                  <a:pt x="125" y="73"/>
                </a:cubicBezTo>
                <a:cubicBezTo>
                  <a:pt x="125" y="73"/>
                  <a:pt x="125" y="73"/>
                  <a:pt x="125" y="73"/>
                </a:cubicBezTo>
                <a:cubicBezTo>
                  <a:pt x="125" y="74"/>
                  <a:pt x="125" y="74"/>
                  <a:pt x="124" y="74"/>
                </a:cubicBezTo>
                <a:cubicBezTo>
                  <a:pt x="124" y="74"/>
                  <a:pt x="124" y="74"/>
                  <a:pt x="124" y="74"/>
                </a:cubicBezTo>
                <a:cubicBezTo>
                  <a:pt x="124" y="75"/>
                  <a:pt x="124" y="75"/>
                  <a:pt x="124" y="75"/>
                </a:cubicBezTo>
                <a:cubicBezTo>
                  <a:pt x="124" y="75"/>
                  <a:pt x="124" y="75"/>
                  <a:pt x="124" y="75"/>
                </a:cubicBezTo>
                <a:cubicBezTo>
                  <a:pt x="124" y="76"/>
                  <a:pt x="124" y="76"/>
                  <a:pt x="124" y="76"/>
                </a:cubicBezTo>
                <a:cubicBezTo>
                  <a:pt x="124" y="76"/>
                  <a:pt x="124" y="76"/>
                  <a:pt x="124" y="76"/>
                </a:cubicBezTo>
                <a:cubicBezTo>
                  <a:pt x="124" y="77"/>
                  <a:pt x="123" y="77"/>
                  <a:pt x="123" y="78"/>
                </a:cubicBezTo>
                <a:cubicBezTo>
                  <a:pt x="123" y="78"/>
                  <a:pt x="123" y="78"/>
                  <a:pt x="123" y="78"/>
                </a:cubicBezTo>
                <a:cubicBezTo>
                  <a:pt x="123" y="78"/>
                  <a:pt x="123" y="79"/>
                  <a:pt x="122" y="80"/>
                </a:cubicBezTo>
                <a:cubicBezTo>
                  <a:pt x="122" y="80"/>
                  <a:pt x="122" y="80"/>
                  <a:pt x="122" y="80"/>
                </a:cubicBezTo>
                <a:cubicBezTo>
                  <a:pt x="122" y="81"/>
                  <a:pt x="122" y="81"/>
                  <a:pt x="122" y="81"/>
                </a:cubicBezTo>
                <a:cubicBezTo>
                  <a:pt x="122" y="81"/>
                  <a:pt x="122" y="81"/>
                  <a:pt x="122" y="81"/>
                </a:cubicBezTo>
                <a:cubicBezTo>
                  <a:pt x="122" y="82"/>
                  <a:pt x="122" y="82"/>
                  <a:pt x="121" y="82"/>
                </a:cubicBezTo>
                <a:cubicBezTo>
                  <a:pt x="121" y="82"/>
                  <a:pt x="121" y="82"/>
                  <a:pt x="121" y="82"/>
                </a:cubicBezTo>
                <a:cubicBezTo>
                  <a:pt x="121" y="82"/>
                  <a:pt x="121" y="83"/>
                  <a:pt x="121" y="83"/>
                </a:cubicBezTo>
                <a:cubicBezTo>
                  <a:pt x="121" y="83"/>
                  <a:pt x="121" y="83"/>
                  <a:pt x="121" y="83"/>
                </a:cubicBezTo>
                <a:cubicBezTo>
                  <a:pt x="121" y="84"/>
                  <a:pt x="120" y="84"/>
                  <a:pt x="120" y="85"/>
                </a:cubicBezTo>
                <a:cubicBezTo>
                  <a:pt x="120" y="85"/>
                  <a:pt x="119" y="85"/>
                  <a:pt x="118" y="85"/>
                </a:cubicBezTo>
                <a:cubicBezTo>
                  <a:pt x="118" y="85"/>
                  <a:pt x="117" y="84"/>
                  <a:pt x="116" y="84"/>
                </a:cubicBezTo>
                <a:close/>
                <a:moveTo>
                  <a:pt x="167" y="152"/>
                </a:moveTo>
                <a:cubicBezTo>
                  <a:pt x="167" y="153"/>
                  <a:pt x="166" y="153"/>
                  <a:pt x="165" y="154"/>
                </a:cubicBezTo>
                <a:cubicBezTo>
                  <a:pt x="165" y="154"/>
                  <a:pt x="165" y="154"/>
                  <a:pt x="165" y="154"/>
                </a:cubicBezTo>
                <a:cubicBezTo>
                  <a:pt x="163" y="156"/>
                  <a:pt x="160" y="159"/>
                  <a:pt x="156" y="162"/>
                </a:cubicBezTo>
                <a:cubicBezTo>
                  <a:pt x="156" y="162"/>
                  <a:pt x="156" y="162"/>
                  <a:pt x="156" y="162"/>
                </a:cubicBezTo>
                <a:cubicBezTo>
                  <a:pt x="156" y="162"/>
                  <a:pt x="156" y="162"/>
                  <a:pt x="156" y="162"/>
                </a:cubicBezTo>
                <a:cubicBezTo>
                  <a:pt x="151" y="166"/>
                  <a:pt x="145" y="169"/>
                  <a:pt x="138" y="171"/>
                </a:cubicBezTo>
                <a:cubicBezTo>
                  <a:pt x="138" y="171"/>
                  <a:pt x="138" y="171"/>
                  <a:pt x="138" y="171"/>
                </a:cubicBezTo>
                <a:cubicBezTo>
                  <a:pt x="138" y="171"/>
                  <a:pt x="138" y="171"/>
                  <a:pt x="138" y="171"/>
                </a:cubicBezTo>
                <a:cubicBezTo>
                  <a:pt x="138" y="171"/>
                  <a:pt x="138" y="171"/>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6" y="170"/>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5" y="169"/>
                </a:cubicBezTo>
                <a:cubicBezTo>
                  <a:pt x="135" y="169"/>
                  <a:pt x="135" y="169"/>
                  <a:pt x="135" y="169"/>
                </a:cubicBezTo>
                <a:cubicBezTo>
                  <a:pt x="135" y="169"/>
                  <a:pt x="135" y="169"/>
                  <a:pt x="135" y="169"/>
                </a:cubicBezTo>
                <a:cubicBezTo>
                  <a:pt x="135" y="168"/>
                  <a:pt x="135" y="168"/>
                  <a:pt x="135" y="168"/>
                </a:cubicBezTo>
                <a:cubicBezTo>
                  <a:pt x="134" y="168"/>
                  <a:pt x="134" y="168"/>
                  <a:pt x="134" y="168"/>
                </a:cubicBezTo>
                <a:cubicBezTo>
                  <a:pt x="134" y="168"/>
                  <a:pt x="134" y="168"/>
                  <a:pt x="134" y="168"/>
                </a:cubicBezTo>
                <a:cubicBezTo>
                  <a:pt x="134" y="168"/>
                  <a:pt x="134" y="168"/>
                  <a:pt x="134" y="168"/>
                </a:cubicBezTo>
                <a:cubicBezTo>
                  <a:pt x="134" y="168"/>
                  <a:pt x="134" y="167"/>
                  <a:pt x="134" y="167"/>
                </a:cubicBezTo>
                <a:cubicBezTo>
                  <a:pt x="134" y="167"/>
                  <a:pt x="134" y="167"/>
                  <a:pt x="134" y="167"/>
                </a:cubicBezTo>
                <a:cubicBezTo>
                  <a:pt x="134" y="167"/>
                  <a:pt x="134" y="167"/>
                  <a:pt x="134" y="167"/>
                </a:cubicBezTo>
                <a:cubicBezTo>
                  <a:pt x="134" y="167"/>
                  <a:pt x="133" y="167"/>
                  <a:pt x="133" y="167"/>
                </a:cubicBezTo>
                <a:cubicBezTo>
                  <a:pt x="133" y="167"/>
                  <a:pt x="133" y="167"/>
                  <a:pt x="133" y="167"/>
                </a:cubicBezTo>
                <a:cubicBezTo>
                  <a:pt x="133" y="166"/>
                  <a:pt x="133" y="166"/>
                  <a:pt x="132" y="166"/>
                </a:cubicBezTo>
                <a:cubicBezTo>
                  <a:pt x="132" y="166"/>
                  <a:pt x="132" y="166"/>
                  <a:pt x="131" y="165"/>
                </a:cubicBezTo>
                <a:cubicBezTo>
                  <a:pt x="131" y="165"/>
                  <a:pt x="131" y="165"/>
                  <a:pt x="131" y="165"/>
                </a:cubicBezTo>
                <a:cubicBezTo>
                  <a:pt x="131" y="165"/>
                  <a:pt x="130" y="164"/>
                  <a:pt x="130" y="164"/>
                </a:cubicBezTo>
                <a:cubicBezTo>
                  <a:pt x="129" y="163"/>
                  <a:pt x="129" y="163"/>
                  <a:pt x="129" y="163"/>
                </a:cubicBezTo>
                <a:cubicBezTo>
                  <a:pt x="129" y="163"/>
                  <a:pt x="129" y="163"/>
                  <a:pt x="129" y="163"/>
                </a:cubicBezTo>
                <a:cubicBezTo>
                  <a:pt x="129" y="163"/>
                  <a:pt x="128" y="162"/>
                  <a:pt x="128" y="162"/>
                </a:cubicBezTo>
                <a:cubicBezTo>
                  <a:pt x="128" y="162"/>
                  <a:pt x="128" y="162"/>
                  <a:pt x="128" y="162"/>
                </a:cubicBezTo>
                <a:cubicBezTo>
                  <a:pt x="128" y="162"/>
                  <a:pt x="128" y="162"/>
                  <a:pt x="128" y="162"/>
                </a:cubicBezTo>
                <a:cubicBezTo>
                  <a:pt x="126" y="160"/>
                  <a:pt x="125" y="159"/>
                  <a:pt x="124" y="158"/>
                </a:cubicBezTo>
                <a:cubicBezTo>
                  <a:pt x="124" y="158"/>
                  <a:pt x="124" y="158"/>
                  <a:pt x="124" y="158"/>
                </a:cubicBezTo>
                <a:cubicBezTo>
                  <a:pt x="124" y="158"/>
                  <a:pt x="124" y="158"/>
                  <a:pt x="124" y="158"/>
                </a:cubicBezTo>
                <a:cubicBezTo>
                  <a:pt x="123" y="157"/>
                  <a:pt x="123" y="157"/>
                  <a:pt x="122" y="156"/>
                </a:cubicBezTo>
                <a:cubicBezTo>
                  <a:pt x="122" y="156"/>
                  <a:pt x="122" y="156"/>
                  <a:pt x="122" y="156"/>
                </a:cubicBezTo>
                <a:cubicBezTo>
                  <a:pt x="122" y="156"/>
                  <a:pt x="122" y="155"/>
                  <a:pt x="121" y="155"/>
                </a:cubicBezTo>
                <a:cubicBezTo>
                  <a:pt x="121" y="155"/>
                  <a:pt x="121" y="155"/>
                  <a:pt x="121" y="155"/>
                </a:cubicBezTo>
                <a:cubicBezTo>
                  <a:pt x="121" y="154"/>
                  <a:pt x="121" y="154"/>
                  <a:pt x="120" y="154"/>
                </a:cubicBezTo>
                <a:cubicBezTo>
                  <a:pt x="120" y="154"/>
                  <a:pt x="120" y="153"/>
                  <a:pt x="120" y="153"/>
                </a:cubicBezTo>
                <a:cubicBezTo>
                  <a:pt x="120" y="153"/>
                  <a:pt x="119" y="153"/>
                  <a:pt x="119" y="152"/>
                </a:cubicBezTo>
                <a:cubicBezTo>
                  <a:pt x="119" y="152"/>
                  <a:pt x="119" y="152"/>
                  <a:pt x="120" y="152"/>
                </a:cubicBezTo>
                <a:cubicBezTo>
                  <a:pt x="120" y="152"/>
                  <a:pt x="120" y="152"/>
                  <a:pt x="120" y="152"/>
                </a:cubicBezTo>
                <a:cubicBezTo>
                  <a:pt x="124" y="147"/>
                  <a:pt x="130" y="139"/>
                  <a:pt x="134" y="131"/>
                </a:cubicBezTo>
                <a:cubicBezTo>
                  <a:pt x="134" y="131"/>
                  <a:pt x="134" y="131"/>
                  <a:pt x="134" y="131"/>
                </a:cubicBezTo>
                <a:cubicBezTo>
                  <a:pt x="134" y="130"/>
                  <a:pt x="135" y="130"/>
                  <a:pt x="135" y="129"/>
                </a:cubicBezTo>
                <a:cubicBezTo>
                  <a:pt x="135" y="129"/>
                  <a:pt x="135" y="129"/>
                  <a:pt x="136" y="128"/>
                </a:cubicBezTo>
                <a:cubicBezTo>
                  <a:pt x="136" y="128"/>
                  <a:pt x="136" y="128"/>
                  <a:pt x="136" y="127"/>
                </a:cubicBezTo>
                <a:cubicBezTo>
                  <a:pt x="136" y="127"/>
                  <a:pt x="137" y="127"/>
                  <a:pt x="137" y="126"/>
                </a:cubicBezTo>
                <a:cubicBezTo>
                  <a:pt x="137" y="126"/>
                  <a:pt x="137" y="126"/>
                  <a:pt x="137" y="125"/>
                </a:cubicBezTo>
                <a:cubicBezTo>
                  <a:pt x="138" y="125"/>
                  <a:pt x="138" y="124"/>
                  <a:pt x="138" y="124"/>
                </a:cubicBezTo>
                <a:cubicBezTo>
                  <a:pt x="138" y="124"/>
                  <a:pt x="138" y="123"/>
                  <a:pt x="138" y="123"/>
                </a:cubicBezTo>
                <a:cubicBezTo>
                  <a:pt x="139" y="123"/>
                  <a:pt x="139" y="122"/>
                  <a:pt x="139" y="122"/>
                </a:cubicBezTo>
                <a:cubicBezTo>
                  <a:pt x="139" y="122"/>
                  <a:pt x="139" y="121"/>
                  <a:pt x="139" y="121"/>
                </a:cubicBezTo>
                <a:cubicBezTo>
                  <a:pt x="140" y="121"/>
                  <a:pt x="140" y="120"/>
                  <a:pt x="140" y="120"/>
                </a:cubicBezTo>
                <a:cubicBezTo>
                  <a:pt x="141" y="120"/>
                  <a:pt x="141" y="120"/>
                  <a:pt x="142" y="120"/>
                </a:cubicBezTo>
                <a:cubicBezTo>
                  <a:pt x="142" y="120"/>
                  <a:pt x="142" y="120"/>
                  <a:pt x="142" y="120"/>
                </a:cubicBezTo>
                <a:cubicBezTo>
                  <a:pt x="143" y="120"/>
                  <a:pt x="143" y="120"/>
                  <a:pt x="143" y="120"/>
                </a:cubicBezTo>
                <a:cubicBezTo>
                  <a:pt x="143" y="120"/>
                  <a:pt x="144" y="120"/>
                  <a:pt x="144" y="120"/>
                </a:cubicBezTo>
                <a:cubicBezTo>
                  <a:pt x="144" y="120"/>
                  <a:pt x="144" y="120"/>
                  <a:pt x="144" y="120"/>
                </a:cubicBezTo>
                <a:cubicBezTo>
                  <a:pt x="145" y="120"/>
                  <a:pt x="145" y="120"/>
                  <a:pt x="146" y="120"/>
                </a:cubicBezTo>
                <a:cubicBezTo>
                  <a:pt x="146" y="120"/>
                  <a:pt x="146" y="120"/>
                  <a:pt x="146" y="120"/>
                </a:cubicBezTo>
                <a:cubicBezTo>
                  <a:pt x="147" y="120"/>
                  <a:pt x="147" y="120"/>
                  <a:pt x="148" y="120"/>
                </a:cubicBezTo>
                <a:cubicBezTo>
                  <a:pt x="148" y="120"/>
                  <a:pt x="148" y="120"/>
                  <a:pt x="148" y="120"/>
                </a:cubicBezTo>
                <a:cubicBezTo>
                  <a:pt x="148" y="120"/>
                  <a:pt x="148" y="120"/>
                  <a:pt x="149" y="120"/>
                </a:cubicBezTo>
                <a:cubicBezTo>
                  <a:pt x="152" y="120"/>
                  <a:pt x="155" y="120"/>
                  <a:pt x="158" y="120"/>
                </a:cubicBezTo>
                <a:cubicBezTo>
                  <a:pt x="160" y="120"/>
                  <a:pt x="162" y="120"/>
                  <a:pt x="163" y="120"/>
                </a:cubicBezTo>
                <a:cubicBezTo>
                  <a:pt x="164" y="120"/>
                  <a:pt x="166" y="120"/>
                  <a:pt x="166" y="120"/>
                </a:cubicBezTo>
                <a:cubicBezTo>
                  <a:pt x="167" y="120"/>
                  <a:pt x="167" y="120"/>
                  <a:pt x="167" y="120"/>
                </a:cubicBezTo>
                <a:cubicBezTo>
                  <a:pt x="168" y="120"/>
                  <a:pt x="169" y="120"/>
                  <a:pt x="170" y="120"/>
                </a:cubicBezTo>
                <a:cubicBezTo>
                  <a:pt x="170" y="120"/>
                  <a:pt x="170" y="120"/>
                  <a:pt x="170" y="120"/>
                </a:cubicBezTo>
                <a:cubicBezTo>
                  <a:pt x="170" y="120"/>
                  <a:pt x="171" y="120"/>
                  <a:pt x="171" y="120"/>
                </a:cubicBezTo>
                <a:cubicBezTo>
                  <a:pt x="171" y="122"/>
                  <a:pt x="172" y="124"/>
                  <a:pt x="172" y="126"/>
                </a:cubicBezTo>
                <a:cubicBezTo>
                  <a:pt x="172" y="126"/>
                  <a:pt x="172" y="126"/>
                  <a:pt x="172" y="126"/>
                </a:cubicBezTo>
                <a:cubicBezTo>
                  <a:pt x="172" y="127"/>
                  <a:pt x="172" y="127"/>
                  <a:pt x="172" y="128"/>
                </a:cubicBezTo>
                <a:cubicBezTo>
                  <a:pt x="172" y="128"/>
                  <a:pt x="172" y="128"/>
                  <a:pt x="172" y="128"/>
                </a:cubicBezTo>
                <a:cubicBezTo>
                  <a:pt x="172" y="128"/>
                  <a:pt x="172" y="129"/>
                  <a:pt x="172" y="129"/>
                </a:cubicBezTo>
                <a:cubicBezTo>
                  <a:pt x="172" y="129"/>
                  <a:pt x="172" y="130"/>
                  <a:pt x="172" y="130"/>
                </a:cubicBezTo>
                <a:cubicBezTo>
                  <a:pt x="172" y="130"/>
                  <a:pt x="172" y="131"/>
                  <a:pt x="172" y="131"/>
                </a:cubicBezTo>
                <a:cubicBezTo>
                  <a:pt x="172" y="131"/>
                  <a:pt x="172" y="131"/>
                  <a:pt x="172" y="132"/>
                </a:cubicBezTo>
                <a:cubicBezTo>
                  <a:pt x="172" y="132"/>
                  <a:pt x="172" y="132"/>
                  <a:pt x="172" y="133"/>
                </a:cubicBezTo>
                <a:cubicBezTo>
                  <a:pt x="172" y="133"/>
                  <a:pt x="172" y="133"/>
                  <a:pt x="172" y="133"/>
                </a:cubicBezTo>
                <a:cubicBezTo>
                  <a:pt x="172" y="134"/>
                  <a:pt x="172" y="134"/>
                  <a:pt x="172" y="135"/>
                </a:cubicBezTo>
                <a:cubicBezTo>
                  <a:pt x="172" y="135"/>
                  <a:pt x="172" y="135"/>
                  <a:pt x="172" y="135"/>
                </a:cubicBezTo>
                <a:cubicBezTo>
                  <a:pt x="172" y="136"/>
                  <a:pt x="172" y="137"/>
                  <a:pt x="172" y="138"/>
                </a:cubicBezTo>
                <a:cubicBezTo>
                  <a:pt x="172" y="138"/>
                  <a:pt x="172" y="138"/>
                  <a:pt x="172" y="138"/>
                </a:cubicBezTo>
                <a:cubicBezTo>
                  <a:pt x="172" y="138"/>
                  <a:pt x="172" y="139"/>
                  <a:pt x="172" y="139"/>
                </a:cubicBezTo>
                <a:cubicBezTo>
                  <a:pt x="172" y="139"/>
                  <a:pt x="172" y="139"/>
                  <a:pt x="172" y="140"/>
                </a:cubicBezTo>
                <a:cubicBezTo>
                  <a:pt x="172" y="140"/>
                  <a:pt x="172" y="140"/>
                  <a:pt x="172" y="141"/>
                </a:cubicBezTo>
                <a:cubicBezTo>
                  <a:pt x="172" y="141"/>
                  <a:pt x="172" y="141"/>
                  <a:pt x="172" y="141"/>
                </a:cubicBezTo>
                <a:cubicBezTo>
                  <a:pt x="172" y="142"/>
                  <a:pt x="172" y="142"/>
                  <a:pt x="172" y="142"/>
                </a:cubicBezTo>
                <a:cubicBezTo>
                  <a:pt x="172" y="142"/>
                  <a:pt x="172" y="143"/>
                  <a:pt x="171" y="143"/>
                </a:cubicBezTo>
                <a:cubicBezTo>
                  <a:pt x="171" y="143"/>
                  <a:pt x="171" y="143"/>
                  <a:pt x="171" y="144"/>
                </a:cubicBezTo>
                <a:cubicBezTo>
                  <a:pt x="171" y="144"/>
                  <a:pt x="171" y="144"/>
                  <a:pt x="171" y="144"/>
                </a:cubicBezTo>
                <a:cubicBezTo>
                  <a:pt x="171" y="145"/>
                  <a:pt x="171" y="145"/>
                  <a:pt x="171" y="145"/>
                </a:cubicBezTo>
                <a:cubicBezTo>
                  <a:pt x="171" y="145"/>
                  <a:pt x="171" y="145"/>
                  <a:pt x="171" y="146"/>
                </a:cubicBezTo>
                <a:cubicBezTo>
                  <a:pt x="171" y="146"/>
                  <a:pt x="171" y="146"/>
                  <a:pt x="171" y="146"/>
                </a:cubicBezTo>
                <a:cubicBezTo>
                  <a:pt x="171" y="146"/>
                  <a:pt x="171" y="146"/>
                  <a:pt x="171" y="146"/>
                </a:cubicBezTo>
                <a:cubicBezTo>
                  <a:pt x="171" y="146"/>
                  <a:pt x="171" y="146"/>
                  <a:pt x="171" y="146"/>
                </a:cubicBezTo>
                <a:cubicBezTo>
                  <a:pt x="171" y="146"/>
                  <a:pt x="171" y="146"/>
                  <a:pt x="171" y="146"/>
                </a:cubicBezTo>
                <a:cubicBezTo>
                  <a:pt x="171" y="146"/>
                  <a:pt x="171" y="146"/>
                  <a:pt x="171" y="147"/>
                </a:cubicBezTo>
                <a:cubicBezTo>
                  <a:pt x="171" y="147"/>
                  <a:pt x="171" y="147"/>
                  <a:pt x="171" y="148"/>
                </a:cubicBezTo>
                <a:cubicBezTo>
                  <a:pt x="171" y="148"/>
                  <a:pt x="170" y="148"/>
                  <a:pt x="170" y="149"/>
                </a:cubicBezTo>
                <a:cubicBezTo>
                  <a:pt x="170" y="149"/>
                  <a:pt x="170" y="149"/>
                  <a:pt x="170" y="149"/>
                </a:cubicBezTo>
                <a:cubicBezTo>
                  <a:pt x="169" y="149"/>
                  <a:pt x="169" y="150"/>
                  <a:pt x="169" y="150"/>
                </a:cubicBezTo>
                <a:cubicBezTo>
                  <a:pt x="169" y="150"/>
                  <a:pt x="169" y="150"/>
                  <a:pt x="169" y="150"/>
                </a:cubicBezTo>
                <a:cubicBezTo>
                  <a:pt x="168" y="151"/>
                  <a:pt x="168" y="151"/>
                  <a:pt x="167" y="152"/>
                </a:cubicBezTo>
                <a:cubicBezTo>
                  <a:pt x="167" y="152"/>
                  <a:pt x="167" y="152"/>
                  <a:pt x="167" y="152"/>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62" name="Freeform 27">
            <a:extLst>
              <a:ext uri="{FF2B5EF4-FFF2-40B4-BE49-F238E27FC236}">
                <a16:creationId xmlns:a16="http://schemas.microsoft.com/office/drawing/2014/main" id="{A9A61E5F-D4DC-4392-843E-97E485B9ACF0}"/>
              </a:ext>
            </a:extLst>
          </p:cNvPr>
          <p:cNvSpPr>
            <a:spLocks noChangeAspect="1" noEditPoints="1"/>
          </p:cNvSpPr>
          <p:nvPr/>
        </p:nvSpPr>
        <p:spPr bwMode="gray">
          <a:xfrm flipH="1">
            <a:off x="11054940" y="3997511"/>
            <a:ext cx="90000" cy="90000"/>
          </a:xfrm>
          <a:custGeom>
            <a:avLst/>
            <a:gdLst>
              <a:gd name="T0" fmla="*/ 191 w 193"/>
              <a:gd name="T1" fmla="*/ 79 h 193"/>
              <a:gd name="T2" fmla="*/ 189 w 193"/>
              <a:gd name="T3" fmla="*/ 80 h 193"/>
              <a:gd name="T4" fmla="*/ 188 w 193"/>
              <a:gd name="T5" fmla="*/ 81 h 193"/>
              <a:gd name="T6" fmla="*/ 185 w 193"/>
              <a:gd name="T7" fmla="*/ 82 h 193"/>
              <a:gd name="T8" fmla="*/ 179 w 193"/>
              <a:gd name="T9" fmla="*/ 73 h 193"/>
              <a:gd name="T10" fmla="*/ 175 w 193"/>
              <a:gd name="T11" fmla="*/ 65 h 193"/>
              <a:gd name="T12" fmla="*/ 165 w 193"/>
              <a:gd name="T13" fmla="*/ 51 h 193"/>
              <a:gd name="T14" fmla="*/ 164 w 193"/>
              <a:gd name="T15" fmla="*/ 37 h 193"/>
              <a:gd name="T16" fmla="*/ 170 w 193"/>
              <a:gd name="T17" fmla="*/ 35 h 193"/>
              <a:gd name="T18" fmla="*/ 127 w 193"/>
              <a:gd name="T19" fmla="*/ 5 h 193"/>
              <a:gd name="T20" fmla="*/ 31 w 193"/>
              <a:gd name="T21" fmla="*/ 30 h 193"/>
              <a:gd name="T22" fmla="*/ 34 w 193"/>
              <a:gd name="T23" fmla="*/ 29 h 193"/>
              <a:gd name="T24" fmla="*/ 33 w 193"/>
              <a:gd name="T25" fmla="*/ 37 h 193"/>
              <a:gd name="T26" fmla="*/ 33 w 193"/>
              <a:gd name="T27" fmla="*/ 47 h 193"/>
              <a:gd name="T28" fmla="*/ 25 w 193"/>
              <a:gd name="T29" fmla="*/ 58 h 193"/>
              <a:gd name="T30" fmla="*/ 20 w 193"/>
              <a:gd name="T31" fmla="*/ 65 h 193"/>
              <a:gd name="T32" fmla="*/ 14 w 193"/>
              <a:gd name="T33" fmla="*/ 83 h 193"/>
              <a:gd name="T34" fmla="*/ 12 w 193"/>
              <a:gd name="T35" fmla="*/ 83 h 193"/>
              <a:gd name="T36" fmla="*/ 7 w 193"/>
              <a:gd name="T37" fmla="*/ 82 h 193"/>
              <a:gd name="T38" fmla="*/ 4 w 193"/>
              <a:gd name="T39" fmla="*/ 81 h 193"/>
              <a:gd name="T40" fmla="*/ 67 w 193"/>
              <a:gd name="T41" fmla="*/ 188 h 193"/>
              <a:gd name="T42" fmla="*/ 76 w 193"/>
              <a:gd name="T43" fmla="*/ 154 h 193"/>
              <a:gd name="T44" fmla="*/ 73 w 193"/>
              <a:gd name="T45" fmla="*/ 158 h 193"/>
              <a:gd name="T46" fmla="*/ 67 w 193"/>
              <a:gd name="T47" fmla="*/ 163 h 193"/>
              <a:gd name="T48" fmla="*/ 63 w 193"/>
              <a:gd name="T49" fmla="*/ 166 h 193"/>
              <a:gd name="T50" fmla="*/ 61 w 193"/>
              <a:gd name="T51" fmla="*/ 168 h 193"/>
              <a:gd name="T52" fmla="*/ 26 w 193"/>
              <a:gd name="T53" fmla="*/ 145 h 193"/>
              <a:gd name="T54" fmla="*/ 25 w 193"/>
              <a:gd name="T55" fmla="*/ 141 h 193"/>
              <a:gd name="T56" fmla="*/ 24 w 193"/>
              <a:gd name="T57" fmla="*/ 123 h 193"/>
              <a:gd name="T58" fmla="*/ 26 w 193"/>
              <a:gd name="T59" fmla="*/ 117 h 193"/>
              <a:gd name="T60" fmla="*/ 36 w 193"/>
              <a:gd name="T61" fmla="*/ 118 h 193"/>
              <a:gd name="T62" fmla="*/ 50 w 193"/>
              <a:gd name="T63" fmla="*/ 119 h 193"/>
              <a:gd name="T64" fmla="*/ 60 w 193"/>
              <a:gd name="T65" fmla="*/ 122 h 193"/>
              <a:gd name="T66" fmla="*/ 72 w 193"/>
              <a:gd name="T67" fmla="*/ 142 h 193"/>
              <a:gd name="T68" fmla="*/ 112 w 193"/>
              <a:gd name="T69" fmla="*/ 84 h 193"/>
              <a:gd name="T70" fmla="*/ 103 w 193"/>
              <a:gd name="T71" fmla="*/ 84 h 193"/>
              <a:gd name="T72" fmla="*/ 87 w 193"/>
              <a:gd name="T73" fmla="*/ 84 h 193"/>
              <a:gd name="T74" fmla="*/ 98 w 193"/>
              <a:gd name="T75" fmla="*/ 30 h 193"/>
              <a:gd name="T76" fmla="*/ 102 w 193"/>
              <a:gd name="T77" fmla="*/ 31 h 193"/>
              <a:gd name="T78" fmla="*/ 121 w 193"/>
              <a:gd name="T79" fmla="*/ 42 h 193"/>
              <a:gd name="T80" fmla="*/ 130 w 193"/>
              <a:gd name="T81" fmla="*/ 55 h 193"/>
              <a:gd name="T82" fmla="*/ 127 w 193"/>
              <a:gd name="T83" fmla="*/ 65 h 193"/>
              <a:gd name="T84" fmla="*/ 124 w 193"/>
              <a:gd name="T85" fmla="*/ 74 h 193"/>
              <a:gd name="T86" fmla="*/ 122 w 193"/>
              <a:gd name="T87" fmla="*/ 81 h 193"/>
              <a:gd name="T88" fmla="*/ 167 w 193"/>
              <a:gd name="T89" fmla="*/ 152 h 193"/>
              <a:gd name="T90" fmla="*/ 137 w 193"/>
              <a:gd name="T91" fmla="*/ 170 h 193"/>
              <a:gd name="T92" fmla="*/ 136 w 193"/>
              <a:gd name="T93" fmla="*/ 169 h 193"/>
              <a:gd name="T94" fmla="*/ 134 w 193"/>
              <a:gd name="T95" fmla="*/ 167 h 193"/>
              <a:gd name="T96" fmla="*/ 129 w 193"/>
              <a:gd name="T97" fmla="*/ 163 h 193"/>
              <a:gd name="T98" fmla="*/ 122 w 193"/>
              <a:gd name="T99" fmla="*/ 156 h 193"/>
              <a:gd name="T100" fmla="*/ 134 w 193"/>
              <a:gd name="T101" fmla="*/ 131 h 193"/>
              <a:gd name="T102" fmla="*/ 139 w 193"/>
              <a:gd name="T103" fmla="*/ 121 h 193"/>
              <a:gd name="T104" fmla="*/ 148 w 193"/>
              <a:gd name="T105" fmla="*/ 120 h 193"/>
              <a:gd name="T106" fmla="*/ 171 w 193"/>
              <a:gd name="T107" fmla="*/ 120 h 193"/>
              <a:gd name="T108" fmla="*/ 172 w 193"/>
              <a:gd name="T109" fmla="*/ 133 h 193"/>
              <a:gd name="T110" fmla="*/ 172 w 193"/>
              <a:gd name="T111" fmla="*/ 141 h 193"/>
              <a:gd name="T112" fmla="*/ 171 w 193"/>
              <a:gd name="T113" fmla="*/ 146 h 193"/>
              <a:gd name="T114" fmla="*/ 167 w 193"/>
              <a:gd name="T115" fmla="*/ 15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3" h="193">
                <a:moveTo>
                  <a:pt x="177" y="149"/>
                </a:moveTo>
                <a:cubicBezTo>
                  <a:pt x="178" y="148"/>
                  <a:pt x="178" y="147"/>
                  <a:pt x="178" y="147"/>
                </a:cubicBezTo>
                <a:cubicBezTo>
                  <a:pt x="178" y="147"/>
                  <a:pt x="179" y="146"/>
                  <a:pt x="180" y="145"/>
                </a:cubicBezTo>
                <a:cubicBezTo>
                  <a:pt x="187" y="131"/>
                  <a:pt x="193" y="117"/>
                  <a:pt x="193" y="96"/>
                </a:cubicBezTo>
                <a:cubicBezTo>
                  <a:pt x="193" y="95"/>
                  <a:pt x="192" y="94"/>
                  <a:pt x="192" y="94"/>
                </a:cubicBezTo>
                <a:cubicBezTo>
                  <a:pt x="192" y="93"/>
                  <a:pt x="193" y="93"/>
                  <a:pt x="193" y="92"/>
                </a:cubicBezTo>
                <a:cubicBezTo>
                  <a:pt x="192" y="87"/>
                  <a:pt x="192" y="83"/>
                  <a:pt x="191" y="79"/>
                </a:cubicBezTo>
                <a:cubicBezTo>
                  <a:pt x="191" y="79"/>
                  <a:pt x="191" y="79"/>
                  <a:pt x="191" y="79"/>
                </a:cubicBezTo>
                <a:cubicBezTo>
                  <a:pt x="191" y="79"/>
                  <a:pt x="191" y="79"/>
                  <a:pt x="191" y="79"/>
                </a:cubicBezTo>
                <a:cubicBezTo>
                  <a:pt x="191" y="79"/>
                  <a:pt x="191" y="79"/>
                  <a:pt x="190" y="79"/>
                </a:cubicBezTo>
                <a:cubicBezTo>
                  <a:pt x="190" y="79"/>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89" y="80"/>
                  <a:pt x="189" y="80"/>
                  <a:pt x="189" y="80"/>
                </a:cubicBezTo>
                <a:cubicBezTo>
                  <a:pt x="189" y="80"/>
                  <a:pt x="189" y="80"/>
                  <a:pt x="189" y="80"/>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8" y="81"/>
                  <a:pt x="188" y="81"/>
                  <a:pt x="188" y="81"/>
                </a:cubicBezTo>
                <a:cubicBezTo>
                  <a:pt x="188" y="81"/>
                  <a:pt x="188" y="81"/>
                  <a:pt x="188" y="81"/>
                </a:cubicBezTo>
                <a:cubicBezTo>
                  <a:pt x="188" y="82"/>
                  <a:pt x="188" y="82"/>
                  <a:pt x="187" y="82"/>
                </a:cubicBezTo>
                <a:cubicBezTo>
                  <a:pt x="187" y="82"/>
                  <a:pt x="187" y="82"/>
                  <a:pt x="187" y="82"/>
                </a:cubicBezTo>
                <a:cubicBezTo>
                  <a:pt x="187" y="82"/>
                  <a:pt x="187" y="82"/>
                  <a:pt x="187" y="82"/>
                </a:cubicBezTo>
                <a:cubicBezTo>
                  <a:pt x="186" y="82"/>
                  <a:pt x="186" y="82"/>
                  <a:pt x="186" y="82"/>
                </a:cubicBezTo>
                <a:cubicBezTo>
                  <a:pt x="186" y="82"/>
                  <a:pt x="186" y="82"/>
                  <a:pt x="186" y="82"/>
                </a:cubicBezTo>
                <a:cubicBezTo>
                  <a:pt x="186" y="82"/>
                  <a:pt x="186" y="82"/>
                  <a:pt x="186" y="82"/>
                </a:cubicBezTo>
                <a:cubicBezTo>
                  <a:pt x="186" y="82"/>
                  <a:pt x="185" y="82"/>
                  <a:pt x="185" y="82"/>
                </a:cubicBezTo>
                <a:cubicBezTo>
                  <a:pt x="185" y="82"/>
                  <a:pt x="185" y="82"/>
                  <a:pt x="185" y="82"/>
                </a:cubicBezTo>
                <a:cubicBezTo>
                  <a:pt x="185" y="82"/>
                  <a:pt x="184" y="82"/>
                  <a:pt x="183" y="83"/>
                </a:cubicBezTo>
                <a:cubicBezTo>
                  <a:pt x="183" y="82"/>
                  <a:pt x="183" y="81"/>
                  <a:pt x="183" y="81"/>
                </a:cubicBezTo>
                <a:cubicBezTo>
                  <a:pt x="183" y="80"/>
                  <a:pt x="182" y="80"/>
                  <a:pt x="182" y="79"/>
                </a:cubicBezTo>
                <a:cubicBezTo>
                  <a:pt x="182" y="79"/>
                  <a:pt x="182" y="79"/>
                  <a:pt x="182" y="78"/>
                </a:cubicBezTo>
                <a:cubicBezTo>
                  <a:pt x="182" y="78"/>
                  <a:pt x="181" y="77"/>
                  <a:pt x="181" y="77"/>
                </a:cubicBezTo>
                <a:cubicBezTo>
                  <a:pt x="181" y="77"/>
                  <a:pt x="181" y="76"/>
                  <a:pt x="181" y="76"/>
                </a:cubicBezTo>
                <a:cubicBezTo>
                  <a:pt x="181" y="76"/>
                  <a:pt x="180" y="75"/>
                  <a:pt x="180" y="74"/>
                </a:cubicBezTo>
                <a:cubicBezTo>
                  <a:pt x="180" y="74"/>
                  <a:pt x="180" y="74"/>
                  <a:pt x="179" y="73"/>
                </a:cubicBezTo>
                <a:cubicBezTo>
                  <a:pt x="179" y="73"/>
                  <a:pt x="179" y="73"/>
                  <a:pt x="179" y="73"/>
                </a:cubicBezTo>
                <a:cubicBezTo>
                  <a:pt x="179" y="73"/>
                  <a:pt x="179" y="72"/>
                  <a:pt x="179" y="72"/>
                </a:cubicBezTo>
                <a:cubicBezTo>
                  <a:pt x="179" y="72"/>
                  <a:pt x="179" y="72"/>
                  <a:pt x="179" y="72"/>
                </a:cubicBezTo>
                <a:cubicBezTo>
                  <a:pt x="179" y="72"/>
                  <a:pt x="178" y="71"/>
                  <a:pt x="178" y="71"/>
                </a:cubicBezTo>
                <a:cubicBezTo>
                  <a:pt x="178" y="70"/>
                  <a:pt x="178" y="70"/>
                  <a:pt x="178" y="70"/>
                </a:cubicBezTo>
                <a:cubicBezTo>
                  <a:pt x="178" y="70"/>
                  <a:pt x="178" y="70"/>
                  <a:pt x="178" y="70"/>
                </a:cubicBezTo>
                <a:cubicBezTo>
                  <a:pt x="177" y="69"/>
                  <a:pt x="177" y="68"/>
                  <a:pt x="176" y="68"/>
                </a:cubicBezTo>
                <a:cubicBezTo>
                  <a:pt x="176" y="67"/>
                  <a:pt x="176" y="67"/>
                  <a:pt x="176" y="67"/>
                </a:cubicBezTo>
                <a:cubicBezTo>
                  <a:pt x="176" y="66"/>
                  <a:pt x="175" y="66"/>
                  <a:pt x="175" y="65"/>
                </a:cubicBezTo>
                <a:cubicBezTo>
                  <a:pt x="175" y="65"/>
                  <a:pt x="175" y="65"/>
                  <a:pt x="175" y="65"/>
                </a:cubicBezTo>
                <a:cubicBezTo>
                  <a:pt x="174" y="64"/>
                  <a:pt x="173" y="63"/>
                  <a:pt x="173" y="62"/>
                </a:cubicBezTo>
                <a:cubicBezTo>
                  <a:pt x="173" y="62"/>
                  <a:pt x="173" y="62"/>
                  <a:pt x="173" y="62"/>
                </a:cubicBezTo>
                <a:cubicBezTo>
                  <a:pt x="173" y="62"/>
                  <a:pt x="173" y="62"/>
                  <a:pt x="173" y="62"/>
                </a:cubicBezTo>
                <a:cubicBezTo>
                  <a:pt x="172" y="61"/>
                  <a:pt x="172" y="61"/>
                  <a:pt x="172" y="60"/>
                </a:cubicBezTo>
                <a:cubicBezTo>
                  <a:pt x="171" y="60"/>
                  <a:pt x="171" y="60"/>
                  <a:pt x="171" y="60"/>
                </a:cubicBezTo>
                <a:cubicBezTo>
                  <a:pt x="171" y="59"/>
                  <a:pt x="171" y="59"/>
                  <a:pt x="170" y="58"/>
                </a:cubicBezTo>
                <a:cubicBezTo>
                  <a:pt x="169" y="56"/>
                  <a:pt x="167" y="54"/>
                  <a:pt x="166" y="53"/>
                </a:cubicBezTo>
                <a:cubicBezTo>
                  <a:pt x="166" y="53"/>
                  <a:pt x="166" y="53"/>
                  <a:pt x="166" y="53"/>
                </a:cubicBezTo>
                <a:cubicBezTo>
                  <a:pt x="165" y="52"/>
                  <a:pt x="165" y="52"/>
                  <a:pt x="165" y="51"/>
                </a:cubicBezTo>
                <a:cubicBezTo>
                  <a:pt x="164" y="51"/>
                  <a:pt x="164" y="51"/>
                  <a:pt x="164" y="51"/>
                </a:cubicBezTo>
                <a:cubicBezTo>
                  <a:pt x="164" y="51"/>
                  <a:pt x="164" y="51"/>
                  <a:pt x="164" y="51"/>
                </a:cubicBezTo>
                <a:cubicBezTo>
                  <a:pt x="163" y="50"/>
                  <a:pt x="163" y="50"/>
                  <a:pt x="163" y="50"/>
                </a:cubicBezTo>
                <a:cubicBezTo>
                  <a:pt x="163" y="49"/>
                  <a:pt x="163" y="49"/>
                  <a:pt x="164" y="48"/>
                </a:cubicBezTo>
                <a:cubicBezTo>
                  <a:pt x="164" y="47"/>
                  <a:pt x="164" y="46"/>
                  <a:pt x="164" y="44"/>
                </a:cubicBezTo>
                <a:cubicBezTo>
                  <a:pt x="164" y="43"/>
                  <a:pt x="164" y="43"/>
                  <a:pt x="164" y="42"/>
                </a:cubicBezTo>
                <a:cubicBezTo>
                  <a:pt x="164" y="41"/>
                  <a:pt x="164" y="40"/>
                  <a:pt x="164" y="39"/>
                </a:cubicBezTo>
                <a:cubicBezTo>
                  <a:pt x="164" y="39"/>
                  <a:pt x="164" y="39"/>
                  <a:pt x="164" y="39"/>
                </a:cubicBezTo>
                <a:cubicBezTo>
                  <a:pt x="164" y="38"/>
                  <a:pt x="164" y="37"/>
                  <a:pt x="164" y="37"/>
                </a:cubicBezTo>
                <a:cubicBezTo>
                  <a:pt x="164" y="36"/>
                  <a:pt x="164" y="36"/>
                  <a:pt x="164" y="36"/>
                </a:cubicBezTo>
                <a:cubicBezTo>
                  <a:pt x="164" y="35"/>
                  <a:pt x="164" y="34"/>
                  <a:pt x="164" y="34"/>
                </a:cubicBezTo>
                <a:cubicBezTo>
                  <a:pt x="164" y="34"/>
                  <a:pt x="164" y="33"/>
                  <a:pt x="164" y="33"/>
                </a:cubicBezTo>
                <a:cubicBezTo>
                  <a:pt x="164" y="33"/>
                  <a:pt x="164" y="33"/>
                  <a:pt x="164" y="33"/>
                </a:cubicBezTo>
                <a:cubicBezTo>
                  <a:pt x="163" y="32"/>
                  <a:pt x="163" y="31"/>
                  <a:pt x="163" y="31"/>
                </a:cubicBezTo>
                <a:cubicBezTo>
                  <a:pt x="165" y="31"/>
                  <a:pt x="167" y="33"/>
                  <a:pt x="169" y="34"/>
                </a:cubicBezTo>
                <a:cubicBezTo>
                  <a:pt x="169" y="34"/>
                  <a:pt x="169" y="34"/>
                  <a:pt x="169" y="34"/>
                </a:cubicBezTo>
                <a:cubicBezTo>
                  <a:pt x="169" y="35"/>
                  <a:pt x="169" y="35"/>
                  <a:pt x="170" y="35"/>
                </a:cubicBezTo>
                <a:cubicBezTo>
                  <a:pt x="170" y="35"/>
                  <a:pt x="170" y="35"/>
                  <a:pt x="170" y="35"/>
                </a:cubicBezTo>
                <a:cubicBezTo>
                  <a:pt x="170" y="35"/>
                  <a:pt x="170" y="35"/>
                  <a:pt x="170" y="35"/>
                </a:cubicBezTo>
                <a:cubicBezTo>
                  <a:pt x="170" y="35"/>
                  <a:pt x="170" y="35"/>
                  <a:pt x="170" y="35"/>
                </a:cubicBezTo>
                <a:cubicBezTo>
                  <a:pt x="170" y="35"/>
                  <a:pt x="170" y="36"/>
                  <a:pt x="170" y="36"/>
                </a:cubicBezTo>
                <a:cubicBezTo>
                  <a:pt x="171" y="36"/>
                  <a:pt x="171" y="36"/>
                  <a:pt x="171" y="36"/>
                </a:cubicBezTo>
                <a:cubicBezTo>
                  <a:pt x="171" y="36"/>
                  <a:pt x="171" y="36"/>
                  <a:pt x="171" y="36"/>
                </a:cubicBezTo>
                <a:cubicBezTo>
                  <a:pt x="171" y="35"/>
                  <a:pt x="171" y="35"/>
                  <a:pt x="171" y="34"/>
                </a:cubicBezTo>
                <a:cubicBezTo>
                  <a:pt x="160" y="21"/>
                  <a:pt x="145" y="12"/>
                  <a:pt x="129" y="6"/>
                </a:cubicBezTo>
                <a:cubicBezTo>
                  <a:pt x="128" y="5"/>
                  <a:pt x="128" y="6"/>
                  <a:pt x="127" y="6"/>
                </a:cubicBezTo>
                <a:cubicBezTo>
                  <a:pt x="128" y="5"/>
                  <a:pt x="127" y="5"/>
                  <a:pt x="127" y="5"/>
                </a:cubicBezTo>
                <a:cubicBezTo>
                  <a:pt x="117" y="2"/>
                  <a:pt x="107" y="0"/>
                  <a:pt x="96" y="0"/>
                </a:cubicBezTo>
                <a:cubicBezTo>
                  <a:pt x="85" y="0"/>
                  <a:pt x="75" y="1"/>
                  <a:pt x="66" y="5"/>
                </a:cubicBezTo>
                <a:cubicBezTo>
                  <a:pt x="65" y="6"/>
                  <a:pt x="65" y="6"/>
                  <a:pt x="65" y="6"/>
                </a:cubicBezTo>
                <a:cubicBezTo>
                  <a:pt x="65" y="6"/>
                  <a:pt x="62" y="6"/>
                  <a:pt x="60" y="7"/>
                </a:cubicBezTo>
                <a:cubicBezTo>
                  <a:pt x="45" y="13"/>
                  <a:pt x="31" y="24"/>
                  <a:pt x="21" y="37"/>
                </a:cubicBezTo>
                <a:cubicBezTo>
                  <a:pt x="20" y="37"/>
                  <a:pt x="20" y="38"/>
                  <a:pt x="20" y="38"/>
                </a:cubicBezTo>
                <a:cubicBezTo>
                  <a:pt x="22" y="37"/>
                  <a:pt x="26" y="33"/>
                  <a:pt x="30" y="31"/>
                </a:cubicBezTo>
                <a:cubicBezTo>
                  <a:pt x="30" y="31"/>
                  <a:pt x="30" y="31"/>
                  <a:pt x="30" y="31"/>
                </a:cubicBezTo>
                <a:cubicBezTo>
                  <a:pt x="31" y="30"/>
                  <a:pt x="31" y="30"/>
                  <a:pt x="31" y="30"/>
                </a:cubicBezTo>
                <a:cubicBezTo>
                  <a:pt x="31" y="30"/>
                  <a:pt x="31" y="30"/>
                  <a:pt x="32" y="30"/>
                </a:cubicBezTo>
                <a:cubicBezTo>
                  <a:pt x="32" y="30"/>
                  <a:pt x="32" y="30"/>
                  <a:pt x="32" y="29"/>
                </a:cubicBezTo>
                <a:cubicBezTo>
                  <a:pt x="32" y="29"/>
                  <a:pt x="33" y="29"/>
                  <a:pt x="33" y="29"/>
                </a:cubicBezTo>
                <a:cubicBezTo>
                  <a:pt x="33" y="29"/>
                  <a:pt x="33" y="29"/>
                  <a:pt x="33" y="29"/>
                </a:cubicBezTo>
                <a:cubicBezTo>
                  <a:pt x="33" y="29"/>
                  <a:pt x="33" y="29"/>
                  <a:pt x="34" y="29"/>
                </a:cubicBezTo>
                <a:cubicBezTo>
                  <a:pt x="34" y="29"/>
                  <a:pt x="34" y="29"/>
                  <a:pt x="34" y="29"/>
                </a:cubicBezTo>
                <a:cubicBezTo>
                  <a:pt x="34" y="29"/>
                  <a:pt x="34" y="29"/>
                  <a:pt x="34" y="29"/>
                </a:cubicBezTo>
                <a:cubicBezTo>
                  <a:pt x="34" y="29"/>
                  <a:pt x="34" y="29"/>
                  <a:pt x="34" y="28"/>
                </a:cubicBezTo>
                <a:cubicBezTo>
                  <a:pt x="34" y="29"/>
                  <a:pt x="34" y="29"/>
                  <a:pt x="34" y="29"/>
                </a:cubicBezTo>
                <a:cubicBezTo>
                  <a:pt x="34" y="29"/>
                  <a:pt x="34" y="29"/>
                  <a:pt x="34" y="29"/>
                </a:cubicBezTo>
                <a:cubicBezTo>
                  <a:pt x="34" y="30"/>
                  <a:pt x="34" y="30"/>
                  <a:pt x="34" y="30"/>
                </a:cubicBezTo>
                <a:cubicBezTo>
                  <a:pt x="34" y="30"/>
                  <a:pt x="34" y="30"/>
                  <a:pt x="34" y="31"/>
                </a:cubicBezTo>
                <a:cubicBezTo>
                  <a:pt x="34" y="31"/>
                  <a:pt x="34" y="32"/>
                  <a:pt x="34" y="33"/>
                </a:cubicBezTo>
                <a:cubicBezTo>
                  <a:pt x="34" y="33"/>
                  <a:pt x="34" y="33"/>
                  <a:pt x="34" y="33"/>
                </a:cubicBezTo>
                <a:cubicBezTo>
                  <a:pt x="34" y="33"/>
                  <a:pt x="34" y="34"/>
                  <a:pt x="33" y="35"/>
                </a:cubicBezTo>
                <a:cubicBezTo>
                  <a:pt x="33" y="35"/>
                  <a:pt x="33" y="35"/>
                  <a:pt x="33" y="35"/>
                </a:cubicBezTo>
                <a:cubicBezTo>
                  <a:pt x="33" y="35"/>
                  <a:pt x="33" y="36"/>
                  <a:pt x="33" y="36"/>
                </a:cubicBezTo>
                <a:cubicBezTo>
                  <a:pt x="33" y="37"/>
                  <a:pt x="33" y="37"/>
                  <a:pt x="33" y="37"/>
                </a:cubicBezTo>
                <a:cubicBezTo>
                  <a:pt x="33" y="37"/>
                  <a:pt x="33" y="38"/>
                  <a:pt x="33" y="38"/>
                </a:cubicBezTo>
                <a:cubicBezTo>
                  <a:pt x="33" y="39"/>
                  <a:pt x="33" y="39"/>
                  <a:pt x="33" y="39"/>
                </a:cubicBezTo>
                <a:cubicBezTo>
                  <a:pt x="33" y="39"/>
                  <a:pt x="33" y="39"/>
                  <a:pt x="33" y="40"/>
                </a:cubicBezTo>
                <a:cubicBezTo>
                  <a:pt x="33" y="40"/>
                  <a:pt x="33" y="41"/>
                  <a:pt x="33" y="42"/>
                </a:cubicBezTo>
                <a:cubicBezTo>
                  <a:pt x="33" y="42"/>
                  <a:pt x="33" y="42"/>
                  <a:pt x="33" y="42"/>
                </a:cubicBezTo>
                <a:cubicBezTo>
                  <a:pt x="33" y="43"/>
                  <a:pt x="33" y="43"/>
                  <a:pt x="33" y="44"/>
                </a:cubicBezTo>
                <a:cubicBezTo>
                  <a:pt x="33" y="45"/>
                  <a:pt x="33" y="45"/>
                  <a:pt x="33" y="46"/>
                </a:cubicBezTo>
                <a:cubicBezTo>
                  <a:pt x="33" y="46"/>
                  <a:pt x="33" y="46"/>
                  <a:pt x="33" y="47"/>
                </a:cubicBezTo>
                <a:cubicBezTo>
                  <a:pt x="33" y="47"/>
                  <a:pt x="33" y="47"/>
                  <a:pt x="33" y="47"/>
                </a:cubicBezTo>
                <a:cubicBezTo>
                  <a:pt x="34" y="48"/>
                  <a:pt x="34" y="49"/>
                  <a:pt x="34" y="49"/>
                </a:cubicBezTo>
                <a:cubicBezTo>
                  <a:pt x="33" y="50"/>
                  <a:pt x="32" y="51"/>
                  <a:pt x="31" y="51"/>
                </a:cubicBezTo>
                <a:cubicBezTo>
                  <a:pt x="31" y="51"/>
                  <a:pt x="31" y="52"/>
                  <a:pt x="31" y="52"/>
                </a:cubicBezTo>
                <a:cubicBezTo>
                  <a:pt x="30" y="52"/>
                  <a:pt x="30" y="52"/>
                  <a:pt x="30" y="53"/>
                </a:cubicBezTo>
                <a:cubicBezTo>
                  <a:pt x="29" y="53"/>
                  <a:pt x="29" y="53"/>
                  <a:pt x="29" y="54"/>
                </a:cubicBezTo>
                <a:cubicBezTo>
                  <a:pt x="28" y="54"/>
                  <a:pt x="28" y="54"/>
                  <a:pt x="28" y="55"/>
                </a:cubicBezTo>
                <a:cubicBezTo>
                  <a:pt x="28" y="55"/>
                  <a:pt x="27" y="55"/>
                  <a:pt x="27" y="55"/>
                </a:cubicBezTo>
                <a:cubicBezTo>
                  <a:pt x="27" y="56"/>
                  <a:pt x="26" y="56"/>
                  <a:pt x="26" y="56"/>
                </a:cubicBezTo>
                <a:cubicBezTo>
                  <a:pt x="26" y="57"/>
                  <a:pt x="25" y="57"/>
                  <a:pt x="25" y="58"/>
                </a:cubicBezTo>
                <a:cubicBezTo>
                  <a:pt x="25" y="58"/>
                  <a:pt x="24" y="59"/>
                  <a:pt x="24" y="59"/>
                </a:cubicBezTo>
                <a:cubicBezTo>
                  <a:pt x="24" y="59"/>
                  <a:pt x="24" y="59"/>
                  <a:pt x="24" y="59"/>
                </a:cubicBezTo>
                <a:cubicBezTo>
                  <a:pt x="24" y="59"/>
                  <a:pt x="23" y="60"/>
                  <a:pt x="23" y="60"/>
                </a:cubicBezTo>
                <a:cubicBezTo>
                  <a:pt x="23" y="60"/>
                  <a:pt x="22" y="61"/>
                  <a:pt x="22" y="62"/>
                </a:cubicBezTo>
                <a:cubicBezTo>
                  <a:pt x="22" y="62"/>
                  <a:pt x="22" y="62"/>
                  <a:pt x="22" y="62"/>
                </a:cubicBezTo>
                <a:cubicBezTo>
                  <a:pt x="22" y="62"/>
                  <a:pt x="21" y="63"/>
                  <a:pt x="21" y="63"/>
                </a:cubicBezTo>
                <a:cubicBezTo>
                  <a:pt x="21" y="63"/>
                  <a:pt x="21" y="64"/>
                  <a:pt x="20" y="64"/>
                </a:cubicBezTo>
                <a:cubicBezTo>
                  <a:pt x="20" y="64"/>
                  <a:pt x="20" y="64"/>
                  <a:pt x="20" y="64"/>
                </a:cubicBezTo>
                <a:cubicBezTo>
                  <a:pt x="20" y="65"/>
                  <a:pt x="20" y="65"/>
                  <a:pt x="20" y="65"/>
                </a:cubicBezTo>
                <a:cubicBezTo>
                  <a:pt x="19" y="66"/>
                  <a:pt x="19" y="66"/>
                  <a:pt x="19" y="67"/>
                </a:cubicBezTo>
                <a:cubicBezTo>
                  <a:pt x="19" y="67"/>
                  <a:pt x="19" y="67"/>
                  <a:pt x="19" y="67"/>
                </a:cubicBezTo>
                <a:cubicBezTo>
                  <a:pt x="18" y="68"/>
                  <a:pt x="18" y="69"/>
                  <a:pt x="18" y="70"/>
                </a:cubicBezTo>
                <a:cubicBezTo>
                  <a:pt x="17" y="71"/>
                  <a:pt x="17" y="72"/>
                  <a:pt x="16" y="73"/>
                </a:cubicBezTo>
                <a:cubicBezTo>
                  <a:pt x="16" y="73"/>
                  <a:pt x="16" y="73"/>
                  <a:pt x="16" y="73"/>
                </a:cubicBezTo>
                <a:cubicBezTo>
                  <a:pt x="16" y="74"/>
                  <a:pt x="16" y="75"/>
                  <a:pt x="16" y="75"/>
                </a:cubicBezTo>
                <a:cubicBezTo>
                  <a:pt x="16" y="75"/>
                  <a:pt x="16" y="75"/>
                  <a:pt x="16" y="75"/>
                </a:cubicBezTo>
                <a:cubicBezTo>
                  <a:pt x="15" y="77"/>
                  <a:pt x="15" y="79"/>
                  <a:pt x="14" y="80"/>
                </a:cubicBezTo>
                <a:cubicBezTo>
                  <a:pt x="14" y="81"/>
                  <a:pt x="14" y="82"/>
                  <a:pt x="14" y="83"/>
                </a:cubicBezTo>
                <a:cubicBezTo>
                  <a:pt x="14" y="83"/>
                  <a:pt x="14" y="83"/>
                  <a:pt x="14" y="83"/>
                </a:cubicBezTo>
                <a:cubicBezTo>
                  <a:pt x="14" y="83"/>
                  <a:pt x="14" y="83"/>
                  <a:pt x="14"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2" y="83"/>
                </a:cubicBezTo>
                <a:cubicBezTo>
                  <a:pt x="12" y="83"/>
                  <a:pt x="12" y="83"/>
                  <a:pt x="12" y="83"/>
                </a:cubicBezTo>
                <a:cubicBezTo>
                  <a:pt x="12" y="83"/>
                  <a:pt x="12" y="83"/>
                  <a:pt x="12" y="83"/>
                </a:cubicBezTo>
                <a:cubicBezTo>
                  <a:pt x="12" y="83"/>
                  <a:pt x="12" y="83"/>
                  <a:pt x="12" y="83"/>
                </a:cubicBezTo>
                <a:cubicBezTo>
                  <a:pt x="11" y="83"/>
                  <a:pt x="11" y="83"/>
                  <a:pt x="11" y="83"/>
                </a:cubicBezTo>
                <a:cubicBezTo>
                  <a:pt x="11" y="83"/>
                  <a:pt x="11" y="83"/>
                  <a:pt x="11" y="83"/>
                </a:cubicBezTo>
                <a:cubicBezTo>
                  <a:pt x="10" y="82"/>
                  <a:pt x="10" y="82"/>
                  <a:pt x="10" y="82"/>
                </a:cubicBezTo>
                <a:cubicBezTo>
                  <a:pt x="10" y="82"/>
                  <a:pt x="10" y="82"/>
                  <a:pt x="10" y="82"/>
                </a:cubicBezTo>
                <a:cubicBezTo>
                  <a:pt x="10" y="82"/>
                  <a:pt x="10" y="82"/>
                  <a:pt x="9" y="82"/>
                </a:cubicBezTo>
                <a:cubicBezTo>
                  <a:pt x="9" y="82"/>
                  <a:pt x="9" y="82"/>
                  <a:pt x="9" y="82"/>
                </a:cubicBezTo>
                <a:cubicBezTo>
                  <a:pt x="8" y="82"/>
                  <a:pt x="8" y="82"/>
                  <a:pt x="7" y="82"/>
                </a:cubicBezTo>
                <a:cubicBezTo>
                  <a:pt x="7" y="82"/>
                  <a:pt x="7" y="82"/>
                  <a:pt x="7" y="82"/>
                </a:cubicBezTo>
                <a:cubicBezTo>
                  <a:pt x="6" y="82"/>
                  <a:pt x="6" y="82"/>
                  <a:pt x="6" y="82"/>
                </a:cubicBezTo>
                <a:cubicBezTo>
                  <a:pt x="6" y="82"/>
                  <a:pt x="5" y="82"/>
                  <a:pt x="5" y="82"/>
                </a:cubicBezTo>
                <a:cubicBezTo>
                  <a:pt x="5" y="82"/>
                  <a:pt x="5" y="82"/>
                  <a:pt x="5" y="82"/>
                </a:cubicBezTo>
                <a:cubicBezTo>
                  <a:pt x="5" y="82"/>
                  <a:pt x="5" y="81"/>
                  <a:pt x="5" y="81"/>
                </a:cubicBezTo>
                <a:cubicBezTo>
                  <a:pt x="5" y="81"/>
                  <a:pt x="4" y="81"/>
                  <a:pt x="4" y="81"/>
                </a:cubicBezTo>
                <a:cubicBezTo>
                  <a:pt x="4" y="81"/>
                  <a:pt x="4" y="81"/>
                  <a:pt x="4" y="81"/>
                </a:cubicBezTo>
                <a:cubicBezTo>
                  <a:pt x="4" y="81"/>
                  <a:pt x="4" y="81"/>
                  <a:pt x="4" y="81"/>
                </a:cubicBezTo>
                <a:cubicBezTo>
                  <a:pt x="4" y="81"/>
                  <a:pt x="4" y="81"/>
                  <a:pt x="4" y="81"/>
                </a:cubicBezTo>
                <a:cubicBezTo>
                  <a:pt x="3" y="81"/>
                  <a:pt x="3" y="81"/>
                  <a:pt x="3" y="81"/>
                </a:cubicBezTo>
                <a:cubicBezTo>
                  <a:pt x="3" y="81"/>
                  <a:pt x="3" y="81"/>
                  <a:pt x="3" y="81"/>
                </a:cubicBezTo>
                <a:cubicBezTo>
                  <a:pt x="3" y="81"/>
                  <a:pt x="3" y="81"/>
                  <a:pt x="3" y="81"/>
                </a:cubicBezTo>
                <a:cubicBezTo>
                  <a:pt x="2" y="81"/>
                  <a:pt x="2" y="81"/>
                  <a:pt x="2" y="81"/>
                </a:cubicBezTo>
                <a:cubicBezTo>
                  <a:pt x="1" y="86"/>
                  <a:pt x="0" y="91"/>
                  <a:pt x="0" y="96"/>
                </a:cubicBezTo>
                <a:cubicBezTo>
                  <a:pt x="0" y="113"/>
                  <a:pt x="5" y="129"/>
                  <a:pt x="12" y="143"/>
                </a:cubicBezTo>
                <a:cubicBezTo>
                  <a:pt x="13" y="145"/>
                  <a:pt x="16" y="148"/>
                  <a:pt x="17" y="148"/>
                </a:cubicBezTo>
                <a:cubicBezTo>
                  <a:pt x="16" y="149"/>
                  <a:pt x="16" y="149"/>
                  <a:pt x="17" y="150"/>
                </a:cubicBezTo>
                <a:cubicBezTo>
                  <a:pt x="28" y="168"/>
                  <a:pt x="46" y="181"/>
                  <a:pt x="67" y="188"/>
                </a:cubicBezTo>
                <a:cubicBezTo>
                  <a:pt x="69" y="189"/>
                  <a:pt x="71" y="188"/>
                  <a:pt x="73" y="188"/>
                </a:cubicBezTo>
                <a:cubicBezTo>
                  <a:pt x="73" y="189"/>
                  <a:pt x="76" y="190"/>
                  <a:pt x="78" y="191"/>
                </a:cubicBezTo>
                <a:cubicBezTo>
                  <a:pt x="84" y="192"/>
                  <a:pt x="90" y="193"/>
                  <a:pt x="96" y="193"/>
                </a:cubicBezTo>
                <a:cubicBezTo>
                  <a:pt x="103" y="193"/>
                  <a:pt x="110" y="192"/>
                  <a:pt x="116" y="190"/>
                </a:cubicBezTo>
                <a:cubicBezTo>
                  <a:pt x="118" y="190"/>
                  <a:pt x="121" y="189"/>
                  <a:pt x="122" y="188"/>
                </a:cubicBezTo>
                <a:cubicBezTo>
                  <a:pt x="122" y="188"/>
                  <a:pt x="123" y="188"/>
                  <a:pt x="124" y="188"/>
                </a:cubicBezTo>
                <a:cubicBezTo>
                  <a:pt x="148" y="181"/>
                  <a:pt x="166" y="167"/>
                  <a:pt x="177" y="149"/>
                </a:cubicBezTo>
                <a:close/>
                <a:moveTo>
                  <a:pt x="77" y="153"/>
                </a:moveTo>
                <a:cubicBezTo>
                  <a:pt x="77" y="153"/>
                  <a:pt x="77" y="153"/>
                  <a:pt x="76" y="154"/>
                </a:cubicBezTo>
                <a:cubicBezTo>
                  <a:pt x="76" y="154"/>
                  <a:pt x="76" y="154"/>
                  <a:pt x="76" y="154"/>
                </a:cubicBezTo>
                <a:cubicBezTo>
                  <a:pt x="76" y="154"/>
                  <a:pt x="76" y="155"/>
                  <a:pt x="75" y="155"/>
                </a:cubicBezTo>
                <a:cubicBezTo>
                  <a:pt x="75" y="155"/>
                  <a:pt x="75" y="155"/>
                  <a:pt x="75" y="155"/>
                </a:cubicBezTo>
                <a:cubicBezTo>
                  <a:pt x="75" y="155"/>
                  <a:pt x="75" y="156"/>
                  <a:pt x="74" y="156"/>
                </a:cubicBezTo>
                <a:cubicBezTo>
                  <a:pt x="74" y="156"/>
                  <a:pt x="74" y="156"/>
                  <a:pt x="74" y="156"/>
                </a:cubicBezTo>
                <a:cubicBezTo>
                  <a:pt x="74" y="156"/>
                  <a:pt x="74" y="156"/>
                  <a:pt x="74" y="156"/>
                </a:cubicBezTo>
                <a:cubicBezTo>
                  <a:pt x="74" y="156"/>
                  <a:pt x="74" y="156"/>
                  <a:pt x="74" y="156"/>
                </a:cubicBezTo>
                <a:cubicBezTo>
                  <a:pt x="74" y="157"/>
                  <a:pt x="74" y="157"/>
                  <a:pt x="74" y="157"/>
                </a:cubicBezTo>
                <a:cubicBezTo>
                  <a:pt x="73" y="157"/>
                  <a:pt x="73" y="158"/>
                  <a:pt x="73" y="158"/>
                </a:cubicBezTo>
                <a:cubicBezTo>
                  <a:pt x="73" y="158"/>
                  <a:pt x="73" y="158"/>
                  <a:pt x="73" y="158"/>
                </a:cubicBezTo>
                <a:cubicBezTo>
                  <a:pt x="72" y="158"/>
                  <a:pt x="72" y="159"/>
                  <a:pt x="71" y="159"/>
                </a:cubicBezTo>
                <a:cubicBezTo>
                  <a:pt x="71" y="159"/>
                  <a:pt x="71" y="159"/>
                  <a:pt x="71" y="159"/>
                </a:cubicBezTo>
                <a:cubicBezTo>
                  <a:pt x="71" y="160"/>
                  <a:pt x="70" y="160"/>
                  <a:pt x="70" y="161"/>
                </a:cubicBezTo>
                <a:cubicBezTo>
                  <a:pt x="70" y="161"/>
                  <a:pt x="69" y="161"/>
                  <a:pt x="69" y="161"/>
                </a:cubicBezTo>
                <a:cubicBezTo>
                  <a:pt x="69" y="162"/>
                  <a:pt x="69" y="162"/>
                  <a:pt x="69" y="162"/>
                </a:cubicBezTo>
                <a:cubicBezTo>
                  <a:pt x="68" y="162"/>
                  <a:pt x="68" y="163"/>
                  <a:pt x="67" y="163"/>
                </a:cubicBezTo>
                <a:cubicBezTo>
                  <a:pt x="67" y="163"/>
                  <a:pt x="67" y="163"/>
                  <a:pt x="67" y="163"/>
                </a:cubicBezTo>
                <a:cubicBezTo>
                  <a:pt x="67" y="163"/>
                  <a:pt x="67" y="163"/>
                  <a:pt x="67" y="163"/>
                </a:cubicBezTo>
                <a:cubicBezTo>
                  <a:pt x="67" y="163"/>
                  <a:pt x="67" y="164"/>
                  <a:pt x="66" y="164"/>
                </a:cubicBezTo>
                <a:cubicBezTo>
                  <a:pt x="66" y="164"/>
                  <a:pt x="66" y="164"/>
                  <a:pt x="66" y="164"/>
                </a:cubicBezTo>
                <a:cubicBezTo>
                  <a:pt x="66" y="164"/>
                  <a:pt x="66" y="165"/>
                  <a:pt x="65" y="165"/>
                </a:cubicBezTo>
                <a:cubicBezTo>
                  <a:pt x="65" y="165"/>
                  <a:pt x="65" y="165"/>
                  <a:pt x="65" y="165"/>
                </a:cubicBezTo>
                <a:cubicBezTo>
                  <a:pt x="65" y="165"/>
                  <a:pt x="65" y="165"/>
                  <a:pt x="65" y="165"/>
                </a:cubicBezTo>
                <a:cubicBezTo>
                  <a:pt x="65" y="165"/>
                  <a:pt x="65" y="165"/>
                  <a:pt x="65" y="165"/>
                </a:cubicBezTo>
                <a:cubicBezTo>
                  <a:pt x="64" y="166"/>
                  <a:pt x="64" y="166"/>
                  <a:pt x="64" y="166"/>
                </a:cubicBezTo>
                <a:cubicBezTo>
                  <a:pt x="63" y="166"/>
                  <a:pt x="63" y="166"/>
                  <a:pt x="63" y="166"/>
                </a:cubicBezTo>
                <a:cubicBezTo>
                  <a:pt x="63" y="166"/>
                  <a:pt x="63" y="166"/>
                  <a:pt x="63" y="166"/>
                </a:cubicBezTo>
                <a:cubicBezTo>
                  <a:pt x="63" y="167"/>
                  <a:pt x="63" y="167"/>
                  <a:pt x="63" y="167"/>
                </a:cubicBezTo>
                <a:cubicBezTo>
                  <a:pt x="63" y="167"/>
                  <a:pt x="63" y="167"/>
                  <a:pt x="62" y="167"/>
                </a:cubicBezTo>
                <a:cubicBezTo>
                  <a:pt x="62" y="167"/>
                  <a:pt x="62" y="167"/>
                  <a:pt x="62" y="167"/>
                </a:cubicBezTo>
                <a:cubicBezTo>
                  <a:pt x="62" y="168"/>
                  <a:pt x="62" y="168"/>
                  <a:pt x="62" y="168"/>
                </a:cubicBezTo>
                <a:cubicBezTo>
                  <a:pt x="62" y="168"/>
                  <a:pt x="62" y="168"/>
                  <a:pt x="62" y="168"/>
                </a:cubicBezTo>
                <a:cubicBezTo>
                  <a:pt x="62" y="168"/>
                  <a:pt x="61" y="168"/>
                  <a:pt x="61" y="168"/>
                </a:cubicBezTo>
                <a:cubicBezTo>
                  <a:pt x="61" y="168"/>
                  <a:pt x="61" y="168"/>
                  <a:pt x="61" y="168"/>
                </a:cubicBezTo>
                <a:cubicBezTo>
                  <a:pt x="61" y="168"/>
                  <a:pt x="61" y="168"/>
                  <a:pt x="61" y="168"/>
                </a:cubicBezTo>
                <a:cubicBezTo>
                  <a:pt x="61" y="168"/>
                  <a:pt x="61" y="168"/>
                  <a:pt x="61" y="168"/>
                </a:cubicBezTo>
                <a:cubicBezTo>
                  <a:pt x="61" y="169"/>
                  <a:pt x="60" y="169"/>
                  <a:pt x="60" y="169"/>
                </a:cubicBezTo>
                <a:cubicBezTo>
                  <a:pt x="60" y="169"/>
                  <a:pt x="60" y="169"/>
                  <a:pt x="60" y="169"/>
                </a:cubicBezTo>
                <a:cubicBezTo>
                  <a:pt x="60" y="169"/>
                  <a:pt x="60" y="169"/>
                  <a:pt x="59" y="169"/>
                </a:cubicBezTo>
                <a:cubicBezTo>
                  <a:pt x="59" y="170"/>
                  <a:pt x="59" y="170"/>
                  <a:pt x="59" y="170"/>
                </a:cubicBezTo>
                <a:cubicBezTo>
                  <a:pt x="59" y="170"/>
                  <a:pt x="58" y="170"/>
                  <a:pt x="58" y="170"/>
                </a:cubicBezTo>
                <a:cubicBezTo>
                  <a:pt x="50" y="167"/>
                  <a:pt x="30" y="155"/>
                  <a:pt x="27" y="149"/>
                </a:cubicBezTo>
                <a:cubicBezTo>
                  <a:pt x="26" y="148"/>
                  <a:pt x="26" y="147"/>
                  <a:pt x="26" y="146"/>
                </a:cubicBezTo>
                <a:cubicBezTo>
                  <a:pt x="26" y="146"/>
                  <a:pt x="26" y="146"/>
                  <a:pt x="26" y="146"/>
                </a:cubicBezTo>
                <a:cubicBezTo>
                  <a:pt x="26" y="146"/>
                  <a:pt x="26" y="146"/>
                  <a:pt x="26" y="145"/>
                </a:cubicBezTo>
                <a:cubicBezTo>
                  <a:pt x="26" y="145"/>
                  <a:pt x="26" y="145"/>
                  <a:pt x="26" y="145"/>
                </a:cubicBezTo>
                <a:cubicBezTo>
                  <a:pt x="26" y="145"/>
                  <a:pt x="26" y="145"/>
                  <a:pt x="26" y="145"/>
                </a:cubicBezTo>
                <a:cubicBezTo>
                  <a:pt x="26" y="145"/>
                  <a:pt x="26" y="145"/>
                  <a:pt x="26" y="145"/>
                </a:cubicBezTo>
                <a:cubicBezTo>
                  <a:pt x="26" y="144"/>
                  <a:pt x="26" y="144"/>
                  <a:pt x="26" y="144"/>
                </a:cubicBezTo>
                <a:cubicBezTo>
                  <a:pt x="26" y="144"/>
                  <a:pt x="26" y="144"/>
                  <a:pt x="26" y="144"/>
                </a:cubicBezTo>
                <a:cubicBezTo>
                  <a:pt x="26" y="143"/>
                  <a:pt x="26" y="143"/>
                  <a:pt x="26" y="143"/>
                </a:cubicBezTo>
                <a:cubicBezTo>
                  <a:pt x="26" y="143"/>
                  <a:pt x="25" y="143"/>
                  <a:pt x="25" y="143"/>
                </a:cubicBezTo>
                <a:cubicBezTo>
                  <a:pt x="25" y="142"/>
                  <a:pt x="25" y="142"/>
                  <a:pt x="25" y="142"/>
                </a:cubicBezTo>
                <a:cubicBezTo>
                  <a:pt x="25" y="142"/>
                  <a:pt x="25" y="141"/>
                  <a:pt x="25" y="141"/>
                </a:cubicBezTo>
                <a:cubicBezTo>
                  <a:pt x="25" y="141"/>
                  <a:pt x="25" y="141"/>
                  <a:pt x="25" y="140"/>
                </a:cubicBezTo>
                <a:cubicBezTo>
                  <a:pt x="25" y="140"/>
                  <a:pt x="25" y="140"/>
                  <a:pt x="25" y="140"/>
                </a:cubicBezTo>
                <a:cubicBezTo>
                  <a:pt x="25" y="139"/>
                  <a:pt x="25" y="138"/>
                  <a:pt x="25" y="137"/>
                </a:cubicBezTo>
                <a:cubicBezTo>
                  <a:pt x="25" y="137"/>
                  <a:pt x="25" y="137"/>
                  <a:pt x="25" y="137"/>
                </a:cubicBezTo>
                <a:cubicBezTo>
                  <a:pt x="24" y="134"/>
                  <a:pt x="24" y="130"/>
                  <a:pt x="24" y="127"/>
                </a:cubicBezTo>
                <a:cubicBezTo>
                  <a:pt x="24" y="127"/>
                  <a:pt x="24" y="127"/>
                  <a:pt x="24" y="127"/>
                </a:cubicBezTo>
                <a:cubicBezTo>
                  <a:pt x="24" y="126"/>
                  <a:pt x="24" y="126"/>
                  <a:pt x="24" y="125"/>
                </a:cubicBezTo>
                <a:cubicBezTo>
                  <a:pt x="24" y="125"/>
                  <a:pt x="24" y="125"/>
                  <a:pt x="24" y="125"/>
                </a:cubicBezTo>
                <a:cubicBezTo>
                  <a:pt x="24" y="124"/>
                  <a:pt x="24" y="124"/>
                  <a:pt x="24" y="123"/>
                </a:cubicBezTo>
                <a:cubicBezTo>
                  <a:pt x="24" y="123"/>
                  <a:pt x="24" y="123"/>
                  <a:pt x="24" y="123"/>
                </a:cubicBezTo>
                <a:cubicBezTo>
                  <a:pt x="24" y="122"/>
                  <a:pt x="24" y="122"/>
                  <a:pt x="24" y="121"/>
                </a:cubicBezTo>
                <a:cubicBezTo>
                  <a:pt x="24" y="121"/>
                  <a:pt x="24" y="121"/>
                  <a:pt x="24" y="121"/>
                </a:cubicBezTo>
                <a:cubicBezTo>
                  <a:pt x="24" y="121"/>
                  <a:pt x="24" y="120"/>
                  <a:pt x="24" y="120"/>
                </a:cubicBezTo>
                <a:cubicBezTo>
                  <a:pt x="24" y="120"/>
                  <a:pt x="24" y="120"/>
                  <a:pt x="24" y="119"/>
                </a:cubicBezTo>
                <a:cubicBezTo>
                  <a:pt x="24" y="119"/>
                  <a:pt x="24" y="119"/>
                  <a:pt x="24" y="118"/>
                </a:cubicBezTo>
                <a:cubicBezTo>
                  <a:pt x="24" y="118"/>
                  <a:pt x="24" y="118"/>
                  <a:pt x="24" y="118"/>
                </a:cubicBezTo>
                <a:cubicBezTo>
                  <a:pt x="25" y="118"/>
                  <a:pt x="25" y="117"/>
                  <a:pt x="25" y="117"/>
                </a:cubicBezTo>
                <a:cubicBezTo>
                  <a:pt x="25" y="117"/>
                  <a:pt x="26" y="117"/>
                  <a:pt x="26" y="117"/>
                </a:cubicBezTo>
                <a:cubicBezTo>
                  <a:pt x="26" y="117"/>
                  <a:pt x="27" y="117"/>
                  <a:pt x="27" y="117"/>
                </a:cubicBezTo>
                <a:cubicBezTo>
                  <a:pt x="27" y="117"/>
                  <a:pt x="27" y="117"/>
                  <a:pt x="28" y="117"/>
                </a:cubicBezTo>
                <a:cubicBezTo>
                  <a:pt x="28" y="118"/>
                  <a:pt x="28" y="118"/>
                  <a:pt x="29" y="118"/>
                </a:cubicBezTo>
                <a:cubicBezTo>
                  <a:pt x="29" y="118"/>
                  <a:pt x="29" y="118"/>
                  <a:pt x="29" y="118"/>
                </a:cubicBezTo>
                <a:cubicBezTo>
                  <a:pt x="30" y="118"/>
                  <a:pt x="30" y="118"/>
                  <a:pt x="31" y="118"/>
                </a:cubicBezTo>
                <a:cubicBezTo>
                  <a:pt x="31" y="118"/>
                  <a:pt x="31" y="118"/>
                  <a:pt x="31" y="118"/>
                </a:cubicBezTo>
                <a:cubicBezTo>
                  <a:pt x="32" y="118"/>
                  <a:pt x="32" y="118"/>
                  <a:pt x="33" y="118"/>
                </a:cubicBezTo>
                <a:cubicBezTo>
                  <a:pt x="33" y="118"/>
                  <a:pt x="33" y="118"/>
                  <a:pt x="33" y="118"/>
                </a:cubicBezTo>
                <a:cubicBezTo>
                  <a:pt x="34" y="118"/>
                  <a:pt x="35" y="118"/>
                  <a:pt x="36" y="118"/>
                </a:cubicBezTo>
                <a:cubicBezTo>
                  <a:pt x="36" y="118"/>
                  <a:pt x="36" y="118"/>
                  <a:pt x="36" y="118"/>
                </a:cubicBezTo>
                <a:cubicBezTo>
                  <a:pt x="37" y="118"/>
                  <a:pt x="38" y="119"/>
                  <a:pt x="39" y="119"/>
                </a:cubicBezTo>
                <a:cubicBezTo>
                  <a:pt x="39" y="119"/>
                  <a:pt x="39" y="119"/>
                  <a:pt x="39" y="119"/>
                </a:cubicBezTo>
                <a:cubicBezTo>
                  <a:pt x="40" y="119"/>
                  <a:pt x="41" y="119"/>
                  <a:pt x="42" y="119"/>
                </a:cubicBezTo>
                <a:cubicBezTo>
                  <a:pt x="43" y="119"/>
                  <a:pt x="43" y="119"/>
                  <a:pt x="43" y="119"/>
                </a:cubicBezTo>
                <a:cubicBezTo>
                  <a:pt x="44" y="119"/>
                  <a:pt x="45" y="119"/>
                  <a:pt x="46" y="119"/>
                </a:cubicBezTo>
                <a:cubicBezTo>
                  <a:pt x="46" y="119"/>
                  <a:pt x="46" y="119"/>
                  <a:pt x="47" y="119"/>
                </a:cubicBezTo>
                <a:cubicBezTo>
                  <a:pt x="47" y="119"/>
                  <a:pt x="48" y="119"/>
                  <a:pt x="49" y="119"/>
                </a:cubicBezTo>
                <a:cubicBezTo>
                  <a:pt x="49" y="119"/>
                  <a:pt x="49" y="119"/>
                  <a:pt x="50" y="119"/>
                </a:cubicBezTo>
                <a:cubicBezTo>
                  <a:pt x="50" y="119"/>
                  <a:pt x="50" y="119"/>
                  <a:pt x="50" y="119"/>
                </a:cubicBezTo>
                <a:cubicBezTo>
                  <a:pt x="51" y="119"/>
                  <a:pt x="52" y="119"/>
                  <a:pt x="53" y="119"/>
                </a:cubicBezTo>
                <a:cubicBezTo>
                  <a:pt x="53" y="119"/>
                  <a:pt x="53" y="119"/>
                  <a:pt x="53" y="119"/>
                </a:cubicBezTo>
                <a:cubicBezTo>
                  <a:pt x="53" y="119"/>
                  <a:pt x="53" y="119"/>
                  <a:pt x="53" y="119"/>
                </a:cubicBezTo>
                <a:cubicBezTo>
                  <a:pt x="54" y="119"/>
                  <a:pt x="55" y="119"/>
                  <a:pt x="55" y="119"/>
                </a:cubicBezTo>
                <a:cubicBezTo>
                  <a:pt x="56" y="119"/>
                  <a:pt x="56" y="119"/>
                  <a:pt x="56" y="119"/>
                </a:cubicBezTo>
                <a:cubicBezTo>
                  <a:pt x="57" y="119"/>
                  <a:pt x="58" y="119"/>
                  <a:pt x="59" y="119"/>
                </a:cubicBezTo>
                <a:cubicBezTo>
                  <a:pt x="59" y="120"/>
                  <a:pt x="60" y="121"/>
                  <a:pt x="60" y="122"/>
                </a:cubicBezTo>
                <a:cubicBezTo>
                  <a:pt x="60" y="122"/>
                  <a:pt x="60" y="122"/>
                  <a:pt x="60" y="122"/>
                </a:cubicBezTo>
                <a:cubicBezTo>
                  <a:pt x="61" y="123"/>
                  <a:pt x="61" y="124"/>
                  <a:pt x="61" y="124"/>
                </a:cubicBezTo>
                <a:cubicBezTo>
                  <a:pt x="62" y="125"/>
                  <a:pt x="62" y="125"/>
                  <a:pt x="62" y="126"/>
                </a:cubicBezTo>
                <a:cubicBezTo>
                  <a:pt x="62" y="126"/>
                  <a:pt x="62" y="127"/>
                  <a:pt x="63" y="127"/>
                </a:cubicBezTo>
                <a:cubicBezTo>
                  <a:pt x="63" y="128"/>
                  <a:pt x="64" y="129"/>
                  <a:pt x="64" y="130"/>
                </a:cubicBezTo>
                <a:cubicBezTo>
                  <a:pt x="64" y="130"/>
                  <a:pt x="64" y="130"/>
                  <a:pt x="65" y="130"/>
                </a:cubicBezTo>
                <a:cubicBezTo>
                  <a:pt x="65" y="132"/>
                  <a:pt x="66" y="133"/>
                  <a:pt x="67" y="134"/>
                </a:cubicBezTo>
                <a:cubicBezTo>
                  <a:pt x="67" y="134"/>
                  <a:pt x="67" y="134"/>
                  <a:pt x="67" y="134"/>
                </a:cubicBezTo>
                <a:cubicBezTo>
                  <a:pt x="68" y="137"/>
                  <a:pt x="70" y="140"/>
                  <a:pt x="72" y="142"/>
                </a:cubicBezTo>
                <a:cubicBezTo>
                  <a:pt x="72" y="142"/>
                  <a:pt x="72" y="142"/>
                  <a:pt x="72" y="142"/>
                </a:cubicBezTo>
                <a:cubicBezTo>
                  <a:pt x="72" y="143"/>
                  <a:pt x="73" y="144"/>
                  <a:pt x="73" y="144"/>
                </a:cubicBezTo>
                <a:cubicBezTo>
                  <a:pt x="73" y="145"/>
                  <a:pt x="73" y="145"/>
                  <a:pt x="74" y="145"/>
                </a:cubicBezTo>
                <a:cubicBezTo>
                  <a:pt x="74" y="145"/>
                  <a:pt x="74" y="146"/>
                  <a:pt x="74" y="146"/>
                </a:cubicBezTo>
                <a:cubicBezTo>
                  <a:pt x="76" y="148"/>
                  <a:pt x="77" y="150"/>
                  <a:pt x="78" y="152"/>
                </a:cubicBezTo>
                <a:cubicBezTo>
                  <a:pt x="78" y="152"/>
                  <a:pt x="77" y="152"/>
                  <a:pt x="77" y="153"/>
                </a:cubicBezTo>
                <a:close/>
                <a:moveTo>
                  <a:pt x="116" y="84"/>
                </a:moveTo>
                <a:cubicBezTo>
                  <a:pt x="116" y="84"/>
                  <a:pt x="115" y="84"/>
                  <a:pt x="115" y="84"/>
                </a:cubicBezTo>
                <a:cubicBezTo>
                  <a:pt x="114" y="84"/>
                  <a:pt x="114" y="84"/>
                  <a:pt x="114" y="84"/>
                </a:cubicBezTo>
                <a:cubicBezTo>
                  <a:pt x="113" y="84"/>
                  <a:pt x="113" y="84"/>
                  <a:pt x="112" y="84"/>
                </a:cubicBezTo>
                <a:cubicBezTo>
                  <a:pt x="112" y="84"/>
                  <a:pt x="112" y="84"/>
                  <a:pt x="112" y="84"/>
                </a:cubicBezTo>
                <a:cubicBezTo>
                  <a:pt x="111" y="84"/>
                  <a:pt x="111" y="84"/>
                  <a:pt x="110" y="84"/>
                </a:cubicBezTo>
                <a:cubicBezTo>
                  <a:pt x="110" y="84"/>
                  <a:pt x="110" y="84"/>
                  <a:pt x="110" y="84"/>
                </a:cubicBezTo>
                <a:cubicBezTo>
                  <a:pt x="109" y="84"/>
                  <a:pt x="109" y="84"/>
                  <a:pt x="109" y="84"/>
                </a:cubicBezTo>
                <a:cubicBezTo>
                  <a:pt x="109" y="84"/>
                  <a:pt x="108" y="84"/>
                  <a:pt x="108" y="84"/>
                </a:cubicBezTo>
                <a:cubicBezTo>
                  <a:pt x="107" y="84"/>
                  <a:pt x="107" y="84"/>
                  <a:pt x="107" y="84"/>
                </a:cubicBezTo>
                <a:cubicBezTo>
                  <a:pt x="107" y="84"/>
                  <a:pt x="107" y="84"/>
                  <a:pt x="107" y="84"/>
                </a:cubicBezTo>
                <a:cubicBezTo>
                  <a:pt x="106" y="84"/>
                  <a:pt x="105" y="84"/>
                  <a:pt x="104" y="84"/>
                </a:cubicBezTo>
                <a:cubicBezTo>
                  <a:pt x="103" y="84"/>
                  <a:pt x="103" y="84"/>
                  <a:pt x="103" y="84"/>
                </a:cubicBezTo>
                <a:cubicBezTo>
                  <a:pt x="102" y="84"/>
                  <a:pt x="101" y="84"/>
                  <a:pt x="100" y="84"/>
                </a:cubicBezTo>
                <a:cubicBezTo>
                  <a:pt x="100" y="84"/>
                  <a:pt x="100" y="84"/>
                  <a:pt x="100" y="84"/>
                </a:cubicBezTo>
                <a:cubicBezTo>
                  <a:pt x="99" y="84"/>
                  <a:pt x="99" y="84"/>
                  <a:pt x="99" y="84"/>
                </a:cubicBezTo>
                <a:cubicBezTo>
                  <a:pt x="99" y="84"/>
                  <a:pt x="98" y="84"/>
                  <a:pt x="97" y="84"/>
                </a:cubicBezTo>
                <a:cubicBezTo>
                  <a:pt x="95" y="84"/>
                  <a:pt x="95" y="84"/>
                  <a:pt x="95" y="84"/>
                </a:cubicBezTo>
                <a:cubicBezTo>
                  <a:pt x="95" y="84"/>
                  <a:pt x="94" y="84"/>
                  <a:pt x="94" y="84"/>
                </a:cubicBezTo>
                <a:cubicBezTo>
                  <a:pt x="93" y="84"/>
                  <a:pt x="92" y="84"/>
                  <a:pt x="91" y="84"/>
                </a:cubicBezTo>
                <a:cubicBezTo>
                  <a:pt x="91" y="84"/>
                  <a:pt x="90" y="84"/>
                  <a:pt x="90" y="84"/>
                </a:cubicBezTo>
                <a:cubicBezTo>
                  <a:pt x="89" y="84"/>
                  <a:pt x="88" y="84"/>
                  <a:pt x="87" y="84"/>
                </a:cubicBezTo>
                <a:cubicBezTo>
                  <a:pt x="87" y="84"/>
                  <a:pt x="86" y="84"/>
                  <a:pt x="86" y="84"/>
                </a:cubicBezTo>
                <a:cubicBezTo>
                  <a:pt x="85" y="84"/>
                  <a:pt x="84" y="84"/>
                  <a:pt x="83" y="84"/>
                </a:cubicBezTo>
                <a:cubicBezTo>
                  <a:pt x="83" y="84"/>
                  <a:pt x="83" y="84"/>
                  <a:pt x="82" y="84"/>
                </a:cubicBezTo>
                <a:cubicBezTo>
                  <a:pt x="82" y="84"/>
                  <a:pt x="82" y="84"/>
                  <a:pt x="82" y="84"/>
                </a:cubicBezTo>
                <a:cubicBezTo>
                  <a:pt x="82" y="84"/>
                  <a:pt x="82" y="84"/>
                  <a:pt x="82" y="84"/>
                </a:cubicBezTo>
                <a:cubicBezTo>
                  <a:pt x="81" y="84"/>
                  <a:pt x="81" y="84"/>
                  <a:pt x="80" y="84"/>
                </a:cubicBezTo>
                <a:cubicBezTo>
                  <a:pt x="80" y="84"/>
                  <a:pt x="79" y="84"/>
                  <a:pt x="79" y="84"/>
                </a:cubicBezTo>
                <a:cubicBezTo>
                  <a:pt x="74" y="78"/>
                  <a:pt x="67" y="60"/>
                  <a:pt x="66" y="50"/>
                </a:cubicBezTo>
                <a:cubicBezTo>
                  <a:pt x="74" y="42"/>
                  <a:pt x="89" y="32"/>
                  <a:pt x="98" y="30"/>
                </a:cubicBezTo>
                <a:cubicBezTo>
                  <a:pt x="99" y="30"/>
                  <a:pt x="99" y="30"/>
                  <a:pt x="100" y="30"/>
                </a:cubicBezTo>
                <a:cubicBezTo>
                  <a:pt x="100" y="30"/>
                  <a:pt x="100" y="30"/>
                  <a:pt x="100" y="30"/>
                </a:cubicBezTo>
                <a:cubicBezTo>
                  <a:pt x="100" y="30"/>
                  <a:pt x="100" y="30"/>
                  <a:pt x="100" y="30"/>
                </a:cubicBezTo>
                <a:cubicBezTo>
                  <a:pt x="100" y="30"/>
                  <a:pt x="100" y="30"/>
                  <a:pt x="100" y="30"/>
                </a:cubicBezTo>
                <a:cubicBezTo>
                  <a:pt x="100" y="30"/>
                  <a:pt x="101" y="30"/>
                  <a:pt x="101" y="30"/>
                </a:cubicBezTo>
                <a:cubicBezTo>
                  <a:pt x="101" y="30"/>
                  <a:pt x="101" y="31"/>
                  <a:pt x="101" y="31"/>
                </a:cubicBezTo>
                <a:cubicBezTo>
                  <a:pt x="101" y="31"/>
                  <a:pt x="101" y="31"/>
                  <a:pt x="102" y="31"/>
                </a:cubicBezTo>
                <a:cubicBezTo>
                  <a:pt x="102" y="31"/>
                  <a:pt x="102" y="31"/>
                  <a:pt x="102" y="31"/>
                </a:cubicBezTo>
                <a:cubicBezTo>
                  <a:pt x="102" y="31"/>
                  <a:pt x="102" y="31"/>
                  <a:pt x="102" y="31"/>
                </a:cubicBezTo>
                <a:cubicBezTo>
                  <a:pt x="103" y="31"/>
                  <a:pt x="103" y="31"/>
                  <a:pt x="103" y="31"/>
                </a:cubicBezTo>
                <a:cubicBezTo>
                  <a:pt x="103" y="31"/>
                  <a:pt x="103" y="31"/>
                  <a:pt x="103" y="31"/>
                </a:cubicBezTo>
                <a:cubicBezTo>
                  <a:pt x="106" y="33"/>
                  <a:pt x="109" y="34"/>
                  <a:pt x="111" y="36"/>
                </a:cubicBezTo>
                <a:cubicBezTo>
                  <a:pt x="112" y="36"/>
                  <a:pt x="112" y="36"/>
                  <a:pt x="112" y="36"/>
                </a:cubicBezTo>
                <a:cubicBezTo>
                  <a:pt x="113" y="37"/>
                  <a:pt x="114" y="37"/>
                  <a:pt x="115" y="38"/>
                </a:cubicBezTo>
                <a:cubicBezTo>
                  <a:pt x="115" y="38"/>
                  <a:pt x="115" y="38"/>
                  <a:pt x="115" y="38"/>
                </a:cubicBezTo>
                <a:cubicBezTo>
                  <a:pt x="116" y="39"/>
                  <a:pt x="117" y="39"/>
                  <a:pt x="118" y="40"/>
                </a:cubicBezTo>
                <a:cubicBezTo>
                  <a:pt x="118" y="40"/>
                  <a:pt x="118" y="40"/>
                  <a:pt x="118" y="40"/>
                </a:cubicBezTo>
                <a:cubicBezTo>
                  <a:pt x="119" y="41"/>
                  <a:pt x="120" y="42"/>
                  <a:pt x="121" y="42"/>
                </a:cubicBezTo>
                <a:cubicBezTo>
                  <a:pt x="122" y="43"/>
                  <a:pt x="122" y="43"/>
                  <a:pt x="122" y="43"/>
                </a:cubicBezTo>
                <a:cubicBezTo>
                  <a:pt x="123" y="44"/>
                  <a:pt x="124" y="44"/>
                  <a:pt x="125" y="45"/>
                </a:cubicBezTo>
                <a:cubicBezTo>
                  <a:pt x="125" y="45"/>
                  <a:pt x="125" y="45"/>
                  <a:pt x="125" y="45"/>
                </a:cubicBezTo>
                <a:cubicBezTo>
                  <a:pt x="126" y="46"/>
                  <a:pt x="127" y="47"/>
                  <a:pt x="128" y="48"/>
                </a:cubicBezTo>
                <a:cubicBezTo>
                  <a:pt x="128" y="48"/>
                  <a:pt x="128" y="48"/>
                  <a:pt x="129" y="48"/>
                </a:cubicBezTo>
                <a:cubicBezTo>
                  <a:pt x="129" y="49"/>
                  <a:pt x="130" y="50"/>
                  <a:pt x="131" y="51"/>
                </a:cubicBezTo>
                <a:cubicBezTo>
                  <a:pt x="131" y="51"/>
                  <a:pt x="131" y="52"/>
                  <a:pt x="131" y="52"/>
                </a:cubicBezTo>
                <a:cubicBezTo>
                  <a:pt x="131" y="53"/>
                  <a:pt x="131" y="53"/>
                  <a:pt x="131" y="53"/>
                </a:cubicBezTo>
                <a:cubicBezTo>
                  <a:pt x="131" y="54"/>
                  <a:pt x="130" y="54"/>
                  <a:pt x="130" y="55"/>
                </a:cubicBezTo>
                <a:cubicBezTo>
                  <a:pt x="130" y="55"/>
                  <a:pt x="130" y="55"/>
                  <a:pt x="130" y="55"/>
                </a:cubicBezTo>
                <a:cubicBezTo>
                  <a:pt x="130" y="56"/>
                  <a:pt x="130" y="56"/>
                  <a:pt x="130" y="57"/>
                </a:cubicBezTo>
                <a:cubicBezTo>
                  <a:pt x="130" y="57"/>
                  <a:pt x="130" y="57"/>
                  <a:pt x="130" y="57"/>
                </a:cubicBezTo>
                <a:cubicBezTo>
                  <a:pt x="129" y="58"/>
                  <a:pt x="129" y="59"/>
                  <a:pt x="129" y="59"/>
                </a:cubicBezTo>
                <a:cubicBezTo>
                  <a:pt x="129" y="60"/>
                  <a:pt x="129" y="60"/>
                  <a:pt x="129" y="60"/>
                </a:cubicBezTo>
                <a:cubicBezTo>
                  <a:pt x="129" y="60"/>
                  <a:pt x="128" y="61"/>
                  <a:pt x="128" y="62"/>
                </a:cubicBezTo>
                <a:cubicBezTo>
                  <a:pt x="128" y="62"/>
                  <a:pt x="128" y="62"/>
                  <a:pt x="128" y="62"/>
                </a:cubicBezTo>
                <a:cubicBezTo>
                  <a:pt x="128" y="63"/>
                  <a:pt x="128" y="64"/>
                  <a:pt x="127" y="65"/>
                </a:cubicBezTo>
                <a:cubicBezTo>
                  <a:pt x="127" y="65"/>
                  <a:pt x="127" y="65"/>
                  <a:pt x="127" y="65"/>
                </a:cubicBezTo>
                <a:cubicBezTo>
                  <a:pt x="127" y="67"/>
                  <a:pt x="126" y="69"/>
                  <a:pt x="126" y="70"/>
                </a:cubicBezTo>
                <a:cubicBezTo>
                  <a:pt x="126" y="71"/>
                  <a:pt x="126" y="71"/>
                  <a:pt x="125" y="71"/>
                </a:cubicBezTo>
                <a:cubicBezTo>
                  <a:pt x="125" y="71"/>
                  <a:pt x="125" y="71"/>
                  <a:pt x="125" y="71"/>
                </a:cubicBezTo>
                <a:cubicBezTo>
                  <a:pt x="125" y="71"/>
                  <a:pt x="125" y="72"/>
                  <a:pt x="125" y="72"/>
                </a:cubicBezTo>
                <a:cubicBezTo>
                  <a:pt x="125" y="72"/>
                  <a:pt x="125" y="72"/>
                  <a:pt x="125" y="72"/>
                </a:cubicBezTo>
                <a:cubicBezTo>
                  <a:pt x="125" y="72"/>
                  <a:pt x="125" y="73"/>
                  <a:pt x="125" y="73"/>
                </a:cubicBezTo>
                <a:cubicBezTo>
                  <a:pt x="125" y="73"/>
                  <a:pt x="125" y="73"/>
                  <a:pt x="125" y="73"/>
                </a:cubicBezTo>
                <a:cubicBezTo>
                  <a:pt x="125" y="74"/>
                  <a:pt x="125" y="74"/>
                  <a:pt x="124" y="74"/>
                </a:cubicBezTo>
                <a:cubicBezTo>
                  <a:pt x="124" y="74"/>
                  <a:pt x="124" y="74"/>
                  <a:pt x="124" y="74"/>
                </a:cubicBezTo>
                <a:cubicBezTo>
                  <a:pt x="124" y="75"/>
                  <a:pt x="124" y="75"/>
                  <a:pt x="124" y="75"/>
                </a:cubicBezTo>
                <a:cubicBezTo>
                  <a:pt x="124" y="75"/>
                  <a:pt x="124" y="75"/>
                  <a:pt x="124" y="75"/>
                </a:cubicBezTo>
                <a:cubicBezTo>
                  <a:pt x="124" y="76"/>
                  <a:pt x="124" y="76"/>
                  <a:pt x="124" y="76"/>
                </a:cubicBezTo>
                <a:cubicBezTo>
                  <a:pt x="124" y="76"/>
                  <a:pt x="124" y="76"/>
                  <a:pt x="124" y="76"/>
                </a:cubicBezTo>
                <a:cubicBezTo>
                  <a:pt x="124" y="77"/>
                  <a:pt x="123" y="77"/>
                  <a:pt x="123" y="78"/>
                </a:cubicBezTo>
                <a:cubicBezTo>
                  <a:pt x="123" y="78"/>
                  <a:pt x="123" y="78"/>
                  <a:pt x="123" y="78"/>
                </a:cubicBezTo>
                <a:cubicBezTo>
                  <a:pt x="123" y="78"/>
                  <a:pt x="123" y="79"/>
                  <a:pt x="122" y="80"/>
                </a:cubicBezTo>
                <a:cubicBezTo>
                  <a:pt x="122" y="80"/>
                  <a:pt x="122" y="80"/>
                  <a:pt x="122" y="80"/>
                </a:cubicBezTo>
                <a:cubicBezTo>
                  <a:pt x="122" y="81"/>
                  <a:pt x="122" y="81"/>
                  <a:pt x="122" y="81"/>
                </a:cubicBezTo>
                <a:cubicBezTo>
                  <a:pt x="122" y="81"/>
                  <a:pt x="122" y="81"/>
                  <a:pt x="122" y="81"/>
                </a:cubicBezTo>
                <a:cubicBezTo>
                  <a:pt x="122" y="82"/>
                  <a:pt x="122" y="82"/>
                  <a:pt x="121" y="82"/>
                </a:cubicBezTo>
                <a:cubicBezTo>
                  <a:pt x="121" y="82"/>
                  <a:pt x="121" y="82"/>
                  <a:pt x="121" y="82"/>
                </a:cubicBezTo>
                <a:cubicBezTo>
                  <a:pt x="121" y="82"/>
                  <a:pt x="121" y="83"/>
                  <a:pt x="121" y="83"/>
                </a:cubicBezTo>
                <a:cubicBezTo>
                  <a:pt x="121" y="83"/>
                  <a:pt x="121" y="83"/>
                  <a:pt x="121" y="83"/>
                </a:cubicBezTo>
                <a:cubicBezTo>
                  <a:pt x="121" y="84"/>
                  <a:pt x="120" y="84"/>
                  <a:pt x="120" y="85"/>
                </a:cubicBezTo>
                <a:cubicBezTo>
                  <a:pt x="120" y="85"/>
                  <a:pt x="119" y="85"/>
                  <a:pt x="118" y="85"/>
                </a:cubicBezTo>
                <a:cubicBezTo>
                  <a:pt x="118" y="85"/>
                  <a:pt x="117" y="84"/>
                  <a:pt x="116" y="84"/>
                </a:cubicBezTo>
                <a:close/>
                <a:moveTo>
                  <a:pt x="167" y="152"/>
                </a:moveTo>
                <a:cubicBezTo>
                  <a:pt x="167" y="153"/>
                  <a:pt x="166" y="153"/>
                  <a:pt x="165" y="154"/>
                </a:cubicBezTo>
                <a:cubicBezTo>
                  <a:pt x="165" y="154"/>
                  <a:pt x="165" y="154"/>
                  <a:pt x="165" y="154"/>
                </a:cubicBezTo>
                <a:cubicBezTo>
                  <a:pt x="163" y="156"/>
                  <a:pt x="160" y="159"/>
                  <a:pt x="156" y="162"/>
                </a:cubicBezTo>
                <a:cubicBezTo>
                  <a:pt x="156" y="162"/>
                  <a:pt x="156" y="162"/>
                  <a:pt x="156" y="162"/>
                </a:cubicBezTo>
                <a:cubicBezTo>
                  <a:pt x="156" y="162"/>
                  <a:pt x="156" y="162"/>
                  <a:pt x="156" y="162"/>
                </a:cubicBezTo>
                <a:cubicBezTo>
                  <a:pt x="151" y="166"/>
                  <a:pt x="145" y="169"/>
                  <a:pt x="138" y="171"/>
                </a:cubicBezTo>
                <a:cubicBezTo>
                  <a:pt x="138" y="171"/>
                  <a:pt x="138" y="171"/>
                  <a:pt x="138" y="171"/>
                </a:cubicBezTo>
                <a:cubicBezTo>
                  <a:pt x="138" y="171"/>
                  <a:pt x="138" y="171"/>
                  <a:pt x="138" y="171"/>
                </a:cubicBezTo>
                <a:cubicBezTo>
                  <a:pt x="138" y="171"/>
                  <a:pt x="138" y="171"/>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6" y="170"/>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5" y="169"/>
                </a:cubicBezTo>
                <a:cubicBezTo>
                  <a:pt x="135" y="169"/>
                  <a:pt x="135" y="169"/>
                  <a:pt x="135" y="169"/>
                </a:cubicBezTo>
                <a:cubicBezTo>
                  <a:pt x="135" y="169"/>
                  <a:pt x="135" y="169"/>
                  <a:pt x="135" y="169"/>
                </a:cubicBezTo>
                <a:cubicBezTo>
                  <a:pt x="135" y="168"/>
                  <a:pt x="135" y="168"/>
                  <a:pt x="135" y="168"/>
                </a:cubicBezTo>
                <a:cubicBezTo>
                  <a:pt x="134" y="168"/>
                  <a:pt x="134" y="168"/>
                  <a:pt x="134" y="168"/>
                </a:cubicBezTo>
                <a:cubicBezTo>
                  <a:pt x="134" y="168"/>
                  <a:pt x="134" y="168"/>
                  <a:pt x="134" y="168"/>
                </a:cubicBezTo>
                <a:cubicBezTo>
                  <a:pt x="134" y="168"/>
                  <a:pt x="134" y="168"/>
                  <a:pt x="134" y="168"/>
                </a:cubicBezTo>
                <a:cubicBezTo>
                  <a:pt x="134" y="168"/>
                  <a:pt x="134" y="167"/>
                  <a:pt x="134" y="167"/>
                </a:cubicBezTo>
                <a:cubicBezTo>
                  <a:pt x="134" y="167"/>
                  <a:pt x="134" y="167"/>
                  <a:pt x="134" y="167"/>
                </a:cubicBezTo>
                <a:cubicBezTo>
                  <a:pt x="134" y="167"/>
                  <a:pt x="134" y="167"/>
                  <a:pt x="134" y="167"/>
                </a:cubicBezTo>
                <a:cubicBezTo>
                  <a:pt x="134" y="167"/>
                  <a:pt x="133" y="167"/>
                  <a:pt x="133" y="167"/>
                </a:cubicBezTo>
                <a:cubicBezTo>
                  <a:pt x="133" y="167"/>
                  <a:pt x="133" y="167"/>
                  <a:pt x="133" y="167"/>
                </a:cubicBezTo>
                <a:cubicBezTo>
                  <a:pt x="133" y="166"/>
                  <a:pt x="133" y="166"/>
                  <a:pt x="132" y="166"/>
                </a:cubicBezTo>
                <a:cubicBezTo>
                  <a:pt x="132" y="166"/>
                  <a:pt x="132" y="166"/>
                  <a:pt x="131" y="165"/>
                </a:cubicBezTo>
                <a:cubicBezTo>
                  <a:pt x="131" y="165"/>
                  <a:pt x="131" y="165"/>
                  <a:pt x="131" y="165"/>
                </a:cubicBezTo>
                <a:cubicBezTo>
                  <a:pt x="131" y="165"/>
                  <a:pt x="130" y="164"/>
                  <a:pt x="130" y="164"/>
                </a:cubicBezTo>
                <a:cubicBezTo>
                  <a:pt x="129" y="163"/>
                  <a:pt x="129" y="163"/>
                  <a:pt x="129" y="163"/>
                </a:cubicBezTo>
                <a:cubicBezTo>
                  <a:pt x="129" y="163"/>
                  <a:pt x="129" y="163"/>
                  <a:pt x="129" y="163"/>
                </a:cubicBezTo>
                <a:cubicBezTo>
                  <a:pt x="129" y="163"/>
                  <a:pt x="128" y="162"/>
                  <a:pt x="128" y="162"/>
                </a:cubicBezTo>
                <a:cubicBezTo>
                  <a:pt x="128" y="162"/>
                  <a:pt x="128" y="162"/>
                  <a:pt x="128" y="162"/>
                </a:cubicBezTo>
                <a:cubicBezTo>
                  <a:pt x="128" y="162"/>
                  <a:pt x="128" y="162"/>
                  <a:pt x="128" y="162"/>
                </a:cubicBezTo>
                <a:cubicBezTo>
                  <a:pt x="126" y="160"/>
                  <a:pt x="125" y="159"/>
                  <a:pt x="124" y="158"/>
                </a:cubicBezTo>
                <a:cubicBezTo>
                  <a:pt x="124" y="158"/>
                  <a:pt x="124" y="158"/>
                  <a:pt x="124" y="158"/>
                </a:cubicBezTo>
                <a:cubicBezTo>
                  <a:pt x="124" y="158"/>
                  <a:pt x="124" y="158"/>
                  <a:pt x="124" y="158"/>
                </a:cubicBezTo>
                <a:cubicBezTo>
                  <a:pt x="123" y="157"/>
                  <a:pt x="123" y="157"/>
                  <a:pt x="122" y="156"/>
                </a:cubicBezTo>
                <a:cubicBezTo>
                  <a:pt x="122" y="156"/>
                  <a:pt x="122" y="156"/>
                  <a:pt x="122" y="156"/>
                </a:cubicBezTo>
                <a:cubicBezTo>
                  <a:pt x="122" y="156"/>
                  <a:pt x="122" y="155"/>
                  <a:pt x="121" y="155"/>
                </a:cubicBezTo>
                <a:cubicBezTo>
                  <a:pt x="121" y="155"/>
                  <a:pt x="121" y="155"/>
                  <a:pt x="121" y="155"/>
                </a:cubicBezTo>
                <a:cubicBezTo>
                  <a:pt x="121" y="154"/>
                  <a:pt x="121" y="154"/>
                  <a:pt x="120" y="154"/>
                </a:cubicBezTo>
                <a:cubicBezTo>
                  <a:pt x="120" y="154"/>
                  <a:pt x="120" y="153"/>
                  <a:pt x="120" y="153"/>
                </a:cubicBezTo>
                <a:cubicBezTo>
                  <a:pt x="120" y="153"/>
                  <a:pt x="119" y="153"/>
                  <a:pt x="119" y="152"/>
                </a:cubicBezTo>
                <a:cubicBezTo>
                  <a:pt x="119" y="152"/>
                  <a:pt x="119" y="152"/>
                  <a:pt x="120" y="152"/>
                </a:cubicBezTo>
                <a:cubicBezTo>
                  <a:pt x="120" y="152"/>
                  <a:pt x="120" y="152"/>
                  <a:pt x="120" y="152"/>
                </a:cubicBezTo>
                <a:cubicBezTo>
                  <a:pt x="124" y="147"/>
                  <a:pt x="130" y="139"/>
                  <a:pt x="134" y="131"/>
                </a:cubicBezTo>
                <a:cubicBezTo>
                  <a:pt x="134" y="131"/>
                  <a:pt x="134" y="131"/>
                  <a:pt x="134" y="131"/>
                </a:cubicBezTo>
                <a:cubicBezTo>
                  <a:pt x="134" y="130"/>
                  <a:pt x="135" y="130"/>
                  <a:pt x="135" y="129"/>
                </a:cubicBezTo>
                <a:cubicBezTo>
                  <a:pt x="135" y="129"/>
                  <a:pt x="135" y="129"/>
                  <a:pt x="136" y="128"/>
                </a:cubicBezTo>
                <a:cubicBezTo>
                  <a:pt x="136" y="128"/>
                  <a:pt x="136" y="128"/>
                  <a:pt x="136" y="127"/>
                </a:cubicBezTo>
                <a:cubicBezTo>
                  <a:pt x="136" y="127"/>
                  <a:pt x="137" y="127"/>
                  <a:pt x="137" y="126"/>
                </a:cubicBezTo>
                <a:cubicBezTo>
                  <a:pt x="137" y="126"/>
                  <a:pt x="137" y="126"/>
                  <a:pt x="137" y="125"/>
                </a:cubicBezTo>
                <a:cubicBezTo>
                  <a:pt x="138" y="125"/>
                  <a:pt x="138" y="124"/>
                  <a:pt x="138" y="124"/>
                </a:cubicBezTo>
                <a:cubicBezTo>
                  <a:pt x="138" y="124"/>
                  <a:pt x="138" y="123"/>
                  <a:pt x="138" y="123"/>
                </a:cubicBezTo>
                <a:cubicBezTo>
                  <a:pt x="139" y="123"/>
                  <a:pt x="139" y="122"/>
                  <a:pt x="139" y="122"/>
                </a:cubicBezTo>
                <a:cubicBezTo>
                  <a:pt x="139" y="122"/>
                  <a:pt x="139" y="121"/>
                  <a:pt x="139" y="121"/>
                </a:cubicBezTo>
                <a:cubicBezTo>
                  <a:pt x="140" y="121"/>
                  <a:pt x="140" y="120"/>
                  <a:pt x="140" y="120"/>
                </a:cubicBezTo>
                <a:cubicBezTo>
                  <a:pt x="141" y="120"/>
                  <a:pt x="141" y="120"/>
                  <a:pt x="142" y="120"/>
                </a:cubicBezTo>
                <a:cubicBezTo>
                  <a:pt x="142" y="120"/>
                  <a:pt x="142" y="120"/>
                  <a:pt x="142" y="120"/>
                </a:cubicBezTo>
                <a:cubicBezTo>
                  <a:pt x="143" y="120"/>
                  <a:pt x="143" y="120"/>
                  <a:pt x="143" y="120"/>
                </a:cubicBezTo>
                <a:cubicBezTo>
                  <a:pt x="143" y="120"/>
                  <a:pt x="144" y="120"/>
                  <a:pt x="144" y="120"/>
                </a:cubicBezTo>
                <a:cubicBezTo>
                  <a:pt x="144" y="120"/>
                  <a:pt x="144" y="120"/>
                  <a:pt x="144" y="120"/>
                </a:cubicBezTo>
                <a:cubicBezTo>
                  <a:pt x="145" y="120"/>
                  <a:pt x="145" y="120"/>
                  <a:pt x="146" y="120"/>
                </a:cubicBezTo>
                <a:cubicBezTo>
                  <a:pt x="146" y="120"/>
                  <a:pt x="146" y="120"/>
                  <a:pt x="146" y="120"/>
                </a:cubicBezTo>
                <a:cubicBezTo>
                  <a:pt x="147" y="120"/>
                  <a:pt x="147" y="120"/>
                  <a:pt x="148" y="120"/>
                </a:cubicBezTo>
                <a:cubicBezTo>
                  <a:pt x="148" y="120"/>
                  <a:pt x="148" y="120"/>
                  <a:pt x="148" y="120"/>
                </a:cubicBezTo>
                <a:cubicBezTo>
                  <a:pt x="148" y="120"/>
                  <a:pt x="148" y="120"/>
                  <a:pt x="149" y="120"/>
                </a:cubicBezTo>
                <a:cubicBezTo>
                  <a:pt x="152" y="120"/>
                  <a:pt x="155" y="120"/>
                  <a:pt x="158" y="120"/>
                </a:cubicBezTo>
                <a:cubicBezTo>
                  <a:pt x="160" y="120"/>
                  <a:pt x="162" y="120"/>
                  <a:pt x="163" y="120"/>
                </a:cubicBezTo>
                <a:cubicBezTo>
                  <a:pt x="164" y="120"/>
                  <a:pt x="166" y="120"/>
                  <a:pt x="166" y="120"/>
                </a:cubicBezTo>
                <a:cubicBezTo>
                  <a:pt x="167" y="120"/>
                  <a:pt x="167" y="120"/>
                  <a:pt x="167" y="120"/>
                </a:cubicBezTo>
                <a:cubicBezTo>
                  <a:pt x="168" y="120"/>
                  <a:pt x="169" y="120"/>
                  <a:pt x="170" y="120"/>
                </a:cubicBezTo>
                <a:cubicBezTo>
                  <a:pt x="170" y="120"/>
                  <a:pt x="170" y="120"/>
                  <a:pt x="170" y="120"/>
                </a:cubicBezTo>
                <a:cubicBezTo>
                  <a:pt x="170" y="120"/>
                  <a:pt x="171" y="120"/>
                  <a:pt x="171" y="120"/>
                </a:cubicBezTo>
                <a:cubicBezTo>
                  <a:pt x="171" y="122"/>
                  <a:pt x="172" y="124"/>
                  <a:pt x="172" y="126"/>
                </a:cubicBezTo>
                <a:cubicBezTo>
                  <a:pt x="172" y="126"/>
                  <a:pt x="172" y="126"/>
                  <a:pt x="172" y="126"/>
                </a:cubicBezTo>
                <a:cubicBezTo>
                  <a:pt x="172" y="127"/>
                  <a:pt x="172" y="127"/>
                  <a:pt x="172" y="128"/>
                </a:cubicBezTo>
                <a:cubicBezTo>
                  <a:pt x="172" y="128"/>
                  <a:pt x="172" y="128"/>
                  <a:pt x="172" y="128"/>
                </a:cubicBezTo>
                <a:cubicBezTo>
                  <a:pt x="172" y="128"/>
                  <a:pt x="172" y="129"/>
                  <a:pt x="172" y="129"/>
                </a:cubicBezTo>
                <a:cubicBezTo>
                  <a:pt x="172" y="129"/>
                  <a:pt x="172" y="130"/>
                  <a:pt x="172" y="130"/>
                </a:cubicBezTo>
                <a:cubicBezTo>
                  <a:pt x="172" y="130"/>
                  <a:pt x="172" y="131"/>
                  <a:pt x="172" y="131"/>
                </a:cubicBezTo>
                <a:cubicBezTo>
                  <a:pt x="172" y="131"/>
                  <a:pt x="172" y="131"/>
                  <a:pt x="172" y="132"/>
                </a:cubicBezTo>
                <a:cubicBezTo>
                  <a:pt x="172" y="132"/>
                  <a:pt x="172" y="132"/>
                  <a:pt x="172" y="133"/>
                </a:cubicBezTo>
                <a:cubicBezTo>
                  <a:pt x="172" y="133"/>
                  <a:pt x="172" y="133"/>
                  <a:pt x="172" y="133"/>
                </a:cubicBezTo>
                <a:cubicBezTo>
                  <a:pt x="172" y="134"/>
                  <a:pt x="172" y="134"/>
                  <a:pt x="172" y="135"/>
                </a:cubicBezTo>
                <a:cubicBezTo>
                  <a:pt x="172" y="135"/>
                  <a:pt x="172" y="135"/>
                  <a:pt x="172" y="135"/>
                </a:cubicBezTo>
                <a:cubicBezTo>
                  <a:pt x="172" y="136"/>
                  <a:pt x="172" y="137"/>
                  <a:pt x="172" y="138"/>
                </a:cubicBezTo>
                <a:cubicBezTo>
                  <a:pt x="172" y="138"/>
                  <a:pt x="172" y="138"/>
                  <a:pt x="172" y="138"/>
                </a:cubicBezTo>
                <a:cubicBezTo>
                  <a:pt x="172" y="138"/>
                  <a:pt x="172" y="139"/>
                  <a:pt x="172" y="139"/>
                </a:cubicBezTo>
                <a:cubicBezTo>
                  <a:pt x="172" y="139"/>
                  <a:pt x="172" y="139"/>
                  <a:pt x="172" y="140"/>
                </a:cubicBezTo>
                <a:cubicBezTo>
                  <a:pt x="172" y="140"/>
                  <a:pt x="172" y="140"/>
                  <a:pt x="172" y="141"/>
                </a:cubicBezTo>
                <a:cubicBezTo>
                  <a:pt x="172" y="141"/>
                  <a:pt x="172" y="141"/>
                  <a:pt x="172" y="141"/>
                </a:cubicBezTo>
                <a:cubicBezTo>
                  <a:pt x="172" y="142"/>
                  <a:pt x="172" y="142"/>
                  <a:pt x="172" y="142"/>
                </a:cubicBezTo>
                <a:cubicBezTo>
                  <a:pt x="172" y="142"/>
                  <a:pt x="172" y="143"/>
                  <a:pt x="171" y="143"/>
                </a:cubicBezTo>
                <a:cubicBezTo>
                  <a:pt x="171" y="143"/>
                  <a:pt x="171" y="143"/>
                  <a:pt x="171" y="144"/>
                </a:cubicBezTo>
                <a:cubicBezTo>
                  <a:pt x="171" y="144"/>
                  <a:pt x="171" y="144"/>
                  <a:pt x="171" y="144"/>
                </a:cubicBezTo>
                <a:cubicBezTo>
                  <a:pt x="171" y="145"/>
                  <a:pt x="171" y="145"/>
                  <a:pt x="171" y="145"/>
                </a:cubicBezTo>
                <a:cubicBezTo>
                  <a:pt x="171" y="145"/>
                  <a:pt x="171" y="145"/>
                  <a:pt x="171" y="146"/>
                </a:cubicBezTo>
                <a:cubicBezTo>
                  <a:pt x="171" y="146"/>
                  <a:pt x="171" y="146"/>
                  <a:pt x="171" y="146"/>
                </a:cubicBezTo>
                <a:cubicBezTo>
                  <a:pt x="171" y="146"/>
                  <a:pt x="171" y="146"/>
                  <a:pt x="171" y="146"/>
                </a:cubicBezTo>
                <a:cubicBezTo>
                  <a:pt x="171" y="146"/>
                  <a:pt x="171" y="146"/>
                  <a:pt x="171" y="146"/>
                </a:cubicBezTo>
                <a:cubicBezTo>
                  <a:pt x="171" y="146"/>
                  <a:pt x="171" y="146"/>
                  <a:pt x="171" y="146"/>
                </a:cubicBezTo>
                <a:cubicBezTo>
                  <a:pt x="171" y="146"/>
                  <a:pt x="171" y="146"/>
                  <a:pt x="171" y="147"/>
                </a:cubicBezTo>
                <a:cubicBezTo>
                  <a:pt x="171" y="147"/>
                  <a:pt x="171" y="147"/>
                  <a:pt x="171" y="148"/>
                </a:cubicBezTo>
                <a:cubicBezTo>
                  <a:pt x="171" y="148"/>
                  <a:pt x="170" y="148"/>
                  <a:pt x="170" y="149"/>
                </a:cubicBezTo>
                <a:cubicBezTo>
                  <a:pt x="170" y="149"/>
                  <a:pt x="170" y="149"/>
                  <a:pt x="170" y="149"/>
                </a:cubicBezTo>
                <a:cubicBezTo>
                  <a:pt x="169" y="149"/>
                  <a:pt x="169" y="150"/>
                  <a:pt x="169" y="150"/>
                </a:cubicBezTo>
                <a:cubicBezTo>
                  <a:pt x="169" y="150"/>
                  <a:pt x="169" y="150"/>
                  <a:pt x="169" y="150"/>
                </a:cubicBezTo>
                <a:cubicBezTo>
                  <a:pt x="168" y="151"/>
                  <a:pt x="168" y="151"/>
                  <a:pt x="167" y="152"/>
                </a:cubicBezTo>
                <a:cubicBezTo>
                  <a:pt x="167" y="152"/>
                  <a:pt x="167" y="152"/>
                  <a:pt x="167" y="152"/>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64" name="Freeform 27">
            <a:extLst>
              <a:ext uri="{FF2B5EF4-FFF2-40B4-BE49-F238E27FC236}">
                <a16:creationId xmlns:a16="http://schemas.microsoft.com/office/drawing/2014/main" id="{002DA564-1975-471E-A493-F38757F1C18C}"/>
              </a:ext>
            </a:extLst>
          </p:cNvPr>
          <p:cNvSpPr>
            <a:spLocks noChangeAspect="1" noEditPoints="1"/>
          </p:cNvSpPr>
          <p:nvPr/>
        </p:nvSpPr>
        <p:spPr bwMode="gray">
          <a:xfrm flipH="1">
            <a:off x="11202817" y="4033798"/>
            <a:ext cx="90000" cy="90000"/>
          </a:xfrm>
          <a:custGeom>
            <a:avLst/>
            <a:gdLst>
              <a:gd name="T0" fmla="*/ 191 w 193"/>
              <a:gd name="T1" fmla="*/ 79 h 193"/>
              <a:gd name="T2" fmla="*/ 189 w 193"/>
              <a:gd name="T3" fmla="*/ 80 h 193"/>
              <a:gd name="T4" fmla="*/ 188 w 193"/>
              <a:gd name="T5" fmla="*/ 81 h 193"/>
              <a:gd name="T6" fmla="*/ 185 w 193"/>
              <a:gd name="T7" fmla="*/ 82 h 193"/>
              <a:gd name="T8" fmla="*/ 179 w 193"/>
              <a:gd name="T9" fmla="*/ 73 h 193"/>
              <a:gd name="T10" fmla="*/ 175 w 193"/>
              <a:gd name="T11" fmla="*/ 65 h 193"/>
              <a:gd name="T12" fmla="*/ 165 w 193"/>
              <a:gd name="T13" fmla="*/ 51 h 193"/>
              <a:gd name="T14" fmla="*/ 164 w 193"/>
              <a:gd name="T15" fmla="*/ 37 h 193"/>
              <a:gd name="T16" fmla="*/ 170 w 193"/>
              <a:gd name="T17" fmla="*/ 35 h 193"/>
              <a:gd name="T18" fmla="*/ 127 w 193"/>
              <a:gd name="T19" fmla="*/ 5 h 193"/>
              <a:gd name="T20" fmla="*/ 31 w 193"/>
              <a:gd name="T21" fmla="*/ 30 h 193"/>
              <a:gd name="T22" fmla="*/ 34 w 193"/>
              <a:gd name="T23" fmla="*/ 29 h 193"/>
              <a:gd name="T24" fmla="*/ 33 w 193"/>
              <a:gd name="T25" fmla="*/ 37 h 193"/>
              <a:gd name="T26" fmla="*/ 33 w 193"/>
              <a:gd name="T27" fmla="*/ 47 h 193"/>
              <a:gd name="T28" fmla="*/ 25 w 193"/>
              <a:gd name="T29" fmla="*/ 58 h 193"/>
              <a:gd name="T30" fmla="*/ 20 w 193"/>
              <a:gd name="T31" fmla="*/ 65 h 193"/>
              <a:gd name="T32" fmla="*/ 14 w 193"/>
              <a:gd name="T33" fmla="*/ 83 h 193"/>
              <a:gd name="T34" fmla="*/ 12 w 193"/>
              <a:gd name="T35" fmla="*/ 83 h 193"/>
              <a:gd name="T36" fmla="*/ 7 w 193"/>
              <a:gd name="T37" fmla="*/ 82 h 193"/>
              <a:gd name="T38" fmla="*/ 4 w 193"/>
              <a:gd name="T39" fmla="*/ 81 h 193"/>
              <a:gd name="T40" fmla="*/ 67 w 193"/>
              <a:gd name="T41" fmla="*/ 188 h 193"/>
              <a:gd name="T42" fmla="*/ 76 w 193"/>
              <a:gd name="T43" fmla="*/ 154 h 193"/>
              <a:gd name="T44" fmla="*/ 73 w 193"/>
              <a:gd name="T45" fmla="*/ 158 h 193"/>
              <a:gd name="T46" fmla="*/ 67 w 193"/>
              <a:gd name="T47" fmla="*/ 163 h 193"/>
              <a:gd name="T48" fmla="*/ 63 w 193"/>
              <a:gd name="T49" fmla="*/ 166 h 193"/>
              <a:gd name="T50" fmla="*/ 61 w 193"/>
              <a:gd name="T51" fmla="*/ 168 h 193"/>
              <a:gd name="T52" fmla="*/ 26 w 193"/>
              <a:gd name="T53" fmla="*/ 145 h 193"/>
              <a:gd name="T54" fmla="*/ 25 w 193"/>
              <a:gd name="T55" fmla="*/ 141 h 193"/>
              <a:gd name="T56" fmla="*/ 24 w 193"/>
              <a:gd name="T57" fmla="*/ 123 h 193"/>
              <a:gd name="T58" fmla="*/ 26 w 193"/>
              <a:gd name="T59" fmla="*/ 117 h 193"/>
              <a:gd name="T60" fmla="*/ 36 w 193"/>
              <a:gd name="T61" fmla="*/ 118 h 193"/>
              <a:gd name="T62" fmla="*/ 50 w 193"/>
              <a:gd name="T63" fmla="*/ 119 h 193"/>
              <a:gd name="T64" fmla="*/ 60 w 193"/>
              <a:gd name="T65" fmla="*/ 122 h 193"/>
              <a:gd name="T66" fmla="*/ 72 w 193"/>
              <a:gd name="T67" fmla="*/ 142 h 193"/>
              <a:gd name="T68" fmla="*/ 112 w 193"/>
              <a:gd name="T69" fmla="*/ 84 h 193"/>
              <a:gd name="T70" fmla="*/ 103 w 193"/>
              <a:gd name="T71" fmla="*/ 84 h 193"/>
              <a:gd name="T72" fmla="*/ 87 w 193"/>
              <a:gd name="T73" fmla="*/ 84 h 193"/>
              <a:gd name="T74" fmla="*/ 98 w 193"/>
              <a:gd name="T75" fmla="*/ 30 h 193"/>
              <a:gd name="T76" fmla="*/ 102 w 193"/>
              <a:gd name="T77" fmla="*/ 31 h 193"/>
              <a:gd name="T78" fmla="*/ 121 w 193"/>
              <a:gd name="T79" fmla="*/ 42 h 193"/>
              <a:gd name="T80" fmla="*/ 130 w 193"/>
              <a:gd name="T81" fmla="*/ 55 h 193"/>
              <a:gd name="T82" fmla="*/ 127 w 193"/>
              <a:gd name="T83" fmla="*/ 65 h 193"/>
              <a:gd name="T84" fmla="*/ 124 w 193"/>
              <a:gd name="T85" fmla="*/ 74 h 193"/>
              <a:gd name="T86" fmla="*/ 122 w 193"/>
              <a:gd name="T87" fmla="*/ 81 h 193"/>
              <a:gd name="T88" fmla="*/ 167 w 193"/>
              <a:gd name="T89" fmla="*/ 152 h 193"/>
              <a:gd name="T90" fmla="*/ 137 w 193"/>
              <a:gd name="T91" fmla="*/ 170 h 193"/>
              <a:gd name="T92" fmla="*/ 136 w 193"/>
              <a:gd name="T93" fmla="*/ 169 h 193"/>
              <a:gd name="T94" fmla="*/ 134 w 193"/>
              <a:gd name="T95" fmla="*/ 167 h 193"/>
              <a:gd name="T96" fmla="*/ 129 w 193"/>
              <a:gd name="T97" fmla="*/ 163 h 193"/>
              <a:gd name="T98" fmla="*/ 122 w 193"/>
              <a:gd name="T99" fmla="*/ 156 h 193"/>
              <a:gd name="T100" fmla="*/ 134 w 193"/>
              <a:gd name="T101" fmla="*/ 131 h 193"/>
              <a:gd name="T102" fmla="*/ 139 w 193"/>
              <a:gd name="T103" fmla="*/ 121 h 193"/>
              <a:gd name="T104" fmla="*/ 148 w 193"/>
              <a:gd name="T105" fmla="*/ 120 h 193"/>
              <a:gd name="T106" fmla="*/ 171 w 193"/>
              <a:gd name="T107" fmla="*/ 120 h 193"/>
              <a:gd name="T108" fmla="*/ 172 w 193"/>
              <a:gd name="T109" fmla="*/ 133 h 193"/>
              <a:gd name="T110" fmla="*/ 172 w 193"/>
              <a:gd name="T111" fmla="*/ 141 h 193"/>
              <a:gd name="T112" fmla="*/ 171 w 193"/>
              <a:gd name="T113" fmla="*/ 146 h 193"/>
              <a:gd name="T114" fmla="*/ 167 w 193"/>
              <a:gd name="T115" fmla="*/ 15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3" h="193">
                <a:moveTo>
                  <a:pt x="177" y="149"/>
                </a:moveTo>
                <a:cubicBezTo>
                  <a:pt x="178" y="148"/>
                  <a:pt x="178" y="147"/>
                  <a:pt x="178" y="147"/>
                </a:cubicBezTo>
                <a:cubicBezTo>
                  <a:pt x="178" y="147"/>
                  <a:pt x="179" y="146"/>
                  <a:pt x="180" y="145"/>
                </a:cubicBezTo>
                <a:cubicBezTo>
                  <a:pt x="187" y="131"/>
                  <a:pt x="193" y="117"/>
                  <a:pt x="193" y="96"/>
                </a:cubicBezTo>
                <a:cubicBezTo>
                  <a:pt x="193" y="95"/>
                  <a:pt x="192" y="94"/>
                  <a:pt x="192" y="94"/>
                </a:cubicBezTo>
                <a:cubicBezTo>
                  <a:pt x="192" y="93"/>
                  <a:pt x="193" y="93"/>
                  <a:pt x="193" y="92"/>
                </a:cubicBezTo>
                <a:cubicBezTo>
                  <a:pt x="192" y="87"/>
                  <a:pt x="192" y="83"/>
                  <a:pt x="191" y="79"/>
                </a:cubicBezTo>
                <a:cubicBezTo>
                  <a:pt x="191" y="79"/>
                  <a:pt x="191" y="79"/>
                  <a:pt x="191" y="79"/>
                </a:cubicBezTo>
                <a:cubicBezTo>
                  <a:pt x="191" y="79"/>
                  <a:pt x="191" y="79"/>
                  <a:pt x="191" y="79"/>
                </a:cubicBezTo>
                <a:cubicBezTo>
                  <a:pt x="191" y="79"/>
                  <a:pt x="191" y="79"/>
                  <a:pt x="190" y="79"/>
                </a:cubicBezTo>
                <a:cubicBezTo>
                  <a:pt x="190" y="79"/>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89" y="80"/>
                  <a:pt x="189" y="80"/>
                  <a:pt x="189" y="80"/>
                </a:cubicBezTo>
                <a:cubicBezTo>
                  <a:pt x="189" y="80"/>
                  <a:pt x="189" y="80"/>
                  <a:pt x="189" y="80"/>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8" y="81"/>
                  <a:pt x="188" y="81"/>
                  <a:pt x="188" y="81"/>
                </a:cubicBezTo>
                <a:cubicBezTo>
                  <a:pt x="188" y="81"/>
                  <a:pt x="188" y="81"/>
                  <a:pt x="188" y="81"/>
                </a:cubicBezTo>
                <a:cubicBezTo>
                  <a:pt x="188" y="82"/>
                  <a:pt x="188" y="82"/>
                  <a:pt x="187" y="82"/>
                </a:cubicBezTo>
                <a:cubicBezTo>
                  <a:pt x="187" y="82"/>
                  <a:pt x="187" y="82"/>
                  <a:pt x="187" y="82"/>
                </a:cubicBezTo>
                <a:cubicBezTo>
                  <a:pt x="187" y="82"/>
                  <a:pt x="187" y="82"/>
                  <a:pt x="187" y="82"/>
                </a:cubicBezTo>
                <a:cubicBezTo>
                  <a:pt x="186" y="82"/>
                  <a:pt x="186" y="82"/>
                  <a:pt x="186" y="82"/>
                </a:cubicBezTo>
                <a:cubicBezTo>
                  <a:pt x="186" y="82"/>
                  <a:pt x="186" y="82"/>
                  <a:pt x="186" y="82"/>
                </a:cubicBezTo>
                <a:cubicBezTo>
                  <a:pt x="186" y="82"/>
                  <a:pt x="186" y="82"/>
                  <a:pt x="186" y="82"/>
                </a:cubicBezTo>
                <a:cubicBezTo>
                  <a:pt x="186" y="82"/>
                  <a:pt x="185" y="82"/>
                  <a:pt x="185" y="82"/>
                </a:cubicBezTo>
                <a:cubicBezTo>
                  <a:pt x="185" y="82"/>
                  <a:pt x="185" y="82"/>
                  <a:pt x="185" y="82"/>
                </a:cubicBezTo>
                <a:cubicBezTo>
                  <a:pt x="185" y="82"/>
                  <a:pt x="184" y="82"/>
                  <a:pt x="183" y="83"/>
                </a:cubicBezTo>
                <a:cubicBezTo>
                  <a:pt x="183" y="82"/>
                  <a:pt x="183" y="81"/>
                  <a:pt x="183" y="81"/>
                </a:cubicBezTo>
                <a:cubicBezTo>
                  <a:pt x="183" y="80"/>
                  <a:pt x="182" y="80"/>
                  <a:pt x="182" y="79"/>
                </a:cubicBezTo>
                <a:cubicBezTo>
                  <a:pt x="182" y="79"/>
                  <a:pt x="182" y="79"/>
                  <a:pt x="182" y="78"/>
                </a:cubicBezTo>
                <a:cubicBezTo>
                  <a:pt x="182" y="78"/>
                  <a:pt x="181" y="77"/>
                  <a:pt x="181" y="77"/>
                </a:cubicBezTo>
                <a:cubicBezTo>
                  <a:pt x="181" y="77"/>
                  <a:pt x="181" y="76"/>
                  <a:pt x="181" y="76"/>
                </a:cubicBezTo>
                <a:cubicBezTo>
                  <a:pt x="181" y="76"/>
                  <a:pt x="180" y="75"/>
                  <a:pt x="180" y="74"/>
                </a:cubicBezTo>
                <a:cubicBezTo>
                  <a:pt x="180" y="74"/>
                  <a:pt x="180" y="74"/>
                  <a:pt x="179" y="73"/>
                </a:cubicBezTo>
                <a:cubicBezTo>
                  <a:pt x="179" y="73"/>
                  <a:pt x="179" y="73"/>
                  <a:pt x="179" y="73"/>
                </a:cubicBezTo>
                <a:cubicBezTo>
                  <a:pt x="179" y="73"/>
                  <a:pt x="179" y="72"/>
                  <a:pt x="179" y="72"/>
                </a:cubicBezTo>
                <a:cubicBezTo>
                  <a:pt x="179" y="72"/>
                  <a:pt x="179" y="72"/>
                  <a:pt x="179" y="72"/>
                </a:cubicBezTo>
                <a:cubicBezTo>
                  <a:pt x="179" y="72"/>
                  <a:pt x="178" y="71"/>
                  <a:pt x="178" y="71"/>
                </a:cubicBezTo>
                <a:cubicBezTo>
                  <a:pt x="178" y="70"/>
                  <a:pt x="178" y="70"/>
                  <a:pt x="178" y="70"/>
                </a:cubicBezTo>
                <a:cubicBezTo>
                  <a:pt x="178" y="70"/>
                  <a:pt x="178" y="70"/>
                  <a:pt x="178" y="70"/>
                </a:cubicBezTo>
                <a:cubicBezTo>
                  <a:pt x="177" y="69"/>
                  <a:pt x="177" y="68"/>
                  <a:pt x="176" y="68"/>
                </a:cubicBezTo>
                <a:cubicBezTo>
                  <a:pt x="176" y="67"/>
                  <a:pt x="176" y="67"/>
                  <a:pt x="176" y="67"/>
                </a:cubicBezTo>
                <a:cubicBezTo>
                  <a:pt x="176" y="66"/>
                  <a:pt x="175" y="66"/>
                  <a:pt x="175" y="65"/>
                </a:cubicBezTo>
                <a:cubicBezTo>
                  <a:pt x="175" y="65"/>
                  <a:pt x="175" y="65"/>
                  <a:pt x="175" y="65"/>
                </a:cubicBezTo>
                <a:cubicBezTo>
                  <a:pt x="174" y="64"/>
                  <a:pt x="173" y="63"/>
                  <a:pt x="173" y="62"/>
                </a:cubicBezTo>
                <a:cubicBezTo>
                  <a:pt x="173" y="62"/>
                  <a:pt x="173" y="62"/>
                  <a:pt x="173" y="62"/>
                </a:cubicBezTo>
                <a:cubicBezTo>
                  <a:pt x="173" y="62"/>
                  <a:pt x="173" y="62"/>
                  <a:pt x="173" y="62"/>
                </a:cubicBezTo>
                <a:cubicBezTo>
                  <a:pt x="172" y="61"/>
                  <a:pt x="172" y="61"/>
                  <a:pt x="172" y="60"/>
                </a:cubicBezTo>
                <a:cubicBezTo>
                  <a:pt x="171" y="60"/>
                  <a:pt x="171" y="60"/>
                  <a:pt x="171" y="60"/>
                </a:cubicBezTo>
                <a:cubicBezTo>
                  <a:pt x="171" y="59"/>
                  <a:pt x="171" y="59"/>
                  <a:pt x="170" y="58"/>
                </a:cubicBezTo>
                <a:cubicBezTo>
                  <a:pt x="169" y="56"/>
                  <a:pt x="167" y="54"/>
                  <a:pt x="166" y="53"/>
                </a:cubicBezTo>
                <a:cubicBezTo>
                  <a:pt x="166" y="53"/>
                  <a:pt x="166" y="53"/>
                  <a:pt x="166" y="53"/>
                </a:cubicBezTo>
                <a:cubicBezTo>
                  <a:pt x="165" y="52"/>
                  <a:pt x="165" y="52"/>
                  <a:pt x="165" y="51"/>
                </a:cubicBezTo>
                <a:cubicBezTo>
                  <a:pt x="164" y="51"/>
                  <a:pt x="164" y="51"/>
                  <a:pt x="164" y="51"/>
                </a:cubicBezTo>
                <a:cubicBezTo>
                  <a:pt x="164" y="51"/>
                  <a:pt x="164" y="51"/>
                  <a:pt x="164" y="51"/>
                </a:cubicBezTo>
                <a:cubicBezTo>
                  <a:pt x="163" y="50"/>
                  <a:pt x="163" y="50"/>
                  <a:pt x="163" y="50"/>
                </a:cubicBezTo>
                <a:cubicBezTo>
                  <a:pt x="163" y="49"/>
                  <a:pt x="163" y="49"/>
                  <a:pt x="164" y="48"/>
                </a:cubicBezTo>
                <a:cubicBezTo>
                  <a:pt x="164" y="47"/>
                  <a:pt x="164" y="46"/>
                  <a:pt x="164" y="44"/>
                </a:cubicBezTo>
                <a:cubicBezTo>
                  <a:pt x="164" y="43"/>
                  <a:pt x="164" y="43"/>
                  <a:pt x="164" y="42"/>
                </a:cubicBezTo>
                <a:cubicBezTo>
                  <a:pt x="164" y="41"/>
                  <a:pt x="164" y="40"/>
                  <a:pt x="164" y="39"/>
                </a:cubicBezTo>
                <a:cubicBezTo>
                  <a:pt x="164" y="39"/>
                  <a:pt x="164" y="39"/>
                  <a:pt x="164" y="39"/>
                </a:cubicBezTo>
                <a:cubicBezTo>
                  <a:pt x="164" y="38"/>
                  <a:pt x="164" y="37"/>
                  <a:pt x="164" y="37"/>
                </a:cubicBezTo>
                <a:cubicBezTo>
                  <a:pt x="164" y="36"/>
                  <a:pt x="164" y="36"/>
                  <a:pt x="164" y="36"/>
                </a:cubicBezTo>
                <a:cubicBezTo>
                  <a:pt x="164" y="35"/>
                  <a:pt x="164" y="34"/>
                  <a:pt x="164" y="34"/>
                </a:cubicBezTo>
                <a:cubicBezTo>
                  <a:pt x="164" y="34"/>
                  <a:pt x="164" y="33"/>
                  <a:pt x="164" y="33"/>
                </a:cubicBezTo>
                <a:cubicBezTo>
                  <a:pt x="164" y="33"/>
                  <a:pt x="164" y="33"/>
                  <a:pt x="164" y="33"/>
                </a:cubicBezTo>
                <a:cubicBezTo>
                  <a:pt x="163" y="32"/>
                  <a:pt x="163" y="31"/>
                  <a:pt x="163" y="31"/>
                </a:cubicBezTo>
                <a:cubicBezTo>
                  <a:pt x="165" y="31"/>
                  <a:pt x="167" y="33"/>
                  <a:pt x="169" y="34"/>
                </a:cubicBezTo>
                <a:cubicBezTo>
                  <a:pt x="169" y="34"/>
                  <a:pt x="169" y="34"/>
                  <a:pt x="169" y="34"/>
                </a:cubicBezTo>
                <a:cubicBezTo>
                  <a:pt x="169" y="35"/>
                  <a:pt x="169" y="35"/>
                  <a:pt x="170" y="35"/>
                </a:cubicBezTo>
                <a:cubicBezTo>
                  <a:pt x="170" y="35"/>
                  <a:pt x="170" y="35"/>
                  <a:pt x="170" y="35"/>
                </a:cubicBezTo>
                <a:cubicBezTo>
                  <a:pt x="170" y="35"/>
                  <a:pt x="170" y="35"/>
                  <a:pt x="170" y="35"/>
                </a:cubicBezTo>
                <a:cubicBezTo>
                  <a:pt x="170" y="35"/>
                  <a:pt x="170" y="35"/>
                  <a:pt x="170" y="35"/>
                </a:cubicBezTo>
                <a:cubicBezTo>
                  <a:pt x="170" y="35"/>
                  <a:pt x="170" y="36"/>
                  <a:pt x="170" y="36"/>
                </a:cubicBezTo>
                <a:cubicBezTo>
                  <a:pt x="171" y="36"/>
                  <a:pt x="171" y="36"/>
                  <a:pt x="171" y="36"/>
                </a:cubicBezTo>
                <a:cubicBezTo>
                  <a:pt x="171" y="36"/>
                  <a:pt x="171" y="36"/>
                  <a:pt x="171" y="36"/>
                </a:cubicBezTo>
                <a:cubicBezTo>
                  <a:pt x="171" y="35"/>
                  <a:pt x="171" y="35"/>
                  <a:pt x="171" y="34"/>
                </a:cubicBezTo>
                <a:cubicBezTo>
                  <a:pt x="160" y="21"/>
                  <a:pt x="145" y="12"/>
                  <a:pt x="129" y="6"/>
                </a:cubicBezTo>
                <a:cubicBezTo>
                  <a:pt x="128" y="5"/>
                  <a:pt x="128" y="6"/>
                  <a:pt x="127" y="6"/>
                </a:cubicBezTo>
                <a:cubicBezTo>
                  <a:pt x="128" y="5"/>
                  <a:pt x="127" y="5"/>
                  <a:pt x="127" y="5"/>
                </a:cubicBezTo>
                <a:cubicBezTo>
                  <a:pt x="117" y="2"/>
                  <a:pt x="107" y="0"/>
                  <a:pt x="96" y="0"/>
                </a:cubicBezTo>
                <a:cubicBezTo>
                  <a:pt x="85" y="0"/>
                  <a:pt x="75" y="1"/>
                  <a:pt x="66" y="5"/>
                </a:cubicBezTo>
                <a:cubicBezTo>
                  <a:pt x="65" y="6"/>
                  <a:pt x="65" y="6"/>
                  <a:pt x="65" y="6"/>
                </a:cubicBezTo>
                <a:cubicBezTo>
                  <a:pt x="65" y="6"/>
                  <a:pt x="62" y="6"/>
                  <a:pt x="60" y="7"/>
                </a:cubicBezTo>
                <a:cubicBezTo>
                  <a:pt x="45" y="13"/>
                  <a:pt x="31" y="24"/>
                  <a:pt x="21" y="37"/>
                </a:cubicBezTo>
                <a:cubicBezTo>
                  <a:pt x="20" y="37"/>
                  <a:pt x="20" y="38"/>
                  <a:pt x="20" y="38"/>
                </a:cubicBezTo>
                <a:cubicBezTo>
                  <a:pt x="22" y="37"/>
                  <a:pt x="26" y="33"/>
                  <a:pt x="30" y="31"/>
                </a:cubicBezTo>
                <a:cubicBezTo>
                  <a:pt x="30" y="31"/>
                  <a:pt x="30" y="31"/>
                  <a:pt x="30" y="31"/>
                </a:cubicBezTo>
                <a:cubicBezTo>
                  <a:pt x="31" y="30"/>
                  <a:pt x="31" y="30"/>
                  <a:pt x="31" y="30"/>
                </a:cubicBezTo>
                <a:cubicBezTo>
                  <a:pt x="31" y="30"/>
                  <a:pt x="31" y="30"/>
                  <a:pt x="32" y="30"/>
                </a:cubicBezTo>
                <a:cubicBezTo>
                  <a:pt x="32" y="30"/>
                  <a:pt x="32" y="30"/>
                  <a:pt x="32" y="29"/>
                </a:cubicBezTo>
                <a:cubicBezTo>
                  <a:pt x="32" y="29"/>
                  <a:pt x="33" y="29"/>
                  <a:pt x="33" y="29"/>
                </a:cubicBezTo>
                <a:cubicBezTo>
                  <a:pt x="33" y="29"/>
                  <a:pt x="33" y="29"/>
                  <a:pt x="33" y="29"/>
                </a:cubicBezTo>
                <a:cubicBezTo>
                  <a:pt x="33" y="29"/>
                  <a:pt x="33" y="29"/>
                  <a:pt x="34" y="29"/>
                </a:cubicBezTo>
                <a:cubicBezTo>
                  <a:pt x="34" y="29"/>
                  <a:pt x="34" y="29"/>
                  <a:pt x="34" y="29"/>
                </a:cubicBezTo>
                <a:cubicBezTo>
                  <a:pt x="34" y="29"/>
                  <a:pt x="34" y="29"/>
                  <a:pt x="34" y="29"/>
                </a:cubicBezTo>
                <a:cubicBezTo>
                  <a:pt x="34" y="29"/>
                  <a:pt x="34" y="29"/>
                  <a:pt x="34" y="28"/>
                </a:cubicBezTo>
                <a:cubicBezTo>
                  <a:pt x="34" y="29"/>
                  <a:pt x="34" y="29"/>
                  <a:pt x="34" y="29"/>
                </a:cubicBezTo>
                <a:cubicBezTo>
                  <a:pt x="34" y="29"/>
                  <a:pt x="34" y="29"/>
                  <a:pt x="34" y="29"/>
                </a:cubicBezTo>
                <a:cubicBezTo>
                  <a:pt x="34" y="30"/>
                  <a:pt x="34" y="30"/>
                  <a:pt x="34" y="30"/>
                </a:cubicBezTo>
                <a:cubicBezTo>
                  <a:pt x="34" y="30"/>
                  <a:pt x="34" y="30"/>
                  <a:pt x="34" y="31"/>
                </a:cubicBezTo>
                <a:cubicBezTo>
                  <a:pt x="34" y="31"/>
                  <a:pt x="34" y="32"/>
                  <a:pt x="34" y="33"/>
                </a:cubicBezTo>
                <a:cubicBezTo>
                  <a:pt x="34" y="33"/>
                  <a:pt x="34" y="33"/>
                  <a:pt x="34" y="33"/>
                </a:cubicBezTo>
                <a:cubicBezTo>
                  <a:pt x="34" y="33"/>
                  <a:pt x="34" y="34"/>
                  <a:pt x="33" y="35"/>
                </a:cubicBezTo>
                <a:cubicBezTo>
                  <a:pt x="33" y="35"/>
                  <a:pt x="33" y="35"/>
                  <a:pt x="33" y="35"/>
                </a:cubicBezTo>
                <a:cubicBezTo>
                  <a:pt x="33" y="35"/>
                  <a:pt x="33" y="36"/>
                  <a:pt x="33" y="36"/>
                </a:cubicBezTo>
                <a:cubicBezTo>
                  <a:pt x="33" y="37"/>
                  <a:pt x="33" y="37"/>
                  <a:pt x="33" y="37"/>
                </a:cubicBezTo>
                <a:cubicBezTo>
                  <a:pt x="33" y="37"/>
                  <a:pt x="33" y="38"/>
                  <a:pt x="33" y="38"/>
                </a:cubicBezTo>
                <a:cubicBezTo>
                  <a:pt x="33" y="39"/>
                  <a:pt x="33" y="39"/>
                  <a:pt x="33" y="39"/>
                </a:cubicBezTo>
                <a:cubicBezTo>
                  <a:pt x="33" y="39"/>
                  <a:pt x="33" y="39"/>
                  <a:pt x="33" y="40"/>
                </a:cubicBezTo>
                <a:cubicBezTo>
                  <a:pt x="33" y="40"/>
                  <a:pt x="33" y="41"/>
                  <a:pt x="33" y="42"/>
                </a:cubicBezTo>
                <a:cubicBezTo>
                  <a:pt x="33" y="42"/>
                  <a:pt x="33" y="42"/>
                  <a:pt x="33" y="42"/>
                </a:cubicBezTo>
                <a:cubicBezTo>
                  <a:pt x="33" y="43"/>
                  <a:pt x="33" y="43"/>
                  <a:pt x="33" y="44"/>
                </a:cubicBezTo>
                <a:cubicBezTo>
                  <a:pt x="33" y="45"/>
                  <a:pt x="33" y="45"/>
                  <a:pt x="33" y="46"/>
                </a:cubicBezTo>
                <a:cubicBezTo>
                  <a:pt x="33" y="46"/>
                  <a:pt x="33" y="46"/>
                  <a:pt x="33" y="47"/>
                </a:cubicBezTo>
                <a:cubicBezTo>
                  <a:pt x="33" y="47"/>
                  <a:pt x="33" y="47"/>
                  <a:pt x="33" y="47"/>
                </a:cubicBezTo>
                <a:cubicBezTo>
                  <a:pt x="34" y="48"/>
                  <a:pt x="34" y="49"/>
                  <a:pt x="34" y="49"/>
                </a:cubicBezTo>
                <a:cubicBezTo>
                  <a:pt x="33" y="50"/>
                  <a:pt x="32" y="51"/>
                  <a:pt x="31" y="51"/>
                </a:cubicBezTo>
                <a:cubicBezTo>
                  <a:pt x="31" y="51"/>
                  <a:pt x="31" y="52"/>
                  <a:pt x="31" y="52"/>
                </a:cubicBezTo>
                <a:cubicBezTo>
                  <a:pt x="30" y="52"/>
                  <a:pt x="30" y="52"/>
                  <a:pt x="30" y="53"/>
                </a:cubicBezTo>
                <a:cubicBezTo>
                  <a:pt x="29" y="53"/>
                  <a:pt x="29" y="53"/>
                  <a:pt x="29" y="54"/>
                </a:cubicBezTo>
                <a:cubicBezTo>
                  <a:pt x="28" y="54"/>
                  <a:pt x="28" y="54"/>
                  <a:pt x="28" y="55"/>
                </a:cubicBezTo>
                <a:cubicBezTo>
                  <a:pt x="28" y="55"/>
                  <a:pt x="27" y="55"/>
                  <a:pt x="27" y="55"/>
                </a:cubicBezTo>
                <a:cubicBezTo>
                  <a:pt x="27" y="56"/>
                  <a:pt x="26" y="56"/>
                  <a:pt x="26" y="56"/>
                </a:cubicBezTo>
                <a:cubicBezTo>
                  <a:pt x="26" y="57"/>
                  <a:pt x="25" y="57"/>
                  <a:pt x="25" y="58"/>
                </a:cubicBezTo>
                <a:cubicBezTo>
                  <a:pt x="25" y="58"/>
                  <a:pt x="24" y="59"/>
                  <a:pt x="24" y="59"/>
                </a:cubicBezTo>
                <a:cubicBezTo>
                  <a:pt x="24" y="59"/>
                  <a:pt x="24" y="59"/>
                  <a:pt x="24" y="59"/>
                </a:cubicBezTo>
                <a:cubicBezTo>
                  <a:pt x="24" y="59"/>
                  <a:pt x="23" y="60"/>
                  <a:pt x="23" y="60"/>
                </a:cubicBezTo>
                <a:cubicBezTo>
                  <a:pt x="23" y="60"/>
                  <a:pt x="22" y="61"/>
                  <a:pt x="22" y="62"/>
                </a:cubicBezTo>
                <a:cubicBezTo>
                  <a:pt x="22" y="62"/>
                  <a:pt x="22" y="62"/>
                  <a:pt x="22" y="62"/>
                </a:cubicBezTo>
                <a:cubicBezTo>
                  <a:pt x="22" y="62"/>
                  <a:pt x="21" y="63"/>
                  <a:pt x="21" y="63"/>
                </a:cubicBezTo>
                <a:cubicBezTo>
                  <a:pt x="21" y="63"/>
                  <a:pt x="21" y="64"/>
                  <a:pt x="20" y="64"/>
                </a:cubicBezTo>
                <a:cubicBezTo>
                  <a:pt x="20" y="64"/>
                  <a:pt x="20" y="64"/>
                  <a:pt x="20" y="64"/>
                </a:cubicBezTo>
                <a:cubicBezTo>
                  <a:pt x="20" y="65"/>
                  <a:pt x="20" y="65"/>
                  <a:pt x="20" y="65"/>
                </a:cubicBezTo>
                <a:cubicBezTo>
                  <a:pt x="19" y="66"/>
                  <a:pt x="19" y="66"/>
                  <a:pt x="19" y="67"/>
                </a:cubicBezTo>
                <a:cubicBezTo>
                  <a:pt x="19" y="67"/>
                  <a:pt x="19" y="67"/>
                  <a:pt x="19" y="67"/>
                </a:cubicBezTo>
                <a:cubicBezTo>
                  <a:pt x="18" y="68"/>
                  <a:pt x="18" y="69"/>
                  <a:pt x="18" y="70"/>
                </a:cubicBezTo>
                <a:cubicBezTo>
                  <a:pt x="17" y="71"/>
                  <a:pt x="17" y="72"/>
                  <a:pt x="16" y="73"/>
                </a:cubicBezTo>
                <a:cubicBezTo>
                  <a:pt x="16" y="73"/>
                  <a:pt x="16" y="73"/>
                  <a:pt x="16" y="73"/>
                </a:cubicBezTo>
                <a:cubicBezTo>
                  <a:pt x="16" y="74"/>
                  <a:pt x="16" y="75"/>
                  <a:pt x="16" y="75"/>
                </a:cubicBezTo>
                <a:cubicBezTo>
                  <a:pt x="16" y="75"/>
                  <a:pt x="16" y="75"/>
                  <a:pt x="16" y="75"/>
                </a:cubicBezTo>
                <a:cubicBezTo>
                  <a:pt x="15" y="77"/>
                  <a:pt x="15" y="79"/>
                  <a:pt x="14" y="80"/>
                </a:cubicBezTo>
                <a:cubicBezTo>
                  <a:pt x="14" y="81"/>
                  <a:pt x="14" y="82"/>
                  <a:pt x="14" y="83"/>
                </a:cubicBezTo>
                <a:cubicBezTo>
                  <a:pt x="14" y="83"/>
                  <a:pt x="14" y="83"/>
                  <a:pt x="14" y="83"/>
                </a:cubicBezTo>
                <a:cubicBezTo>
                  <a:pt x="14" y="83"/>
                  <a:pt x="14" y="83"/>
                  <a:pt x="14"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2" y="83"/>
                </a:cubicBezTo>
                <a:cubicBezTo>
                  <a:pt x="12" y="83"/>
                  <a:pt x="12" y="83"/>
                  <a:pt x="12" y="83"/>
                </a:cubicBezTo>
                <a:cubicBezTo>
                  <a:pt x="12" y="83"/>
                  <a:pt x="12" y="83"/>
                  <a:pt x="12" y="83"/>
                </a:cubicBezTo>
                <a:cubicBezTo>
                  <a:pt x="12" y="83"/>
                  <a:pt x="12" y="83"/>
                  <a:pt x="12" y="83"/>
                </a:cubicBezTo>
                <a:cubicBezTo>
                  <a:pt x="11" y="83"/>
                  <a:pt x="11" y="83"/>
                  <a:pt x="11" y="83"/>
                </a:cubicBezTo>
                <a:cubicBezTo>
                  <a:pt x="11" y="83"/>
                  <a:pt x="11" y="83"/>
                  <a:pt x="11" y="83"/>
                </a:cubicBezTo>
                <a:cubicBezTo>
                  <a:pt x="10" y="82"/>
                  <a:pt x="10" y="82"/>
                  <a:pt x="10" y="82"/>
                </a:cubicBezTo>
                <a:cubicBezTo>
                  <a:pt x="10" y="82"/>
                  <a:pt x="10" y="82"/>
                  <a:pt x="10" y="82"/>
                </a:cubicBezTo>
                <a:cubicBezTo>
                  <a:pt x="10" y="82"/>
                  <a:pt x="10" y="82"/>
                  <a:pt x="9" y="82"/>
                </a:cubicBezTo>
                <a:cubicBezTo>
                  <a:pt x="9" y="82"/>
                  <a:pt x="9" y="82"/>
                  <a:pt x="9" y="82"/>
                </a:cubicBezTo>
                <a:cubicBezTo>
                  <a:pt x="8" y="82"/>
                  <a:pt x="8" y="82"/>
                  <a:pt x="7" y="82"/>
                </a:cubicBezTo>
                <a:cubicBezTo>
                  <a:pt x="7" y="82"/>
                  <a:pt x="7" y="82"/>
                  <a:pt x="7" y="82"/>
                </a:cubicBezTo>
                <a:cubicBezTo>
                  <a:pt x="6" y="82"/>
                  <a:pt x="6" y="82"/>
                  <a:pt x="6" y="82"/>
                </a:cubicBezTo>
                <a:cubicBezTo>
                  <a:pt x="6" y="82"/>
                  <a:pt x="5" y="82"/>
                  <a:pt x="5" y="82"/>
                </a:cubicBezTo>
                <a:cubicBezTo>
                  <a:pt x="5" y="82"/>
                  <a:pt x="5" y="82"/>
                  <a:pt x="5" y="82"/>
                </a:cubicBezTo>
                <a:cubicBezTo>
                  <a:pt x="5" y="82"/>
                  <a:pt x="5" y="81"/>
                  <a:pt x="5" y="81"/>
                </a:cubicBezTo>
                <a:cubicBezTo>
                  <a:pt x="5" y="81"/>
                  <a:pt x="4" y="81"/>
                  <a:pt x="4" y="81"/>
                </a:cubicBezTo>
                <a:cubicBezTo>
                  <a:pt x="4" y="81"/>
                  <a:pt x="4" y="81"/>
                  <a:pt x="4" y="81"/>
                </a:cubicBezTo>
                <a:cubicBezTo>
                  <a:pt x="4" y="81"/>
                  <a:pt x="4" y="81"/>
                  <a:pt x="4" y="81"/>
                </a:cubicBezTo>
                <a:cubicBezTo>
                  <a:pt x="4" y="81"/>
                  <a:pt x="4" y="81"/>
                  <a:pt x="4" y="81"/>
                </a:cubicBezTo>
                <a:cubicBezTo>
                  <a:pt x="3" y="81"/>
                  <a:pt x="3" y="81"/>
                  <a:pt x="3" y="81"/>
                </a:cubicBezTo>
                <a:cubicBezTo>
                  <a:pt x="3" y="81"/>
                  <a:pt x="3" y="81"/>
                  <a:pt x="3" y="81"/>
                </a:cubicBezTo>
                <a:cubicBezTo>
                  <a:pt x="3" y="81"/>
                  <a:pt x="3" y="81"/>
                  <a:pt x="3" y="81"/>
                </a:cubicBezTo>
                <a:cubicBezTo>
                  <a:pt x="2" y="81"/>
                  <a:pt x="2" y="81"/>
                  <a:pt x="2" y="81"/>
                </a:cubicBezTo>
                <a:cubicBezTo>
                  <a:pt x="1" y="86"/>
                  <a:pt x="0" y="91"/>
                  <a:pt x="0" y="96"/>
                </a:cubicBezTo>
                <a:cubicBezTo>
                  <a:pt x="0" y="113"/>
                  <a:pt x="5" y="129"/>
                  <a:pt x="12" y="143"/>
                </a:cubicBezTo>
                <a:cubicBezTo>
                  <a:pt x="13" y="145"/>
                  <a:pt x="16" y="148"/>
                  <a:pt x="17" y="148"/>
                </a:cubicBezTo>
                <a:cubicBezTo>
                  <a:pt x="16" y="149"/>
                  <a:pt x="16" y="149"/>
                  <a:pt x="17" y="150"/>
                </a:cubicBezTo>
                <a:cubicBezTo>
                  <a:pt x="28" y="168"/>
                  <a:pt x="46" y="181"/>
                  <a:pt x="67" y="188"/>
                </a:cubicBezTo>
                <a:cubicBezTo>
                  <a:pt x="69" y="189"/>
                  <a:pt x="71" y="188"/>
                  <a:pt x="73" y="188"/>
                </a:cubicBezTo>
                <a:cubicBezTo>
                  <a:pt x="73" y="189"/>
                  <a:pt x="76" y="190"/>
                  <a:pt x="78" y="191"/>
                </a:cubicBezTo>
                <a:cubicBezTo>
                  <a:pt x="84" y="192"/>
                  <a:pt x="90" y="193"/>
                  <a:pt x="96" y="193"/>
                </a:cubicBezTo>
                <a:cubicBezTo>
                  <a:pt x="103" y="193"/>
                  <a:pt x="110" y="192"/>
                  <a:pt x="116" y="190"/>
                </a:cubicBezTo>
                <a:cubicBezTo>
                  <a:pt x="118" y="190"/>
                  <a:pt x="121" y="189"/>
                  <a:pt x="122" y="188"/>
                </a:cubicBezTo>
                <a:cubicBezTo>
                  <a:pt x="122" y="188"/>
                  <a:pt x="123" y="188"/>
                  <a:pt x="124" y="188"/>
                </a:cubicBezTo>
                <a:cubicBezTo>
                  <a:pt x="148" y="181"/>
                  <a:pt x="166" y="167"/>
                  <a:pt x="177" y="149"/>
                </a:cubicBezTo>
                <a:close/>
                <a:moveTo>
                  <a:pt x="77" y="153"/>
                </a:moveTo>
                <a:cubicBezTo>
                  <a:pt x="77" y="153"/>
                  <a:pt x="77" y="153"/>
                  <a:pt x="76" y="154"/>
                </a:cubicBezTo>
                <a:cubicBezTo>
                  <a:pt x="76" y="154"/>
                  <a:pt x="76" y="154"/>
                  <a:pt x="76" y="154"/>
                </a:cubicBezTo>
                <a:cubicBezTo>
                  <a:pt x="76" y="154"/>
                  <a:pt x="76" y="155"/>
                  <a:pt x="75" y="155"/>
                </a:cubicBezTo>
                <a:cubicBezTo>
                  <a:pt x="75" y="155"/>
                  <a:pt x="75" y="155"/>
                  <a:pt x="75" y="155"/>
                </a:cubicBezTo>
                <a:cubicBezTo>
                  <a:pt x="75" y="155"/>
                  <a:pt x="75" y="156"/>
                  <a:pt x="74" y="156"/>
                </a:cubicBezTo>
                <a:cubicBezTo>
                  <a:pt x="74" y="156"/>
                  <a:pt x="74" y="156"/>
                  <a:pt x="74" y="156"/>
                </a:cubicBezTo>
                <a:cubicBezTo>
                  <a:pt x="74" y="156"/>
                  <a:pt x="74" y="156"/>
                  <a:pt x="74" y="156"/>
                </a:cubicBezTo>
                <a:cubicBezTo>
                  <a:pt x="74" y="156"/>
                  <a:pt x="74" y="156"/>
                  <a:pt x="74" y="156"/>
                </a:cubicBezTo>
                <a:cubicBezTo>
                  <a:pt x="74" y="157"/>
                  <a:pt x="74" y="157"/>
                  <a:pt x="74" y="157"/>
                </a:cubicBezTo>
                <a:cubicBezTo>
                  <a:pt x="73" y="157"/>
                  <a:pt x="73" y="158"/>
                  <a:pt x="73" y="158"/>
                </a:cubicBezTo>
                <a:cubicBezTo>
                  <a:pt x="73" y="158"/>
                  <a:pt x="73" y="158"/>
                  <a:pt x="73" y="158"/>
                </a:cubicBezTo>
                <a:cubicBezTo>
                  <a:pt x="72" y="158"/>
                  <a:pt x="72" y="159"/>
                  <a:pt x="71" y="159"/>
                </a:cubicBezTo>
                <a:cubicBezTo>
                  <a:pt x="71" y="159"/>
                  <a:pt x="71" y="159"/>
                  <a:pt x="71" y="159"/>
                </a:cubicBezTo>
                <a:cubicBezTo>
                  <a:pt x="71" y="160"/>
                  <a:pt x="70" y="160"/>
                  <a:pt x="70" y="161"/>
                </a:cubicBezTo>
                <a:cubicBezTo>
                  <a:pt x="70" y="161"/>
                  <a:pt x="69" y="161"/>
                  <a:pt x="69" y="161"/>
                </a:cubicBezTo>
                <a:cubicBezTo>
                  <a:pt x="69" y="162"/>
                  <a:pt x="69" y="162"/>
                  <a:pt x="69" y="162"/>
                </a:cubicBezTo>
                <a:cubicBezTo>
                  <a:pt x="68" y="162"/>
                  <a:pt x="68" y="163"/>
                  <a:pt x="67" y="163"/>
                </a:cubicBezTo>
                <a:cubicBezTo>
                  <a:pt x="67" y="163"/>
                  <a:pt x="67" y="163"/>
                  <a:pt x="67" y="163"/>
                </a:cubicBezTo>
                <a:cubicBezTo>
                  <a:pt x="67" y="163"/>
                  <a:pt x="67" y="163"/>
                  <a:pt x="67" y="163"/>
                </a:cubicBezTo>
                <a:cubicBezTo>
                  <a:pt x="67" y="163"/>
                  <a:pt x="67" y="164"/>
                  <a:pt x="66" y="164"/>
                </a:cubicBezTo>
                <a:cubicBezTo>
                  <a:pt x="66" y="164"/>
                  <a:pt x="66" y="164"/>
                  <a:pt x="66" y="164"/>
                </a:cubicBezTo>
                <a:cubicBezTo>
                  <a:pt x="66" y="164"/>
                  <a:pt x="66" y="165"/>
                  <a:pt x="65" y="165"/>
                </a:cubicBezTo>
                <a:cubicBezTo>
                  <a:pt x="65" y="165"/>
                  <a:pt x="65" y="165"/>
                  <a:pt x="65" y="165"/>
                </a:cubicBezTo>
                <a:cubicBezTo>
                  <a:pt x="65" y="165"/>
                  <a:pt x="65" y="165"/>
                  <a:pt x="65" y="165"/>
                </a:cubicBezTo>
                <a:cubicBezTo>
                  <a:pt x="65" y="165"/>
                  <a:pt x="65" y="165"/>
                  <a:pt x="65" y="165"/>
                </a:cubicBezTo>
                <a:cubicBezTo>
                  <a:pt x="64" y="166"/>
                  <a:pt x="64" y="166"/>
                  <a:pt x="64" y="166"/>
                </a:cubicBezTo>
                <a:cubicBezTo>
                  <a:pt x="63" y="166"/>
                  <a:pt x="63" y="166"/>
                  <a:pt x="63" y="166"/>
                </a:cubicBezTo>
                <a:cubicBezTo>
                  <a:pt x="63" y="166"/>
                  <a:pt x="63" y="166"/>
                  <a:pt x="63" y="166"/>
                </a:cubicBezTo>
                <a:cubicBezTo>
                  <a:pt x="63" y="167"/>
                  <a:pt x="63" y="167"/>
                  <a:pt x="63" y="167"/>
                </a:cubicBezTo>
                <a:cubicBezTo>
                  <a:pt x="63" y="167"/>
                  <a:pt x="63" y="167"/>
                  <a:pt x="62" y="167"/>
                </a:cubicBezTo>
                <a:cubicBezTo>
                  <a:pt x="62" y="167"/>
                  <a:pt x="62" y="167"/>
                  <a:pt x="62" y="167"/>
                </a:cubicBezTo>
                <a:cubicBezTo>
                  <a:pt x="62" y="168"/>
                  <a:pt x="62" y="168"/>
                  <a:pt x="62" y="168"/>
                </a:cubicBezTo>
                <a:cubicBezTo>
                  <a:pt x="62" y="168"/>
                  <a:pt x="62" y="168"/>
                  <a:pt x="62" y="168"/>
                </a:cubicBezTo>
                <a:cubicBezTo>
                  <a:pt x="62" y="168"/>
                  <a:pt x="61" y="168"/>
                  <a:pt x="61" y="168"/>
                </a:cubicBezTo>
                <a:cubicBezTo>
                  <a:pt x="61" y="168"/>
                  <a:pt x="61" y="168"/>
                  <a:pt x="61" y="168"/>
                </a:cubicBezTo>
                <a:cubicBezTo>
                  <a:pt x="61" y="168"/>
                  <a:pt x="61" y="168"/>
                  <a:pt x="61" y="168"/>
                </a:cubicBezTo>
                <a:cubicBezTo>
                  <a:pt x="61" y="168"/>
                  <a:pt x="61" y="168"/>
                  <a:pt x="61" y="168"/>
                </a:cubicBezTo>
                <a:cubicBezTo>
                  <a:pt x="61" y="169"/>
                  <a:pt x="60" y="169"/>
                  <a:pt x="60" y="169"/>
                </a:cubicBezTo>
                <a:cubicBezTo>
                  <a:pt x="60" y="169"/>
                  <a:pt x="60" y="169"/>
                  <a:pt x="60" y="169"/>
                </a:cubicBezTo>
                <a:cubicBezTo>
                  <a:pt x="60" y="169"/>
                  <a:pt x="60" y="169"/>
                  <a:pt x="59" y="169"/>
                </a:cubicBezTo>
                <a:cubicBezTo>
                  <a:pt x="59" y="170"/>
                  <a:pt x="59" y="170"/>
                  <a:pt x="59" y="170"/>
                </a:cubicBezTo>
                <a:cubicBezTo>
                  <a:pt x="59" y="170"/>
                  <a:pt x="58" y="170"/>
                  <a:pt x="58" y="170"/>
                </a:cubicBezTo>
                <a:cubicBezTo>
                  <a:pt x="50" y="167"/>
                  <a:pt x="30" y="155"/>
                  <a:pt x="27" y="149"/>
                </a:cubicBezTo>
                <a:cubicBezTo>
                  <a:pt x="26" y="148"/>
                  <a:pt x="26" y="147"/>
                  <a:pt x="26" y="146"/>
                </a:cubicBezTo>
                <a:cubicBezTo>
                  <a:pt x="26" y="146"/>
                  <a:pt x="26" y="146"/>
                  <a:pt x="26" y="146"/>
                </a:cubicBezTo>
                <a:cubicBezTo>
                  <a:pt x="26" y="146"/>
                  <a:pt x="26" y="146"/>
                  <a:pt x="26" y="145"/>
                </a:cubicBezTo>
                <a:cubicBezTo>
                  <a:pt x="26" y="145"/>
                  <a:pt x="26" y="145"/>
                  <a:pt x="26" y="145"/>
                </a:cubicBezTo>
                <a:cubicBezTo>
                  <a:pt x="26" y="145"/>
                  <a:pt x="26" y="145"/>
                  <a:pt x="26" y="145"/>
                </a:cubicBezTo>
                <a:cubicBezTo>
                  <a:pt x="26" y="145"/>
                  <a:pt x="26" y="145"/>
                  <a:pt x="26" y="145"/>
                </a:cubicBezTo>
                <a:cubicBezTo>
                  <a:pt x="26" y="144"/>
                  <a:pt x="26" y="144"/>
                  <a:pt x="26" y="144"/>
                </a:cubicBezTo>
                <a:cubicBezTo>
                  <a:pt x="26" y="144"/>
                  <a:pt x="26" y="144"/>
                  <a:pt x="26" y="144"/>
                </a:cubicBezTo>
                <a:cubicBezTo>
                  <a:pt x="26" y="143"/>
                  <a:pt x="26" y="143"/>
                  <a:pt x="26" y="143"/>
                </a:cubicBezTo>
                <a:cubicBezTo>
                  <a:pt x="26" y="143"/>
                  <a:pt x="25" y="143"/>
                  <a:pt x="25" y="143"/>
                </a:cubicBezTo>
                <a:cubicBezTo>
                  <a:pt x="25" y="142"/>
                  <a:pt x="25" y="142"/>
                  <a:pt x="25" y="142"/>
                </a:cubicBezTo>
                <a:cubicBezTo>
                  <a:pt x="25" y="142"/>
                  <a:pt x="25" y="141"/>
                  <a:pt x="25" y="141"/>
                </a:cubicBezTo>
                <a:cubicBezTo>
                  <a:pt x="25" y="141"/>
                  <a:pt x="25" y="141"/>
                  <a:pt x="25" y="140"/>
                </a:cubicBezTo>
                <a:cubicBezTo>
                  <a:pt x="25" y="140"/>
                  <a:pt x="25" y="140"/>
                  <a:pt x="25" y="140"/>
                </a:cubicBezTo>
                <a:cubicBezTo>
                  <a:pt x="25" y="139"/>
                  <a:pt x="25" y="138"/>
                  <a:pt x="25" y="137"/>
                </a:cubicBezTo>
                <a:cubicBezTo>
                  <a:pt x="25" y="137"/>
                  <a:pt x="25" y="137"/>
                  <a:pt x="25" y="137"/>
                </a:cubicBezTo>
                <a:cubicBezTo>
                  <a:pt x="24" y="134"/>
                  <a:pt x="24" y="130"/>
                  <a:pt x="24" y="127"/>
                </a:cubicBezTo>
                <a:cubicBezTo>
                  <a:pt x="24" y="127"/>
                  <a:pt x="24" y="127"/>
                  <a:pt x="24" y="127"/>
                </a:cubicBezTo>
                <a:cubicBezTo>
                  <a:pt x="24" y="126"/>
                  <a:pt x="24" y="126"/>
                  <a:pt x="24" y="125"/>
                </a:cubicBezTo>
                <a:cubicBezTo>
                  <a:pt x="24" y="125"/>
                  <a:pt x="24" y="125"/>
                  <a:pt x="24" y="125"/>
                </a:cubicBezTo>
                <a:cubicBezTo>
                  <a:pt x="24" y="124"/>
                  <a:pt x="24" y="124"/>
                  <a:pt x="24" y="123"/>
                </a:cubicBezTo>
                <a:cubicBezTo>
                  <a:pt x="24" y="123"/>
                  <a:pt x="24" y="123"/>
                  <a:pt x="24" y="123"/>
                </a:cubicBezTo>
                <a:cubicBezTo>
                  <a:pt x="24" y="122"/>
                  <a:pt x="24" y="122"/>
                  <a:pt x="24" y="121"/>
                </a:cubicBezTo>
                <a:cubicBezTo>
                  <a:pt x="24" y="121"/>
                  <a:pt x="24" y="121"/>
                  <a:pt x="24" y="121"/>
                </a:cubicBezTo>
                <a:cubicBezTo>
                  <a:pt x="24" y="121"/>
                  <a:pt x="24" y="120"/>
                  <a:pt x="24" y="120"/>
                </a:cubicBezTo>
                <a:cubicBezTo>
                  <a:pt x="24" y="120"/>
                  <a:pt x="24" y="120"/>
                  <a:pt x="24" y="119"/>
                </a:cubicBezTo>
                <a:cubicBezTo>
                  <a:pt x="24" y="119"/>
                  <a:pt x="24" y="119"/>
                  <a:pt x="24" y="118"/>
                </a:cubicBezTo>
                <a:cubicBezTo>
                  <a:pt x="24" y="118"/>
                  <a:pt x="24" y="118"/>
                  <a:pt x="24" y="118"/>
                </a:cubicBezTo>
                <a:cubicBezTo>
                  <a:pt x="25" y="118"/>
                  <a:pt x="25" y="117"/>
                  <a:pt x="25" y="117"/>
                </a:cubicBezTo>
                <a:cubicBezTo>
                  <a:pt x="25" y="117"/>
                  <a:pt x="26" y="117"/>
                  <a:pt x="26" y="117"/>
                </a:cubicBezTo>
                <a:cubicBezTo>
                  <a:pt x="26" y="117"/>
                  <a:pt x="27" y="117"/>
                  <a:pt x="27" y="117"/>
                </a:cubicBezTo>
                <a:cubicBezTo>
                  <a:pt x="27" y="117"/>
                  <a:pt x="27" y="117"/>
                  <a:pt x="28" y="117"/>
                </a:cubicBezTo>
                <a:cubicBezTo>
                  <a:pt x="28" y="118"/>
                  <a:pt x="28" y="118"/>
                  <a:pt x="29" y="118"/>
                </a:cubicBezTo>
                <a:cubicBezTo>
                  <a:pt x="29" y="118"/>
                  <a:pt x="29" y="118"/>
                  <a:pt x="29" y="118"/>
                </a:cubicBezTo>
                <a:cubicBezTo>
                  <a:pt x="30" y="118"/>
                  <a:pt x="30" y="118"/>
                  <a:pt x="31" y="118"/>
                </a:cubicBezTo>
                <a:cubicBezTo>
                  <a:pt x="31" y="118"/>
                  <a:pt x="31" y="118"/>
                  <a:pt x="31" y="118"/>
                </a:cubicBezTo>
                <a:cubicBezTo>
                  <a:pt x="32" y="118"/>
                  <a:pt x="32" y="118"/>
                  <a:pt x="33" y="118"/>
                </a:cubicBezTo>
                <a:cubicBezTo>
                  <a:pt x="33" y="118"/>
                  <a:pt x="33" y="118"/>
                  <a:pt x="33" y="118"/>
                </a:cubicBezTo>
                <a:cubicBezTo>
                  <a:pt x="34" y="118"/>
                  <a:pt x="35" y="118"/>
                  <a:pt x="36" y="118"/>
                </a:cubicBezTo>
                <a:cubicBezTo>
                  <a:pt x="36" y="118"/>
                  <a:pt x="36" y="118"/>
                  <a:pt x="36" y="118"/>
                </a:cubicBezTo>
                <a:cubicBezTo>
                  <a:pt x="37" y="118"/>
                  <a:pt x="38" y="119"/>
                  <a:pt x="39" y="119"/>
                </a:cubicBezTo>
                <a:cubicBezTo>
                  <a:pt x="39" y="119"/>
                  <a:pt x="39" y="119"/>
                  <a:pt x="39" y="119"/>
                </a:cubicBezTo>
                <a:cubicBezTo>
                  <a:pt x="40" y="119"/>
                  <a:pt x="41" y="119"/>
                  <a:pt x="42" y="119"/>
                </a:cubicBezTo>
                <a:cubicBezTo>
                  <a:pt x="43" y="119"/>
                  <a:pt x="43" y="119"/>
                  <a:pt x="43" y="119"/>
                </a:cubicBezTo>
                <a:cubicBezTo>
                  <a:pt x="44" y="119"/>
                  <a:pt x="45" y="119"/>
                  <a:pt x="46" y="119"/>
                </a:cubicBezTo>
                <a:cubicBezTo>
                  <a:pt x="46" y="119"/>
                  <a:pt x="46" y="119"/>
                  <a:pt x="47" y="119"/>
                </a:cubicBezTo>
                <a:cubicBezTo>
                  <a:pt x="47" y="119"/>
                  <a:pt x="48" y="119"/>
                  <a:pt x="49" y="119"/>
                </a:cubicBezTo>
                <a:cubicBezTo>
                  <a:pt x="49" y="119"/>
                  <a:pt x="49" y="119"/>
                  <a:pt x="50" y="119"/>
                </a:cubicBezTo>
                <a:cubicBezTo>
                  <a:pt x="50" y="119"/>
                  <a:pt x="50" y="119"/>
                  <a:pt x="50" y="119"/>
                </a:cubicBezTo>
                <a:cubicBezTo>
                  <a:pt x="51" y="119"/>
                  <a:pt x="52" y="119"/>
                  <a:pt x="53" y="119"/>
                </a:cubicBezTo>
                <a:cubicBezTo>
                  <a:pt x="53" y="119"/>
                  <a:pt x="53" y="119"/>
                  <a:pt x="53" y="119"/>
                </a:cubicBezTo>
                <a:cubicBezTo>
                  <a:pt x="53" y="119"/>
                  <a:pt x="53" y="119"/>
                  <a:pt x="53" y="119"/>
                </a:cubicBezTo>
                <a:cubicBezTo>
                  <a:pt x="54" y="119"/>
                  <a:pt x="55" y="119"/>
                  <a:pt x="55" y="119"/>
                </a:cubicBezTo>
                <a:cubicBezTo>
                  <a:pt x="56" y="119"/>
                  <a:pt x="56" y="119"/>
                  <a:pt x="56" y="119"/>
                </a:cubicBezTo>
                <a:cubicBezTo>
                  <a:pt x="57" y="119"/>
                  <a:pt x="58" y="119"/>
                  <a:pt x="59" y="119"/>
                </a:cubicBezTo>
                <a:cubicBezTo>
                  <a:pt x="59" y="120"/>
                  <a:pt x="60" y="121"/>
                  <a:pt x="60" y="122"/>
                </a:cubicBezTo>
                <a:cubicBezTo>
                  <a:pt x="60" y="122"/>
                  <a:pt x="60" y="122"/>
                  <a:pt x="60" y="122"/>
                </a:cubicBezTo>
                <a:cubicBezTo>
                  <a:pt x="61" y="123"/>
                  <a:pt x="61" y="124"/>
                  <a:pt x="61" y="124"/>
                </a:cubicBezTo>
                <a:cubicBezTo>
                  <a:pt x="62" y="125"/>
                  <a:pt x="62" y="125"/>
                  <a:pt x="62" y="126"/>
                </a:cubicBezTo>
                <a:cubicBezTo>
                  <a:pt x="62" y="126"/>
                  <a:pt x="62" y="127"/>
                  <a:pt x="63" y="127"/>
                </a:cubicBezTo>
                <a:cubicBezTo>
                  <a:pt x="63" y="128"/>
                  <a:pt x="64" y="129"/>
                  <a:pt x="64" y="130"/>
                </a:cubicBezTo>
                <a:cubicBezTo>
                  <a:pt x="64" y="130"/>
                  <a:pt x="64" y="130"/>
                  <a:pt x="65" y="130"/>
                </a:cubicBezTo>
                <a:cubicBezTo>
                  <a:pt x="65" y="132"/>
                  <a:pt x="66" y="133"/>
                  <a:pt x="67" y="134"/>
                </a:cubicBezTo>
                <a:cubicBezTo>
                  <a:pt x="67" y="134"/>
                  <a:pt x="67" y="134"/>
                  <a:pt x="67" y="134"/>
                </a:cubicBezTo>
                <a:cubicBezTo>
                  <a:pt x="68" y="137"/>
                  <a:pt x="70" y="140"/>
                  <a:pt x="72" y="142"/>
                </a:cubicBezTo>
                <a:cubicBezTo>
                  <a:pt x="72" y="142"/>
                  <a:pt x="72" y="142"/>
                  <a:pt x="72" y="142"/>
                </a:cubicBezTo>
                <a:cubicBezTo>
                  <a:pt x="72" y="143"/>
                  <a:pt x="73" y="144"/>
                  <a:pt x="73" y="144"/>
                </a:cubicBezTo>
                <a:cubicBezTo>
                  <a:pt x="73" y="145"/>
                  <a:pt x="73" y="145"/>
                  <a:pt x="74" y="145"/>
                </a:cubicBezTo>
                <a:cubicBezTo>
                  <a:pt x="74" y="145"/>
                  <a:pt x="74" y="146"/>
                  <a:pt x="74" y="146"/>
                </a:cubicBezTo>
                <a:cubicBezTo>
                  <a:pt x="76" y="148"/>
                  <a:pt x="77" y="150"/>
                  <a:pt x="78" y="152"/>
                </a:cubicBezTo>
                <a:cubicBezTo>
                  <a:pt x="78" y="152"/>
                  <a:pt x="77" y="152"/>
                  <a:pt x="77" y="153"/>
                </a:cubicBezTo>
                <a:close/>
                <a:moveTo>
                  <a:pt x="116" y="84"/>
                </a:moveTo>
                <a:cubicBezTo>
                  <a:pt x="116" y="84"/>
                  <a:pt x="115" y="84"/>
                  <a:pt x="115" y="84"/>
                </a:cubicBezTo>
                <a:cubicBezTo>
                  <a:pt x="114" y="84"/>
                  <a:pt x="114" y="84"/>
                  <a:pt x="114" y="84"/>
                </a:cubicBezTo>
                <a:cubicBezTo>
                  <a:pt x="113" y="84"/>
                  <a:pt x="113" y="84"/>
                  <a:pt x="112" y="84"/>
                </a:cubicBezTo>
                <a:cubicBezTo>
                  <a:pt x="112" y="84"/>
                  <a:pt x="112" y="84"/>
                  <a:pt x="112" y="84"/>
                </a:cubicBezTo>
                <a:cubicBezTo>
                  <a:pt x="111" y="84"/>
                  <a:pt x="111" y="84"/>
                  <a:pt x="110" y="84"/>
                </a:cubicBezTo>
                <a:cubicBezTo>
                  <a:pt x="110" y="84"/>
                  <a:pt x="110" y="84"/>
                  <a:pt x="110" y="84"/>
                </a:cubicBezTo>
                <a:cubicBezTo>
                  <a:pt x="109" y="84"/>
                  <a:pt x="109" y="84"/>
                  <a:pt x="109" y="84"/>
                </a:cubicBezTo>
                <a:cubicBezTo>
                  <a:pt x="109" y="84"/>
                  <a:pt x="108" y="84"/>
                  <a:pt x="108" y="84"/>
                </a:cubicBezTo>
                <a:cubicBezTo>
                  <a:pt x="107" y="84"/>
                  <a:pt x="107" y="84"/>
                  <a:pt x="107" y="84"/>
                </a:cubicBezTo>
                <a:cubicBezTo>
                  <a:pt x="107" y="84"/>
                  <a:pt x="107" y="84"/>
                  <a:pt x="107" y="84"/>
                </a:cubicBezTo>
                <a:cubicBezTo>
                  <a:pt x="106" y="84"/>
                  <a:pt x="105" y="84"/>
                  <a:pt x="104" y="84"/>
                </a:cubicBezTo>
                <a:cubicBezTo>
                  <a:pt x="103" y="84"/>
                  <a:pt x="103" y="84"/>
                  <a:pt x="103" y="84"/>
                </a:cubicBezTo>
                <a:cubicBezTo>
                  <a:pt x="102" y="84"/>
                  <a:pt x="101" y="84"/>
                  <a:pt x="100" y="84"/>
                </a:cubicBezTo>
                <a:cubicBezTo>
                  <a:pt x="100" y="84"/>
                  <a:pt x="100" y="84"/>
                  <a:pt x="100" y="84"/>
                </a:cubicBezTo>
                <a:cubicBezTo>
                  <a:pt x="99" y="84"/>
                  <a:pt x="99" y="84"/>
                  <a:pt x="99" y="84"/>
                </a:cubicBezTo>
                <a:cubicBezTo>
                  <a:pt x="99" y="84"/>
                  <a:pt x="98" y="84"/>
                  <a:pt x="97" y="84"/>
                </a:cubicBezTo>
                <a:cubicBezTo>
                  <a:pt x="95" y="84"/>
                  <a:pt x="95" y="84"/>
                  <a:pt x="95" y="84"/>
                </a:cubicBezTo>
                <a:cubicBezTo>
                  <a:pt x="95" y="84"/>
                  <a:pt x="94" y="84"/>
                  <a:pt x="94" y="84"/>
                </a:cubicBezTo>
                <a:cubicBezTo>
                  <a:pt x="93" y="84"/>
                  <a:pt x="92" y="84"/>
                  <a:pt x="91" y="84"/>
                </a:cubicBezTo>
                <a:cubicBezTo>
                  <a:pt x="91" y="84"/>
                  <a:pt x="90" y="84"/>
                  <a:pt x="90" y="84"/>
                </a:cubicBezTo>
                <a:cubicBezTo>
                  <a:pt x="89" y="84"/>
                  <a:pt x="88" y="84"/>
                  <a:pt x="87" y="84"/>
                </a:cubicBezTo>
                <a:cubicBezTo>
                  <a:pt x="87" y="84"/>
                  <a:pt x="86" y="84"/>
                  <a:pt x="86" y="84"/>
                </a:cubicBezTo>
                <a:cubicBezTo>
                  <a:pt x="85" y="84"/>
                  <a:pt x="84" y="84"/>
                  <a:pt x="83" y="84"/>
                </a:cubicBezTo>
                <a:cubicBezTo>
                  <a:pt x="83" y="84"/>
                  <a:pt x="83" y="84"/>
                  <a:pt x="82" y="84"/>
                </a:cubicBezTo>
                <a:cubicBezTo>
                  <a:pt x="82" y="84"/>
                  <a:pt x="82" y="84"/>
                  <a:pt x="82" y="84"/>
                </a:cubicBezTo>
                <a:cubicBezTo>
                  <a:pt x="82" y="84"/>
                  <a:pt x="82" y="84"/>
                  <a:pt x="82" y="84"/>
                </a:cubicBezTo>
                <a:cubicBezTo>
                  <a:pt x="81" y="84"/>
                  <a:pt x="81" y="84"/>
                  <a:pt x="80" y="84"/>
                </a:cubicBezTo>
                <a:cubicBezTo>
                  <a:pt x="80" y="84"/>
                  <a:pt x="79" y="84"/>
                  <a:pt x="79" y="84"/>
                </a:cubicBezTo>
                <a:cubicBezTo>
                  <a:pt x="74" y="78"/>
                  <a:pt x="67" y="60"/>
                  <a:pt x="66" y="50"/>
                </a:cubicBezTo>
                <a:cubicBezTo>
                  <a:pt x="74" y="42"/>
                  <a:pt x="89" y="32"/>
                  <a:pt x="98" y="30"/>
                </a:cubicBezTo>
                <a:cubicBezTo>
                  <a:pt x="99" y="30"/>
                  <a:pt x="99" y="30"/>
                  <a:pt x="100" y="30"/>
                </a:cubicBezTo>
                <a:cubicBezTo>
                  <a:pt x="100" y="30"/>
                  <a:pt x="100" y="30"/>
                  <a:pt x="100" y="30"/>
                </a:cubicBezTo>
                <a:cubicBezTo>
                  <a:pt x="100" y="30"/>
                  <a:pt x="100" y="30"/>
                  <a:pt x="100" y="30"/>
                </a:cubicBezTo>
                <a:cubicBezTo>
                  <a:pt x="100" y="30"/>
                  <a:pt x="100" y="30"/>
                  <a:pt x="100" y="30"/>
                </a:cubicBezTo>
                <a:cubicBezTo>
                  <a:pt x="100" y="30"/>
                  <a:pt x="101" y="30"/>
                  <a:pt x="101" y="30"/>
                </a:cubicBezTo>
                <a:cubicBezTo>
                  <a:pt x="101" y="30"/>
                  <a:pt x="101" y="31"/>
                  <a:pt x="101" y="31"/>
                </a:cubicBezTo>
                <a:cubicBezTo>
                  <a:pt x="101" y="31"/>
                  <a:pt x="101" y="31"/>
                  <a:pt x="102" y="31"/>
                </a:cubicBezTo>
                <a:cubicBezTo>
                  <a:pt x="102" y="31"/>
                  <a:pt x="102" y="31"/>
                  <a:pt x="102" y="31"/>
                </a:cubicBezTo>
                <a:cubicBezTo>
                  <a:pt x="102" y="31"/>
                  <a:pt x="102" y="31"/>
                  <a:pt x="102" y="31"/>
                </a:cubicBezTo>
                <a:cubicBezTo>
                  <a:pt x="103" y="31"/>
                  <a:pt x="103" y="31"/>
                  <a:pt x="103" y="31"/>
                </a:cubicBezTo>
                <a:cubicBezTo>
                  <a:pt x="103" y="31"/>
                  <a:pt x="103" y="31"/>
                  <a:pt x="103" y="31"/>
                </a:cubicBezTo>
                <a:cubicBezTo>
                  <a:pt x="106" y="33"/>
                  <a:pt x="109" y="34"/>
                  <a:pt x="111" y="36"/>
                </a:cubicBezTo>
                <a:cubicBezTo>
                  <a:pt x="112" y="36"/>
                  <a:pt x="112" y="36"/>
                  <a:pt x="112" y="36"/>
                </a:cubicBezTo>
                <a:cubicBezTo>
                  <a:pt x="113" y="37"/>
                  <a:pt x="114" y="37"/>
                  <a:pt x="115" y="38"/>
                </a:cubicBezTo>
                <a:cubicBezTo>
                  <a:pt x="115" y="38"/>
                  <a:pt x="115" y="38"/>
                  <a:pt x="115" y="38"/>
                </a:cubicBezTo>
                <a:cubicBezTo>
                  <a:pt x="116" y="39"/>
                  <a:pt x="117" y="39"/>
                  <a:pt x="118" y="40"/>
                </a:cubicBezTo>
                <a:cubicBezTo>
                  <a:pt x="118" y="40"/>
                  <a:pt x="118" y="40"/>
                  <a:pt x="118" y="40"/>
                </a:cubicBezTo>
                <a:cubicBezTo>
                  <a:pt x="119" y="41"/>
                  <a:pt x="120" y="42"/>
                  <a:pt x="121" y="42"/>
                </a:cubicBezTo>
                <a:cubicBezTo>
                  <a:pt x="122" y="43"/>
                  <a:pt x="122" y="43"/>
                  <a:pt x="122" y="43"/>
                </a:cubicBezTo>
                <a:cubicBezTo>
                  <a:pt x="123" y="44"/>
                  <a:pt x="124" y="44"/>
                  <a:pt x="125" y="45"/>
                </a:cubicBezTo>
                <a:cubicBezTo>
                  <a:pt x="125" y="45"/>
                  <a:pt x="125" y="45"/>
                  <a:pt x="125" y="45"/>
                </a:cubicBezTo>
                <a:cubicBezTo>
                  <a:pt x="126" y="46"/>
                  <a:pt x="127" y="47"/>
                  <a:pt x="128" y="48"/>
                </a:cubicBezTo>
                <a:cubicBezTo>
                  <a:pt x="128" y="48"/>
                  <a:pt x="128" y="48"/>
                  <a:pt x="129" y="48"/>
                </a:cubicBezTo>
                <a:cubicBezTo>
                  <a:pt x="129" y="49"/>
                  <a:pt x="130" y="50"/>
                  <a:pt x="131" y="51"/>
                </a:cubicBezTo>
                <a:cubicBezTo>
                  <a:pt x="131" y="51"/>
                  <a:pt x="131" y="52"/>
                  <a:pt x="131" y="52"/>
                </a:cubicBezTo>
                <a:cubicBezTo>
                  <a:pt x="131" y="53"/>
                  <a:pt x="131" y="53"/>
                  <a:pt x="131" y="53"/>
                </a:cubicBezTo>
                <a:cubicBezTo>
                  <a:pt x="131" y="54"/>
                  <a:pt x="130" y="54"/>
                  <a:pt x="130" y="55"/>
                </a:cubicBezTo>
                <a:cubicBezTo>
                  <a:pt x="130" y="55"/>
                  <a:pt x="130" y="55"/>
                  <a:pt x="130" y="55"/>
                </a:cubicBezTo>
                <a:cubicBezTo>
                  <a:pt x="130" y="56"/>
                  <a:pt x="130" y="56"/>
                  <a:pt x="130" y="57"/>
                </a:cubicBezTo>
                <a:cubicBezTo>
                  <a:pt x="130" y="57"/>
                  <a:pt x="130" y="57"/>
                  <a:pt x="130" y="57"/>
                </a:cubicBezTo>
                <a:cubicBezTo>
                  <a:pt x="129" y="58"/>
                  <a:pt x="129" y="59"/>
                  <a:pt x="129" y="59"/>
                </a:cubicBezTo>
                <a:cubicBezTo>
                  <a:pt x="129" y="60"/>
                  <a:pt x="129" y="60"/>
                  <a:pt x="129" y="60"/>
                </a:cubicBezTo>
                <a:cubicBezTo>
                  <a:pt x="129" y="60"/>
                  <a:pt x="128" y="61"/>
                  <a:pt x="128" y="62"/>
                </a:cubicBezTo>
                <a:cubicBezTo>
                  <a:pt x="128" y="62"/>
                  <a:pt x="128" y="62"/>
                  <a:pt x="128" y="62"/>
                </a:cubicBezTo>
                <a:cubicBezTo>
                  <a:pt x="128" y="63"/>
                  <a:pt x="128" y="64"/>
                  <a:pt x="127" y="65"/>
                </a:cubicBezTo>
                <a:cubicBezTo>
                  <a:pt x="127" y="65"/>
                  <a:pt x="127" y="65"/>
                  <a:pt x="127" y="65"/>
                </a:cubicBezTo>
                <a:cubicBezTo>
                  <a:pt x="127" y="67"/>
                  <a:pt x="126" y="69"/>
                  <a:pt x="126" y="70"/>
                </a:cubicBezTo>
                <a:cubicBezTo>
                  <a:pt x="126" y="71"/>
                  <a:pt x="126" y="71"/>
                  <a:pt x="125" y="71"/>
                </a:cubicBezTo>
                <a:cubicBezTo>
                  <a:pt x="125" y="71"/>
                  <a:pt x="125" y="71"/>
                  <a:pt x="125" y="71"/>
                </a:cubicBezTo>
                <a:cubicBezTo>
                  <a:pt x="125" y="71"/>
                  <a:pt x="125" y="72"/>
                  <a:pt x="125" y="72"/>
                </a:cubicBezTo>
                <a:cubicBezTo>
                  <a:pt x="125" y="72"/>
                  <a:pt x="125" y="72"/>
                  <a:pt x="125" y="72"/>
                </a:cubicBezTo>
                <a:cubicBezTo>
                  <a:pt x="125" y="72"/>
                  <a:pt x="125" y="73"/>
                  <a:pt x="125" y="73"/>
                </a:cubicBezTo>
                <a:cubicBezTo>
                  <a:pt x="125" y="73"/>
                  <a:pt x="125" y="73"/>
                  <a:pt x="125" y="73"/>
                </a:cubicBezTo>
                <a:cubicBezTo>
                  <a:pt x="125" y="74"/>
                  <a:pt x="125" y="74"/>
                  <a:pt x="124" y="74"/>
                </a:cubicBezTo>
                <a:cubicBezTo>
                  <a:pt x="124" y="74"/>
                  <a:pt x="124" y="74"/>
                  <a:pt x="124" y="74"/>
                </a:cubicBezTo>
                <a:cubicBezTo>
                  <a:pt x="124" y="75"/>
                  <a:pt x="124" y="75"/>
                  <a:pt x="124" y="75"/>
                </a:cubicBezTo>
                <a:cubicBezTo>
                  <a:pt x="124" y="75"/>
                  <a:pt x="124" y="75"/>
                  <a:pt x="124" y="75"/>
                </a:cubicBezTo>
                <a:cubicBezTo>
                  <a:pt x="124" y="76"/>
                  <a:pt x="124" y="76"/>
                  <a:pt x="124" y="76"/>
                </a:cubicBezTo>
                <a:cubicBezTo>
                  <a:pt x="124" y="76"/>
                  <a:pt x="124" y="76"/>
                  <a:pt x="124" y="76"/>
                </a:cubicBezTo>
                <a:cubicBezTo>
                  <a:pt x="124" y="77"/>
                  <a:pt x="123" y="77"/>
                  <a:pt x="123" y="78"/>
                </a:cubicBezTo>
                <a:cubicBezTo>
                  <a:pt x="123" y="78"/>
                  <a:pt x="123" y="78"/>
                  <a:pt x="123" y="78"/>
                </a:cubicBezTo>
                <a:cubicBezTo>
                  <a:pt x="123" y="78"/>
                  <a:pt x="123" y="79"/>
                  <a:pt x="122" y="80"/>
                </a:cubicBezTo>
                <a:cubicBezTo>
                  <a:pt x="122" y="80"/>
                  <a:pt x="122" y="80"/>
                  <a:pt x="122" y="80"/>
                </a:cubicBezTo>
                <a:cubicBezTo>
                  <a:pt x="122" y="81"/>
                  <a:pt x="122" y="81"/>
                  <a:pt x="122" y="81"/>
                </a:cubicBezTo>
                <a:cubicBezTo>
                  <a:pt x="122" y="81"/>
                  <a:pt x="122" y="81"/>
                  <a:pt x="122" y="81"/>
                </a:cubicBezTo>
                <a:cubicBezTo>
                  <a:pt x="122" y="82"/>
                  <a:pt x="122" y="82"/>
                  <a:pt x="121" y="82"/>
                </a:cubicBezTo>
                <a:cubicBezTo>
                  <a:pt x="121" y="82"/>
                  <a:pt x="121" y="82"/>
                  <a:pt x="121" y="82"/>
                </a:cubicBezTo>
                <a:cubicBezTo>
                  <a:pt x="121" y="82"/>
                  <a:pt x="121" y="83"/>
                  <a:pt x="121" y="83"/>
                </a:cubicBezTo>
                <a:cubicBezTo>
                  <a:pt x="121" y="83"/>
                  <a:pt x="121" y="83"/>
                  <a:pt x="121" y="83"/>
                </a:cubicBezTo>
                <a:cubicBezTo>
                  <a:pt x="121" y="84"/>
                  <a:pt x="120" y="84"/>
                  <a:pt x="120" y="85"/>
                </a:cubicBezTo>
                <a:cubicBezTo>
                  <a:pt x="120" y="85"/>
                  <a:pt x="119" y="85"/>
                  <a:pt x="118" y="85"/>
                </a:cubicBezTo>
                <a:cubicBezTo>
                  <a:pt x="118" y="85"/>
                  <a:pt x="117" y="84"/>
                  <a:pt x="116" y="84"/>
                </a:cubicBezTo>
                <a:close/>
                <a:moveTo>
                  <a:pt x="167" y="152"/>
                </a:moveTo>
                <a:cubicBezTo>
                  <a:pt x="167" y="153"/>
                  <a:pt x="166" y="153"/>
                  <a:pt x="165" y="154"/>
                </a:cubicBezTo>
                <a:cubicBezTo>
                  <a:pt x="165" y="154"/>
                  <a:pt x="165" y="154"/>
                  <a:pt x="165" y="154"/>
                </a:cubicBezTo>
                <a:cubicBezTo>
                  <a:pt x="163" y="156"/>
                  <a:pt x="160" y="159"/>
                  <a:pt x="156" y="162"/>
                </a:cubicBezTo>
                <a:cubicBezTo>
                  <a:pt x="156" y="162"/>
                  <a:pt x="156" y="162"/>
                  <a:pt x="156" y="162"/>
                </a:cubicBezTo>
                <a:cubicBezTo>
                  <a:pt x="156" y="162"/>
                  <a:pt x="156" y="162"/>
                  <a:pt x="156" y="162"/>
                </a:cubicBezTo>
                <a:cubicBezTo>
                  <a:pt x="151" y="166"/>
                  <a:pt x="145" y="169"/>
                  <a:pt x="138" y="171"/>
                </a:cubicBezTo>
                <a:cubicBezTo>
                  <a:pt x="138" y="171"/>
                  <a:pt x="138" y="171"/>
                  <a:pt x="138" y="171"/>
                </a:cubicBezTo>
                <a:cubicBezTo>
                  <a:pt x="138" y="171"/>
                  <a:pt x="138" y="171"/>
                  <a:pt x="138" y="171"/>
                </a:cubicBezTo>
                <a:cubicBezTo>
                  <a:pt x="138" y="171"/>
                  <a:pt x="138" y="171"/>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6" y="170"/>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5" y="169"/>
                </a:cubicBezTo>
                <a:cubicBezTo>
                  <a:pt x="135" y="169"/>
                  <a:pt x="135" y="169"/>
                  <a:pt x="135" y="169"/>
                </a:cubicBezTo>
                <a:cubicBezTo>
                  <a:pt x="135" y="169"/>
                  <a:pt x="135" y="169"/>
                  <a:pt x="135" y="169"/>
                </a:cubicBezTo>
                <a:cubicBezTo>
                  <a:pt x="135" y="168"/>
                  <a:pt x="135" y="168"/>
                  <a:pt x="135" y="168"/>
                </a:cubicBezTo>
                <a:cubicBezTo>
                  <a:pt x="134" y="168"/>
                  <a:pt x="134" y="168"/>
                  <a:pt x="134" y="168"/>
                </a:cubicBezTo>
                <a:cubicBezTo>
                  <a:pt x="134" y="168"/>
                  <a:pt x="134" y="168"/>
                  <a:pt x="134" y="168"/>
                </a:cubicBezTo>
                <a:cubicBezTo>
                  <a:pt x="134" y="168"/>
                  <a:pt x="134" y="168"/>
                  <a:pt x="134" y="168"/>
                </a:cubicBezTo>
                <a:cubicBezTo>
                  <a:pt x="134" y="168"/>
                  <a:pt x="134" y="167"/>
                  <a:pt x="134" y="167"/>
                </a:cubicBezTo>
                <a:cubicBezTo>
                  <a:pt x="134" y="167"/>
                  <a:pt x="134" y="167"/>
                  <a:pt x="134" y="167"/>
                </a:cubicBezTo>
                <a:cubicBezTo>
                  <a:pt x="134" y="167"/>
                  <a:pt x="134" y="167"/>
                  <a:pt x="134" y="167"/>
                </a:cubicBezTo>
                <a:cubicBezTo>
                  <a:pt x="134" y="167"/>
                  <a:pt x="133" y="167"/>
                  <a:pt x="133" y="167"/>
                </a:cubicBezTo>
                <a:cubicBezTo>
                  <a:pt x="133" y="167"/>
                  <a:pt x="133" y="167"/>
                  <a:pt x="133" y="167"/>
                </a:cubicBezTo>
                <a:cubicBezTo>
                  <a:pt x="133" y="166"/>
                  <a:pt x="133" y="166"/>
                  <a:pt x="132" y="166"/>
                </a:cubicBezTo>
                <a:cubicBezTo>
                  <a:pt x="132" y="166"/>
                  <a:pt x="132" y="166"/>
                  <a:pt x="131" y="165"/>
                </a:cubicBezTo>
                <a:cubicBezTo>
                  <a:pt x="131" y="165"/>
                  <a:pt x="131" y="165"/>
                  <a:pt x="131" y="165"/>
                </a:cubicBezTo>
                <a:cubicBezTo>
                  <a:pt x="131" y="165"/>
                  <a:pt x="130" y="164"/>
                  <a:pt x="130" y="164"/>
                </a:cubicBezTo>
                <a:cubicBezTo>
                  <a:pt x="129" y="163"/>
                  <a:pt x="129" y="163"/>
                  <a:pt x="129" y="163"/>
                </a:cubicBezTo>
                <a:cubicBezTo>
                  <a:pt x="129" y="163"/>
                  <a:pt x="129" y="163"/>
                  <a:pt x="129" y="163"/>
                </a:cubicBezTo>
                <a:cubicBezTo>
                  <a:pt x="129" y="163"/>
                  <a:pt x="128" y="162"/>
                  <a:pt x="128" y="162"/>
                </a:cubicBezTo>
                <a:cubicBezTo>
                  <a:pt x="128" y="162"/>
                  <a:pt x="128" y="162"/>
                  <a:pt x="128" y="162"/>
                </a:cubicBezTo>
                <a:cubicBezTo>
                  <a:pt x="128" y="162"/>
                  <a:pt x="128" y="162"/>
                  <a:pt x="128" y="162"/>
                </a:cubicBezTo>
                <a:cubicBezTo>
                  <a:pt x="126" y="160"/>
                  <a:pt x="125" y="159"/>
                  <a:pt x="124" y="158"/>
                </a:cubicBezTo>
                <a:cubicBezTo>
                  <a:pt x="124" y="158"/>
                  <a:pt x="124" y="158"/>
                  <a:pt x="124" y="158"/>
                </a:cubicBezTo>
                <a:cubicBezTo>
                  <a:pt x="124" y="158"/>
                  <a:pt x="124" y="158"/>
                  <a:pt x="124" y="158"/>
                </a:cubicBezTo>
                <a:cubicBezTo>
                  <a:pt x="123" y="157"/>
                  <a:pt x="123" y="157"/>
                  <a:pt x="122" y="156"/>
                </a:cubicBezTo>
                <a:cubicBezTo>
                  <a:pt x="122" y="156"/>
                  <a:pt x="122" y="156"/>
                  <a:pt x="122" y="156"/>
                </a:cubicBezTo>
                <a:cubicBezTo>
                  <a:pt x="122" y="156"/>
                  <a:pt x="122" y="155"/>
                  <a:pt x="121" y="155"/>
                </a:cubicBezTo>
                <a:cubicBezTo>
                  <a:pt x="121" y="155"/>
                  <a:pt x="121" y="155"/>
                  <a:pt x="121" y="155"/>
                </a:cubicBezTo>
                <a:cubicBezTo>
                  <a:pt x="121" y="154"/>
                  <a:pt x="121" y="154"/>
                  <a:pt x="120" y="154"/>
                </a:cubicBezTo>
                <a:cubicBezTo>
                  <a:pt x="120" y="154"/>
                  <a:pt x="120" y="153"/>
                  <a:pt x="120" y="153"/>
                </a:cubicBezTo>
                <a:cubicBezTo>
                  <a:pt x="120" y="153"/>
                  <a:pt x="119" y="153"/>
                  <a:pt x="119" y="152"/>
                </a:cubicBezTo>
                <a:cubicBezTo>
                  <a:pt x="119" y="152"/>
                  <a:pt x="119" y="152"/>
                  <a:pt x="120" y="152"/>
                </a:cubicBezTo>
                <a:cubicBezTo>
                  <a:pt x="120" y="152"/>
                  <a:pt x="120" y="152"/>
                  <a:pt x="120" y="152"/>
                </a:cubicBezTo>
                <a:cubicBezTo>
                  <a:pt x="124" y="147"/>
                  <a:pt x="130" y="139"/>
                  <a:pt x="134" y="131"/>
                </a:cubicBezTo>
                <a:cubicBezTo>
                  <a:pt x="134" y="131"/>
                  <a:pt x="134" y="131"/>
                  <a:pt x="134" y="131"/>
                </a:cubicBezTo>
                <a:cubicBezTo>
                  <a:pt x="134" y="130"/>
                  <a:pt x="135" y="130"/>
                  <a:pt x="135" y="129"/>
                </a:cubicBezTo>
                <a:cubicBezTo>
                  <a:pt x="135" y="129"/>
                  <a:pt x="135" y="129"/>
                  <a:pt x="136" y="128"/>
                </a:cubicBezTo>
                <a:cubicBezTo>
                  <a:pt x="136" y="128"/>
                  <a:pt x="136" y="128"/>
                  <a:pt x="136" y="127"/>
                </a:cubicBezTo>
                <a:cubicBezTo>
                  <a:pt x="136" y="127"/>
                  <a:pt x="137" y="127"/>
                  <a:pt x="137" y="126"/>
                </a:cubicBezTo>
                <a:cubicBezTo>
                  <a:pt x="137" y="126"/>
                  <a:pt x="137" y="126"/>
                  <a:pt x="137" y="125"/>
                </a:cubicBezTo>
                <a:cubicBezTo>
                  <a:pt x="138" y="125"/>
                  <a:pt x="138" y="124"/>
                  <a:pt x="138" y="124"/>
                </a:cubicBezTo>
                <a:cubicBezTo>
                  <a:pt x="138" y="124"/>
                  <a:pt x="138" y="123"/>
                  <a:pt x="138" y="123"/>
                </a:cubicBezTo>
                <a:cubicBezTo>
                  <a:pt x="139" y="123"/>
                  <a:pt x="139" y="122"/>
                  <a:pt x="139" y="122"/>
                </a:cubicBezTo>
                <a:cubicBezTo>
                  <a:pt x="139" y="122"/>
                  <a:pt x="139" y="121"/>
                  <a:pt x="139" y="121"/>
                </a:cubicBezTo>
                <a:cubicBezTo>
                  <a:pt x="140" y="121"/>
                  <a:pt x="140" y="120"/>
                  <a:pt x="140" y="120"/>
                </a:cubicBezTo>
                <a:cubicBezTo>
                  <a:pt x="141" y="120"/>
                  <a:pt x="141" y="120"/>
                  <a:pt x="142" y="120"/>
                </a:cubicBezTo>
                <a:cubicBezTo>
                  <a:pt x="142" y="120"/>
                  <a:pt x="142" y="120"/>
                  <a:pt x="142" y="120"/>
                </a:cubicBezTo>
                <a:cubicBezTo>
                  <a:pt x="143" y="120"/>
                  <a:pt x="143" y="120"/>
                  <a:pt x="143" y="120"/>
                </a:cubicBezTo>
                <a:cubicBezTo>
                  <a:pt x="143" y="120"/>
                  <a:pt x="144" y="120"/>
                  <a:pt x="144" y="120"/>
                </a:cubicBezTo>
                <a:cubicBezTo>
                  <a:pt x="144" y="120"/>
                  <a:pt x="144" y="120"/>
                  <a:pt x="144" y="120"/>
                </a:cubicBezTo>
                <a:cubicBezTo>
                  <a:pt x="145" y="120"/>
                  <a:pt x="145" y="120"/>
                  <a:pt x="146" y="120"/>
                </a:cubicBezTo>
                <a:cubicBezTo>
                  <a:pt x="146" y="120"/>
                  <a:pt x="146" y="120"/>
                  <a:pt x="146" y="120"/>
                </a:cubicBezTo>
                <a:cubicBezTo>
                  <a:pt x="147" y="120"/>
                  <a:pt x="147" y="120"/>
                  <a:pt x="148" y="120"/>
                </a:cubicBezTo>
                <a:cubicBezTo>
                  <a:pt x="148" y="120"/>
                  <a:pt x="148" y="120"/>
                  <a:pt x="148" y="120"/>
                </a:cubicBezTo>
                <a:cubicBezTo>
                  <a:pt x="148" y="120"/>
                  <a:pt x="148" y="120"/>
                  <a:pt x="149" y="120"/>
                </a:cubicBezTo>
                <a:cubicBezTo>
                  <a:pt x="152" y="120"/>
                  <a:pt x="155" y="120"/>
                  <a:pt x="158" y="120"/>
                </a:cubicBezTo>
                <a:cubicBezTo>
                  <a:pt x="160" y="120"/>
                  <a:pt x="162" y="120"/>
                  <a:pt x="163" y="120"/>
                </a:cubicBezTo>
                <a:cubicBezTo>
                  <a:pt x="164" y="120"/>
                  <a:pt x="166" y="120"/>
                  <a:pt x="166" y="120"/>
                </a:cubicBezTo>
                <a:cubicBezTo>
                  <a:pt x="167" y="120"/>
                  <a:pt x="167" y="120"/>
                  <a:pt x="167" y="120"/>
                </a:cubicBezTo>
                <a:cubicBezTo>
                  <a:pt x="168" y="120"/>
                  <a:pt x="169" y="120"/>
                  <a:pt x="170" y="120"/>
                </a:cubicBezTo>
                <a:cubicBezTo>
                  <a:pt x="170" y="120"/>
                  <a:pt x="170" y="120"/>
                  <a:pt x="170" y="120"/>
                </a:cubicBezTo>
                <a:cubicBezTo>
                  <a:pt x="170" y="120"/>
                  <a:pt x="171" y="120"/>
                  <a:pt x="171" y="120"/>
                </a:cubicBezTo>
                <a:cubicBezTo>
                  <a:pt x="171" y="122"/>
                  <a:pt x="172" y="124"/>
                  <a:pt x="172" y="126"/>
                </a:cubicBezTo>
                <a:cubicBezTo>
                  <a:pt x="172" y="126"/>
                  <a:pt x="172" y="126"/>
                  <a:pt x="172" y="126"/>
                </a:cubicBezTo>
                <a:cubicBezTo>
                  <a:pt x="172" y="127"/>
                  <a:pt x="172" y="127"/>
                  <a:pt x="172" y="128"/>
                </a:cubicBezTo>
                <a:cubicBezTo>
                  <a:pt x="172" y="128"/>
                  <a:pt x="172" y="128"/>
                  <a:pt x="172" y="128"/>
                </a:cubicBezTo>
                <a:cubicBezTo>
                  <a:pt x="172" y="128"/>
                  <a:pt x="172" y="129"/>
                  <a:pt x="172" y="129"/>
                </a:cubicBezTo>
                <a:cubicBezTo>
                  <a:pt x="172" y="129"/>
                  <a:pt x="172" y="130"/>
                  <a:pt x="172" y="130"/>
                </a:cubicBezTo>
                <a:cubicBezTo>
                  <a:pt x="172" y="130"/>
                  <a:pt x="172" y="131"/>
                  <a:pt x="172" y="131"/>
                </a:cubicBezTo>
                <a:cubicBezTo>
                  <a:pt x="172" y="131"/>
                  <a:pt x="172" y="131"/>
                  <a:pt x="172" y="132"/>
                </a:cubicBezTo>
                <a:cubicBezTo>
                  <a:pt x="172" y="132"/>
                  <a:pt x="172" y="132"/>
                  <a:pt x="172" y="133"/>
                </a:cubicBezTo>
                <a:cubicBezTo>
                  <a:pt x="172" y="133"/>
                  <a:pt x="172" y="133"/>
                  <a:pt x="172" y="133"/>
                </a:cubicBezTo>
                <a:cubicBezTo>
                  <a:pt x="172" y="134"/>
                  <a:pt x="172" y="134"/>
                  <a:pt x="172" y="135"/>
                </a:cubicBezTo>
                <a:cubicBezTo>
                  <a:pt x="172" y="135"/>
                  <a:pt x="172" y="135"/>
                  <a:pt x="172" y="135"/>
                </a:cubicBezTo>
                <a:cubicBezTo>
                  <a:pt x="172" y="136"/>
                  <a:pt x="172" y="137"/>
                  <a:pt x="172" y="138"/>
                </a:cubicBezTo>
                <a:cubicBezTo>
                  <a:pt x="172" y="138"/>
                  <a:pt x="172" y="138"/>
                  <a:pt x="172" y="138"/>
                </a:cubicBezTo>
                <a:cubicBezTo>
                  <a:pt x="172" y="138"/>
                  <a:pt x="172" y="139"/>
                  <a:pt x="172" y="139"/>
                </a:cubicBezTo>
                <a:cubicBezTo>
                  <a:pt x="172" y="139"/>
                  <a:pt x="172" y="139"/>
                  <a:pt x="172" y="140"/>
                </a:cubicBezTo>
                <a:cubicBezTo>
                  <a:pt x="172" y="140"/>
                  <a:pt x="172" y="140"/>
                  <a:pt x="172" y="141"/>
                </a:cubicBezTo>
                <a:cubicBezTo>
                  <a:pt x="172" y="141"/>
                  <a:pt x="172" y="141"/>
                  <a:pt x="172" y="141"/>
                </a:cubicBezTo>
                <a:cubicBezTo>
                  <a:pt x="172" y="142"/>
                  <a:pt x="172" y="142"/>
                  <a:pt x="172" y="142"/>
                </a:cubicBezTo>
                <a:cubicBezTo>
                  <a:pt x="172" y="142"/>
                  <a:pt x="172" y="143"/>
                  <a:pt x="171" y="143"/>
                </a:cubicBezTo>
                <a:cubicBezTo>
                  <a:pt x="171" y="143"/>
                  <a:pt x="171" y="143"/>
                  <a:pt x="171" y="144"/>
                </a:cubicBezTo>
                <a:cubicBezTo>
                  <a:pt x="171" y="144"/>
                  <a:pt x="171" y="144"/>
                  <a:pt x="171" y="144"/>
                </a:cubicBezTo>
                <a:cubicBezTo>
                  <a:pt x="171" y="145"/>
                  <a:pt x="171" y="145"/>
                  <a:pt x="171" y="145"/>
                </a:cubicBezTo>
                <a:cubicBezTo>
                  <a:pt x="171" y="145"/>
                  <a:pt x="171" y="145"/>
                  <a:pt x="171" y="146"/>
                </a:cubicBezTo>
                <a:cubicBezTo>
                  <a:pt x="171" y="146"/>
                  <a:pt x="171" y="146"/>
                  <a:pt x="171" y="146"/>
                </a:cubicBezTo>
                <a:cubicBezTo>
                  <a:pt x="171" y="146"/>
                  <a:pt x="171" y="146"/>
                  <a:pt x="171" y="146"/>
                </a:cubicBezTo>
                <a:cubicBezTo>
                  <a:pt x="171" y="146"/>
                  <a:pt x="171" y="146"/>
                  <a:pt x="171" y="146"/>
                </a:cubicBezTo>
                <a:cubicBezTo>
                  <a:pt x="171" y="146"/>
                  <a:pt x="171" y="146"/>
                  <a:pt x="171" y="146"/>
                </a:cubicBezTo>
                <a:cubicBezTo>
                  <a:pt x="171" y="146"/>
                  <a:pt x="171" y="146"/>
                  <a:pt x="171" y="147"/>
                </a:cubicBezTo>
                <a:cubicBezTo>
                  <a:pt x="171" y="147"/>
                  <a:pt x="171" y="147"/>
                  <a:pt x="171" y="148"/>
                </a:cubicBezTo>
                <a:cubicBezTo>
                  <a:pt x="171" y="148"/>
                  <a:pt x="170" y="148"/>
                  <a:pt x="170" y="149"/>
                </a:cubicBezTo>
                <a:cubicBezTo>
                  <a:pt x="170" y="149"/>
                  <a:pt x="170" y="149"/>
                  <a:pt x="170" y="149"/>
                </a:cubicBezTo>
                <a:cubicBezTo>
                  <a:pt x="169" y="149"/>
                  <a:pt x="169" y="150"/>
                  <a:pt x="169" y="150"/>
                </a:cubicBezTo>
                <a:cubicBezTo>
                  <a:pt x="169" y="150"/>
                  <a:pt x="169" y="150"/>
                  <a:pt x="169" y="150"/>
                </a:cubicBezTo>
                <a:cubicBezTo>
                  <a:pt x="168" y="151"/>
                  <a:pt x="168" y="151"/>
                  <a:pt x="167" y="152"/>
                </a:cubicBezTo>
                <a:cubicBezTo>
                  <a:pt x="167" y="152"/>
                  <a:pt x="167" y="152"/>
                  <a:pt x="167" y="152"/>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65" name="Freeform 27">
            <a:extLst>
              <a:ext uri="{FF2B5EF4-FFF2-40B4-BE49-F238E27FC236}">
                <a16:creationId xmlns:a16="http://schemas.microsoft.com/office/drawing/2014/main" id="{97D118D1-5912-496C-AC1A-0E3BF95D9579}"/>
              </a:ext>
            </a:extLst>
          </p:cNvPr>
          <p:cNvSpPr>
            <a:spLocks noChangeAspect="1" noEditPoints="1"/>
          </p:cNvSpPr>
          <p:nvPr/>
        </p:nvSpPr>
        <p:spPr bwMode="gray">
          <a:xfrm flipH="1">
            <a:off x="11323258" y="4105331"/>
            <a:ext cx="90000" cy="90000"/>
          </a:xfrm>
          <a:custGeom>
            <a:avLst/>
            <a:gdLst>
              <a:gd name="T0" fmla="*/ 191 w 193"/>
              <a:gd name="T1" fmla="*/ 79 h 193"/>
              <a:gd name="T2" fmla="*/ 189 w 193"/>
              <a:gd name="T3" fmla="*/ 80 h 193"/>
              <a:gd name="T4" fmla="*/ 188 w 193"/>
              <a:gd name="T5" fmla="*/ 81 h 193"/>
              <a:gd name="T6" fmla="*/ 185 w 193"/>
              <a:gd name="T7" fmla="*/ 82 h 193"/>
              <a:gd name="T8" fmla="*/ 179 w 193"/>
              <a:gd name="T9" fmla="*/ 73 h 193"/>
              <a:gd name="T10" fmla="*/ 175 w 193"/>
              <a:gd name="T11" fmla="*/ 65 h 193"/>
              <a:gd name="T12" fmla="*/ 165 w 193"/>
              <a:gd name="T13" fmla="*/ 51 h 193"/>
              <a:gd name="T14" fmla="*/ 164 w 193"/>
              <a:gd name="T15" fmla="*/ 37 h 193"/>
              <a:gd name="T16" fmla="*/ 170 w 193"/>
              <a:gd name="T17" fmla="*/ 35 h 193"/>
              <a:gd name="T18" fmla="*/ 127 w 193"/>
              <a:gd name="T19" fmla="*/ 5 h 193"/>
              <a:gd name="T20" fmla="*/ 31 w 193"/>
              <a:gd name="T21" fmla="*/ 30 h 193"/>
              <a:gd name="T22" fmla="*/ 34 w 193"/>
              <a:gd name="T23" fmla="*/ 29 h 193"/>
              <a:gd name="T24" fmla="*/ 33 w 193"/>
              <a:gd name="T25" fmla="*/ 37 h 193"/>
              <a:gd name="T26" fmla="*/ 33 w 193"/>
              <a:gd name="T27" fmla="*/ 47 h 193"/>
              <a:gd name="T28" fmla="*/ 25 w 193"/>
              <a:gd name="T29" fmla="*/ 58 h 193"/>
              <a:gd name="T30" fmla="*/ 20 w 193"/>
              <a:gd name="T31" fmla="*/ 65 h 193"/>
              <a:gd name="T32" fmla="*/ 14 w 193"/>
              <a:gd name="T33" fmla="*/ 83 h 193"/>
              <a:gd name="T34" fmla="*/ 12 w 193"/>
              <a:gd name="T35" fmla="*/ 83 h 193"/>
              <a:gd name="T36" fmla="*/ 7 w 193"/>
              <a:gd name="T37" fmla="*/ 82 h 193"/>
              <a:gd name="T38" fmla="*/ 4 w 193"/>
              <a:gd name="T39" fmla="*/ 81 h 193"/>
              <a:gd name="T40" fmla="*/ 67 w 193"/>
              <a:gd name="T41" fmla="*/ 188 h 193"/>
              <a:gd name="T42" fmla="*/ 76 w 193"/>
              <a:gd name="T43" fmla="*/ 154 h 193"/>
              <a:gd name="T44" fmla="*/ 73 w 193"/>
              <a:gd name="T45" fmla="*/ 158 h 193"/>
              <a:gd name="T46" fmla="*/ 67 w 193"/>
              <a:gd name="T47" fmla="*/ 163 h 193"/>
              <a:gd name="T48" fmla="*/ 63 w 193"/>
              <a:gd name="T49" fmla="*/ 166 h 193"/>
              <a:gd name="T50" fmla="*/ 61 w 193"/>
              <a:gd name="T51" fmla="*/ 168 h 193"/>
              <a:gd name="T52" fmla="*/ 26 w 193"/>
              <a:gd name="T53" fmla="*/ 145 h 193"/>
              <a:gd name="T54" fmla="*/ 25 w 193"/>
              <a:gd name="T55" fmla="*/ 141 h 193"/>
              <a:gd name="T56" fmla="*/ 24 w 193"/>
              <a:gd name="T57" fmla="*/ 123 h 193"/>
              <a:gd name="T58" fmla="*/ 26 w 193"/>
              <a:gd name="T59" fmla="*/ 117 h 193"/>
              <a:gd name="T60" fmla="*/ 36 w 193"/>
              <a:gd name="T61" fmla="*/ 118 h 193"/>
              <a:gd name="T62" fmla="*/ 50 w 193"/>
              <a:gd name="T63" fmla="*/ 119 h 193"/>
              <a:gd name="T64" fmla="*/ 60 w 193"/>
              <a:gd name="T65" fmla="*/ 122 h 193"/>
              <a:gd name="T66" fmla="*/ 72 w 193"/>
              <a:gd name="T67" fmla="*/ 142 h 193"/>
              <a:gd name="T68" fmla="*/ 112 w 193"/>
              <a:gd name="T69" fmla="*/ 84 h 193"/>
              <a:gd name="T70" fmla="*/ 103 w 193"/>
              <a:gd name="T71" fmla="*/ 84 h 193"/>
              <a:gd name="T72" fmla="*/ 87 w 193"/>
              <a:gd name="T73" fmla="*/ 84 h 193"/>
              <a:gd name="T74" fmla="*/ 98 w 193"/>
              <a:gd name="T75" fmla="*/ 30 h 193"/>
              <a:gd name="T76" fmla="*/ 102 w 193"/>
              <a:gd name="T77" fmla="*/ 31 h 193"/>
              <a:gd name="T78" fmla="*/ 121 w 193"/>
              <a:gd name="T79" fmla="*/ 42 h 193"/>
              <a:gd name="T80" fmla="*/ 130 w 193"/>
              <a:gd name="T81" fmla="*/ 55 h 193"/>
              <a:gd name="T82" fmla="*/ 127 w 193"/>
              <a:gd name="T83" fmla="*/ 65 h 193"/>
              <a:gd name="T84" fmla="*/ 124 w 193"/>
              <a:gd name="T85" fmla="*/ 74 h 193"/>
              <a:gd name="T86" fmla="*/ 122 w 193"/>
              <a:gd name="T87" fmla="*/ 81 h 193"/>
              <a:gd name="T88" fmla="*/ 167 w 193"/>
              <a:gd name="T89" fmla="*/ 152 h 193"/>
              <a:gd name="T90" fmla="*/ 137 w 193"/>
              <a:gd name="T91" fmla="*/ 170 h 193"/>
              <a:gd name="T92" fmla="*/ 136 w 193"/>
              <a:gd name="T93" fmla="*/ 169 h 193"/>
              <a:gd name="T94" fmla="*/ 134 w 193"/>
              <a:gd name="T95" fmla="*/ 167 h 193"/>
              <a:gd name="T96" fmla="*/ 129 w 193"/>
              <a:gd name="T97" fmla="*/ 163 h 193"/>
              <a:gd name="T98" fmla="*/ 122 w 193"/>
              <a:gd name="T99" fmla="*/ 156 h 193"/>
              <a:gd name="T100" fmla="*/ 134 w 193"/>
              <a:gd name="T101" fmla="*/ 131 h 193"/>
              <a:gd name="T102" fmla="*/ 139 w 193"/>
              <a:gd name="T103" fmla="*/ 121 h 193"/>
              <a:gd name="T104" fmla="*/ 148 w 193"/>
              <a:gd name="T105" fmla="*/ 120 h 193"/>
              <a:gd name="T106" fmla="*/ 171 w 193"/>
              <a:gd name="T107" fmla="*/ 120 h 193"/>
              <a:gd name="T108" fmla="*/ 172 w 193"/>
              <a:gd name="T109" fmla="*/ 133 h 193"/>
              <a:gd name="T110" fmla="*/ 172 w 193"/>
              <a:gd name="T111" fmla="*/ 141 h 193"/>
              <a:gd name="T112" fmla="*/ 171 w 193"/>
              <a:gd name="T113" fmla="*/ 146 h 193"/>
              <a:gd name="T114" fmla="*/ 167 w 193"/>
              <a:gd name="T115" fmla="*/ 15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3" h="193">
                <a:moveTo>
                  <a:pt x="177" y="149"/>
                </a:moveTo>
                <a:cubicBezTo>
                  <a:pt x="178" y="148"/>
                  <a:pt x="178" y="147"/>
                  <a:pt x="178" y="147"/>
                </a:cubicBezTo>
                <a:cubicBezTo>
                  <a:pt x="178" y="147"/>
                  <a:pt x="179" y="146"/>
                  <a:pt x="180" y="145"/>
                </a:cubicBezTo>
                <a:cubicBezTo>
                  <a:pt x="187" y="131"/>
                  <a:pt x="193" y="117"/>
                  <a:pt x="193" y="96"/>
                </a:cubicBezTo>
                <a:cubicBezTo>
                  <a:pt x="193" y="95"/>
                  <a:pt x="192" y="94"/>
                  <a:pt x="192" y="94"/>
                </a:cubicBezTo>
                <a:cubicBezTo>
                  <a:pt x="192" y="93"/>
                  <a:pt x="193" y="93"/>
                  <a:pt x="193" y="92"/>
                </a:cubicBezTo>
                <a:cubicBezTo>
                  <a:pt x="192" y="87"/>
                  <a:pt x="192" y="83"/>
                  <a:pt x="191" y="79"/>
                </a:cubicBezTo>
                <a:cubicBezTo>
                  <a:pt x="191" y="79"/>
                  <a:pt x="191" y="79"/>
                  <a:pt x="191" y="79"/>
                </a:cubicBezTo>
                <a:cubicBezTo>
                  <a:pt x="191" y="79"/>
                  <a:pt x="191" y="79"/>
                  <a:pt x="191" y="79"/>
                </a:cubicBezTo>
                <a:cubicBezTo>
                  <a:pt x="191" y="79"/>
                  <a:pt x="191" y="79"/>
                  <a:pt x="190" y="79"/>
                </a:cubicBezTo>
                <a:cubicBezTo>
                  <a:pt x="190" y="79"/>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89" y="80"/>
                  <a:pt x="189" y="80"/>
                  <a:pt x="189" y="80"/>
                </a:cubicBezTo>
                <a:cubicBezTo>
                  <a:pt x="189" y="80"/>
                  <a:pt x="189" y="80"/>
                  <a:pt x="189" y="80"/>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8" y="81"/>
                  <a:pt x="188" y="81"/>
                  <a:pt x="188" y="81"/>
                </a:cubicBezTo>
                <a:cubicBezTo>
                  <a:pt x="188" y="81"/>
                  <a:pt x="188" y="81"/>
                  <a:pt x="188" y="81"/>
                </a:cubicBezTo>
                <a:cubicBezTo>
                  <a:pt x="188" y="82"/>
                  <a:pt x="188" y="82"/>
                  <a:pt x="187" y="82"/>
                </a:cubicBezTo>
                <a:cubicBezTo>
                  <a:pt x="187" y="82"/>
                  <a:pt x="187" y="82"/>
                  <a:pt x="187" y="82"/>
                </a:cubicBezTo>
                <a:cubicBezTo>
                  <a:pt x="187" y="82"/>
                  <a:pt x="187" y="82"/>
                  <a:pt x="187" y="82"/>
                </a:cubicBezTo>
                <a:cubicBezTo>
                  <a:pt x="186" y="82"/>
                  <a:pt x="186" y="82"/>
                  <a:pt x="186" y="82"/>
                </a:cubicBezTo>
                <a:cubicBezTo>
                  <a:pt x="186" y="82"/>
                  <a:pt x="186" y="82"/>
                  <a:pt x="186" y="82"/>
                </a:cubicBezTo>
                <a:cubicBezTo>
                  <a:pt x="186" y="82"/>
                  <a:pt x="186" y="82"/>
                  <a:pt x="186" y="82"/>
                </a:cubicBezTo>
                <a:cubicBezTo>
                  <a:pt x="186" y="82"/>
                  <a:pt x="185" y="82"/>
                  <a:pt x="185" y="82"/>
                </a:cubicBezTo>
                <a:cubicBezTo>
                  <a:pt x="185" y="82"/>
                  <a:pt x="185" y="82"/>
                  <a:pt x="185" y="82"/>
                </a:cubicBezTo>
                <a:cubicBezTo>
                  <a:pt x="185" y="82"/>
                  <a:pt x="184" y="82"/>
                  <a:pt x="183" y="83"/>
                </a:cubicBezTo>
                <a:cubicBezTo>
                  <a:pt x="183" y="82"/>
                  <a:pt x="183" y="81"/>
                  <a:pt x="183" y="81"/>
                </a:cubicBezTo>
                <a:cubicBezTo>
                  <a:pt x="183" y="80"/>
                  <a:pt x="182" y="80"/>
                  <a:pt x="182" y="79"/>
                </a:cubicBezTo>
                <a:cubicBezTo>
                  <a:pt x="182" y="79"/>
                  <a:pt x="182" y="79"/>
                  <a:pt x="182" y="78"/>
                </a:cubicBezTo>
                <a:cubicBezTo>
                  <a:pt x="182" y="78"/>
                  <a:pt x="181" y="77"/>
                  <a:pt x="181" y="77"/>
                </a:cubicBezTo>
                <a:cubicBezTo>
                  <a:pt x="181" y="77"/>
                  <a:pt x="181" y="76"/>
                  <a:pt x="181" y="76"/>
                </a:cubicBezTo>
                <a:cubicBezTo>
                  <a:pt x="181" y="76"/>
                  <a:pt x="180" y="75"/>
                  <a:pt x="180" y="74"/>
                </a:cubicBezTo>
                <a:cubicBezTo>
                  <a:pt x="180" y="74"/>
                  <a:pt x="180" y="74"/>
                  <a:pt x="179" y="73"/>
                </a:cubicBezTo>
                <a:cubicBezTo>
                  <a:pt x="179" y="73"/>
                  <a:pt x="179" y="73"/>
                  <a:pt x="179" y="73"/>
                </a:cubicBezTo>
                <a:cubicBezTo>
                  <a:pt x="179" y="73"/>
                  <a:pt x="179" y="72"/>
                  <a:pt x="179" y="72"/>
                </a:cubicBezTo>
                <a:cubicBezTo>
                  <a:pt x="179" y="72"/>
                  <a:pt x="179" y="72"/>
                  <a:pt x="179" y="72"/>
                </a:cubicBezTo>
                <a:cubicBezTo>
                  <a:pt x="179" y="72"/>
                  <a:pt x="178" y="71"/>
                  <a:pt x="178" y="71"/>
                </a:cubicBezTo>
                <a:cubicBezTo>
                  <a:pt x="178" y="70"/>
                  <a:pt x="178" y="70"/>
                  <a:pt x="178" y="70"/>
                </a:cubicBezTo>
                <a:cubicBezTo>
                  <a:pt x="178" y="70"/>
                  <a:pt x="178" y="70"/>
                  <a:pt x="178" y="70"/>
                </a:cubicBezTo>
                <a:cubicBezTo>
                  <a:pt x="177" y="69"/>
                  <a:pt x="177" y="68"/>
                  <a:pt x="176" y="68"/>
                </a:cubicBezTo>
                <a:cubicBezTo>
                  <a:pt x="176" y="67"/>
                  <a:pt x="176" y="67"/>
                  <a:pt x="176" y="67"/>
                </a:cubicBezTo>
                <a:cubicBezTo>
                  <a:pt x="176" y="66"/>
                  <a:pt x="175" y="66"/>
                  <a:pt x="175" y="65"/>
                </a:cubicBezTo>
                <a:cubicBezTo>
                  <a:pt x="175" y="65"/>
                  <a:pt x="175" y="65"/>
                  <a:pt x="175" y="65"/>
                </a:cubicBezTo>
                <a:cubicBezTo>
                  <a:pt x="174" y="64"/>
                  <a:pt x="173" y="63"/>
                  <a:pt x="173" y="62"/>
                </a:cubicBezTo>
                <a:cubicBezTo>
                  <a:pt x="173" y="62"/>
                  <a:pt x="173" y="62"/>
                  <a:pt x="173" y="62"/>
                </a:cubicBezTo>
                <a:cubicBezTo>
                  <a:pt x="173" y="62"/>
                  <a:pt x="173" y="62"/>
                  <a:pt x="173" y="62"/>
                </a:cubicBezTo>
                <a:cubicBezTo>
                  <a:pt x="172" y="61"/>
                  <a:pt x="172" y="61"/>
                  <a:pt x="172" y="60"/>
                </a:cubicBezTo>
                <a:cubicBezTo>
                  <a:pt x="171" y="60"/>
                  <a:pt x="171" y="60"/>
                  <a:pt x="171" y="60"/>
                </a:cubicBezTo>
                <a:cubicBezTo>
                  <a:pt x="171" y="59"/>
                  <a:pt x="171" y="59"/>
                  <a:pt x="170" y="58"/>
                </a:cubicBezTo>
                <a:cubicBezTo>
                  <a:pt x="169" y="56"/>
                  <a:pt x="167" y="54"/>
                  <a:pt x="166" y="53"/>
                </a:cubicBezTo>
                <a:cubicBezTo>
                  <a:pt x="166" y="53"/>
                  <a:pt x="166" y="53"/>
                  <a:pt x="166" y="53"/>
                </a:cubicBezTo>
                <a:cubicBezTo>
                  <a:pt x="165" y="52"/>
                  <a:pt x="165" y="52"/>
                  <a:pt x="165" y="51"/>
                </a:cubicBezTo>
                <a:cubicBezTo>
                  <a:pt x="164" y="51"/>
                  <a:pt x="164" y="51"/>
                  <a:pt x="164" y="51"/>
                </a:cubicBezTo>
                <a:cubicBezTo>
                  <a:pt x="164" y="51"/>
                  <a:pt x="164" y="51"/>
                  <a:pt x="164" y="51"/>
                </a:cubicBezTo>
                <a:cubicBezTo>
                  <a:pt x="163" y="50"/>
                  <a:pt x="163" y="50"/>
                  <a:pt x="163" y="50"/>
                </a:cubicBezTo>
                <a:cubicBezTo>
                  <a:pt x="163" y="49"/>
                  <a:pt x="163" y="49"/>
                  <a:pt x="164" y="48"/>
                </a:cubicBezTo>
                <a:cubicBezTo>
                  <a:pt x="164" y="47"/>
                  <a:pt x="164" y="46"/>
                  <a:pt x="164" y="44"/>
                </a:cubicBezTo>
                <a:cubicBezTo>
                  <a:pt x="164" y="43"/>
                  <a:pt x="164" y="43"/>
                  <a:pt x="164" y="42"/>
                </a:cubicBezTo>
                <a:cubicBezTo>
                  <a:pt x="164" y="41"/>
                  <a:pt x="164" y="40"/>
                  <a:pt x="164" y="39"/>
                </a:cubicBezTo>
                <a:cubicBezTo>
                  <a:pt x="164" y="39"/>
                  <a:pt x="164" y="39"/>
                  <a:pt x="164" y="39"/>
                </a:cubicBezTo>
                <a:cubicBezTo>
                  <a:pt x="164" y="38"/>
                  <a:pt x="164" y="37"/>
                  <a:pt x="164" y="37"/>
                </a:cubicBezTo>
                <a:cubicBezTo>
                  <a:pt x="164" y="36"/>
                  <a:pt x="164" y="36"/>
                  <a:pt x="164" y="36"/>
                </a:cubicBezTo>
                <a:cubicBezTo>
                  <a:pt x="164" y="35"/>
                  <a:pt x="164" y="34"/>
                  <a:pt x="164" y="34"/>
                </a:cubicBezTo>
                <a:cubicBezTo>
                  <a:pt x="164" y="34"/>
                  <a:pt x="164" y="33"/>
                  <a:pt x="164" y="33"/>
                </a:cubicBezTo>
                <a:cubicBezTo>
                  <a:pt x="164" y="33"/>
                  <a:pt x="164" y="33"/>
                  <a:pt x="164" y="33"/>
                </a:cubicBezTo>
                <a:cubicBezTo>
                  <a:pt x="163" y="32"/>
                  <a:pt x="163" y="31"/>
                  <a:pt x="163" y="31"/>
                </a:cubicBezTo>
                <a:cubicBezTo>
                  <a:pt x="165" y="31"/>
                  <a:pt x="167" y="33"/>
                  <a:pt x="169" y="34"/>
                </a:cubicBezTo>
                <a:cubicBezTo>
                  <a:pt x="169" y="34"/>
                  <a:pt x="169" y="34"/>
                  <a:pt x="169" y="34"/>
                </a:cubicBezTo>
                <a:cubicBezTo>
                  <a:pt x="169" y="35"/>
                  <a:pt x="169" y="35"/>
                  <a:pt x="170" y="35"/>
                </a:cubicBezTo>
                <a:cubicBezTo>
                  <a:pt x="170" y="35"/>
                  <a:pt x="170" y="35"/>
                  <a:pt x="170" y="35"/>
                </a:cubicBezTo>
                <a:cubicBezTo>
                  <a:pt x="170" y="35"/>
                  <a:pt x="170" y="35"/>
                  <a:pt x="170" y="35"/>
                </a:cubicBezTo>
                <a:cubicBezTo>
                  <a:pt x="170" y="35"/>
                  <a:pt x="170" y="35"/>
                  <a:pt x="170" y="35"/>
                </a:cubicBezTo>
                <a:cubicBezTo>
                  <a:pt x="170" y="35"/>
                  <a:pt x="170" y="36"/>
                  <a:pt x="170" y="36"/>
                </a:cubicBezTo>
                <a:cubicBezTo>
                  <a:pt x="171" y="36"/>
                  <a:pt x="171" y="36"/>
                  <a:pt x="171" y="36"/>
                </a:cubicBezTo>
                <a:cubicBezTo>
                  <a:pt x="171" y="36"/>
                  <a:pt x="171" y="36"/>
                  <a:pt x="171" y="36"/>
                </a:cubicBezTo>
                <a:cubicBezTo>
                  <a:pt x="171" y="35"/>
                  <a:pt x="171" y="35"/>
                  <a:pt x="171" y="34"/>
                </a:cubicBezTo>
                <a:cubicBezTo>
                  <a:pt x="160" y="21"/>
                  <a:pt x="145" y="12"/>
                  <a:pt x="129" y="6"/>
                </a:cubicBezTo>
                <a:cubicBezTo>
                  <a:pt x="128" y="5"/>
                  <a:pt x="128" y="6"/>
                  <a:pt x="127" y="6"/>
                </a:cubicBezTo>
                <a:cubicBezTo>
                  <a:pt x="128" y="5"/>
                  <a:pt x="127" y="5"/>
                  <a:pt x="127" y="5"/>
                </a:cubicBezTo>
                <a:cubicBezTo>
                  <a:pt x="117" y="2"/>
                  <a:pt x="107" y="0"/>
                  <a:pt x="96" y="0"/>
                </a:cubicBezTo>
                <a:cubicBezTo>
                  <a:pt x="85" y="0"/>
                  <a:pt x="75" y="1"/>
                  <a:pt x="66" y="5"/>
                </a:cubicBezTo>
                <a:cubicBezTo>
                  <a:pt x="65" y="6"/>
                  <a:pt x="65" y="6"/>
                  <a:pt x="65" y="6"/>
                </a:cubicBezTo>
                <a:cubicBezTo>
                  <a:pt x="65" y="6"/>
                  <a:pt x="62" y="6"/>
                  <a:pt x="60" y="7"/>
                </a:cubicBezTo>
                <a:cubicBezTo>
                  <a:pt x="45" y="13"/>
                  <a:pt x="31" y="24"/>
                  <a:pt x="21" y="37"/>
                </a:cubicBezTo>
                <a:cubicBezTo>
                  <a:pt x="20" y="37"/>
                  <a:pt x="20" y="38"/>
                  <a:pt x="20" y="38"/>
                </a:cubicBezTo>
                <a:cubicBezTo>
                  <a:pt x="22" y="37"/>
                  <a:pt x="26" y="33"/>
                  <a:pt x="30" y="31"/>
                </a:cubicBezTo>
                <a:cubicBezTo>
                  <a:pt x="30" y="31"/>
                  <a:pt x="30" y="31"/>
                  <a:pt x="30" y="31"/>
                </a:cubicBezTo>
                <a:cubicBezTo>
                  <a:pt x="31" y="30"/>
                  <a:pt x="31" y="30"/>
                  <a:pt x="31" y="30"/>
                </a:cubicBezTo>
                <a:cubicBezTo>
                  <a:pt x="31" y="30"/>
                  <a:pt x="31" y="30"/>
                  <a:pt x="32" y="30"/>
                </a:cubicBezTo>
                <a:cubicBezTo>
                  <a:pt x="32" y="30"/>
                  <a:pt x="32" y="30"/>
                  <a:pt x="32" y="29"/>
                </a:cubicBezTo>
                <a:cubicBezTo>
                  <a:pt x="32" y="29"/>
                  <a:pt x="33" y="29"/>
                  <a:pt x="33" y="29"/>
                </a:cubicBezTo>
                <a:cubicBezTo>
                  <a:pt x="33" y="29"/>
                  <a:pt x="33" y="29"/>
                  <a:pt x="33" y="29"/>
                </a:cubicBezTo>
                <a:cubicBezTo>
                  <a:pt x="33" y="29"/>
                  <a:pt x="33" y="29"/>
                  <a:pt x="34" y="29"/>
                </a:cubicBezTo>
                <a:cubicBezTo>
                  <a:pt x="34" y="29"/>
                  <a:pt x="34" y="29"/>
                  <a:pt x="34" y="29"/>
                </a:cubicBezTo>
                <a:cubicBezTo>
                  <a:pt x="34" y="29"/>
                  <a:pt x="34" y="29"/>
                  <a:pt x="34" y="29"/>
                </a:cubicBezTo>
                <a:cubicBezTo>
                  <a:pt x="34" y="29"/>
                  <a:pt x="34" y="29"/>
                  <a:pt x="34" y="28"/>
                </a:cubicBezTo>
                <a:cubicBezTo>
                  <a:pt x="34" y="29"/>
                  <a:pt x="34" y="29"/>
                  <a:pt x="34" y="29"/>
                </a:cubicBezTo>
                <a:cubicBezTo>
                  <a:pt x="34" y="29"/>
                  <a:pt x="34" y="29"/>
                  <a:pt x="34" y="29"/>
                </a:cubicBezTo>
                <a:cubicBezTo>
                  <a:pt x="34" y="30"/>
                  <a:pt x="34" y="30"/>
                  <a:pt x="34" y="30"/>
                </a:cubicBezTo>
                <a:cubicBezTo>
                  <a:pt x="34" y="30"/>
                  <a:pt x="34" y="30"/>
                  <a:pt x="34" y="31"/>
                </a:cubicBezTo>
                <a:cubicBezTo>
                  <a:pt x="34" y="31"/>
                  <a:pt x="34" y="32"/>
                  <a:pt x="34" y="33"/>
                </a:cubicBezTo>
                <a:cubicBezTo>
                  <a:pt x="34" y="33"/>
                  <a:pt x="34" y="33"/>
                  <a:pt x="34" y="33"/>
                </a:cubicBezTo>
                <a:cubicBezTo>
                  <a:pt x="34" y="33"/>
                  <a:pt x="34" y="34"/>
                  <a:pt x="33" y="35"/>
                </a:cubicBezTo>
                <a:cubicBezTo>
                  <a:pt x="33" y="35"/>
                  <a:pt x="33" y="35"/>
                  <a:pt x="33" y="35"/>
                </a:cubicBezTo>
                <a:cubicBezTo>
                  <a:pt x="33" y="35"/>
                  <a:pt x="33" y="36"/>
                  <a:pt x="33" y="36"/>
                </a:cubicBezTo>
                <a:cubicBezTo>
                  <a:pt x="33" y="37"/>
                  <a:pt x="33" y="37"/>
                  <a:pt x="33" y="37"/>
                </a:cubicBezTo>
                <a:cubicBezTo>
                  <a:pt x="33" y="37"/>
                  <a:pt x="33" y="38"/>
                  <a:pt x="33" y="38"/>
                </a:cubicBezTo>
                <a:cubicBezTo>
                  <a:pt x="33" y="39"/>
                  <a:pt x="33" y="39"/>
                  <a:pt x="33" y="39"/>
                </a:cubicBezTo>
                <a:cubicBezTo>
                  <a:pt x="33" y="39"/>
                  <a:pt x="33" y="39"/>
                  <a:pt x="33" y="40"/>
                </a:cubicBezTo>
                <a:cubicBezTo>
                  <a:pt x="33" y="40"/>
                  <a:pt x="33" y="41"/>
                  <a:pt x="33" y="42"/>
                </a:cubicBezTo>
                <a:cubicBezTo>
                  <a:pt x="33" y="42"/>
                  <a:pt x="33" y="42"/>
                  <a:pt x="33" y="42"/>
                </a:cubicBezTo>
                <a:cubicBezTo>
                  <a:pt x="33" y="43"/>
                  <a:pt x="33" y="43"/>
                  <a:pt x="33" y="44"/>
                </a:cubicBezTo>
                <a:cubicBezTo>
                  <a:pt x="33" y="45"/>
                  <a:pt x="33" y="45"/>
                  <a:pt x="33" y="46"/>
                </a:cubicBezTo>
                <a:cubicBezTo>
                  <a:pt x="33" y="46"/>
                  <a:pt x="33" y="46"/>
                  <a:pt x="33" y="47"/>
                </a:cubicBezTo>
                <a:cubicBezTo>
                  <a:pt x="33" y="47"/>
                  <a:pt x="33" y="47"/>
                  <a:pt x="33" y="47"/>
                </a:cubicBezTo>
                <a:cubicBezTo>
                  <a:pt x="34" y="48"/>
                  <a:pt x="34" y="49"/>
                  <a:pt x="34" y="49"/>
                </a:cubicBezTo>
                <a:cubicBezTo>
                  <a:pt x="33" y="50"/>
                  <a:pt x="32" y="51"/>
                  <a:pt x="31" y="51"/>
                </a:cubicBezTo>
                <a:cubicBezTo>
                  <a:pt x="31" y="51"/>
                  <a:pt x="31" y="52"/>
                  <a:pt x="31" y="52"/>
                </a:cubicBezTo>
                <a:cubicBezTo>
                  <a:pt x="30" y="52"/>
                  <a:pt x="30" y="52"/>
                  <a:pt x="30" y="53"/>
                </a:cubicBezTo>
                <a:cubicBezTo>
                  <a:pt x="29" y="53"/>
                  <a:pt x="29" y="53"/>
                  <a:pt x="29" y="54"/>
                </a:cubicBezTo>
                <a:cubicBezTo>
                  <a:pt x="28" y="54"/>
                  <a:pt x="28" y="54"/>
                  <a:pt x="28" y="55"/>
                </a:cubicBezTo>
                <a:cubicBezTo>
                  <a:pt x="28" y="55"/>
                  <a:pt x="27" y="55"/>
                  <a:pt x="27" y="55"/>
                </a:cubicBezTo>
                <a:cubicBezTo>
                  <a:pt x="27" y="56"/>
                  <a:pt x="26" y="56"/>
                  <a:pt x="26" y="56"/>
                </a:cubicBezTo>
                <a:cubicBezTo>
                  <a:pt x="26" y="57"/>
                  <a:pt x="25" y="57"/>
                  <a:pt x="25" y="58"/>
                </a:cubicBezTo>
                <a:cubicBezTo>
                  <a:pt x="25" y="58"/>
                  <a:pt x="24" y="59"/>
                  <a:pt x="24" y="59"/>
                </a:cubicBezTo>
                <a:cubicBezTo>
                  <a:pt x="24" y="59"/>
                  <a:pt x="24" y="59"/>
                  <a:pt x="24" y="59"/>
                </a:cubicBezTo>
                <a:cubicBezTo>
                  <a:pt x="24" y="59"/>
                  <a:pt x="23" y="60"/>
                  <a:pt x="23" y="60"/>
                </a:cubicBezTo>
                <a:cubicBezTo>
                  <a:pt x="23" y="60"/>
                  <a:pt x="22" y="61"/>
                  <a:pt x="22" y="62"/>
                </a:cubicBezTo>
                <a:cubicBezTo>
                  <a:pt x="22" y="62"/>
                  <a:pt x="22" y="62"/>
                  <a:pt x="22" y="62"/>
                </a:cubicBezTo>
                <a:cubicBezTo>
                  <a:pt x="22" y="62"/>
                  <a:pt x="21" y="63"/>
                  <a:pt x="21" y="63"/>
                </a:cubicBezTo>
                <a:cubicBezTo>
                  <a:pt x="21" y="63"/>
                  <a:pt x="21" y="64"/>
                  <a:pt x="20" y="64"/>
                </a:cubicBezTo>
                <a:cubicBezTo>
                  <a:pt x="20" y="64"/>
                  <a:pt x="20" y="64"/>
                  <a:pt x="20" y="64"/>
                </a:cubicBezTo>
                <a:cubicBezTo>
                  <a:pt x="20" y="65"/>
                  <a:pt x="20" y="65"/>
                  <a:pt x="20" y="65"/>
                </a:cubicBezTo>
                <a:cubicBezTo>
                  <a:pt x="19" y="66"/>
                  <a:pt x="19" y="66"/>
                  <a:pt x="19" y="67"/>
                </a:cubicBezTo>
                <a:cubicBezTo>
                  <a:pt x="19" y="67"/>
                  <a:pt x="19" y="67"/>
                  <a:pt x="19" y="67"/>
                </a:cubicBezTo>
                <a:cubicBezTo>
                  <a:pt x="18" y="68"/>
                  <a:pt x="18" y="69"/>
                  <a:pt x="18" y="70"/>
                </a:cubicBezTo>
                <a:cubicBezTo>
                  <a:pt x="17" y="71"/>
                  <a:pt x="17" y="72"/>
                  <a:pt x="16" y="73"/>
                </a:cubicBezTo>
                <a:cubicBezTo>
                  <a:pt x="16" y="73"/>
                  <a:pt x="16" y="73"/>
                  <a:pt x="16" y="73"/>
                </a:cubicBezTo>
                <a:cubicBezTo>
                  <a:pt x="16" y="74"/>
                  <a:pt x="16" y="75"/>
                  <a:pt x="16" y="75"/>
                </a:cubicBezTo>
                <a:cubicBezTo>
                  <a:pt x="16" y="75"/>
                  <a:pt x="16" y="75"/>
                  <a:pt x="16" y="75"/>
                </a:cubicBezTo>
                <a:cubicBezTo>
                  <a:pt x="15" y="77"/>
                  <a:pt x="15" y="79"/>
                  <a:pt x="14" y="80"/>
                </a:cubicBezTo>
                <a:cubicBezTo>
                  <a:pt x="14" y="81"/>
                  <a:pt x="14" y="82"/>
                  <a:pt x="14" y="83"/>
                </a:cubicBezTo>
                <a:cubicBezTo>
                  <a:pt x="14" y="83"/>
                  <a:pt x="14" y="83"/>
                  <a:pt x="14" y="83"/>
                </a:cubicBezTo>
                <a:cubicBezTo>
                  <a:pt x="14" y="83"/>
                  <a:pt x="14" y="83"/>
                  <a:pt x="14"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2" y="83"/>
                </a:cubicBezTo>
                <a:cubicBezTo>
                  <a:pt x="12" y="83"/>
                  <a:pt x="12" y="83"/>
                  <a:pt x="12" y="83"/>
                </a:cubicBezTo>
                <a:cubicBezTo>
                  <a:pt x="12" y="83"/>
                  <a:pt x="12" y="83"/>
                  <a:pt x="12" y="83"/>
                </a:cubicBezTo>
                <a:cubicBezTo>
                  <a:pt x="12" y="83"/>
                  <a:pt x="12" y="83"/>
                  <a:pt x="12" y="83"/>
                </a:cubicBezTo>
                <a:cubicBezTo>
                  <a:pt x="11" y="83"/>
                  <a:pt x="11" y="83"/>
                  <a:pt x="11" y="83"/>
                </a:cubicBezTo>
                <a:cubicBezTo>
                  <a:pt x="11" y="83"/>
                  <a:pt x="11" y="83"/>
                  <a:pt x="11" y="83"/>
                </a:cubicBezTo>
                <a:cubicBezTo>
                  <a:pt x="10" y="82"/>
                  <a:pt x="10" y="82"/>
                  <a:pt x="10" y="82"/>
                </a:cubicBezTo>
                <a:cubicBezTo>
                  <a:pt x="10" y="82"/>
                  <a:pt x="10" y="82"/>
                  <a:pt x="10" y="82"/>
                </a:cubicBezTo>
                <a:cubicBezTo>
                  <a:pt x="10" y="82"/>
                  <a:pt x="10" y="82"/>
                  <a:pt x="9" y="82"/>
                </a:cubicBezTo>
                <a:cubicBezTo>
                  <a:pt x="9" y="82"/>
                  <a:pt x="9" y="82"/>
                  <a:pt x="9" y="82"/>
                </a:cubicBezTo>
                <a:cubicBezTo>
                  <a:pt x="8" y="82"/>
                  <a:pt x="8" y="82"/>
                  <a:pt x="7" y="82"/>
                </a:cubicBezTo>
                <a:cubicBezTo>
                  <a:pt x="7" y="82"/>
                  <a:pt x="7" y="82"/>
                  <a:pt x="7" y="82"/>
                </a:cubicBezTo>
                <a:cubicBezTo>
                  <a:pt x="6" y="82"/>
                  <a:pt x="6" y="82"/>
                  <a:pt x="6" y="82"/>
                </a:cubicBezTo>
                <a:cubicBezTo>
                  <a:pt x="6" y="82"/>
                  <a:pt x="5" y="82"/>
                  <a:pt x="5" y="82"/>
                </a:cubicBezTo>
                <a:cubicBezTo>
                  <a:pt x="5" y="82"/>
                  <a:pt x="5" y="82"/>
                  <a:pt x="5" y="82"/>
                </a:cubicBezTo>
                <a:cubicBezTo>
                  <a:pt x="5" y="82"/>
                  <a:pt x="5" y="81"/>
                  <a:pt x="5" y="81"/>
                </a:cubicBezTo>
                <a:cubicBezTo>
                  <a:pt x="5" y="81"/>
                  <a:pt x="4" y="81"/>
                  <a:pt x="4" y="81"/>
                </a:cubicBezTo>
                <a:cubicBezTo>
                  <a:pt x="4" y="81"/>
                  <a:pt x="4" y="81"/>
                  <a:pt x="4" y="81"/>
                </a:cubicBezTo>
                <a:cubicBezTo>
                  <a:pt x="4" y="81"/>
                  <a:pt x="4" y="81"/>
                  <a:pt x="4" y="81"/>
                </a:cubicBezTo>
                <a:cubicBezTo>
                  <a:pt x="4" y="81"/>
                  <a:pt x="4" y="81"/>
                  <a:pt x="4" y="81"/>
                </a:cubicBezTo>
                <a:cubicBezTo>
                  <a:pt x="3" y="81"/>
                  <a:pt x="3" y="81"/>
                  <a:pt x="3" y="81"/>
                </a:cubicBezTo>
                <a:cubicBezTo>
                  <a:pt x="3" y="81"/>
                  <a:pt x="3" y="81"/>
                  <a:pt x="3" y="81"/>
                </a:cubicBezTo>
                <a:cubicBezTo>
                  <a:pt x="3" y="81"/>
                  <a:pt x="3" y="81"/>
                  <a:pt x="3" y="81"/>
                </a:cubicBezTo>
                <a:cubicBezTo>
                  <a:pt x="2" y="81"/>
                  <a:pt x="2" y="81"/>
                  <a:pt x="2" y="81"/>
                </a:cubicBezTo>
                <a:cubicBezTo>
                  <a:pt x="1" y="86"/>
                  <a:pt x="0" y="91"/>
                  <a:pt x="0" y="96"/>
                </a:cubicBezTo>
                <a:cubicBezTo>
                  <a:pt x="0" y="113"/>
                  <a:pt x="5" y="129"/>
                  <a:pt x="12" y="143"/>
                </a:cubicBezTo>
                <a:cubicBezTo>
                  <a:pt x="13" y="145"/>
                  <a:pt x="16" y="148"/>
                  <a:pt x="17" y="148"/>
                </a:cubicBezTo>
                <a:cubicBezTo>
                  <a:pt x="16" y="149"/>
                  <a:pt x="16" y="149"/>
                  <a:pt x="17" y="150"/>
                </a:cubicBezTo>
                <a:cubicBezTo>
                  <a:pt x="28" y="168"/>
                  <a:pt x="46" y="181"/>
                  <a:pt x="67" y="188"/>
                </a:cubicBezTo>
                <a:cubicBezTo>
                  <a:pt x="69" y="189"/>
                  <a:pt x="71" y="188"/>
                  <a:pt x="73" y="188"/>
                </a:cubicBezTo>
                <a:cubicBezTo>
                  <a:pt x="73" y="189"/>
                  <a:pt x="76" y="190"/>
                  <a:pt x="78" y="191"/>
                </a:cubicBezTo>
                <a:cubicBezTo>
                  <a:pt x="84" y="192"/>
                  <a:pt x="90" y="193"/>
                  <a:pt x="96" y="193"/>
                </a:cubicBezTo>
                <a:cubicBezTo>
                  <a:pt x="103" y="193"/>
                  <a:pt x="110" y="192"/>
                  <a:pt x="116" y="190"/>
                </a:cubicBezTo>
                <a:cubicBezTo>
                  <a:pt x="118" y="190"/>
                  <a:pt x="121" y="189"/>
                  <a:pt x="122" y="188"/>
                </a:cubicBezTo>
                <a:cubicBezTo>
                  <a:pt x="122" y="188"/>
                  <a:pt x="123" y="188"/>
                  <a:pt x="124" y="188"/>
                </a:cubicBezTo>
                <a:cubicBezTo>
                  <a:pt x="148" y="181"/>
                  <a:pt x="166" y="167"/>
                  <a:pt x="177" y="149"/>
                </a:cubicBezTo>
                <a:close/>
                <a:moveTo>
                  <a:pt x="77" y="153"/>
                </a:moveTo>
                <a:cubicBezTo>
                  <a:pt x="77" y="153"/>
                  <a:pt x="77" y="153"/>
                  <a:pt x="76" y="154"/>
                </a:cubicBezTo>
                <a:cubicBezTo>
                  <a:pt x="76" y="154"/>
                  <a:pt x="76" y="154"/>
                  <a:pt x="76" y="154"/>
                </a:cubicBezTo>
                <a:cubicBezTo>
                  <a:pt x="76" y="154"/>
                  <a:pt x="76" y="155"/>
                  <a:pt x="75" y="155"/>
                </a:cubicBezTo>
                <a:cubicBezTo>
                  <a:pt x="75" y="155"/>
                  <a:pt x="75" y="155"/>
                  <a:pt x="75" y="155"/>
                </a:cubicBezTo>
                <a:cubicBezTo>
                  <a:pt x="75" y="155"/>
                  <a:pt x="75" y="156"/>
                  <a:pt x="74" y="156"/>
                </a:cubicBezTo>
                <a:cubicBezTo>
                  <a:pt x="74" y="156"/>
                  <a:pt x="74" y="156"/>
                  <a:pt x="74" y="156"/>
                </a:cubicBezTo>
                <a:cubicBezTo>
                  <a:pt x="74" y="156"/>
                  <a:pt x="74" y="156"/>
                  <a:pt x="74" y="156"/>
                </a:cubicBezTo>
                <a:cubicBezTo>
                  <a:pt x="74" y="156"/>
                  <a:pt x="74" y="156"/>
                  <a:pt x="74" y="156"/>
                </a:cubicBezTo>
                <a:cubicBezTo>
                  <a:pt x="74" y="157"/>
                  <a:pt x="74" y="157"/>
                  <a:pt x="74" y="157"/>
                </a:cubicBezTo>
                <a:cubicBezTo>
                  <a:pt x="73" y="157"/>
                  <a:pt x="73" y="158"/>
                  <a:pt x="73" y="158"/>
                </a:cubicBezTo>
                <a:cubicBezTo>
                  <a:pt x="73" y="158"/>
                  <a:pt x="73" y="158"/>
                  <a:pt x="73" y="158"/>
                </a:cubicBezTo>
                <a:cubicBezTo>
                  <a:pt x="72" y="158"/>
                  <a:pt x="72" y="159"/>
                  <a:pt x="71" y="159"/>
                </a:cubicBezTo>
                <a:cubicBezTo>
                  <a:pt x="71" y="159"/>
                  <a:pt x="71" y="159"/>
                  <a:pt x="71" y="159"/>
                </a:cubicBezTo>
                <a:cubicBezTo>
                  <a:pt x="71" y="160"/>
                  <a:pt x="70" y="160"/>
                  <a:pt x="70" y="161"/>
                </a:cubicBezTo>
                <a:cubicBezTo>
                  <a:pt x="70" y="161"/>
                  <a:pt x="69" y="161"/>
                  <a:pt x="69" y="161"/>
                </a:cubicBezTo>
                <a:cubicBezTo>
                  <a:pt x="69" y="162"/>
                  <a:pt x="69" y="162"/>
                  <a:pt x="69" y="162"/>
                </a:cubicBezTo>
                <a:cubicBezTo>
                  <a:pt x="68" y="162"/>
                  <a:pt x="68" y="163"/>
                  <a:pt x="67" y="163"/>
                </a:cubicBezTo>
                <a:cubicBezTo>
                  <a:pt x="67" y="163"/>
                  <a:pt x="67" y="163"/>
                  <a:pt x="67" y="163"/>
                </a:cubicBezTo>
                <a:cubicBezTo>
                  <a:pt x="67" y="163"/>
                  <a:pt x="67" y="163"/>
                  <a:pt x="67" y="163"/>
                </a:cubicBezTo>
                <a:cubicBezTo>
                  <a:pt x="67" y="163"/>
                  <a:pt x="67" y="164"/>
                  <a:pt x="66" y="164"/>
                </a:cubicBezTo>
                <a:cubicBezTo>
                  <a:pt x="66" y="164"/>
                  <a:pt x="66" y="164"/>
                  <a:pt x="66" y="164"/>
                </a:cubicBezTo>
                <a:cubicBezTo>
                  <a:pt x="66" y="164"/>
                  <a:pt x="66" y="165"/>
                  <a:pt x="65" y="165"/>
                </a:cubicBezTo>
                <a:cubicBezTo>
                  <a:pt x="65" y="165"/>
                  <a:pt x="65" y="165"/>
                  <a:pt x="65" y="165"/>
                </a:cubicBezTo>
                <a:cubicBezTo>
                  <a:pt x="65" y="165"/>
                  <a:pt x="65" y="165"/>
                  <a:pt x="65" y="165"/>
                </a:cubicBezTo>
                <a:cubicBezTo>
                  <a:pt x="65" y="165"/>
                  <a:pt x="65" y="165"/>
                  <a:pt x="65" y="165"/>
                </a:cubicBezTo>
                <a:cubicBezTo>
                  <a:pt x="64" y="166"/>
                  <a:pt x="64" y="166"/>
                  <a:pt x="64" y="166"/>
                </a:cubicBezTo>
                <a:cubicBezTo>
                  <a:pt x="63" y="166"/>
                  <a:pt x="63" y="166"/>
                  <a:pt x="63" y="166"/>
                </a:cubicBezTo>
                <a:cubicBezTo>
                  <a:pt x="63" y="166"/>
                  <a:pt x="63" y="166"/>
                  <a:pt x="63" y="166"/>
                </a:cubicBezTo>
                <a:cubicBezTo>
                  <a:pt x="63" y="167"/>
                  <a:pt x="63" y="167"/>
                  <a:pt x="63" y="167"/>
                </a:cubicBezTo>
                <a:cubicBezTo>
                  <a:pt x="63" y="167"/>
                  <a:pt x="63" y="167"/>
                  <a:pt x="62" y="167"/>
                </a:cubicBezTo>
                <a:cubicBezTo>
                  <a:pt x="62" y="167"/>
                  <a:pt x="62" y="167"/>
                  <a:pt x="62" y="167"/>
                </a:cubicBezTo>
                <a:cubicBezTo>
                  <a:pt x="62" y="168"/>
                  <a:pt x="62" y="168"/>
                  <a:pt x="62" y="168"/>
                </a:cubicBezTo>
                <a:cubicBezTo>
                  <a:pt x="62" y="168"/>
                  <a:pt x="62" y="168"/>
                  <a:pt x="62" y="168"/>
                </a:cubicBezTo>
                <a:cubicBezTo>
                  <a:pt x="62" y="168"/>
                  <a:pt x="61" y="168"/>
                  <a:pt x="61" y="168"/>
                </a:cubicBezTo>
                <a:cubicBezTo>
                  <a:pt x="61" y="168"/>
                  <a:pt x="61" y="168"/>
                  <a:pt x="61" y="168"/>
                </a:cubicBezTo>
                <a:cubicBezTo>
                  <a:pt x="61" y="168"/>
                  <a:pt x="61" y="168"/>
                  <a:pt x="61" y="168"/>
                </a:cubicBezTo>
                <a:cubicBezTo>
                  <a:pt x="61" y="168"/>
                  <a:pt x="61" y="168"/>
                  <a:pt x="61" y="168"/>
                </a:cubicBezTo>
                <a:cubicBezTo>
                  <a:pt x="61" y="169"/>
                  <a:pt x="60" y="169"/>
                  <a:pt x="60" y="169"/>
                </a:cubicBezTo>
                <a:cubicBezTo>
                  <a:pt x="60" y="169"/>
                  <a:pt x="60" y="169"/>
                  <a:pt x="60" y="169"/>
                </a:cubicBezTo>
                <a:cubicBezTo>
                  <a:pt x="60" y="169"/>
                  <a:pt x="60" y="169"/>
                  <a:pt x="59" y="169"/>
                </a:cubicBezTo>
                <a:cubicBezTo>
                  <a:pt x="59" y="170"/>
                  <a:pt x="59" y="170"/>
                  <a:pt x="59" y="170"/>
                </a:cubicBezTo>
                <a:cubicBezTo>
                  <a:pt x="59" y="170"/>
                  <a:pt x="58" y="170"/>
                  <a:pt x="58" y="170"/>
                </a:cubicBezTo>
                <a:cubicBezTo>
                  <a:pt x="50" y="167"/>
                  <a:pt x="30" y="155"/>
                  <a:pt x="27" y="149"/>
                </a:cubicBezTo>
                <a:cubicBezTo>
                  <a:pt x="26" y="148"/>
                  <a:pt x="26" y="147"/>
                  <a:pt x="26" y="146"/>
                </a:cubicBezTo>
                <a:cubicBezTo>
                  <a:pt x="26" y="146"/>
                  <a:pt x="26" y="146"/>
                  <a:pt x="26" y="146"/>
                </a:cubicBezTo>
                <a:cubicBezTo>
                  <a:pt x="26" y="146"/>
                  <a:pt x="26" y="146"/>
                  <a:pt x="26" y="145"/>
                </a:cubicBezTo>
                <a:cubicBezTo>
                  <a:pt x="26" y="145"/>
                  <a:pt x="26" y="145"/>
                  <a:pt x="26" y="145"/>
                </a:cubicBezTo>
                <a:cubicBezTo>
                  <a:pt x="26" y="145"/>
                  <a:pt x="26" y="145"/>
                  <a:pt x="26" y="145"/>
                </a:cubicBezTo>
                <a:cubicBezTo>
                  <a:pt x="26" y="145"/>
                  <a:pt x="26" y="145"/>
                  <a:pt x="26" y="145"/>
                </a:cubicBezTo>
                <a:cubicBezTo>
                  <a:pt x="26" y="144"/>
                  <a:pt x="26" y="144"/>
                  <a:pt x="26" y="144"/>
                </a:cubicBezTo>
                <a:cubicBezTo>
                  <a:pt x="26" y="144"/>
                  <a:pt x="26" y="144"/>
                  <a:pt x="26" y="144"/>
                </a:cubicBezTo>
                <a:cubicBezTo>
                  <a:pt x="26" y="143"/>
                  <a:pt x="26" y="143"/>
                  <a:pt x="26" y="143"/>
                </a:cubicBezTo>
                <a:cubicBezTo>
                  <a:pt x="26" y="143"/>
                  <a:pt x="25" y="143"/>
                  <a:pt x="25" y="143"/>
                </a:cubicBezTo>
                <a:cubicBezTo>
                  <a:pt x="25" y="142"/>
                  <a:pt x="25" y="142"/>
                  <a:pt x="25" y="142"/>
                </a:cubicBezTo>
                <a:cubicBezTo>
                  <a:pt x="25" y="142"/>
                  <a:pt x="25" y="141"/>
                  <a:pt x="25" y="141"/>
                </a:cubicBezTo>
                <a:cubicBezTo>
                  <a:pt x="25" y="141"/>
                  <a:pt x="25" y="141"/>
                  <a:pt x="25" y="140"/>
                </a:cubicBezTo>
                <a:cubicBezTo>
                  <a:pt x="25" y="140"/>
                  <a:pt x="25" y="140"/>
                  <a:pt x="25" y="140"/>
                </a:cubicBezTo>
                <a:cubicBezTo>
                  <a:pt x="25" y="139"/>
                  <a:pt x="25" y="138"/>
                  <a:pt x="25" y="137"/>
                </a:cubicBezTo>
                <a:cubicBezTo>
                  <a:pt x="25" y="137"/>
                  <a:pt x="25" y="137"/>
                  <a:pt x="25" y="137"/>
                </a:cubicBezTo>
                <a:cubicBezTo>
                  <a:pt x="24" y="134"/>
                  <a:pt x="24" y="130"/>
                  <a:pt x="24" y="127"/>
                </a:cubicBezTo>
                <a:cubicBezTo>
                  <a:pt x="24" y="127"/>
                  <a:pt x="24" y="127"/>
                  <a:pt x="24" y="127"/>
                </a:cubicBezTo>
                <a:cubicBezTo>
                  <a:pt x="24" y="126"/>
                  <a:pt x="24" y="126"/>
                  <a:pt x="24" y="125"/>
                </a:cubicBezTo>
                <a:cubicBezTo>
                  <a:pt x="24" y="125"/>
                  <a:pt x="24" y="125"/>
                  <a:pt x="24" y="125"/>
                </a:cubicBezTo>
                <a:cubicBezTo>
                  <a:pt x="24" y="124"/>
                  <a:pt x="24" y="124"/>
                  <a:pt x="24" y="123"/>
                </a:cubicBezTo>
                <a:cubicBezTo>
                  <a:pt x="24" y="123"/>
                  <a:pt x="24" y="123"/>
                  <a:pt x="24" y="123"/>
                </a:cubicBezTo>
                <a:cubicBezTo>
                  <a:pt x="24" y="122"/>
                  <a:pt x="24" y="122"/>
                  <a:pt x="24" y="121"/>
                </a:cubicBezTo>
                <a:cubicBezTo>
                  <a:pt x="24" y="121"/>
                  <a:pt x="24" y="121"/>
                  <a:pt x="24" y="121"/>
                </a:cubicBezTo>
                <a:cubicBezTo>
                  <a:pt x="24" y="121"/>
                  <a:pt x="24" y="120"/>
                  <a:pt x="24" y="120"/>
                </a:cubicBezTo>
                <a:cubicBezTo>
                  <a:pt x="24" y="120"/>
                  <a:pt x="24" y="120"/>
                  <a:pt x="24" y="119"/>
                </a:cubicBezTo>
                <a:cubicBezTo>
                  <a:pt x="24" y="119"/>
                  <a:pt x="24" y="119"/>
                  <a:pt x="24" y="118"/>
                </a:cubicBezTo>
                <a:cubicBezTo>
                  <a:pt x="24" y="118"/>
                  <a:pt x="24" y="118"/>
                  <a:pt x="24" y="118"/>
                </a:cubicBezTo>
                <a:cubicBezTo>
                  <a:pt x="25" y="118"/>
                  <a:pt x="25" y="117"/>
                  <a:pt x="25" y="117"/>
                </a:cubicBezTo>
                <a:cubicBezTo>
                  <a:pt x="25" y="117"/>
                  <a:pt x="26" y="117"/>
                  <a:pt x="26" y="117"/>
                </a:cubicBezTo>
                <a:cubicBezTo>
                  <a:pt x="26" y="117"/>
                  <a:pt x="27" y="117"/>
                  <a:pt x="27" y="117"/>
                </a:cubicBezTo>
                <a:cubicBezTo>
                  <a:pt x="27" y="117"/>
                  <a:pt x="27" y="117"/>
                  <a:pt x="28" y="117"/>
                </a:cubicBezTo>
                <a:cubicBezTo>
                  <a:pt x="28" y="118"/>
                  <a:pt x="28" y="118"/>
                  <a:pt x="29" y="118"/>
                </a:cubicBezTo>
                <a:cubicBezTo>
                  <a:pt x="29" y="118"/>
                  <a:pt x="29" y="118"/>
                  <a:pt x="29" y="118"/>
                </a:cubicBezTo>
                <a:cubicBezTo>
                  <a:pt x="30" y="118"/>
                  <a:pt x="30" y="118"/>
                  <a:pt x="31" y="118"/>
                </a:cubicBezTo>
                <a:cubicBezTo>
                  <a:pt x="31" y="118"/>
                  <a:pt x="31" y="118"/>
                  <a:pt x="31" y="118"/>
                </a:cubicBezTo>
                <a:cubicBezTo>
                  <a:pt x="32" y="118"/>
                  <a:pt x="32" y="118"/>
                  <a:pt x="33" y="118"/>
                </a:cubicBezTo>
                <a:cubicBezTo>
                  <a:pt x="33" y="118"/>
                  <a:pt x="33" y="118"/>
                  <a:pt x="33" y="118"/>
                </a:cubicBezTo>
                <a:cubicBezTo>
                  <a:pt x="34" y="118"/>
                  <a:pt x="35" y="118"/>
                  <a:pt x="36" y="118"/>
                </a:cubicBezTo>
                <a:cubicBezTo>
                  <a:pt x="36" y="118"/>
                  <a:pt x="36" y="118"/>
                  <a:pt x="36" y="118"/>
                </a:cubicBezTo>
                <a:cubicBezTo>
                  <a:pt x="37" y="118"/>
                  <a:pt x="38" y="119"/>
                  <a:pt x="39" y="119"/>
                </a:cubicBezTo>
                <a:cubicBezTo>
                  <a:pt x="39" y="119"/>
                  <a:pt x="39" y="119"/>
                  <a:pt x="39" y="119"/>
                </a:cubicBezTo>
                <a:cubicBezTo>
                  <a:pt x="40" y="119"/>
                  <a:pt x="41" y="119"/>
                  <a:pt x="42" y="119"/>
                </a:cubicBezTo>
                <a:cubicBezTo>
                  <a:pt x="43" y="119"/>
                  <a:pt x="43" y="119"/>
                  <a:pt x="43" y="119"/>
                </a:cubicBezTo>
                <a:cubicBezTo>
                  <a:pt x="44" y="119"/>
                  <a:pt x="45" y="119"/>
                  <a:pt x="46" y="119"/>
                </a:cubicBezTo>
                <a:cubicBezTo>
                  <a:pt x="46" y="119"/>
                  <a:pt x="46" y="119"/>
                  <a:pt x="47" y="119"/>
                </a:cubicBezTo>
                <a:cubicBezTo>
                  <a:pt x="47" y="119"/>
                  <a:pt x="48" y="119"/>
                  <a:pt x="49" y="119"/>
                </a:cubicBezTo>
                <a:cubicBezTo>
                  <a:pt x="49" y="119"/>
                  <a:pt x="49" y="119"/>
                  <a:pt x="50" y="119"/>
                </a:cubicBezTo>
                <a:cubicBezTo>
                  <a:pt x="50" y="119"/>
                  <a:pt x="50" y="119"/>
                  <a:pt x="50" y="119"/>
                </a:cubicBezTo>
                <a:cubicBezTo>
                  <a:pt x="51" y="119"/>
                  <a:pt x="52" y="119"/>
                  <a:pt x="53" y="119"/>
                </a:cubicBezTo>
                <a:cubicBezTo>
                  <a:pt x="53" y="119"/>
                  <a:pt x="53" y="119"/>
                  <a:pt x="53" y="119"/>
                </a:cubicBezTo>
                <a:cubicBezTo>
                  <a:pt x="53" y="119"/>
                  <a:pt x="53" y="119"/>
                  <a:pt x="53" y="119"/>
                </a:cubicBezTo>
                <a:cubicBezTo>
                  <a:pt x="54" y="119"/>
                  <a:pt x="55" y="119"/>
                  <a:pt x="55" y="119"/>
                </a:cubicBezTo>
                <a:cubicBezTo>
                  <a:pt x="56" y="119"/>
                  <a:pt x="56" y="119"/>
                  <a:pt x="56" y="119"/>
                </a:cubicBezTo>
                <a:cubicBezTo>
                  <a:pt x="57" y="119"/>
                  <a:pt x="58" y="119"/>
                  <a:pt x="59" y="119"/>
                </a:cubicBezTo>
                <a:cubicBezTo>
                  <a:pt x="59" y="120"/>
                  <a:pt x="60" y="121"/>
                  <a:pt x="60" y="122"/>
                </a:cubicBezTo>
                <a:cubicBezTo>
                  <a:pt x="60" y="122"/>
                  <a:pt x="60" y="122"/>
                  <a:pt x="60" y="122"/>
                </a:cubicBezTo>
                <a:cubicBezTo>
                  <a:pt x="61" y="123"/>
                  <a:pt x="61" y="124"/>
                  <a:pt x="61" y="124"/>
                </a:cubicBezTo>
                <a:cubicBezTo>
                  <a:pt x="62" y="125"/>
                  <a:pt x="62" y="125"/>
                  <a:pt x="62" y="126"/>
                </a:cubicBezTo>
                <a:cubicBezTo>
                  <a:pt x="62" y="126"/>
                  <a:pt x="62" y="127"/>
                  <a:pt x="63" y="127"/>
                </a:cubicBezTo>
                <a:cubicBezTo>
                  <a:pt x="63" y="128"/>
                  <a:pt x="64" y="129"/>
                  <a:pt x="64" y="130"/>
                </a:cubicBezTo>
                <a:cubicBezTo>
                  <a:pt x="64" y="130"/>
                  <a:pt x="64" y="130"/>
                  <a:pt x="65" y="130"/>
                </a:cubicBezTo>
                <a:cubicBezTo>
                  <a:pt x="65" y="132"/>
                  <a:pt x="66" y="133"/>
                  <a:pt x="67" y="134"/>
                </a:cubicBezTo>
                <a:cubicBezTo>
                  <a:pt x="67" y="134"/>
                  <a:pt x="67" y="134"/>
                  <a:pt x="67" y="134"/>
                </a:cubicBezTo>
                <a:cubicBezTo>
                  <a:pt x="68" y="137"/>
                  <a:pt x="70" y="140"/>
                  <a:pt x="72" y="142"/>
                </a:cubicBezTo>
                <a:cubicBezTo>
                  <a:pt x="72" y="142"/>
                  <a:pt x="72" y="142"/>
                  <a:pt x="72" y="142"/>
                </a:cubicBezTo>
                <a:cubicBezTo>
                  <a:pt x="72" y="143"/>
                  <a:pt x="73" y="144"/>
                  <a:pt x="73" y="144"/>
                </a:cubicBezTo>
                <a:cubicBezTo>
                  <a:pt x="73" y="145"/>
                  <a:pt x="73" y="145"/>
                  <a:pt x="74" y="145"/>
                </a:cubicBezTo>
                <a:cubicBezTo>
                  <a:pt x="74" y="145"/>
                  <a:pt x="74" y="146"/>
                  <a:pt x="74" y="146"/>
                </a:cubicBezTo>
                <a:cubicBezTo>
                  <a:pt x="76" y="148"/>
                  <a:pt x="77" y="150"/>
                  <a:pt x="78" y="152"/>
                </a:cubicBezTo>
                <a:cubicBezTo>
                  <a:pt x="78" y="152"/>
                  <a:pt x="77" y="152"/>
                  <a:pt x="77" y="153"/>
                </a:cubicBezTo>
                <a:close/>
                <a:moveTo>
                  <a:pt x="116" y="84"/>
                </a:moveTo>
                <a:cubicBezTo>
                  <a:pt x="116" y="84"/>
                  <a:pt x="115" y="84"/>
                  <a:pt x="115" y="84"/>
                </a:cubicBezTo>
                <a:cubicBezTo>
                  <a:pt x="114" y="84"/>
                  <a:pt x="114" y="84"/>
                  <a:pt x="114" y="84"/>
                </a:cubicBezTo>
                <a:cubicBezTo>
                  <a:pt x="113" y="84"/>
                  <a:pt x="113" y="84"/>
                  <a:pt x="112" y="84"/>
                </a:cubicBezTo>
                <a:cubicBezTo>
                  <a:pt x="112" y="84"/>
                  <a:pt x="112" y="84"/>
                  <a:pt x="112" y="84"/>
                </a:cubicBezTo>
                <a:cubicBezTo>
                  <a:pt x="111" y="84"/>
                  <a:pt x="111" y="84"/>
                  <a:pt x="110" y="84"/>
                </a:cubicBezTo>
                <a:cubicBezTo>
                  <a:pt x="110" y="84"/>
                  <a:pt x="110" y="84"/>
                  <a:pt x="110" y="84"/>
                </a:cubicBezTo>
                <a:cubicBezTo>
                  <a:pt x="109" y="84"/>
                  <a:pt x="109" y="84"/>
                  <a:pt x="109" y="84"/>
                </a:cubicBezTo>
                <a:cubicBezTo>
                  <a:pt x="109" y="84"/>
                  <a:pt x="108" y="84"/>
                  <a:pt x="108" y="84"/>
                </a:cubicBezTo>
                <a:cubicBezTo>
                  <a:pt x="107" y="84"/>
                  <a:pt x="107" y="84"/>
                  <a:pt x="107" y="84"/>
                </a:cubicBezTo>
                <a:cubicBezTo>
                  <a:pt x="107" y="84"/>
                  <a:pt x="107" y="84"/>
                  <a:pt x="107" y="84"/>
                </a:cubicBezTo>
                <a:cubicBezTo>
                  <a:pt x="106" y="84"/>
                  <a:pt x="105" y="84"/>
                  <a:pt x="104" y="84"/>
                </a:cubicBezTo>
                <a:cubicBezTo>
                  <a:pt x="103" y="84"/>
                  <a:pt x="103" y="84"/>
                  <a:pt x="103" y="84"/>
                </a:cubicBezTo>
                <a:cubicBezTo>
                  <a:pt x="102" y="84"/>
                  <a:pt x="101" y="84"/>
                  <a:pt x="100" y="84"/>
                </a:cubicBezTo>
                <a:cubicBezTo>
                  <a:pt x="100" y="84"/>
                  <a:pt x="100" y="84"/>
                  <a:pt x="100" y="84"/>
                </a:cubicBezTo>
                <a:cubicBezTo>
                  <a:pt x="99" y="84"/>
                  <a:pt x="99" y="84"/>
                  <a:pt x="99" y="84"/>
                </a:cubicBezTo>
                <a:cubicBezTo>
                  <a:pt x="99" y="84"/>
                  <a:pt x="98" y="84"/>
                  <a:pt x="97" y="84"/>
                </a:cubicBezTo>
                <a:cubicBezTo>
                  <a:pt x="95" y="84"/>
                  <a:pt x="95" y="84"/>
                  <a:pt x="95" y="84"/>
                </a:cubicBezTo>
                <a:cubicBezTo>
                  <a:pt x="95" y="84"/>
                  <a:pt x="94" y="84"/>
                  <a:pt x="94" y="84"/>
                </a:cubicBezTo>
                <a:cubicBezTo>
                  <a:pt x="93" y="84"/>
                  <a:pt x="92" y="84"/>
                  <a:pt x="91" y="84"/>
                </a:cubicBezTo>
                <a:cubicBezTo>
                  <a:pt x="91" y="84"/>
                  <a:pt x="90" y="84"/>
                  <a:pt x="90" y="84"/>
                </a:cubicBezTo>
                <a:cubicBezTo>
                  <a:pt x="89" y="84"/>
                  <a:pt x="88" y="84"/>
                  <a:pt x="87" y="84"/>
                </a:cubicBezTo>
                <a:cubicBezTo>
                  <a:pt x="87" y="84"/>
                  <a:pt x="86" y="84"/>
                  <a:pt x="86" y="84"/>
                </a:cubicBezTo>
                <a:cubicBezTo>
                  <a:pt x="85" y="84"/>
                  <a:pt x="84" y="84"/>
                  <a:pt x="83" y="84"/>
                </a:cubicBezTo>
                <a:cubicBezTo>
                  <a:pt x="83" y="84"/>
                  <a:pt x="83" y="84"/>
                  <a:pt x="82" y="84"/>
                </a:cubicBezTo>
                <a:cubicBezTo>
                  <a:pt x="82" y="84"/>
                  <a:pt x="82" y="84"/>
                  <a:pt x="82" y="84"/>
                </a:cubicBezTo>
                <a:cubicBezTo>
                  <a:pt x="82" y="84"/>
                  <a:pt x="82" y="84"/>
                  <a:pt x="82" y="84"/>
                </a:cubicBezTo>
                <a:cubicBezTo>
                  <a:pt x="81" y="84"/>
                  <a:pt x="81" y="84"/>
                  <a:pt x="80" y="84"/>
                </a:cubicBezTo>
                <a:cubicBezTo>
                  <a:pt x="80" y="84"/>
                  <a:pt x="79" y="84"/>
                  <a:pt x="79" y="84"/>
                </a:cubicBezTo>
                <a:cubicBezTo>
                  <a:pt x="74" y="78"/>
                  <a:pt x="67" y="60"/>
                  <a:pt x="66" y="50"/>
                </a:cubicBezTo>
                <a:cubicBezTo>
                  <a:pt x="74" y="42"/>
                  <a:pt x="89" y="32"/>
                  <a:pt x="98" y="30"/>
                </a:cubicBezTo>
                <a:cubicBezTo>
                  <a:pt x="99" y="30"/>
                  <a:pt x="99" y="30"/>
                  <a:pt x="100" y="30"/>
                </a:cubicBezTo>
                <a:cubicBezTo>
                  <a:pt x="100" y="30"/>
                  <a:pt x="100" y="30"/>
                  <a:pt x="100" y="30"/>
                </a:cubicBezTo>
                <a:cubicBezTo>
                  <a:pt x="100" y="30"/>
                  <a:pt x="100" y="30"/>
                  <a:pt x="100" y="30"/>
                </a:cubicBezTo>
                <a:cubicBezTo>
                  <a:pt x="100" y="30"/>
                  <a:pt x="100" y="30"/>
                  <a:pt x="100" y="30"/>
                </a:cubicBezTo>
                <a:cubicBezTo>
                  <a:pt x="100" y="30"/>
                  <a:pt x="101" y="30"/>
                  <a:pt x="101" y="30"/>
                </a:cubicBezTo>
                <a:cubicBezTo>
                  <a:pt x="101" y="30"/>
                  <a:pt x="101" y="31"/>
                  <a:pt x="101" y="31"/>
                </a:cubicBezTo>
                <a:cubicBezTo>
                  <a:pt x="101" y="31"/>
                  <a:pt x="101" y="31"/>
                  <a:pt x="102" y="31"/>
                </a:cubicBezTo>
                <a:cubicBezTo>
                  <a:pt x="102" y="31"/>
                  <a:pt x="102" y="31"/>
                  <a:pt x="102" y="31"/>
                </a:cubicBezTo>
                <a:cubicBezTo>
                  <a:pt x="102" y="31"/>
                  <a:pt x="102" y="31"/>
                  <a:pt x="102" y="31"/>
                </a:cubicBezTo>
                <a:cubicBezTo>
                  <a:pt x="103" y="31"/>
                  <a:pt x="103" y="31"/>
                  <a:pt x="103" y="31"/>
                </a:cubicBezTo>
                <a:cubicBezTo>
                  <a:pt x="103" y="31"/>
                  <a:pt x="103" y="31"/>
                  <a:pt x="103" y="31"/>
                </a:cubicBezTo>
                <a:cubicBezTo>
                  <a:pt x="106" y="33"/>
                  <a:pt x="109" y="34"/>
                  <a:pt x="111" y="36"/>
                </a:cubicBezTo>
                <a:cubicBezTo>
                  <a:pt x="112" y="36"/>
                  <a:pt x="112" y="36"/>
                  <a:pt x="112" y="36"/>
                </a:cubicBezTo>
                <a:cubicBezTo>
                  <a:pt x="113" y="37"/>
                  <a:pt x="114" y="37"/>
                  <a:pt x="115" y="38"/>
                </a:cubicBezTo>
                <a:cubicBezTo>
                  <a:pt x="115" y="38"/>
                  <a:pt x="115" y="38"/>
                  <a:pt x="115" y="38"/>
                </a:cubicBezTo>
                <a:cubicBezTo>
                  <a:pt x="116" y="39"/>
                  <a:pt x="117" y="39"/>
                  <a:pt x="118" y="40"/>
                </a:cubicBezTo>
                <a:cubicBezTo>
                  <a:pt x="118" y="40"/>
                  <a:pt x="118" y="40"/>
                  <a:pt x="118" y="40"/>
                </a:cubicBezTo>
                <a:cubicBezTo>
                  <a:pt x="119" y="41"/>
                  <a:pt x="120" y="42"/>
                  <a:pt x="121" y="42"/>
                </a:cubicBezTo>
                <a:cubicBezTo>
                  <a:pt x="122" y="43"/>
                  <a:pt x="122" y="43"/>
                  <a:pt x="122" y="43"/>
                </a:cubicBezTo>
                <a:cubicBezTo>
                  <a:pt x="123" y="44"/>
                  <a:pt x="124" y="44"/>
                  <a:pt x="125" y="45"/>
                </a:cubicBezTo>
                <a:cubicBezTo>
                  <a:pt x="125" y="45"/>
                  <a:pt x="125" y="45"/>
                  <a:pt x="125" y="45"/>
                </a:cubicBezTo>
                <a:cubicBezTo>
                  <a:pt x="126" y="46"/>
                  <a:pt x="127" y="47"/>
                  <a:pt x="128" y="48"/>
                </a:cubicBezTo>
                <a:cubicBezTo>
                  <a:pt x="128" y="48"/>
                  <a:pt x="128" y="48"/>
                  <a:pt x="129" y="48"/>
                </a:cubicBezTo>
                <a:cubicBezTo>
                  <a:pt x="129" y="49"/>
                  <a:pt x="130" y="50"/>
                  <a:pt x="131" y="51"/>
                </a:cubicBezTo>
                <a:cubicBezTo>
                  <a:pt x="131" y="51"/>
                  <a:pt x="131" y="52"/>
                  <a:pt x="131" y="52"/>
                </a:cubicBezTo>
                <a:cubicBezTo>
                  <a:pt x="131" y="53"/>
                  <a:pt x="131" y="53"/>
                  <a:pt x="131" y="53"/>
                </a:cubicBezTo>
                <a:cubicBezTo>
                  <a:pt x="131" y="54"/>
                  <a:pt x="130" y="54"/>
                  <a:pt x="130" y="55"/>
                </a:cubicBezTo>
                <a:cubicBezTo>
                  <a:pt x="130" y="55"/>
                  <a:pt x="130" y="55"/>
                  <a:pt x="130" y="55"/>
                </a:cubicBezTo>
                <a:cubicBezTo>
                  <a:pt x="130" y="56"/>
                  <a:pt x="130" y="56"/>
                  <a:pt x="130" y="57"/>
                </a:cubicBezTo>
                <a:cubicBezTo>
                  <a:pt x="130" y="57"/>
                  <a:pt x="130" y="57"/>
                  <a:pt x="130" y="57"/>
                </a:cubicBezTo>
                <a:cubicBezTo>
                  <a:pt x="129" y="58"/>
                  <a:pt x="129" y="59"/>
                  <a:pt x="129" y="59"/>
                </a:cubicBezTo>
                <a:cubicBezTo>
                  <a:pt x="129" y="60"/>
                  <a:pt x="129" y="60"/>
                  <a:pt x="129" y="60"/>
                </a:cubicBezTo>
                <a:cubicBezTo>
                  <a:pt x="129" y="60"/>
                  <a:pt x="128" y="61"/>
                  <a:pt x="128" y="62"/>
                </a:cubicBezTo>
                <a:cubicBezTo>
                  <a:pt x="128" y="62"/>
                  <a:pt x="128" y="62"/>
                  <a:pt x="128" y="62"/>
                </a:cubicBezTo>
                <a:cubicBezTo>
                  <a:pt x="128" y="63"/>
                  <a:pt x="128" y="64"/>
                  <a:pt x="127" y="65"/>
                </a:cubicBezTo>
                <a:cubicBezTo>
                  <a:pt x="127" y="65"/>
                  <a:pt x="127" y="65"/>
                  <a:pt x="127" y="65"/>
                </a:cubicBezTo>
                <a:cubicBezTo>
                  <a:pt x="127" y="67"/>
                  <a:pt x="126" y="69"/>
                  <a:pt x="126" y="70"/>
                </a:cubicBezTo>
                <a:cubicBezTo>
                  <a:pt x="126" y="71"/>
                  <a:pt x="126" y="71"/>
                  <a:pt x="125" y="71"/>
                </a:cubicBezTo>
                <a:cubicBezTo>
                  <a:pt x="125" y="71"/>
                  <a:pt x="125" y="71"/>
                  <a:pt x="125" y="71"/>
                </a:cubicBezTo>
                <a:cubicBezTo>
                  <a:pt x="125" y="71"/>
                  <a:pt x="125" y="72"/>
                  <a:pt x="125" y="72"/>
                </a:cubicBezTo>
                <a:cubicBezTo>
                  <a:pt x="125" y="72"/>
                  <a:pt x="125" y="72"/>
                  <a:pt x="125" y="72"/>
                </a:cubicBezTo>
                <a:cubicBezTo>
                  <a:pt x="125" y="72"/>
                  <a:pt x="125" y="73"/>
                  <a:pt x="125" y="73"/>
                </a:cubicBezTo>
                <a:cubicBezTo>
                  <a:pt x="125" y="73"/>
                  <a:pt x="125" y="73"/>
                  <a:pt x="125" y="73"/>
                </a:cubicBezTo>
                <a:cubicBezTo>
                  <a:pt x="125" y="74"/>
                  <a:pt x="125" y="74"/>
                  <a:pt x="124" y="74"/>
                </a:cubicBezTo>
                <a:cubicBezTo>
                  <a:pt x="124" y="74"/>
                  <a:pt x="124" y="74"/>
                  <a:pt x="124" y="74"/>
                </a:cubicBezTo>
                <a:cubicBezTo>
                  <a:pt x="124" y="75"/>
                  <a:pt x="124" y="75"/>
                  <a:pt x="124" y="75"/>
                </a:cubicBezTo>
                <a:cubicBezTo>
                  <a:pt x="124" y="75"/>
                  <a:pt x="124" y="75"/>
                  <a:pt x="124" y="75"/>
                </a:cubicBezTo>
                <a:cubicBezTo>
                  <a:pt x="124" y="76"/>
                  <a:pt x="124" y="76"/>
                  <a:pt x="124" y="76"/>
                </a:cubicBezTo>
                <a:cubicBezTo>
                  <a:pt x="124" y="76"/>
                  <a:pt x="124" y="76"/>
                  <a:pt x="124" y="76"/>
                </a:cubicBezTo>
                <a:cubicBezTo>
                  <a:pt x="124" y="77"/>
                  <a:pt x="123" y="77"/>
                  <a:pt x="123" y="78"/>
                </a:cubicBezTo>
                <a:cubicBezTo>
                  <a:pt x="123" y="78"/>
                  <a:pt x="123" y="78"/>
                  <a:pt x="123" y="78"/>
                </a:cubicBezTo>
                <a:cubicBezTo>
                  <a:pt x="123" y="78"/>
                  <a:pt x="123" y="79"/>
                  <a:pt x="122" y="80"/>
                </a:cubicBezTo>
                <a:cubicBezTo>
                  <a:pt x="122" y="80"/>
                  <a:pt x="122" y="80"/>
                  <a:pt x="122" y="80"/>
                </a:cubicBezTo>
                <a:cubicBezTo>
                  <a:pt x="122" y="81"/>
                  <a:pt x="122" y="81"/>
                  <a:pt x="122" y="81"/>
                </a:cubicBezTo>
                <a:cubicBezTo>
                  <a:pt x="122" y="81"/>
                  <a:pt x="122" y="81"/>
                  <a:pt x="122" y="81"/>
                </a:cubicBezTo>
                <a:cubicBezTo>
                  <a:pt x="122" y="82"/>
                  <a:pt x="122" y="82"/>
                  <a:pt x="121" y="82"/>
                </a:cubicBezTo>
                <a:cubicBezTo>
                  <a:pt x="121" y="82"/>
                  <a:pt x="121" y="82"/>
                  <a:pt x="121" y="82"/>
                </a:cubicBezTo>
                <a:cubicBezTo>
                  <a:pt x="121" y="82"/>
                  <a:pt x="121" y="83"/>
                  <a:pt x="121" y="83"/>
                </a:cubicBezTo>
                <a:cubicBezTo>
                  <a:pt x="121" y="83"/>
                  <a:pt x="121" y="83"/>
                  <a:pt x="121" y="83"/>
                </a:cubicBezTo>
                <a:cubicBezTo>
                  <a:pt x="121" y="84"/>
                  <a:pt x="120" y="84"/>
                  <a:pt x="120" y="85"/>
                </a:cubicBezTo>
                <a:cubicBezTo>
                  <a:pt x="120" y="85"/>
                  <a:pt x="119" y="85"/>
                  <a:pt x="118" y="85"/>
                </a:cubicBezTo>
                <a:cubicBezTo>
                  <a:pt x="118" y="85"/>
                  <a:pt x="117" y="84"/>
                  <a:pt x="116" y="84"/>
                </a:cubicBezTo>
                <a:close/>
                <a:moveTo>
                  <a:pt x="167" y="152"/>
                </a:moveTo>
                <a:cubicBezTo>
                  <a:pt x="167" y="153"/>
                  <a:pt x="166" y="153"/>
                  <a:pt x="165" y="154"/>
                </a:cubicBezTo>
                <a:cubicBezTo>
                  <a:pt x="165" y="154"/>
                  <a:pt x="165" y="154"/>
                  <a:pt x="165" y="154"/>
                </a:cubicBezTo>
                <a:cubicBezTo>
                  <a:pt x="163" y="156"/>
                  <a:pt x="160" y="159"/>
                  <a:pt x="156" y="162"/>
                </a:cubicBezTo>
                <a:cubicBezTo>
                  <a:pt x="156" y="162"/>
                  <a:pt x="156" y="162"/>
                  <a:pt x="156" y="162"/>
                </a:cubicBezTo>
                <a:cubicBezTo>
                  <a:pt x="156" y="162"/>
                  <a:pt x="156" y="162"/>
                  <a:pt x="156" y="162"/>
                </a:cubicBezTo>
                <a:cubicBezTo>
                  <a:pt x="151" y="166"/>
                  <a:pt x="145" y="169"/>
                  <a:pt x="138" y="171"/>
                </a:cubicBezTo>
                <a:cubicBezTo>
                  <a:pt x="138" y="171"/>
                  <a:pt x="138" y="171"/>
                  <a:pt x="138" y="171"/>
                </a:cubicBezTo>
                <a:cubicBezTo>
                  <a:pt x="138" y="171"/>
                  <a:pt x="138" y="171"/>
                  <a:pt x="138" y="171"/>
                </a:cubicBezTo>
                <a:cubicBezTo>
                  <a:pt x="138" y="171"/>
                  <a:pt x="138" y="171"/>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6" y="170"/>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5" y="169"/>
                </a:cubicBezTo>
                <a:cubicBezTo>
                  <a:pt x="135" y="169"/>
                  <a:pt x="135" y="169"/>
                  <a:pt x="135" y="169"/>
                </a:cubicBezTo>
                <a:cubicBezTo>
                  <a:pt x="135" y="169"/>
                  <a:pt x="135" y="169"/>
                  <a:pt x="135" y="169"/>
                </a:cubicBezTo>
                <a:cubicBezTo>
                  <a:pt x="135" y="168"/>
                  <a:pt x="135" y="168"/>
                  <a:pt x="135" y="168"/>
                </a:cubicBezTo>
                <a:cubicBezTo>
                  <a:pt x="134" y="168"/>
                  <a:pt x="134" y="168"/>
                  <a:pt x="134" y="168"/>
                </a:cubicBezTo>
                <a:cubicBezTo>
                  <a:pt x="134" y="168"/>
                  <a:pt x="134" y="168"/>
                  <a:pt x="134" y="168"/>
                </a:cubicBezTo>
                <a:cubicBezTo>
                  <a:pt x="134" y="168"/>
                  <a:pt x="134" y="168"/>
                  <a:pt x="134" y="168"/>
                </a:cubicBezTo>
                <a:cubicBezTo>
                  <a:pt x="134" y="168"/>
                  <a:pt x="134" y="167"/>
                  <a:pt x="134" y="167"/>
                </a:cubicBezTo>
                <a:cubicBezTo>
                  <a:pt x="134" y="167"/>
                  <a:pt x="134" y="167"/>
                  <a:pt x="134" y="167"/>
                </a:cubicBezTo>
                <a:cubicBezTo>
                  <a:pt x="134" y="167"/>
                  <a:pt x="134" y="167"/>
                  <a:pt x="134" y="167"/>
                </a:cubicBezTo>
                <a:cubicBezTo>
                  <a:pt x="134" y="167"/>
                  <a:pt x="133" y="167"/>
                  <a:pt x="133" y="167"/>
                </a:cubicBezTo>
                <a:cubicBezTo>
                  <a:pt x="133" y="167"/>
                  <a:pt x="133" y="167"/>
                  <a:pt x="133" y="167"/>
                </a:cubicBezTo>
                <a:cubicBezTo>
                  <a:pt x="133" y="166"/>
                  <a:pt x="133" y="166"/>
                  <a:pt x="132" y="166"/>
                </a:cubicBezTo>
                <a:cubicBezTo>
                  <a:pt x="132" y="166"/>
                  <a:pt x="132" y="166"/>
                  <a:pt x="131" y="165"/>
                </a:cubicBezTo>
                <a:cubicBezTo>
                  <a:pt x="131" y="165"/>
                  <a:pt x="131" y="165"/>
                  <a:pt x="131" y="165"/>
                </a:cubicBezTo>
                <a:cubicBezTo>
                  <a:pt x="131" y="165"/>
                  <a:pt x="130" y="164"/>
                  <a:pt x="130" y="164"/>
                </a:cubicBezTo>
                <a:cubicBezTo>
                  <a:pt x="129" y="163"/>
                  <a:pt x="129" y="163"/>
                  <a:pt x="129" y="163"/>
                </a:cubicBezTo>
                <a:cubicBezTo>
                  <a:pt x="129" y="163"/>
                  <a:pt x="129" y="163"/>
                  <a:pt x="129" y="163"/>
                </a:cubicBezTo>
                <a:cubicBezTo>
                  <a:pt x="129" y="163"/>
                  <a:pt x="128" y="162"/>
                  <a:pt x="128" y="162"/>
                </a:cubicBezTo>
                <a:cubicBezTo>
                  <a:pt x="128" y="162"/>
                  <a:pt x="128" y="162"/>
                  <a:pt x="128" y="162"/>
                </a:cubicBezTo>
                <a:cubicBezTo>
                  <a:pt x="128" y="162"/>
                  <a:pt x="128" y="162"/>
                  <a:pt x="128" y="162"/>
                </a:cubicBezTo>
                <a:cubicBezTo>
                  <a:pt x="126" y="160"/>
                  <a:pt x="125" y="159"/>
                  <a:pt x="124" y="158"/>
                </a:cubicBezTo>
                <a:cubicBezTo>
                  <a:pt x="124" y="158"/>
                  <a:pt x="124" y="158"/>
                  <a:pt x="124" y="158"/>
                </a:cubicBezTo>
                <a:cubicBezTo>
                  <a:pt x="124" y="158"/>
                  <a:pt x="124" y="158"/>
                  <a:pt x="124" y="158"/>
                </a:cubicBezTo>
                <a:cubicBezTo>
                  <a:pt x="123" y="157"/>
                  <a:pt x="123" y="157"/>
                  <a:pt x="122" y="156"/>
                </a:cubicBezTo>
                <a:cubicBezTo>
                  <a:pt x="122" y="156"/>
                  <a:pt x="122" y="156"/>
                  <a:pt x="122" y="156"/>
                </a:cubicBezTo>
                <a:cubicBezTo>
                  <a:pt x="122" y="156"/>
                  <a:pt x="122" y="155"/>
                  <a:pt x="121" y="155"/>
                </a:cubicBezTo>
                <a:cubicBezTo>
                  <a:pt x="121" y="155"/>
                  <a:pt x="121" y="155"/>
                  <a:pt x="121" y="155"/>
                </a:cubicBezTo>
                <a:cubicBezTo>
                  <a:pt x="121" y="154"/>
                  <a:pt x="121" y="154"/>
                  <a:pt x="120" y="154"/>
                </a:cubicBezTo>
                <a:cubicBezTo>
                  <a:pt x="120" y="154"/>
                  <a:pt x="120" y="153"/>
                  <a:pt x="120" y="153"/>
                </a:cubicBezTo>
                <a:cubicBezTo>
                  <a:pt x="120" y="153"/>
                  <a:pt x="119" y="153"/>
                  <a:pt x="119" y="152"/>
                </a:cubicBezTo>
                <a:cubicBezTo>
                  <a:pt x="119" y="152"/>
                  <a:pt x="119" y="152"/>
                  <a:pt x="120" y="152"/>
                </a:cubicBezTo>
                <a:cubicBezTo>
                  <a:pt x="120" y="152"/>
                  <a:pt x="120" y="152"/>
                  <a:pt x="120" y="152"/>
                </a:cubicBezTo>
                <a:cubicBezTo>
                  <a:pt x="124" y="147"/>
                  <a:pt x="130" y="139"/>
                  <a:pt x="134" y="131"/>
                </a:cubicBezTo>
                <a:cubicBezTo>
                  <a:pt x="134" y="131"/>
                  <a:pt x="134" y="131"/>
                  <a:pt x="134" y="131"/>
                </a:cubicBezTo>
                <a:cubicBezTo>
                  <a:pt x="134" y="130"/>
                  <a:pt x="135" y="130"/>
                  <a:pt x="135" y="129"/>
                </a:cubicBezTo>
                <a:cubicBezTo>
                  <a:pt x="135" y="129"/>
                  <a:pt x="135" y="129"/>
                  <a:pt x="136" y="128"/>
                </a:cubicBezTo>
                <a:cubicBezTo>
                  <a:pt x="136" y="128"/>
                  <a:pt x="136" y="128"/>
                  <a:pt x="136" y="127"/>
                </a:cubicBezTo>
                <a:cubicBezTo>
                  <a:pt x="136" y="127"/>
                  <a:pt x="137" y="127"/>
                  <a:pt x="137" y="126"/>
                </a:cubicBezTo>
                <a:cubicBezTo>
                  <a:pt x="137" y="126"/>
                  <a:pt x="137" y="126"/>
                  <a:pt x="137" y="125"/>
                </a:cubicBezTo>
                <a:cubicBezTo>
                  <a:pt x="138" y="125"/>
                  <a:pt x="138" y="124"/>
                  <a:pt x="138" y="124"/>
                </a:cubicBezTo>
                <a:cubicBezTo>
                  <a:pt x="138" y="124"/>
                  <a:pt x="138" y="123"/>
                  <a:pt x="138" y="123"/>
                </a:cubicBezTo>
                <a:cubicBezTo>
                  <a:pt x="139" y="123"/>
                  <a:pt x="139" y="122"/>
                  <a:pt x="139" y="122"/>
                </a:cubicBezTo>
                <a:cubicBezTo>
                  <a:pt x="139" y="122"/>
                  <a:pt x="139" y="121"/>
                  <a:pt x="139" y="121"/>
                </a:cubicBezTo>
                <a:cubicBezTo>
                  <a:pt x="140" y="121"/>
                  <a:pt x="140" y="120"/>
                  <a:pt x="140" y="120"/>
                </a:cubicBezTo>
                <a:cubicBezTo>
                  <a:pt x="141" y="120"/>
                  <a:pt x="141" y="120"/>
                  <a:pt x="142" y="120"/>
                </a:cubicBezTo>
                <a:cubicBezTo>
                  <a:pt x="142" y="120"/>
                  <a:pt x="142" y="120"/>
                  <a:pt x="142" y="120"/>
                </a:cubicBezTo>
                <a:cubicBezTo>
                  <a:pt x="143" y="120"/>
                  <a:pt x="143" y="120"/>
                  <a:pt x="143" y="120"/>
                </a:cubicBezTo>
                <a:cubicBezTo>
                  <a:pt x="143" y="120"/>
                  <a:pt x="144" y="120"/>
                  <a:pt x="144" y="120"/>
                </a:cubicBezTo>
                <a:cubicBezTo>
                  <a:pt x="144" y="120"/>
                  <a:pt x="144" y="120"/>
                  <a:pt x="144" y="120"/>
                </a:cubicBezTo>
                <a:cubicBezTo>
                  <a:pt x="145" y="120"/>
                  <a:pt x="145" y="120"/>
                  <a:pt x="146" y="120"/>
                </a:cubicBezTo>
                <a:cubicBezTo>
                  <a:pt x="146" y="120"/>
                  <a:pt x="146" y="120"/>
                  <a:pt x="146" y="120"/>
                </a:cubicBezTo>
                <a:cubicBezTo>
                  <a:pt x="147" y="120"/>
                  <a:pt x="147" y="120"/>
                  <a:pt x="148" y="120"/>
                </a:cubicBezTo>
                <a:cubicBezTo>
                  <a:pt x="148" y="120"/>
                  <a:pt x="148" y="120"/>
                  <a:pt x="148" y="120"/>
                </a:cubicBezTo>
                <a:cubicBezTo>
                  <a:pt x="148" y="120"/>
                  <a:pt x="148" y="120"/>
                  <a:pt x="149" y="120"/>
                </a:cubicBezTo>
                <a:cubicBezTo>
                  <a:pt x="152" y="120"/>
                  <a:pt x="155" y="120"/>
                  <a:pt x="158" y="120"/>
                </a:cubicBezTo>
                <a:cubicBezTo>
                  <a:pt x="160" y="120"/>
                  <a:pt x="162" y="120"/>
                  <a:pt x="163" y="120"/>
                </a:cubicBezTo>
                <a:cubicBezTo>
                  <a:pt x="164" y="120"/>
                  <a:pt x="166" y="120"/>
                  <a:pt x="166" y="120"/>
                </a:cubicBezTo>
                <a:cubicBezTo>
                  <a:pt x="167" y="120"/>
                  <a:pt x="167" y="120"/>
                  <a:pt x="167" y="120"/>
                </a:cubicBezTo>
                <a:cubicBezTo>
                  <a:pt x="168" y="120"/>
                  <a:pt x="169" y="120"/>
                  <a:pt x="170" y="120"/>
                </a:cubicBezTo>
                <a:cubicBezTo>
                  <a:pt x="170" y="120"/>
                  <a:pt x="170" y="120"/>
                  <a:pt x="170" y="120"/>
                </a:cubicBezTo>
                <a:cubicBezTo>
                  <a:pt x="170" y="120"/>
                  <a:pt x="171" y="120"/>
                  <a:pt x="171" y="120"/>
                </a:cubicBezTo>
                <a:cubicBezTo>
                  <a:pt x="171" y="122"/>
                  <a:pt x="172" y="124"/>
                  <a:pt x="172" y="126"/>
                </a:cubicBezTo>
                <a:cubicBezTo>
                  <a:pt x="172" y="126"/>
                  <a:pt x="172" y="126"/>
                  <a:pt x="172" y="126"/>
                </a:cubicBezTo>
                <a:cubicBezTo>
                  <a:pt x="172" y="127"/>
                  <a:pt x="172" y="127"/>
                  <a:pt x="172" y="128"/>
                </a:cubicBezTo>
                <a:cubicBezTo>
                  <a:pt x="172" y="128"/>
                  <a:pt x="172" y="128"/>
                  <a:pt x="172" y="128"/>
                </a:cubicBezTo>
                <a:cubicBezTo>
                  <a:pt x="172" y="128"/>
                  <a:pt x="172" y="129"/>
                  <a:pt x="172" y="129"/>
                </a:cubicBezTo>
                <a:cubicBezTo>
                  <a:pt x="172" y="129"/>
                  <a:pt x="172" y="130"/>
                  <a:pt x="172" y="130"/>
                </a:cubicBezTo>
                <a:cubicBezTo>
                  <a:pt x="172" y="130"/>
                  <a:pt x="172" y="131"/>
                  <a:pt x="172" y="131"/>
                </a:cubicBezTo>
                <a:cubicBezTo>
                  <a:pt x="172" y="131"/>
                  <a:pt x="172" y="131"/>
                  <a:pt x="172" y="132"/>
                </a:cubicBezTo>
                <a:cubicBezTo>
                  <a:pt x="172" y="132"/>
                  <a:pt x="172" y="132"/>
                  <a:pt x="172" y="133"/>
                </a:cubicBezTo>
                <a:cubicBezTo>
                  <a:pt x="172" y="133"/>
                  <a:pt x="172" y="133"/>
                  <a:pt x="172" y="133"/>
                </a:cubicBezTo>
                <a:cubicBezTo>
                  <a:pt x="172" y="134"/>
                  <a:pt x="172" y="134"/>
                  <a:pt x="172" y="135"/>
                </a:cubicBezTo>
                <a:cubicBezTo>
                  <a:pt x="172" y="135"/>
                  <a:pt x="172" y="135"/>
                  <a:pt x="172" y="135"/>
                </a:cubicBezTo>
                <a:cubicBezTo>
                  <a:pt x="172" y="136"/>
                  <a:pt x="172" y="137"/>
                  <a:pt x="172" y="138"/>
                </a:cubicBezTo>
                <a:cubicBezTo>
                  <a:pt x="172" y="138"/>
                  <a:pt x="172" y="138"/>
                  <a:pt x="172" y="138"/>
                </a:cubicBezTo>
                <a:cubicBezTo>
                  <a:pt x="172" y="138"/>
                  <a:pt x="172" y="139"/>
                  <a:pt x="172" y="139"/>
                </a:cubicBezTo>
                <a:cubicBezTo>
                  <a:pt x="172" y="139"/>
                  <a:pt x="172" y="139"/>
                  <a:pt x="172" y="140"/>
                </a:cubicBezTo>
                <a:cubicBezTo>
                  <a:pt x="172" y="140"/>
                  <a:pt x="172" y="140"/>
                  <a:pt x="172" y="141"/>
                </a:cubicBezTo>
                <a:cubicBezTo>
                  <a:pt x="172" y="141"/>
                  <a:pt x="172" y="141"/>
                  <a:pt x="172" y="141"/>
                </a:cubicBezTo>
                <a:cubicBezTo>
                  <a:pt x="172" y="142"/>
                  <a:pt x="172" y="142"/>
                  <a:pt x="172" y="142"/>
                </a:cubicBezTo>
                <a:cubicBezTo>
                  <a:pt x="172" y="142"/>
                  <a:pt x="172" y="143"/>
                  <a:pt x="171" y="143"/>
                </a:cubicBezTo>
                <a:cubicBezTo>
                  <a:pt x="171" y="143"/>
                  <a:pt x="171" y="143"/>
                  <a:pt x="171" y="144"/>
                </a:cubicBezTo>
                <a:cubicBezTo>
                  <a:pt x="171" y="144"/>
                  <a:pt x="171" y="144"/>
                  <a:pt x="171" y="144"/>
                </a:cubicBezTo>
                <a:cubicBezTo>
                  <a:pt x="171" y="145"/>
                  <a:pt x="171" y="145"/>
                  <a:pt x="171" y="145"/>
                </a:cubicBezTo>
                <a:cubicBezTo>
                  <a:pt x="171" y="145"/>
                  <a:pt x="171" y="145"/>
                  <a:pt x="171" y="146"/>
                </a:cubicBezTo>
                <a:cubicBezTo>
                  <a:pt x="171" y="146"/>
                  <a:pt x="171" y="146"/>
                  <a:pt x="171" y="146"/>
                </a:cubicBezTo>
                <a:cubicBezTo>
                  <a:pt x="171" y="146"/>
                  <a:pt x="171" y="146"/>
                  <a:pt x="171" y="146"/>
                </a:cubicBezTo>
                <a:cubicBezTo>
                  <a:pt x="171" y="146"/>
                  <a:pt x="171" y="146"/>
                  <a:pt x="171" y="146"/>
                </a:cubicBezTo>
                <a:cubicBezTo>
                  <a:pt x="171" y="146"/>
                  <a:pt x="171" y="146"/>
                  <a:pt x="171" y="146"/>
                </a:cubicBezTo>
                <a:cubicBezTo>
                  <a:pt x="171" y="146"/>
                  <a:pt x="171" y="146"/>
                  <a:pt x="171" y="147"/>
                </a:cubicBezTo>
                <a:cubicBezTo>
                  <a:pt x="171" y="147"/>
                  <a:pt x="171" y="147"/>
                  <a:pt x="171" y="148"/>
                </a:cubicBezTo>
                <a:cubicBezTo>
                  <a:pt x="171" y="148"/>
                  <a:pt x="170" y="148"/>
                  <a:pt x="170" y="149"/>
                </a:cubicBezTo>
                <a:cubicBezTo>
                  <a:pt x="170" y="149"/>
                  <a:pt x="170" y="149"/>
                  <a:pt x="170" y="149"/>
                </a:cubicBezTo>
                <a:cubicBezTo>
                  <a:pt x="169" y="149"/>
                  <a:pt x="169" y="150"/>
                  <a:pt x="169" y="150"/>
                </a:cubicBezTo>
                <a:cubicBezTo>
                  <a:pt x="169" y="150"/>
                  <a:pt x="169" y="150"/>
                  <a:pt x="169" y="150"/>
                </a:cubicBezTo>
                <a:cubicBezTo>
                  <a:pt x="168" y="151"/>
                  <a:pt x="168" y="151"/>
                  <a:pt x="167" y="152"/>
                </a:cubicBezTo>
                <a:cubicBezTo>
                  <a:pt x="167" y="152"/>
                  <a:pt x="167" y="152"/>
                  <a:pt x="167" y="152"/>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67" name="Freeform 27">
            <a:extLst>
              <a:ext uri="{FF2B5EF4-FFF2-40B4-BE49-F238E27FC236}">
                <a16:creationId xmlns:a16="http://schemas.microsoft.com/office/drawing/2014/main" id="{3361CA55-3008-4212-8739-42F2E2656707}"/>
              </a:ext>
            </a:extLst>
          </p:cNvPr>
          <p:cNvSpPr>
            <a:spLocks noChangeAspect="1" noEditPoints="1"/>
          </p:cNvSpPr>
          <p:nvPr/>
        </p:nvSpPr>
        <p:spPr bwMode="gray">
          <a:xfrm flipH="1">
            <a:off x="11410463" y="4210741"/>
            <a:ext cx="90000" cy="90000"/>
          </a:xfrm>
          <a:custGeom>
            <a:avLst/>
            <a:gdLst>
              <a:gd name="T0" fmla="*/ 191 w 193"/>
              <a:gd name="T1" fmla="*/ 79 h 193"/>
              <a:gd name="T2" fmla="*/ 189 w 193"/>
              <a:gd name="T3" fmla="*/ 80 h 193"/>
              <a:gd name="T4" fmla="*/ 188 w 193"/>
              <a:gd name="T5" fmla="*/ 81 h 193"/>
              <a:gd name="T6" fmla="*/ 185 w 193"/>
              <a:gd name="T7" fmla="*/ 82 h 193"/>
              <a:gd name="T8" fmla="*/ 179 w 193"/>
              <a:gd name="T9" fmla="*/ 73 h 193"/>
              <a:gd name="T10" fmla="*/ 175 w 193"/>
              <a:gd name="T11" fmla="*/ 65 h 193"/>
              <a:gd name="T12" fmla="*/ 165 w 193"/>
              <a:gd name="T13" fmla="*/ 51 h 193"/>
              <a:gd name="T14" fmla="*/ 164 w 193"/>
              <a:gd name="T15" fmla="*/ 37 h 193"/>
              <a:gd name="T16" fmla="*/ 170 w 193"/>
              <a:gd name="T17" fmla="*/ 35 h 193"/>
              <a:gd name="T18" fmla="*/ 127 w 193"/>
              <a:gd name="T19" fmla="*/ 5 h 193"/>
              <a:gd name="T20" fmla="*/ 31 w 193"/>
              <a:gd name="T21" fmla="*/ 30 h 193"/>
              <a:gd name="T22" fmla="*/ 34 w 193"/>
              <a:gd name="T23" fmla="*/ 29 h 193"/>
              <a:gd name="T24" fmla="*/ 33 w 193"/>
              <a:gd name="T25" fmla="*/ 37 h 193"/>
              <a:gd name="T26" fmla="*/ 33 w 193"/>
              <a:gd name="T27" fmla="*/ 47 h 193"/>
              <a:gd name="T28" fmla="*/ 25 w 193"/>
              <a:gd name="T29" fmla="*/ 58 h 193"/>
              <a:gd name="T30" fmla="*/ 20 w 193"/>
              <a:gd name="T31" fmla="*/ 65 h 193"/>
              <a:gd name="T32" fmla="*/ 14 w 193"/>
              <a:gd name="T33" fmla="*/ 83 h 193"/>
              <a:gd name="T34" fmla="*/ 12 w 193"/>
              <a:gd name="T35" fmla="*/ 83 h 193"/>
              <a:gd name="T36" fmla="*/ 7 w 193"/>
              <a:gd name="T37" fmla="*/ 82 h 193"/>
              <a:gd name="T38" fmla="*/ 4 w 193"/>
              <a:gd name="T39" fmla="*/ 81 h 193"/>
              <a:gd name="T40" fmla="*/ 67 w 193"/>
              <a:gd name="T41" fmla="*/ 188 h 193"/>
              <a:gd name="T42" fmla="*/ 76 w 193"/>
              <a:gd name="T43" fmla="*/ 154 h 193"/>
              <a:gd name="T44" fmla="*/ 73 w 193"/>
              <a:gd name="T45" fmla="*/ 158 h 193"/>
              <a:gd name="T46" fmla="*/ 67 w 193"/>
              <a:gd name="T47" fmla="*/ 163 h 193"/>
              <a:gd name="T48" fmla="*/ 63 w 193"/>
              <a:gd name="T49" fmla="*/ 166 h 193"/>
              <a:gd name="T50" fmla="*/ 61 w 193"/>
              <a:gd name="T51" fmla="*/ 168 h 193"/>
              <a:gd name="T52" fmla="*/ 26 w 193"/>
              <a:gd name="T53" fmla="*/ 145 h 193"/>
              <a:gd name="T54" fmla="*/ 25 w 193"/>
              <a:gd name="T55" fmla="*/ 141 h 193"/>
              <a:gd name="T56" fmla="*/ 24 w 193"/>
              <a:gd name="T57" fmla="*/ 123 h 193"/>
              <a:gd name="T58" fmla="*/ 26 w 193"/>
              <a:gd name="T59" fmla="*/ 117 h 193"/>
              <a:gd name="T60" fmla="*/ 36 w 193"/>
              <a:gd name="T61" fmla="*/ 118 h 193"/>
              <a:gd name="T62" fmla="*/ 50 w 193"/>
              <a:gd name="T63" fmla="*/ 119 h 193"/>
              <a:gd name="T64" fmla="*/ 60 w 193"/>
              <a:gd name="T65" fmla="*/ 122 h 193"/>
              <a:gd name="T66" fmla="*/ 72 w 193"/>
              <a:gd name="T67" fmla="*/ 142 h 193"/>
              <a:gd name="T68" fmla="*/ 112 w 193"/>
              <a:gd name="T69" fmla="*/ 84 h 193"/>
              <a:gd name="T70" fmla="*/ 103 w 193"/>
              <a:gd name="T71" fmla="*/ 84 h 193"/>
              <a:gd name="T72" fmla="*/ 87 w 193"/>
              <a:gd name="T73" fmla="*/ 84 h 193"/>
              <a:gd name="T74" fmla="*/ 98 w 193"/>
              <a:gd name="T75" fmla="*/ 30 h 193"/>
              <a:gd name="T76" fmla="*/ 102 w 193"/>
              <a:gd name="T77" fmla="*/ 31 h 193"/>
              <a:gd name="T78" fmla="*/ 121 w 193"/>
              <a:gd name="T79" fmla="*/ 42 h 193"/>
              <a:gd name="T80" fmla="*/ 130 w 193"/>
              <a:gd name="T81" fmla="*/ 55 h 193"/>
              <a:gd name="T82" fmla="*/ 127 w 193"/>
              <a:gd name="T83" fmla="*/ 65 h 193"/>
              <a:gd name="T84" fmla="*/ 124 w 193"/>
              <a:gd name="T85" fmla="*/ 74 h 193"/>
              <a:gd name="T86" fmla="*/ 122 w 193"/>
              <a:gd name="T87" fmla="*/ 81 h 193"/>
              <a:gd name="T88" fmla="*/ 167 w 193"/>
              <a:gd name="T89" fmla="*/ 152 h 193"/>
              <a:gd name="T90" fmla="*/ 137 w 193"/>
              <a:gd name="T91" fmla="*/ 170 h 193"/>
              <a:gd name="T92" fmla="*/ 136 w 193"/>
              <a:gd name="T93" fmla="*/ 169 h 193"/>
              <a:gd name="T94" fmla="*/ 134 w 193"/>
              <a:gd name="T95" fmla="*/ 167 h 193"/>
              <a:gd name="T96" fmla="*/ 129 w 193"/>
              <a:gd name="T97" fmla="*/ 163 h 193"/>
              <a:gd name="T98" fmla="*/ 122 w 193"/>
              <a:gd name="T99" fmla="*/ 156 h 193"/>
              <a:gd name="T100" fmla="*/ 134 w 193"/>
              <a:gd name="T101" fmla="*/ 131 h 193"/>
              <a:gd name="T102" fmla="*/ 139 w 193"/>
              <a:gd name="T103" fmla="*/ 121 h 193"/>
              <a:gd name="T104" fmla="*/ 148 w 193"/>
              <a:gd name="T105" fmla="*/ 120 h 193"/>
              <a:gd name="T106" fmla="*/ 171 w 193"/>
              <a:gd name="T107" fmla="*/ 120 h 193"/>
              <a:gd name="T108" fmla="*/ 172 w 193"/>
              <a:gd name="T109" fmla="*/ 133 h 193"/>
              <a:gd name="T110" fmla="*/ 172 w 193"/>
              <a:gd name="T111" fmla="*/ 141 h 193"/>
              <a:gd name="T112" fmla="*/ 171 w 193"/>
              <a:gd name="T113" fmla="*/ 146 h 193"/>
              <a:gd name="T114" fmla="*/ 167 w 193"/>
              <a:gd name="T115" fmla="*/ 15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3" h="193">
                <a:moveTo>
                  <a:pt x="177" y="149"/>
                </a:moveTo>
                <a:cubicBezTo>
                  <a:pt x="178" y="148"/>
                  <a:pt x="178" y="147"/>
                  <a:pt x="178" y="147"/>
                </a:cubicBezTo>
                <a:cubicBezTo>
                  <a:pt x="178" y="147"/>
                  <a:pt x="179" y="146"/>
                  <a:pt x="180" y="145"/>
                </a:cubicBezTo>
                <a:cubicBezTo>
                  <a:pt x="187" y="131"/>
                  <a:pt x="193" y="117"/>
                  <a:pt x="193" y="96"/>
                </a:cubicBezTo>
                <a:cubicBezTo>
                  <a:pt x="193" y="95"/>
                  <a:pt x="192" y="94"/>
                  <a:pt x="192" y="94"/>
                </a:cubicBezTo>
                <a:cubicBezTo>
                  <a:pt x="192" y="93"/>
                  <a:pt x="193" y="93"/>
                  <a:pt x="193" y="92"/>
                </a:cubicBezTo>
                <a:cubicBezTo>
                  <a:pt x="192" y="87"/>
                  <a:pt x="192" y="83"/>
                  <a:pt x="191" y="79"/>
                </a:cubicBezTo>
                <a:cubicBezTo>
                  <a:pt x="191" y="79"/>
                  <a:pt x="191" y="79"/>
                  <a:pt x="191" y="79"/>
                </a:cubicBezTo>
                <a:cubicBezTo>
                  <a:pt x="191" y="79"/>
                  <a:pt x="191" y="79"/>
                  <a:pt x="191" y="79"/>
                </a:cubicBezTo>
                <a:cubicBezTo>
                  <a:pt x="191" y="79"/>
                  <a:pt x="191" y="79"/>
                  <a:pt x="190" y="79"/>
                </a:cubicBezTo>
                <a:cubicBezTo>
                  <a:pt x="190" y="79"/>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89" y="80"/>
                  <a:pt x="189" y="80"/>
                  <a:pt x="189" y="80"/>
                </a:cubicBezTo>
                <a:cubicBezTo>
                  <a:pt x="189" y="80"/>
                  <a:pt x="189" y="80"/>
                  <a:pt x="189" y="80"/>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8" y="81"/>
                  <a:pt x="188" y="81"/>
                  <a:pt x="188" y="81"/>
                </a:cubicBezTo>
                <a:cubicBezTo>
                  <a:pt x="188" y="81"/>
                  <a:pt x="188" y="81"/>
                  <a:pt x="188" y="81"/>
                </a:cubicBezTo>
                <a:cubicBezTo>
                  <a:pt x="188" y="82"/>
                  <a:pt x="188" y="82"/>
                  <a:pt x="187" y="82"/>
                </a:cubicBezTo>
                <a:cubicBezTo>
                  <a:pt x="187" y="82"/>
                  <a:pt x="187" y="82"/>
                  <a:pt x="187" y="82"/>
                </a:cubicBezTo>
                <a:cubicBezTo>
                  <a:pt x="187" y="82"/>
                  <a:pt x="187" y="82"/>
                  <a:pt x="187" y="82"/>
                </a:cubicBezTo>
                <a:cubicBezTo>
                  <a:pt x="186" y="82"/>
                  <a:pt x="186" y="82"/>
                  <a:pt x="186" y="82"/>
                </a:cubicBezTo>
                <a:cubicBezTo>
                  <a:pt x="186" y="82"/>
                  <a:pt x="186" y="82"/>
                  <a:pt x="186" y="82"/>
                </a:cubicBezTo>
                <a:cubicBezTo>
                  <a:pt x="186" y="82"/>
                  <a:pt x="186" y="82"/>
                  <a:pt x="186" y="82"/>
                </a:cubicBezTo>
                <a:cubicBezTo>
                  <a:pt x="186" y="82"/>
                  <a:pt x="185" y="82"/>
                  <a:pt x="185" y="82"/>
                </a:cubicBezTo>
                <a:cubicBezTo>
                  <a:pt x="185" y="82"/>
                  <a:pt x="185" y="82"/>
                  <a:pt x="185" y="82"/>
                </a:cubicBezTo>
                <a:cubicBezTo>
                  <a:pt x="185" y="82"/>
                  <a:pt x="184" y="82"/>
                  <a:pt x="183" y="83"/>
                </a:cubicBezTo>
                <a:cubicBezTo>
                  <a:pt x="183" y="82"/>
                  <a:pt x="183" y="81"/>
                  <a:pt x="183" y="81"/>
                </a:cubicBezTo>
                <a:cubicBezTo>
                  <a:pt x="183" y="80"/>
                  <a:pt x="182" y="80"/>
                  <a:pt x="182" y="79"/>
                </a:cubicBezTo>
                <a:cubicBezTo>
                  <a:pt x="182" y="79"/>
                  <a:pt x="182" y="79"/>
                  <a:pt x="182" y="78"/>
                </a:cubicBezTo>
                <a:cubicBezTo>
                  <a:pt x="182" y="78"/>
                  <a:pt x="181" y="77"/>
                  <a:pt x="181" y="77"/>
                </a:cubicBezTo>
                <a:cubicBezTo>
                  <a:pt x="181" y="77"/>
                  <a:pt x="181" y="76"/>
                  <a:pt x="181" y="76"/>
                </a:cubicBezTo>
                <a:cubicBezTo>
                  <a:pt x="181" y="76"/>
                  <a:pt x="180" y="75"/>
                  <a:pt x="180" y="74"/>
                </a:cubicBezTo>
                <a:cubicBezTo>
                  <a:pt x="180" y="74"/>
                  <a:pt x="180" y="74"/>
                  <a:pt x="179" y="73"/>
                </a:cubicBezTo>
                <a:cubicBezTo>
                  <a:pt x="179" y="73"/>
                  <a:pt x="179" y="73"/>
                  <a:pt x="179" y="73"/>
                </a:cubicBezTo>
                <a:cubicBezTo>
                  <a:pt x="179" y="73"/>
                  <a:pt x="179" y="72"/>
                  <a:pt x="179" y="72"/>
                </a:cubicBezTo>
                <a:cubicBezTo>
                  <a:pt x="179" y="72"/>
                  <a:pt x="179" y="72"/>
                  <a:pt x="179" y="72"/>
                </a:cubicBezTo>
                <a:cubicBezTo>
                  <a:pt x="179" y="72"/>
                  <a:pt x="178" y="71"/>
                  <a:pt x="178" y="71"/>
                </a:cubicBezTo>
                <a:cubicBezTo>
                  <a:pt x="178" y="70"/>
                  <a:pt x="178" y="70"/>
                  <a:pt x="178" y="70"/>
                </a:cubicBezTo>
                <a:cubicBezTo>
                  <a:pt x="178" y="70"/>
                  <a:pt x="178" y="70"/>
                  <a:pt x="178" y="70"/>
                </a:cubicBezTo>
                <a:cubicBezTo>
                  <a:pt x="177" y="69"/>
                  <a:pt x="177" y="68"/>
                  <a:pt x="176" y="68"/>
                </a:cubicBezTo>
                <a:cubicBezTo>
                  <a:pt x="176" y="67"/>
                  <a:pt x="176" y="67"/>
                  <a:pt x="176" y="67"/>
                </a:cubicBezTo>
                <a:cubicBezTo>
                  <a:pt x="176" y="66"/>
                  <a:pt x="175" y="66"/>
                  <a:pt x="175" y="65"/>
                </a:cubicBezTo>
                <a:cubicBezTo>
                  <a:pt x="175" y="65"/>
                  <a:pt x="175" y="65"/>
                  <a:pt x="175" y="65"/>
                </a:cubicBezTo>
                <a:cubicBezTo>
                  <a:pt x="174" y="64"/>
                  <a:pt x="173" y="63"/>
                  <a:pt x="173" y="62"/>
                </a:cubicBezTo>
                <a:cubicBezTo>
                  <a:pt x="173" y="62"/>
                  <a:pt x="173" y="62"/>
                  <a:pt x="173" y="62"/>
                </a:cubicBezTo>
                <a:cubicBezTo>
                  <a:pt x="173" y="62"/>
                  <a:pt x="173" y="62"/>
                  <a:pt x="173" y="62"/>
                </a:cubicBezTo>
                <a:cubicBezTo>
                  <a:pt x="172" y="61"/>
                  <a:pt x="172" y="61"/>
                  <a:pt x="172" y="60"/>
                </a:cubicBezTo>
                <a:cubicBezTo>
                  <a:pt x="171" y="60"/>
                  <a:pt x="171" y="60"/>
                  <a:pt x="171" y="60"/>
                </a:cubicBezTo>
                <a:cubicBezTo>
                  <a:pt x="171" y="59"/>
                  <a:pt x="171" y="59"/>
                  <a:pt x="170" y="58"/>
                </a:cubicBezTo>
                <a:cubicBezTo>
                  <a:pt x="169" y="56"/>
                  <a:pt x="167" y="54"/>
                  <a:pt x="166" y="53"/>
                </a:cubicBezTo>
                <a:cubicBezTo>
                  <a:pt x="166" y="53"/>
                  <a:pt x="166" y="53"/>
                  <a:pt x="166" y="53"/>
                </a:cubicBezTo>
                <a:cubicBezTo>
                  <a:pt x="165" y="52"/>
                  <a:pt x="165" y="52"/>
                  <a:pt x="165" y="51"/>
                </a:cubicBezTo>
                <a:cubicBezTo>
                  <a:pt x="164" y="51"/>
                  <a:pt x="164" y="51"/>
                  <a:pt x="164" y="51"/>
                </a:cubicBezTo>
                <a:cubicBezTo>
                  <a:pt x="164" y="51"/>
                  <a:pt x="164" y="51"/>
                  <a:pt x="164" y="51"/>
                </a:cubicBezTo>
                <a:cubicBezTo>
                  <a:pt x="163" y="50"/>
                  <a:pt x="163" y="50"/>
                  <a:pt x="163" y="50"/>
                </a:cubicBezTo>
                <a:cubicBezTo>
                  <a:pt x="163" y="49"/>
                  <a:pt x="163" y="49"/>
                  <a:pt x="164" y="48"/>
                </a:cubicBezTo>
                <a:cubicBezTo>
                  <a:pt x="164" y="47"/>
                  <a:pt x="164" y="46"/>
                  <a:pt x="164" y="44"/>
                </a:cubicBezTo>
                <a:cubicBezTo>
                  <a:pt x="164" y="43"/>
                  <a:pt x="164" y="43"/>
                  <a:pt x="164" y="42"/>
                </a:cubicBezTo>
                <a:cubicBezTo>
                  <a:pt x="164" y="41"/>
                  <a:pt x="164" y="40"/>
                  <a:pt x="164" y="39"/>
                </a:cubicBezTo>
                <a:cubicBezTo>
                  <a:pt x="164" y="39"/>
                  <a:pt x="164" y="39"/>
                  <a:pt x="164" y="39"/>
                </a:cubicBezTo>
                <a:cubicBezTo>
                  <a:pt x="164" y="38"/>
                  <a:pt x="164" y="37"/>
                  <a:pt x="164" y="37"/>
                </a:cubicBezTo>
                <a:cubicBezTo>
                  <a:pt x="164" y="36"/>
                  <a:pt x="164" y="36"/>
                  <a:pt x="164" y="36"/>
                </a:cubicBezTo>
                <a:cubicBezTo>
                  <a:pt x="164" y="35"/>
                  <a:pt x="164" y="34"/>
                  <a:pt x="164" y="34"/>
                </a:cubicBezTo>
                <a:cubicBezTo>
                  <a:pt x="164" y="34"/>
                  <a:pt x="164" y="33"/>
                  <a:pt x="164" y="33"/>
                </a:cubicBezTo>
                <a:cubicBezTo>
                  <a:pt x="164" y="33"/>
                  <a:pt x="164" y="33"/>
                  <a:pt x="164" y="33"/>
                </a:cubicBezTo>
                <a:cubicBezTo>
                  <a:pt x="163" y="32"/>
                  <a:pt x="163" y="31"/>
                  <a:pt x="163" y="31"/>
                </a:cubicBezTo>
                <a:cubicBezTo>
                  <a:pt x="165" y="31"/>
                  <a:pt x="167" y="33"/>
                  <a:pt x="169" y="34"/>
                </a:cubicBezTo>
                <a:cubicBezTo>
                  <a:pt x="169" y="34"/>
                  <a:pt x="169" y="34"/>
                  <a:pt x="169" y="34"/>
                </a:cubicBezTo>
                <a:cubicBezTo>
                  <a:pt x="169" y="35"/>
                  <a:pt x="169" y="35"/>
                  <a:pt x="170" y="35"/>
                </a:cubicBezTo>
                <a:cubicBezTo>
                  <a:pt x="170" y="35"/>
                  <a:pt x="170" y="35"/>
                  <a:pt x="170" y="35"/>
                </a:cubicBezTo>
                <a:cubicBezTo>
                  <a:pt x="170" y="35"/>
                  <a:pt x="170" y="35"/>
                  <a:pt x="170" y="35"/>
                </a:cubicBezTo>
                <a:cubicBezTo>
                  <a:pt x="170" y="35"/>
                  <a:pt x="170" y="35"/>
                  <a:pt x="170" y="35"/>
                </a:cubicBezTo>
                <a:cubicBezTo>
                  <a:pt x="170" y="35"/>
                  <a:pt x="170" y="36"/>
                  <a:pt x="170" y="36"/>
                </a:cubicBezTo>
                <a:cubicBezTo>
                  <a:pt x="171" y="36"/>
                  <a:pt x="171" y="36"/>
                  <a:pt x="171" y="36"/>
                </a:cubicBezTo>
                <a:cubicBezTo>
                  <a:pt x="171" y="36"/>
                  <a:pt x="171" y="36"/>
                  <a:pt x="171" y="36"/>
                </a:cubicBezTo>
                <a:cubicBezTo>
                  <a:pt x="171" y="35"/>
                  <a:pt x="171" y="35"/>
                  <a:pt x="171" y="34"/>
                </a:cubicBezTo>
                <a:cubicBezTo>
                  <a:pt x="160" y="21"/>
                  <a:pt x="145" y="12"/>
                  <a:pt x="129" y="6"/>
                </a:cubicBezTo>
                <a:cubicBezTo>
                  <a:pt x="128" y="5"/>
                  <a:pt x="128" y="6"/>
                  <a:pt x="127" y="6"/>
                </a:cubicBezTo>
                <a:cubicBezTo>
                  <a:pt x="128" y="5"/>
                  <a:pt x="127" y="5"/>
                  <a:pt x="127" y="5"/>
                </a:cubicBezTo>
                <a:cubicBezTo>
                  <a:pt x="117" y="2"/>
                  <a:pt x="107" y="0"/>
                  <a:pt x="96" y="0"/>
                </a:cubicBezTo>
                <a:cubicBezTo>
                  <a:pt x="85" y="0"/>
                  <a:pt x="75" y="1"/>
                  <a:pt x="66" y="5"/>
                </a:cubicBezTo>
                <a:cubicBezTo>
                  <a:pt x="65" y="6"/>
                  <a:pt x="65" y="6"/>
                  <a:pt x="65" y="6"/>
                </a:cubicBezTo>
                <a:cubicBezTo>
                  <a:pt x="65" y="6"/>
                  <a:pt x="62" y="6"/>
                  <a:pt x="60" y="7"/>
                </a:cubicBezTo>
                <a:cubicBezTo>
                  <a:pt x="45" y="13"/>
                  <a:pt x="31" y="24"/>
                  <a:pt x="21" y="37"/>
                </a:cubicBezTo>
                <a:cubicBezTo>
                  <a:pt x="20" y="37"/>
                  <a:pt x="20" y="38"/>
                  <a:pt x="20" y="38"/>
                </a:cubicBezTo>
                <a:cubicBezTo>
                  <a:pt x="22" y="37"/>
                  <a:pt x="26" y="33"/>
                  <a:pt x="30" y="31"/>
                </a:cubicBezTo>
                <a:cubicBezTo>
                  <a:pt x="30" y="31"/>
                  <a:pt x="30" y="31"/>
                  <a:pt x="30" y="31"/>
                </a:cubicBezTo>
                <a:cubicBezTo>
                  <a:pt x="31" y="30"/>
                  <a:pt x="31" y="30"/>
                  <a:pt x="31" y="30"/>
                </a:cubicBezTo>
                <a:cubicBezTo>
                  <a:pt x="31" y="30"/>
                  <a:pt x="31" y="30"/>
                  <a:pt x="32" y="30"/>
                </a:cubicBezTo>
                <a:cubicBezTo>
                  <a:pt x="32" y="30"/>
                  <a:pt x="32" y="30"/>
                  <a:pt x="32" y="29"/>
                </a:cubicBezTo>
                <a:cubicBezTo>
                  <a:pt x="32" y="29"/>
                  <a:pt x="33" y="29"/>
                  <a:pt x="33" y="29"/>
                </a:cubicBezTo>
                <a:cubicBezTo>
                  <a:pt x="33" y="29"/>
                  <a:pt x="33" y="29"/>
                  <a:pt x="33" y="29"/>
                </a:cubicBezTo>
                <a:cubicBezTo>
                  <a:pt x="33" y="29"/>
                  <a:pt x="33" y="29"/>
                  <a:pt x="34" y="29"/>
                </a:cubicBezTo>
                <a:cubicBezTo>
                  <a:pt x="34" y="29"/>
                  <a:pt x="34" y="29"/>
                  <a:pt x="34" y="29"/>
                </a:cubicBezTo>
                <a:cubicBezTo>
                  <a:pt x="34" y="29"/>
                  <a:pt x="34" y="29"/>
                  <a:pt x="34" y="29"/>
                </a:cubicBezTo>
                <a:cubicBezTo>
                  <a:pt x="34" y="29"/>
                  <a:pt x="34" y="29"/>
                  <a:pt x="34" y="28"/>
                </a:cubicBezTo>
                <a:cubicBezTo>
                  <a:pt x="34" y="29"/>
                  <a:pt x="34" y="29"/>
                  <a:pt x="34" y="29"/>
                </a:cubicBezTo>
                <a:cubicBezTo>
                  <a:pt x="34" y="29"/>
                  <a:pt x="34" y="29"/>
                  <a:pt x="34" y="29"/>
                </a:cubicBezTo>
                <a:cubicBezTo>
                  <a:pt x="34" y="30"/>
                  <a:pt x="34" y="30"/>
                  <a:pt x="34" y="30"/>
                </a:cubicBezTo>
                <a:cubicBezTo>
                  <a:pt x="34" y="30"/>
                  <a:pt x="34" y="30"/>
                  <a:pt x="34" y="31"/>
                </a:cubicBezTo>
                <a:cubicBezTo>
                  <a:pt x="34" y="31"/>
                  <a:pt x="34" y="32"/>
                  <a:pt x="34" y="33"/>
                </a:cubicBezTo>
                <a:cubicBezTo>
                  <a:pt x="34" y="33"/>
                  <a:pt x="34" y="33"/>
                  <a:pt x="34" y="33"/>
                </a:cubicBezTo>
                <a:cubicBezTo>
                  <a:pt x="34" y="33"/>
                  <a:pt x="34" y="34"/>
                  <a:pt x="33" y="35"/>
                </a:cubicBezTo>
                <a:cubicBezTo>
                  <a:pt x="33" y="35"/>
                  <a:pt x="33" y="35"/>
                  <a:pt x="33" y="35"/>
                </a:cubicBezTo>
                <a:cubicBezTo>
                  <a:pt x="33" y="35"/>
                  <a:pt x="33" y="36"/>
                  <a:pt x="33" y="36"/>
                </a:cubicBezTo>
                <a:cubicBezTo>
                  <a:pt x="33" y="37"/>
                  <a:pt x="33" y="37"/>
                  <a:pt x="33" y="37"/>
                </a:cubicBezTo>
                <a:cubicBezTo>
                  <a:pt x="33" y="37"/>
                  <a:pt x="33" y="38"/>
                  <a:pt x="33" y="38"/>
                </a:cubicBezTo>
                <a:cubicBezTo>
                  <a:pt x="33" y="39"/>
                  <a:pt x="33" y="39"/>
                  <a:pt x="33" y="39"/>
                </a:cubicBezTo>
                <a:cubicBezTo>
                  <a:pt x="33" y="39"/>
                  <a:pt x="33" y="39"/>
                  <a:pt x="33" y="40"/>
                </a:cubicBezTo>
                <a:cubicBezTo>
                  <a:pt x="33" y="40"/>
                  <a:pt x="33" y="41"/>
                  <a:pt x="33" y="42"/>
                </a:cubicBezTo>
                <a:cubicBezTo>
                  <a:pt x="33" y="42"/>
                  <a:pt x="33" y="42"/>
                  <a:pt x="33" y="42"/>
                </a:cubicBezTo>
                <a:cubicBezTo>
                  <a:pt x="33" y="43"/>
                  <a:pt x="33" y="43"/>
                  <a:pt x="33" y="44"/>
                </a:cubicBezTo>
                <a:cubicBezTo>
                  <a:pt x="33" y="45"/>
                  <a:pt x="33" y="45"/>
                  <a:pt x="33" y="46"/>
                </a:cubicBezTo>
                <a:cubicBezTo>
                  <a:pt x="33" y="46"/>
                  <a:pt x="33" y="46"/>
                  <a:pt x="33" y="47"/>
                </a:cubicBezTo>
                <a:cubicBezTo>
                  <a:pt x="33" y="47"/>
                  <a:pt x="33" y="47"/>
                  <a:pt x="33" y="47"/>
                </a:cubicBezTo>
                <a:cubicBezTo>
                  <a:pt x="34" y="48"/>
                  <a:pt x="34" y="49"/>
                  <a:pt x="34" y="49"/>
                </a:cubicBezTo>
                <a:cubicBezTo>
                  <a:pt x="33" y="50"/>
                  <a:pt x="32" y="51"/>
                  <a:pt x="31" y="51"/>
                </a:cubicBezTo>
                <a:cubicBezTo>
                  <a:pt x="31" y="51"/>
                  <a:pt x="31" y="52"/>
                  <a:pt x="31" y="52"/>
                </a:cubicBezTo>
                <a:cubicBezTo>
                  <a:pt x="30" y="52"/>
                  <a:pt x="30" y="52"/>
                  <a:pt x="30" y="53"/>
                </a:cubicBezTo>
                <a:cubicBezTo>
                  <a:pt x="29" y="53"/>
                  <a:pt x="29" y="53"/>
                  <a:pt x="29" y="54"/>
                </a:cubicBezTo>
                <a:cubicBezTo>
                  <a:pt x="28" y="54"/>
                  <a:pt x="28" y="54"/>
                  <a:pt x="28" y="55"/>
                </a:cubicBezTo>
                <a:cubicBezTo>
                  <a:pt x="28" y="55"/>
                  <a:pt x="27" y="55"/>
                  <a:pt x="27" y="55"/>
                </a:cubicBezTo>
                <a:cubicBezTo>
                  <a:pt x="27" y="56"/>
                  <a:pt x="26" y="56"/>
                  <a:pt x="26" y="56"/>
                </a:cubicBezTo>
                <a:cubicBezTo>
                  <a:pt x="26" y="57"/>
                  <a:pt x="25" y="57"/>
                  <a:pt x="25" y="58"/>
                </a:cubicBezTo>
                <a:cubicBezTo>
                  <a:pt x="25" y="58"/>
                  <a:pt x="24" y="59"/>
                  <a:pt x="24" y="59"/>
                </a:cubicBezTo>
                <a:cubicBezTo>
                  <a:pt x="24" y="59"/>
                  <a:pt x="24" y="59"/>
                  <a:pt x="24" y="59"/>
                </a:cubicBezTo>
                <a:cubicBezTo>
                  <a:pt x="24" y="59"/>
                  <a:pt x="23" y="60"/>
                  <a:pt x="23" y="60"/>
                </a:cubicBezTo>
                <a:cubicBezTo>
                  <a:pt x="23" y="60"/>
                  <a:pt x="22" y="61"/>
                  <a:pt x="22" y="62"/>
                </a:cubicBezTo>
                <a:cubicBezTo>
                  <a:pt x="22" y="62"/>
                  <a:pt x="22" y="62"/>
                  <a:pt x="22" y="62"/>
                </a:cubicBezTo>
                <a:cubicBezTo>
                  <a:pt x="22" y="62"/>
                  <a:pt x="21" y="63"/>
                  <a:pt x="21" y="63"/>
                </a:cubicBezTo>
                <a:cubicBezTo>
                  <a:pt x="21" y="63"/>
                  <a:pt x="21" y="64"/>
                  <a:pt x="20" y="64"/>
                </a:cubicBezTo>
                <a:cubicBezTo>
                  <a:pt x="20" y="64"/>
                  <a:pt x="20" y="64"/>
                  <a:pt x="20" y="64"/>
                </a:cubicBezTo>
                <a:cubicBezTo>
                  <a:pt x="20" y="65"/>
                  <a:pt x="20" y="65"/>
                  <a:pt x="20" y="65"/>
                </a:cubicBezTo>
                <a:cubicBezTo>
                  <a:pt x="19" y="66"/>
                  <a:pt x="19" y="66"/>
                  <a:pt x="19" y="67"/>
                </a:cubicBezTo>
                <a:cubicBezTo>
                  <a:pt x="19" y="67"/>
                  <a:pt x="19" y="67"/>
                  <a:pt x="19" y="67"/>
                </a:cubicBezTo>
                <a:cubicBezTo>
                  <a:pt x="18" y="68"/>
                  <a:pt x="18" y="69"/>
                  <a:pt x="18" y="70"/>
                </a:cubicBezTo>
                <a:cubicBezTo>
                  <a:pt x="17" y="71"/>
                  <a:pt x="17" y="72"/>
                  <a:pt x="16" y="73"/>
                </a:cubicBezTo>
                <a:cubicBezTo>
                  <a:pt x="16" y="73"/>
                  <a:pt x="16" y="73"/>
                  <a:pt x="16" y="73"/>
                </a:cubicBezTo>
                <a:cubicBezTo>
                  <a:pt x="16" y="74"/>
                  <a:pt x="16" y="75"/>
                  <a:pt x="16" y="75"/>
                </a:cubicBezTo>
                <a:cubicBezTo>
                  <a:pt x="16" y="75"/>
                  <a:pt x="16" y="75"/>
                  <a:pt x="16" y="75"/>
                </a:cubicBezTo>
                <a:cubicBezTo>
                  <a:pt x="15" y="77"/>
                  <a:pt x="15" y="79"/>
                  <a:pt x="14" y="80"/>
                </a:cubicBezTo>
                <a:cubicBezTo>
                  <a:pt x="14" y="81"/>
                  <a:pt x="14" y="82"/>
                  <a:pt x="14" y="83"/>
                </a:cubicBezTo>
                <a:cubicBezTo>
                  <a:pt x="14" y="83"/>
                  <a:pt x="14" y="83"/>
                  <a:pt x="14" y="83"/>
                </a:cubicBezTo>
                <a:cubicBezTo>
                  <a:pt x="14" y="83"/>
                  <a:pt x="14" y="83"/>
                  <a:pt x="14"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2" y="83"/>
                </a:cubicBezTo>
                <a:cubicBezTo>
                  <a:pt x="12" y="83"/>
                  <a:pt x="12" y="83"/>
                  <a:pt x="12" y="83"/>
                </a:cubicBezTo>
                <a:cubicBezTo>
                  <a:pt x="12" y="83"/>
                  <a:pt x="12" y="83"/>
                  <a:pt x="12" y="83"/>
                </a:cubicBezTo>
                <a:cubicBezTo>
                  <a:pt x="12" y="83"/>
                  <a:pt x="12" y="83"/>
                  <a:pt x="12" y="83"/>
                </a:cubicBezTo>
                <a:cubicBezTo>
                  <a:pt x="11" y="83"/>
                  <a:pt x="11" y="83"/>
                  <a:pt x="11" y="83"/>
                </a:cubicBezTo>
                <a:cubicBezTo>
                  <a:pt x="11" y="83"/>
                  <a:pt x="11" y="83"/>
                  <a:pt x="11" y="83"/>
                </a:cubicBezTo>
                <a:cubicBezTo>
                  <a:pt x="10" y="82"/>
                  <a:pt x="10" y="82"/>
                  <a:pt x="10" y="82"/>
                </a:cubicBezTo>
                <a:cubicBezTo>
                  <a:pt x="10" y="82"/>
                  <a:pt x="10" y="82"/>
                  <a:pt x="10" y="82"/>
                </a:cubicBezTo>
                <a:cubicBezTo>
                  <a:pt x="10" y="82"/>
                  <a:pt x="10" y="82"/>
                  <a:pt x="9" y="82"/>
                </a:cubicBezTo>
                <a:cubicBezTo>
                  <a:pt x="9" y="82"/>
                  <a:pt x="9" y="82"/>
                  <a:pt x="9" y="82"/>
                </a:cubicBezTo>
                <a:cubicBezTo>
                  <a:pt x="8" y="82"/>
                  <a:pt x="8" y="82"/>
                  <a:pt x="7" y="82"/>
                </a:cubicBezTo>
                <a:cubicBezTo>
                  <a:pt x="7" y="82"/>
                  <a:pt x="7" y="82"/>
                  <a:pt x="7" y="82"/>
                </a:cubicBezTo>
                <a:cubicBezTo>
                  <a:pt x="6" y="82"/>
                  <a:pt x="6" y="82"/>
                  <a:pt x="6" y="82"/>
                </a:cubicBezTo>
                <a:cubicBezTo>
                  <a:pt x="6" y="82"/>
                  <a:pt x="5" y="82"/>
                  <a:pt x="5" y="82"/>
                </a:cubicBezTo>
                <a:cubicBezTo>
                  <a:pt x="5" y="82"/>
                  <a:pt x="5" y="82"/>
                  <a:pt x="5" y="82"/>
                </a:cubicBezTo>
                <a:cubicBezTo>
                  <a:pt x="5" y="82"/>
                  <a:pt x="5" y="81"/>
                  <a:pt x="5" y="81"/>
                </a:cubicBezTo>
                <a:cubicBezTo>
                  <a:pt x="5" y="81"/>
                  <a:pt x="4" y="81"/>
                  <a:pt x="4" y="81"/>
                </a:cubicBezTo>
                <a:cubicBezTo>
                  <a:pt x="4" y="81"/>
                  <a:pt x="4" y="81"/>
                  <a:pt x="4" y="81"/>
                </a:cubicBezTo>
                <a:cubicBezTo>
                  <a:pt x="4" y="81"/>
                  <a:pt x="4" y="81"/>
                  <a:pt x="4" y="81"/>
                </a:cubicBezTo>
                <a:cubicBezTo>
                  <a:pt x="4" y="81"/>
                  <a:pt x="4" y="81"/>
                  <a:pt x="4" y="81"/>
                </a:cubicBezTo>
                <a:cubicBezTo>
                  <a:pt x="3" y="81"/>
                  <a:pt x="3" y="81"/>
                  <a:pt x="3" y="81"/>
                </a:cubicBezTo>
                <a:cubicBezTo>
                  <a:pt x="3" y="81"/>
                  <a:pt x="3" y="81"/>
                  <a:pt x="3" y="81"/>
                </a:cubicBezTo>
                <a:cubicBezTo>
                  <a:pt x="3" y="81"/>
                  <a:pt x="3" y="81"/>
                  <a:pt x="3" y="81"/>
                </a:cubicBezTo>
                <a:cubicBezTo>
                  <a:pt x="2" y="81"/>
                  <a:pt x="2" y="81"/>
                  <a:pt x="2" y="81"/>
                </a:cubicBezTo>
                <a:cubicBezTo>
                  <a:pt x="1" y="86"/>
                  <a:pt x="0" y="91"/>
                  <a:pt x="0" y="96"/>
                </a:cubicBezTo>
                <a:cubicBezTo>
                  <a:pt x="0" y="113"/>
                  <a:pt x="5" y="129"/>
                  <a:pt x="12" y="143"/>
                </a:cubicBezTo>
                <a:cubicBezTo>
                  <a:pt x="13" y="145"/>
                  <a:pt x="16" y="148"/>
                  <a:pt x="17" y="148"/>
                </a:cubicBezTo>
                <a:cubicBezTo>
                  <a:pt x="16" y="149"/>
                  <a:pt x="16" y="149"/>
                  <a:pt x="17" y="150"/>
                </a:cubicBezTo>
                <a:cubicBezTo>
                  <a:pt x="28" y="168"/>
                  <a:pt x="46" y="181"/>
                  <a:pt x="67" y="188"/>
                </a:cubicBezTo>
                <a:cubicBezTo>
                  <a:pt x="69" y="189"/>
                  <a:pt x="71" y="188"/>
                  <a:pt x="73" y="188"/>
                </a:cubicBezTo>
                <a:cubicBezTo>
                  <a:pt x="73" y="189"/>
                  <a:pt x="76" y="190"/>
                  <a:pt x="78" y="191"/>
                </a:cubicBezTo>
                <a:cubicBezTo>
                  <a:pt x="84" y="192"/>
                  <a:pt x="90" y="193"/>
                  <a:pt x="96" y="193"/>
                </a:cubicBezTo>
                <a:cubicBezTo>
                  <a:pt x="103" y="193"/>
                  <a:pt x="110" y="192"/>
                  <a:pt x="116" y="190"/>
                </a:cubicBezTo>
                <a:cubicBezTo>
                  <a:pt x="118" y="190"/>
                  <a:pt x="121" y="189"/>
                  <a:pt x="122" y="188"/>
                </a:cubicBezTo>
                <a:cubicBezTo>
                  <a:pt x="122" y="188"/>
                  <a:pt x="123" y="188"/>
                  <a:pt x="124" y="188"/>
                </a:cubicBezTo>
                <a:cubicBezTo>
                  <a:pt x="148" y="181"/>
                  <a:pt x="166" y="167"/>
                  <a:pt x="177" y="149"/>
                </a:cubicBezTo>
                <a:close/>
                <a:moveTo>
                  <a:pt x="77" y="153"/>
                </a:moveTo>
                <a:cubicBezTo>
                  <a:pt x="77" y="153"/>
                  <a:pt x="77" y="153"/>
                  <a:pt x="76" y="154"/>
                </a:cubicBezTo>
                <a:cubicBezTo>
                  <a:pt x="76" y="154"/>
                  <a:pt x="76" y="154"/>
                  <a:pt x="76" y="154"/>
                </a:cubicBezTo>
                <a:cubicBezTo>
                  <a:pt x="76" y="154"/>
                  <a:pt x="76" y="155"/>
                  <a:pt x="75" y="155"/>
                </a:cubicBezTo>
                <a:cubicBezTo>
                  <a:pt x="75" y="155"/>
                  <a:pt x="75" y="155"/>
                  <a:pt x="75" y="155"/>
                </a:cubicBezTo>
                <a:cubicBezTo>
                  <a:pt x="75" y="155"/>
                  <a:pt x="75" y="156"/>
                  <a:pt x="74" y="156"/>
                </a:cubicBezTo>
                <a:cubicBezTo>
                  <a:pt x="74" y="156"/>
                  <a:pt x="74" y="156"/>
                  <a:pt x="74" y="156"/>
                </a:cubicBezTo>
                <a:cubicBezTo>
                  <a:pt x="74" y="156"/>
                  <a:pt x="74" y="156"/>
                  <a:pt x="74" y="156"/>
                </a:cubicBezTo>
                <a:cubicBezTo>
                  <a:pt x="74" y="156"/>
                  <a:pt x="74" y="156"/>
                  <a:pt x="74" y="156"/>
                </a:cubicBezTo>
                <a:cubicBezTo>
                  <a:pt x="74" y="157"/>
                  <a:pt x="74" y="157"/>
                  <a:pt x="74" y="157"/>
                </a:cubicBezTo>
                <a:cubicBezTo>
                  <a:pt x="73" y="157"/>
                  <a:pt x="73" y="158"/>
                  <a:pt x="73" y="158"/>
                </a:cubicBezTo>
                <a:cubicBezTo>
                  <a:pt x="73" y="158"/>
                  <a:pt x="73" y="158"/>
                  <a:pt x="73" y="158"/>
                </a:cubicBezTo>
                <a:cubicBezTo>
                  <a:pt x="72" y="158"/>
                  <a:pt x="72" y="159"/>
                  <a:pt x="71" y="159"/>
                </a:cubicBezTo>
                <a:cubicBezTo>
                  <a:pt x="71" y="159"/>
                  <a:pt x="71" y="159"/>
                  <a:pt x="71" y="159"/>
                </a:cubicBezTo>
                <a:cubicBezTo>
                  <a:pt x="71" y="160"/>
                  <a:pt x="70" y="160"/>
                  <a:pt x="70" y="161"/>
                </a:cubicBezTo>
                <a:cubicBezTo>
                  <a:pt x="70" y="161"/>
                  <a:pt x="69" y="161"/>
                  <a:pt x="69" y="161"/>
                </a:cubicBezTo>
                <a:cubicBezTo>
                  <a:pt x="69" y="162"/>
                  <a:pt x="69" y="162"/>
                  <a:pt x="69" y="162"/>
                </a:cubicBezTo>
                <a:cubicBezTo>
                  <a:pt x="68" y="162"/>
                  <a:pt x="68" y="163"/>
                  <a:pt x="67" y="163"/>
                </a:cubicBezTo>
                <a:cubicBezTo>
                  <a:pt x="67" y="163"/>
                  <a:pt x="67" y="163"/>
                  <a:pt x="67" y="163"/>
                </a:cubicBezTo>
                <a:cubicBezTo>
                  <a:pt x="67" y="163"/>
                  <a:pt x="67" y="163"/>
                  <a:pt x="67" y="163"/>
                </a:cubicBezTo>
                <a:cubicBezTo>
                  <a:pt x="67" y="163"/>
                  <a:pt x="67" y="164"/>
                  <a:pt x="66" y="164"/>
                </a:cubicBezTo>
                <a:cubicBezTo>
                  <a:pt x="66" y="164"/>
                  <a:pt x="66" y="164"/>
                  <a:pt x="66" y="164"/>
                </a:cubicBezTo>
                <a:cubicBezTo>
                  <a:pt x="66" y="164"/>
                  <a:pt x="66" y="165"/>
                  <a:pt x="65" y="165"/>
                </a:cubicBezTo>
                <a:cubicBezTo>
                  <a:pt x="65" y="165"/>
                  <a:pt x="65" y="165"/>
                  <a:pt x="65" y="165"/>
                </a:cubicBezTo>
                <a:cubicBezTo>
                  <a:pt x="65" y="165"/>
                  <a:pt x="65" y="165"/>
                  <a:pt x="65" y="165"/>
                </a:cubicBezTo>
                <a:cubicBezTo>
                  <a:pt x="65" y="165"/>
                  <a:pt x="65" y="165"/>
                  <a:pt x="65" y="165"/>
                </a:cubicBezTo>
                <a:cubicBezTo>
                  <a:pt x="64" y="166"/>
                  <a:pt x="64" y="166"/>
                  <a:pt x="64" y="166"/>
                </a:cubicBezTo>
                <a:cubicBezTo>
                  <a:pt x="63" y="166"/>
                  <a:pt x="63" y="166"/>
                  <a:pt x="63" y="166"/>
                </a:cubicBezTo>
                <a:cubicBezTo>
                  <a:pt x="63" y="166"/>
                  <a:pt x="63" y="166"/>
                  <a:pt x="63" y="166"/>
                </a:cubicBezTo>
                <a:cubicBezTo>
                  <a:pt x="63" y="167"/>
                  <a:pt x="63" y="167"/>
                  <a:pt x="63" y="167"/>
                </a:cubicBezTo>
                <a:cubicBezTo>
                  <a:pt x="63" y="167"/>
                  <a:pt x="63" y="167"/>
                  <a:pt x="62" y="167"/>
                </a:cubicBezTo>
                <a:cubicBezTo>
                  <a:pt x="62" y="167"/>
                  <a:pt x="62" y="167"/>
                  <a:pt x="62" y="167"/>
                </a:cubicBezTo>
                <a:cubicBezTo>
                  <a:pt x="62" y="168"/>
                  <a:pt x="62" y="168"/>
                  <a:pt x="62" y="168"/>
                </a:cubicBezTo>
                <a:cubicBezTo>
                  <a:pt x="62" y="168"/>
                  <a:pt x="62" y="168"/>
                  <a:pt x="62" y="168"/>
                </a:cubicBezTo>
                <a:cubicBezTo>
                  <a:pt x="62" y="168"/>
                  <a:pt x="61" y="168"/>
                  <a:pt x="61" y="168"/>
                </a:cubicBezTo>
                <a:cubicBezTo>
                  <a:pt x="61" y="168"/>
                  <a:pt x="61" y="168"/>
                  <a:pt x="61" y="168"/>
                </a:cubicBezTo>
                <a:cubicBezTo>
                  <a:pt x="61" y="168"/>
                  <a:pt x="61" y="168"/>
                  <a:pt x="61" y="168"/>
                </a:cubicBezTo>
                <a:cubicBezTo>
                  <a:pt x="61" y="168"/>
                  <a:pt x="61" y="168"/>
                  <a:pt x="61" y="168"/>
                </a:cubicBezTo>
                <a:cubicBezTo>
                  <a:pt x="61" y="169"/>
                  <a:pt x="60" y="169"/>
                  <a:pt x="60" y="169"/>
                </a:cubicBezTo>
                <a:cubicBezTo>
                  <a:pt x="60" y="169"/>
                  <a:pt x="60" y="169"/>
                  <a:pt x="60" y="169"/>
                </a:cubicBezTo>
                <a:cubicBezTo>
                  <a:pt x="60" y="169"/>
                  <a:pt x="60" y="169"/>
                  <a:pt x="59" y="169"/>
                </a:cubicBezTo>
                <a:cubicBezTo>
                  <a:pt x="59" y="170"/>
                  <a:pt x="59" y="170"/>
                  <a:pt x="59" y="170"/>
                </a:cubicBezTo>
                <a:cubicBezTo>
                  <a:pt x="59" y="170"/>
                  <a:pt x="58" y="170"/>
                  <a:pt x="58" y="170"/>
                </a:cubicBezTo>
                <a:cubicBezTo>
                  <a:pt x="50" y="167"/>
                  <a:pt x="30" y="155"/>
                  <a:pt x="27" y="149"/>
                </a:cubicBezTo>
                <a:cubicBezTo>
                  <a:pt x="26" y="148"/>
                  <a:pt x="26" y="147"/>
                  <a:pt x="26" y="146"/>
                </a:cubicBezTo>
                <a:cubicBezTo>
                  <a:pt x="26" y="146"/>
                  <a:pt x="26" y="146"/>
                  <a:pt x="26" y="146"/>
                </a:cubicBezTo>
                <a:cubicBezTo>
                  <a:pt x="26" y="146"/>
                  <a:pt x="26" y="146"/>
                  <a:pt x="26" y="145"/>
                </a:cubicBezTo>
                <a:cubicBezTo>
                  <a:pt x="26" y="145"/>
                  <a:pt x="26" y="145"/>
                  <a:pt x="26" y="145"/>
                </a:cubicBezTo>
                <a:cubicBezTo>
                  <a:pt x="26" y="145"/>
                  <a:pt x="26" y="145"/>
                  <a:pt x="26" y="145"/>
                </a:cubicBezTo>
                <a:cubicBezTo>
                  <a:pt x="26" y="145"/>
                  <a:pt x="26" y="145"/>
                  <a:pt x="26" y="145"/>
                </a:cubicBezTo>
                <a:cubicBezTo>
                  <a:pt x="26" y="144"/>
                  <a:pt x="26" y="144"/>
                  <a:pt x="26" y="144"/>
                </a:cubicBezTo>
                <a:cubicBezTo>
                  <a:pt x="26" y="144"/>
                  <a:pt x="26" y="144"/>
                  <a:pt x="26" y="144"/>
                </a:cubicBezTo>
                <a:cubicBezTo>
                  <a:pt x="26" y="143"/>
                  <a:pt x="26" y="143"/>
                  <a:pt x="26" y="143"/>
                </a:cubicBezTo>
                <a:cubicBezTo>
                  <a:pt x="26" y="143"/>
                  <a:pt x="25" y="143"/>
                  <a:pt x="25" y="143"/>
                </a:cubicBezTo>
                <a:cubicBezTo>
                  <a:pt x="25" y="142"/>
                  <a:pt x="25" y="142"/>
                  <a:pt x="25" y="142"/>
                </a:cubicBezTo>
                <a:cubicBezTo>
                  <a:pt x="25" y="142"/>
                  <a:pt x="25" y="141"/>
                  <a:pt x="25" y="141"/>
                </a:cubicBezTo>
                <a:cubicBezTo>
                  <a:pt x="25" y="141"/>
                  <a:pt x="25" y="141"/>
                  <a:pt x="25" y="140"/>
                </a:cubicBezTo>
                <a:cubicBezTo>
                  <a:pt x="25" y="140"/>
                  <a:pt x="25" y="140"/>
                  <a:pt x="25" y="140"/>
                </a:cubicBezTo>
                <a:cubicBezTo>
                  <a:pt x="25" y="139"/>
                  <a:pt x="25" y="138"/>
                  <a:pt x="25" y="137"/>
                </a:cubicBezTo>
                <a:cubicBezTo>
                  <a:pt x="25" y="137"/>
                  <a:pt x="25" y="137"/>
                  <a:pt x="25" y="137"/>
                </a:cubicBezTo>
                <a:cubicBezTo>
                  <a:pt x="24" y="134"/>
                  <a:pt x="24" y="130"/>
                  <a:pt x="24" y="127"/>
                </a:cubicBezTo>
                <a:cubicBezTo>
                  <a:pt x="24" y="127"/>
                  <a:pt x="24" y="127"/>
                  <a:pt x="24" y="127"/>
                </a:cubicBezTo>
                <a:cubicBezTo>
                  <a:pt x="24" y="126"/>
                  <a:pt x="24" y="126"/>
                  <a:pt x="24" y="125"/>
                </a:cubicBezTo>
                <a:cubicBezTo>
                  <a:pt x="24" y="125"/>
                  <a:pt x="24" y="125"/>
                  <a:pt x="24" y="125"/>
                </a:cubicBezTo>
                <a:cubicBezTo>
                  <a:pt x="24" y="124"/>
                  <a:pt x="24" y="124"/>
                  <a:pt x="24" y="123"/>
                </a:cubicBezTo>
                <a:cubicBezTo>
                  <a:pt x="24" y="123"/>
                  <a:pt x="24" y="123"/>
                  <a:pt x="24" y="123"/>
                </a:cubicBezTo>
                <a:cubicBezTo>
                  <a:pt x="24" y="122"/>
                  <a:pt x="24" y="122"/>
                  <a:pt x="24" y="121"/>
                </a:cubicBezTo>
                <a:cubicBezTo>
                  <a:pt x="24" y="121"/>
                  <a:pt x="24" y="121"/>
                  <a:pt x="24" y="121"/>
                </a:cubicBezTo>
                <a:cubicBezTo>
                  <a:pt x="24" y="121"/>
                  <a:pt x="24" y="120"/>
                  <a:pt x="24" y="120"/>
                </a:cubicBezTo>
                <a:cubicBezTo>
                  <a:pt x="24" y="120"/>
                  <a:pt x="24" y="120"/>
                  <a:pt x="24" y="119"/>
                </a:cubicBezTo>
                <a:cubicBezTo>
                  <a:pt x="24" y="119"/>
                  <a:pt x="24" y="119"/>
                  <a:pt x="24" y="118"/>
                </a:cubicBezTo>
                <a:cubicBezTo>
                  <a:pt x="24" y="118"/>
                  <a:pt x="24" y="118"/>
                  <a:pt x="24" y="118"/>
                </a:cubicBezTo>
                <a:cubicBezTo>
                  <a:pt x="25" y="118"/>
                  <a:pt x="25" y="117"/>
                  <a:pt x="25" y="117"/>
                </a:cubicBezTo>
                <a:cubicBezTo>
                  <a:pt x="25" y="117"/>
                  <a:pt x="26" y="117"/>
                  <a:pt x="26" y="117"/>
                </a:cubicBezTo>
                <a:cubicBezTo>
                  <a:pt x="26" y="117"/>
                  <a:pt x="27" y="117"/>
                  <a:pt x="27" y="117"/>
                </a:cubicBezTo>
                <a:cubicBezTo>
                  <a:pt x="27" y="117"/>
                  <a:pt x="27" y="117"/>
                  <a:pt x="28" y="117"/>
                </a:cubicBezTo>
                <a:cubicBezTo>
                  <a:pt x="28" y="118"/>
                  <a:pt x="28" y="118"/>
                  <a:pt x="29" y="118"/>
                </a:cubicBezTo>
                <a:cubicBezTo>
                  <a:pt x="29" y="118"/>
                  <a:pt x="29" y="118"/>
                  <a:pt x="29" y="118"/>
                </a:cubicBezTo>
                <a:cubicBezTo>
                  <a:pt x="30" y="118"/>
                  <a:pt x="30" y="118"/>
                  <a:pt x="31" y="118"/>
                </a:cubicBezTo>
                <a:cubicBezTo>
                  <a:pt x="31" y="118"/>
                  <a:pt x="31" y="118"/>
                  <a:pt x="31" y="118"/>
                </a:cubicBezTo>
                <a:cubicBezTo>
                  <a:pt x="32" y="118"/>
                  <a:pt x="32" y="118"/>
                  <a:pt x="33" y="118"/>
                </a:cubicBezTo>
                <a:cubicBezTo>
                  <a:pt x="33" y="118"/>
                  <a:pt x="33" y="118"/>
                  <a:pt x="33" y="118"/>
                </a:cubicBezTo>
                <a:cubicBezTo>
                  <a:pt x="34" y="118"/>
                  <a:pt x="35" y="118"/>
                  <a:pt x="36" y="118"/>
                </a:cubicBezTo>
                <a:cubicBezTo>
                  <a:pt x="36" y="118"/>
                  <a:pt x="36" y="118"/>
                  <a:pt x="36" y="118"/>
                </a:cubicBezTo>
                <a:cubicBezTo>
                  <a:pt x="37" y="118"/>
                  <a:pt x="38" y="119"/>
                  <a:pt x="39" y="119"/>
                </a:cubicBezTo>
                <a:cubicBezTo>
                  <a:pt x="39" y="119"/>
                  <a:pt x="39" y="119"/>
                  <a:pt x="39" y="119"/>
                </a:cubicBezTo>
                <a:cubicBezTo>
                  <a:pt x="40" y="119"/>
                  <a:pt x="41" y="119"/>
                  <a:pt x="42" y="119"/>
                </a:cubicBezTo>
                <a:cubicBezTo>
                  <a:pt x="43" y="119"/>
                  <a:pt x="43" y="119"/>
                  <a:pt x="43" y="119"/>
                </a:cubicBezTo>
                <a:cubicBezTo>
                  <a:pt x="44" y="119"/>
                  <a:pt x="45" y="119"/>
                  <a:pt x="46" y="119"/>
                </a:cubicBezTo>
                <a:cubicBezTo>
                  <a:pt x="46" y="119"/>
                  <a:pt x="46" y="119"/>
                  <a:pt x="47" y="119"/>
                </a:cubicBezTo>
                <a:cubicBezTo>
                  <a:pt x="47" y="119"/>
                  <a:pt x="48" y="119"/>
                  <a:pt x="49" y="119"/>
                </a:cubicBezTo>
                <a:cubicBezTo>
                  <a:pt x="49" y="119"/>
                  <a:pt x="49" y="119"/>
                  <a:pt x="50" y="119"/>
                </a:cubicBezTo>
                <a:cubicBezTo>
                  <a:pt x="50" y="119"/>
                  <a:pt x="50" y="119"/>
                  <a:pt x="50" y="119"/>
                </a:cubicBezTo>
                <a:cubicBezTo>
                  <a:pt x="51" y="119"/>
                  <a:pt x="52" y="119"/>
                  <a:pt x="53" y="119"/>
                </a:cubicBezTo>
                <a:cubicBezTo>
                  <a:pt x="53" y="119"/>
                  <a:pt x="53" y="119"/>
                  <a:pt x="53" y="119"/>
                </a:cubicBezTo>
                <a:cubicBezTo>
                  <a:pt x="53" y="119"/>
                  <a:pt x="53" y="119"/>
                  <a:pt x="53" y="119"/>
                </a:cubicBezTo>
                <a:cubicBezTo>
                  <a:pt x="54" y="119"/>
                  <a:pt x="55" y="119"/>
                  <a:pt x="55" y="119"/>
                </a:cubicBezTo>
                <a:cubicBezTo>
                  <a:pt x="56" y="119"/>
                  <a:pt x="56" y="119"/>
                  <a:pt x="56" y="119"/>
                </a:cubicBezTo>
                <a:cubicBezTo>
                  <a:pt x="57" y="119"/>
                  <a:pt x="58" y="119"/>
                  <a:pt x="59" y="119"/>
                </a:cubicBezTo>
                <a:cubicBezTo>
                  <a:pt x="59" y="120"/>
                  <a:pt x="60" y="121"/>
                  <a:pt x="60" y="122"/>
                </a:cubicBezTo>
                <a:cubicBezTo>
                  <a:pt x="60" y="122"/>
                  <a:pt x="60" y="122"/>
                  <a:pt x="60" y="122"/>
                </a:cubicBezTo>
                <a:cubicBezTo>
                  <a:pt x="61" y="123"/>
                  <a:pt x="61" y="124"/>
                  <a:pt x="61" y="124"/>
                </a:cubicBezTo>
                <a:cubicBezTo>
                  <a:pt x="62" y="125"/>
                  <a:pt x="62" y="125"/>
                  <a:pt x="62" y="126"/>
                </a:cubicBezTo>
                <a:cubicBezTo>
                  <a:pt x="62" y="126"/>
                  <a:pt x="62" y="127"/>
                  <a:pt x="63" y="127"/>
                </a:cubicBezTo>
                <a:cubicBezTo>
                  <a:pt x="63" y="128"/>
                  <a:pt x="64" y="129"/>
                  <a:pt x="64" y="130"/>
                </a:cubicBezTo>
                <a:cubicBezTo>
                  <a:pt x="64" y="130"/>
                  <a:pt x="64" y="130"/>
                  <a:pt x="65" y="130"/>
                </a:cubicBezTo>
                <a:cubicBezTo>
                  <a:pt x="65" y="132"/>
                  <a:pt x="66" y="133"/>
                  <a:pt x="67" y="134"/>
                </a:cubicBezTo>
                <a:cubicBezTo>
                  <a:pt x="67" y="134"/>
                  <a:pt x="67" y="134"/>
                  <a:pt x="67" y="134"/>
                </a:cubicBezTo>
                <a:cubicBezTo>
                  <a:pt x="68" y="137"/>
                  <a:pt x="70" y="140"/>
                  <a:pt x="72" y="142"/>
                </a:cubicBezTo>
                <a:cubicBezTo>
                  <a:pt x="72" y="142"/>
                  <a:pt x="72" y="142"/>
                  <a:pt x="72" y="142"/>
                </a:cubicBezTo>
                <a:cubicBezTo>
                  <a:pt x="72" y="143"/>
                  <a:pt x="73" y="144"/>
                  <a:pt x="73" y="144"/>
                </a:cubicBezTo>
                <a:cubicBezTo>
                  <a:pt x="73" y="145"/>
                  <a:pt x="73" y="145"/>
                  <a:pt x="74" y="145"/>
                </a:cubicBezTo>
                <a:cubicBezTo>
                  <a:pt x="74" y="145"/>
                  <a:pt x="74" y="146"/>
                  <a:pt x="74" y="146"/>
                </a:cubicBezTo>
                <a:cubicBezTo>
                  <a:pt x="76" y="148"/>
                  <a:pt x="77" y="150"/>
                  <a:pt x="78" y="152"/>
                </a:cubicBezTo>
                <a:cubicBezTo>
                  <a:pt x="78" y="152"/>
                  <a:pt x="77" y="152"/>
                  <a:pt x="77" y="153"/>
                </a:cubicBezTo>
                <a:close/>
                <a:moveTo>
                  <a:pt x="116" y="84"/>
                </a:moveTo>
                <a:cubicBezTo>
                  <a:pt x="116" y="84"/>
                  <a:pt x="115" y="84"/>
                  <a:pt x="115" y="84"/>
                </a:cubicBezTo>
                <a:cubicBezTo>
                  <a:pt x="114" y="84"/>
                  <a:pt x="114" y="84"/>
                  <a:pt x="114" y="84"/>
                </a:cubicBezTo>
                <a:cubicBezTo>
                  <a:pt x="113" y="84"/>
                  <a:pt x="113" y="84"/>
                  <a:pt x="112" y="84"/>
                </a:cubicBezTo>
                <a:cubicBezTo>
                  <a:pt x="112" y="84"/>
                  <a:pt x="112" y="84"/>
                  <a:pt x="112" y="84"/>
                </a:cubicBezTo>
                <a:cubicBezTo>
                  <a:pt x="111" y="84"/>
                  <a:pt x="111" y="84"/>
                  <a:pt x="110" y="84"/>
                </a:cubicBezTo>
                <a:cubicBezTo>
                  <a:pt x="110" y="84"/>
                  <a:pt x="110" y="84"/>
                  <a:pt x="110" y="84"/>
                </a:cubicBezTo>
                <a:cubicBezTo>
                  <a:pt x="109" y="84"/>
                  <a:pt x="109" y="84"/>
                  <a:pt x="109" y="84"/>
                </a:cubicBezTo>
                <a:cubicBezTo>
                  <a:pt x="109" y="84"/>
                  <a:pt x="108" y="84"/>
                  <a:pt x="108" y="84"/>
                </a:cubicBezTo>
                <a:cubicBezTo>
                  <a:pt x="107" y="84"/>
                  <a:pt x="107" y="84"/>
                  <a:pt x="107" y="84"/>
                </a:cubicBezTo>
                <a:cubicBezTo>
                  <a:pt x="107" y="84"/>
                  <a:pt x="107" y="84"/>
                  <a:pt x="107" y="84"/>
                </a:cubicBezTo>
                <a:cubicBezTo>
                  <a:pt x="106" y="84"/>
                  <a:pt x="105" y="84"/>
                  <a:pt x="104" y="84"/>
                </a:cubicBezTo>
                <a:cubicBezTo>
                  <a:pt x="103" y="84"/>
                  <a:pt x="103" y="84"/>
                  <a:pt x="103" y="84"/>
                </a:cubicBezTo>
                <a:cubicBezTo>
                  <a:pt x="102" y="84"/>
                  <a:pt x="101" y="84"/>
                  <a:pt x="100" y="84"/>
                </a:cubicBezTo>
                <a:cubicBezTo>
                  <a:pt x="100" y="84"/>
                  <a:pt x="100" y="84"/>
                  <a:pt x="100" y="84"/>
                </a:cubicBezTo>
                <a:cubicBezTo>
                  <a:pt x="99" y="84"/>
                  <a:pt x="99" y="84"/>
                  <a:pt x="99" y="84"/>
                </a:cubicBezTo>
                <a:cubicBezTo>
                  <a:pt x="99" y="84"/>
                  <a:pt x="98" y="84"/>
                  <a:pt x="97" y="84"/>
                </a:cubicBezTo>
                <a:cubicBezTo>
                  <a:pt x="95" y="84"/>
                  <a:pt x="95" y="84"/>
                  <a:pt x="95" y="84"/>
                </a:cubicBezTo>
                <a:cubicBezTo>
                  <a:pt x="95" y="84"/>
                  <a:pt x="94" y="84"/>
                  <a:pt x="94" y="84"/>
                </a:cubicBezTo>
                <a:cubicBezTo>
                  <a:pt x="93" y="84"/>
                  <a:pt x="92" y="84"/>
                  <a:pt x="91" y="84"/>
                </a:cubicBezTo>
                <a:cubicBezTo>
                  <a:pt x="91" y="84"/>
                  <a:pt x="90" y="84"/>
                  <a:pt x="90" y="84"/>
                </a:cubicBezTo>
                <a:cubicBezTo>
                  <a:pt x="89" y="84"/>
                  <a:pt x="88" y="84"/>
                  <a:pt x="87" y="84"/>
                </a:cubicBezTo>
                <a:cubicBezTo>
                  <a:pt x="87" y="84"/>
                  <a:pt x="86" y="84"/>
                  <a:pt x="86" y="84"/>
                </a:cubicBezTo>
                <a:cubicBezTo>
                  <a:pt x="85" y="84"/>
                  <a:pt x="84" y="84"/>
                  <a:pt x="83" y="84"/>
                </a:cubicBezTo>
                <a:cubicBezTo>
                  <a:pt x="83" y="84"/>
                  <a:pt x="83" y="84"/>
                  <a:pt x="82" y="84"/>
                </a:cubicBezTo>
                <a:cubicBezTo>
                  <a:pt x="82" y="84"/>
                  <a:pt x="82" y="84"/>
                  <a:pt x="82" y="84"/>
                </a:cubicBezTo>
                <a:cubicBezTo>
                  <a:pt x="82" y="84"/>
                  <a:pt x="82" y="84"/>
                  <a:pt x="82" y="84"/>
                </a:cubicBezTo>
                <a:cubicBezTo>
                  <a:pt x="81" y="84"/>
                  <a:pt x="81" y="84"/>
                  <a:pt x="80" y="84"/>
                </a:cubicBezTo>
                <a:cubicBezTo>
                  <a:pt x="80" y="84"/>
                  <a:pt x="79" y="84"/>
                  <a:pt x="79" y="84"/>
                </a:cubicBezTo>
                <a:cubicBezTo>
                  <a:pt x="74" y="78"/>
                  <a:pt x="67" y="60"/>
                  <a:pt x="66" y="50"/>
                </a:cubicBezTo>
                <a:cubicBezTo>
                  <a:pt x="74" y="42"/>
                  <a:pt x="89" y="32"/>
                  <a:pt x="98" y="30"/>
                </a:cubicBezTo>
                <a:cubicBezTo>
                  <a:pt x="99" y="30"/>
                  <a:pt x="99" y="30"/>
                  <a:pt x="100" y="30"/>
                </a:cubicBezTo>
                <a:cubicBezTo>
                  <a:pt x="100" y="30"/>
                  <a:pt x="100" y="30"/>
                  <a:pt x="100" y="30"/>
                </a:cubicBezTo>
                <a:cubicBezTo>
                  <a:pt x="100" y="30"/>
                  <a:pt x="100" y="30"/>
                  <a:pt x="100" y="30"/>
                </a:cubicBezTo>
                <a:cubicBezTo>
                  <a:pt x="100" y="30"/>
                  <a:pt x="100" y="30"/>
                  <a:pt x="100" y="30"/>
                </a:cubicBezTo>
                <a:cubicBezTo>
                  <a:pt x="100" y="30"/>
                  <a:pt x="101" y="30"/>
                  <a:pt x="101" y="30"/>
                </a:cubicBezTo>
                <a:cubicBezTo>
                  <a:pt x="101" y="30"/>
                  <a:pt x="101" y="31"/>
                  <a:pt x="101" y="31"/>
                </a:cubicBezTo>
                <a:cubicBezTo>
                  <a:pt x="101" y="31"/>
                  <a:pt x="101" y="31"/>
                  <a:pt x="102" y="31"/>
                </a:cubicBezTo>
                <a:cubicBezTo>
                  <a:pt x="102" y="31"/>
                  <a:pt x="102" y="31"/>
                  <a:pt x="102" y="31"/>
                </a:cubicBezTo>
                <a:cubicBezTo>
                  <a:pt x="102" y="31"/>
                  <a:pt x="102" y="31"/>
                  <a:pt x="102" y="31"/>
                </a:cubicBezTo>
                <a:cubicBezTo>
                  <a:pt x="103" y="31"/>
                  <a:pt x="103" y="31"/>
                  <a:pt x="103" y="31"/>
                </a:cubicBezTo>
                <a:cubicBezTo>
                  <a:pt x="103" y="31"/>
                  <a:pt x="103" y="31"/>
                  <a:pt x="103" y="31"/>
                </a:cubicBezTo>
                <a:cubicBezTo>
                  <a:pt x="106" y="33"/>
                  <a:pt x="109" y="34"/>
                  <a:pt x="111" y="36"/>
                </a:cubicBezTo>
                <a:cubicBezTo>
                  <a:pt x="112" y="36"/>
                  <a:pt x="112" y="36"/>
                  <a:pt x="112" y="36"/>
                </a:cubicBezTo>
                <a:cubicBezTo>
                  <a:pt x="113" y="37"/>
                  <a:pt x="114" y="37"/>
                  <a:pt x="115" y="38"/>
                </a:cubicBezTo>
                <a:cubicBezTo>
                  <a:pt x="115" y="38"/>
                  <a:pt x="115" y="38"/>
                  <a:pt x="115" y="38"/>
                </a:cubicBezTo>
                <a:cubicBezTo>
                  <a:pt x="116" y="39"/>
                  <a:pt x="117" y="39"/>
                  <a:pt x="118" y="40"/>
                </a:cubicBezTo>
                <a:cubicBezTo>
                  <a:pt x="118" y="40"/>
                  <a:pt x="118" y="40"/>
                  <a:pt x="118" y="40"/>
                </a:cubicBezTo>
                <a:cubicBezTo>
                  <a:pt x="119" y="41"/>
                  <a:pt x="120" y="42"/>
                  <a:pt x="121" y="42"/>
                </a:cubicBezTo>
                <a:cubicBezTo>
                  <a:pt x="122" y="43"/>
                  <a:pt x="122" y="43"/>
                  <a:pt x="122" y="43"/>
                </a:cubicBezTo>
                <a:cubicBezTo>
                  <a:pt x="123" y="44"/>
                  <a:pt x="124" y="44"/>
                  <a:pt x="125" y="45"/>
                </a:cubicBezTo>
                <a:cubicBezTo>
                  <a:pt x="125" y="45"/>
                  <a:pt x="125" y="45"/>
                  <a:pt x="125" y="45"/>
                </a:cubicBezTo>
                <a:cubicBezTo>
                  <a:pt x="126" y="46"/>
                  <a:pt x="127" y="47"/>
                  <a:pt x="128" y="48"/>
                </a:cubicBezTo>
                <a:cubicBezTo>
                  <a:pt x="128" y="48"/>
                  <a:pt x="128" y="48"/>
                  <a:pt x="129" y="48"/>
                </a:cubicBezTo>
                <a:cubicBezTo>
                  <a:pt x="129" y="49"/>
                  <a:pt x="130" y="50"/>
                  <a:pt x="131" y="51"/>
                </a:cubicBezTo>
                <a:cubicBezTo>
                  <a:pt x="131" y="51"/>
                  <a:pt x="131" y="52"/>
                  <a:pt x="131" y="52"/>
                </a:cubicBezTo>
                <a:cubicBezTo>
                  <a:pt x="131" y="53"/>
                  <a:pt x="131" y="53"/>
                  <a:pt x="131" y="53"/>
                </a:cubicBezTo>
                <a:cubicBezTo>
                  <a:pt x="131" y="54"/>
                  <a:pt x="130" y="54"/>
                  <a:pt x="130" y="55"/>
                </a:cubicBezTo>
                <a:cubicBezTo>
                  <a:pt x="130" y="55"/>
                  <a:pt x="130" y="55"/>
                  <a:pt x="130" y="55"/>
                </a:cubicBezTo>
                <a:cubicBezTo>
                  <a:pt x="130" y="56"/>
                  <a:pt x="130" y="56"/>
                  <a:pt x="130" y="57"/>
                </a:cubicBezTo>
                <a:cubicBezTo>
                  <a:pt x="130" y="57"/>
                  <a:pt x="130" y="57"/>
                  <a:pt x="130" y="57"/>
                </a:cubicBezTo>
                <a:cubicBezTo>
                  <a:pt x="129" y="58"/>
                  <a:pt x="129" y="59"/>
                  <a:pt x="129" y="59"/>
                </a:cubicBezTo>
                <a:cubicBezTo>
                  <a:pt x="129" y="60"/>
                  <a:pt x="129" y="60"/>
                  <a:pt x="129" y="60"/>
                </a:cubicBezTo>
                <a:cubicBezTo>
                  <a:pt x="129" y="60"/>
                  <a:pt x="128" y="61"/>
                  <a:pt x="128" y="62"/>
                </a:cubicBezTo>
                <a:cubicBezTo>
                  <a:pt x="128" y="62"/>
                  <a:pt x="128" y="62"/>
                  <a:pt x="128" y="62"/>
                </a:cubicBezTo>
                <a:cubicBezTo>
                  <a:pt x="128" y="63"/>
                  <a:pt x="128" y="64"/>
                  <a:pt x="127" y="65"/>
                </a:cubicBezTo>
                <a:cubicBezTo>
                  <a:pt x="127" y="65"/>
                  <a:pt x="127" y="65"/>
                  <a:pt x="127" y="65"/>
                </a:cubicBezTo>
                <a:cubicBezTo>
                  <a:pt x="127" y="67"/>
                  <a:pt x="126" y="69"/>
                  <a:pt x="126" y="70"/>
                </a:cubicBezTo>
                <a:cubicBezTo>
                  <a:pt x="126" y="71"/>
                  <a:pt x="126" y="71"/>
                  <a:pt x="125" y="71"/>
                </a:cubicBezTo>
                <a:cubicBezTo>
                  <a:pt x="125" y="71"/>
                  <a:pt x="125" y="71"/>
                  <a:pt x="125" y="71"/>
                </a:cubicBezTo>
                <a:cubicBezTo>
                  <a:pt x="125" y="71"/>
                  <a:pt x="125" y="72"/>
                  <a:pt x="125" y="72"/>
                </a:cubicBezTo>
                <a:cubicBezTo>
                  <a:pt x="125" y="72"/>
                  <a:pt x="125" y="72"/>
                  <a:pt x="125" y="72"/>
                </a:cubicBezTo>
                <a:cubicBezTo>
                  <a:pt x="125" y="72"/>
                  <a:pt x="125" y="73"/>
                  <a:pt x="125" y="73"/>
                </a:cubicBezTo>
                <a:cubicBezTo>
                  <a:pt x="125" y="73"/>
                  <a:pt x="125" y="73"/>
                  <a:pt x="125" y="73"/>
                </a:cubicBezTo>
                <a:cubicBezTo>
                  <a:pt x="125" y="74"/>
                  <a:pt x="125" y="74"/>
                  <a:pt x="124" y="74"/>
                </a:cubicBezTo>
                <a:cubicBezTo>
                  <a:pt x="124" y="74"/>
                  <a:pt x="124" y="74"/>
                  <a:pt x="124" y="74"/>
                </a:cubicBezTo>
                <a:cubicBezTo>
                  <a:pt x="124" y="75"/>
                  <a:pt x="124" y="75"/>
                  <a:pt x="124" y="75"/>
                </a:cubicBezTo>
                <a:cubicBezTo>
                  <a:pt x="124" y="75"/>
                  <a:pt x="124" y="75"/>
                  <a:pt x="124" y="75"/>
                </a:cubicBezTo>
                <a:cubicBezTo>
                  <a:pt x="124" y="76"/>
                  <a:pt x="124" y="76"/>
                  <a:pt x="124" y="76"/>
                </a:cubicBezTo>
                <a:cubicBezTo>
                  <a:pt x="124" y="76"/>
                  <a:pt x="124" y="76"/>
                  <a:pt x="124" y="76"/>
                </a:cubicBezTo>
                <a:cubicBezTo>
                  <a:pt x="124" y="77"/>
                  <a:pt x="123" y="77"/>
                  <a:pt x="123" y="78"/>
                </a:cubicBezTo>
                <a:cubicBezTo>
                  <a:pt x="123" y="78"/>
                  <a:pt x="123" y="78"/>
                  <a:pt x="123" y="78"/>
                </a:cubicBezTo>
                <a:cubicBezTo>
                  <a:pt x="123" y="78"/>
                  <a:pt x="123" y="79"/>
                  <a:pt x="122" y="80"/>
                </a:cubicBezTo>
                <a:cubicBezTo>
                  <a:pt x="122" y="80"/>
                  <a:pt x="122" y="80"/>
                  <a:pt x="122" y="80"/>
                </a:cubicBezTo>
                <a:cubicBezTo>
                  <a:pt x="122" y="81"/>
                  <a:pt x="122" y="81"/>
                  <a:pt x="122" y="81"/>
                </a:cubicBezTo>
                <a:cubicBezTo>
                  <a:pt x="122" y="81"/>
                  <a:pt x="122" y="81"/>
                  <a:pt x="122" y="81"/>
                </a:cubicBezTo>
                <a:cubicBezTo>
                  <a:pt x="122" y="82"/>
                  <a:pt x="122" y="82"/>
                  <a:pt x="121" y="82"/>
                </a:cubicBezTo>
                <a:cubicBezTo>
                  <a:pt x="121" y="82"/>
                  <a:pt x="121" y="82"/>
                  <a:pt x="121" y="82"/>
                </a:cubicBezTo>
                <a:cubicBezTo>
                  <a:pt x="121" y="82"/>
                  <a:pt x="121" y="83"/>
                  <a:pt x="121" y="83"/>
                </a:cubicBezTo>
                <a:cubicBezTo>
                  <a:pt x="121" y="83"/>
                  <a:pt x="121" y="83"/>
                  <a:pt x="121" y="83"/>
                </a:cubicBezTo>
                <a:cubicBezTo>
                  <a:pt x="121" y="84"/>
                  <a:pt x="120" y="84"/>
                  <a:pt x="120" y="85"/>
                </a:cubicBezTo>
                <a:cubicBezTo>
                  <a:pt x="120" y="85"/>
                  <a:pt x="119" y="85"/>
                  <a:pt x="118" y="85"/>
                </a:cubicBezTo>
                <a:cubicBezTo>
                  <a:pt x="118" y="85"/>
                  <a:pt x="117" y="84"/>
                  <a:pt x="116" y="84"/>
                </a:cubicBezTo>
                <a:close/>
                <a:moveTo>
                  <a:pt x="167" y="152"/>
                </a:moveTo>
                <a:cubicBezTo>
                  <a:pt x="167" y="153"/>
                  <a:pt x="166" y="153"/>
                  <a:pt x="165" y="154"/>
                </a:cubicBezTo>
                <a:cubicBezTo>
                  <a:pt x="165" y="154"/>
                  <a:pt x="165" y="154"/>
                  <a:pt x="165" y="154"/>
                </a:cubicBezTo>
                <a:cubicBezTo>
                  <a:pt x="163" y="156"/>
                  <a:pt x="160" y="159"/>
                  <a:pt x="156" y="162"/>
                </a:cubicBezTo>
                <a:cubicBezTo>
                  <a:pt x="156" y="162"/>
                  <a:pt x="156" y="162"/>
                  <a:pt x="156" y="162"/>
                </a:cubicBezTo>
                <a:cubicBezTo>
                  <a:pt x="156" y="162"/>
                  <a:pt x="156" y="162"/>
                  <a:pt x="156" y="162"/>
                </a:cubicBezTo>
                <a:cubicBezTo>
                  <a:pt x="151" y="166"/>
                  <a:pt x="145" y="169"/>
                  <a:pt x="138" y="171"/>
                </a:cubicBezTo>
                <a:cubicBezTo>
                  <a:pt x="138" y="171"/>
                  <a:pt x="138" y="171"/>
                  <a:pt x="138" y="171"/>
                </a:cubicBezTo>
                <a:cubicBezTo>
                  <a:pt x="138" y="171"/>
                  <a:pt x="138" y="171"/>
                  <a:pt x="138" y="171"/>
                </a:cubicBezTo>
                <a:cubicBezTo>
                  <a:pt x="138" y="171"/>
                  <a:pt x="138" y="171"/>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6" y="170"/>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5" y="169"/>
                </a:cubicBezTo>
                <a:cubicBezTo>
                  <a:pt x="135" y="169"/>
                  <a:pt x="135" y="169"/>
                  <a:pt x="135" y="169"/>
                </a:cubicBezTo>
                <a:cubicBezTo>
                  <a:pt x="135" y="169"/>
                  <a:pt x="135" y="169"/>
                  <a:pt x="135" y="169"/>
                </a:cubicBezTo>
                <a:cubicBezTo>
                  <a:pt x="135" y="168"/>
                  <a:pt x="135" y="168"/>
                  <a:pt x="135" y="168"/>
                </a:cubicBezTo>
                <a:cubicBezTo>
                  <a:pt x="134" y="168"/>
                  <a:pt x="134" y="168"/>
                  <a:pt x="134" y="168"/>
                </a:cubicBezTo>
                <a:cubicBezTo>
                  <a:pt x="134" y="168"/>
                  <a:pt x="134" y="168"/>
                  <a:pt x="134" y="168"/>
                </a:cubicBezTo>
                <a:cubicBezTo>
                  <a:pt x="134" y="168"/>
                  <a:pt x="134" y="168"/>
                  <a:pt x="134" y="168"/>
                </a:cubicBezTo>
                <a:cubicBezTo>
                  <a:pt x="134" y="168"/>
                  <a:pt x="134" y="167"/>
                  <a:pt x="134" y="167"/>
                </a:cubicBezTo>
                <a:cubicBezTo>
                  <a:pt x="134" y="167"/>
                  <a:pt x="134" y="167"/>
                  <a:pt x="134" y="167"/>
                </a:cubicBezTo>
                <a:cubicBezTo>
                  <a:pt x="134" y="167"/>
                  <a:pt x="134" y="167"/>
                  <a:pt x="134" y="167"/>
                </a:cubicBezTo>
                <a:cubicBezTo>
                  <a:pt x="134" y="167"/>
                  <a:pt x="133" y="167"/>
                  <a:pt x="133" y="167"/>
                </a:cubicBezTo>
                <a:cubicBezTo>
                  <a:pt x="133" y="167"/>
                  <a:pt x="133" y="167"/>
                  <a:pt x="133" y="167"/>
                </a:cubicBezTo>
                <a:cubicBezTo>
                  <a:pt x="133" y="166"/>
                  <a:pt x="133" y="166"/>
                  <a:pt x="132" y="166"/>
                </a:cubicBezTo>
                <a:cubicBezTo>
                  <a:pt x="132" y="166"/>
                  <a:pt x="132" y="166"/>
                  <a:pt x="131" y="165"/>
                </a:cubicBezTo>
                <a:cubicBezTo>
                  <a:pt x="131" y="165"/>
                  <a:pt x="131" y="165"/>
                  <a:pt x="131" y="165"/>
                </a:cubicBezTo>
                <a:cubicBezTo>
                  <a:pt x="131" y="165"/>
                  <a:pt x="130" y="164"/>
                  <a:pt x="130" y="164"/>
                </a:cubicBezTo>
                <a:cubicBezTo>
                  <a:pt x="129" y="163"/>
                  <a:pt x="129" y="163"/>
                  <a:pt x="129" y="163"/>
                </a:cubicBezTo>
                <a:cubicBezTo>
                  <a:pt x="129" y="163"/>
                  <a:pt x="129" y="163"/>
                  <a:pt x="129" y="163"/>
                </a:cubicBezTo>
                <a:cubicBezTo>
                  <a:pt x="129" y="163"/>
                  <a:pt x="128" y="162"/>
                  <a:pt x="128" y="162"/>
                </a:cubicBezTo>
                <a:cubicBezTo>
                  <a:pt x="128" y="162"/>
                  <a:pt x="128" y="162"/>
                  <a:pt x="128" y="162"/>
                </a:cubicBezTo>
                <a:cubicBezTo>
                  <a:pt x="128" y="162"/>
                  <a:pt x="128" y="162"/>
                  <a:pt x="128" y="162"/>
                </a:cubicBezTo>
                <a:cubicBezTo>
                  <a:pt x="126" y="160"/>
                  <a:pt x="125" y="159"/>
                  <a:pt x="124" y="158"/>
                </a:cubicBezTo>
                <a:cubicBezTo>
                  <a:pt x="124" y="158"/>
                  <a:pt x="124" y="158"/>
                  <a:pt x="124" y="158"/>
                </a:cubicBezTo>
                <a:cubicBezTo>
                  <a:pt x="124" y="158"/>
                  <a:pt x="124" y="158"/>
                  <a:pt x="124" y="158"/>
                </a:cubicBezTo>
                <a:cubicBezTo>
                  <a:pt x="123" y="157"/>
                  <a:pt x="123" y="157"/>
                  <a:pt x="122" y="156"/>
                </a:cubicBezTo>
                <a:cubicBezTo>
                  <a:pt x="122" y="156"/>
                  <a:pt x="122" y="156"/>
                  <a:pt x="122" y="156"/>
                </a:cubicBezTo>
                <a:cubicBezTo>
                  <a:pt x="122" y="156"/>
                  <a:pt x="122" y="155"/>
                  <a:pt x="121" y="155"/>
                </a:cubicBezTo>
                <a:cubicBezTo>
                  <a:pt x="121" y="155"/>
                  <a:pt x="121" y="155"/>
                  <a:pt x="121" y="155"/>
                </a:cubicBezTo>
                <a:cubicBezTo>
                  <a:pt x="121" y="154"/>
                  <a:pt x="121" y="154"/>
                  <a:pt x="120" y="154"/>
                </a:cubicBezTo>
                <a:cubicBezTo>
                  <a:pt x="120" y="154"/>
                  <a:pt x="120" y="153"/>
                  <a:pt x="120" y="153"/>
                </a:cubicBezTo>
                <a:cubicBezTo>
                  <a:pt x="120" y="153"/>
                  <a:pt x="119" y="153"/>
                  <a:pt x="119" y="152"/>
                </a:cubicBezTo>
                <a:cubicBezTo>
                  <a:pt x="119" y="152"/>
                  <a:pt x="119" y="152"/>
                  <a:pt x="120" y="152"/>
                </a:cubicBezTo>
                <a:cubicBezTo>
                  <a:pt x="120" y="152"/>
                  <a:pt x="120" y="152"/>
                  <a:pt x="120" y="152"/>
                </a:cubicBezTo>
                <a:cubicBezTo>
                  <a:pt x="124" y="147"/>
                  <a:pt x="130" y="139"/>
                  <a:pt x="134" y="131"/>
                </a:cubicBezTo>
                <a:cubicBezTo>
                  <a:pt x="134" y="131"/>
                  <a:pt x="134" y="131"/>
                  <a:pt x="134" y="131"/>
                </a:cubicBezTo>
                <a:cubicBezTo>
                  <a:pt x="134" y="130"/>
                  <a:pt x="135" y="130"/>
                  <a:pt x="135" y="129"/>
                </a:cubicBezTo>
                <a:cubicBezTo>
                  <a:pt x="135" y="129"/>
                  <a:pt x="135" y="129"/>
                  <a:pt x="136" y="128"/>
                </a:cubicBezTo>
                <a:cubicBezTo>
                  <a:pt x="136" y="128"/>
                  <a:pt x="136" y="128"/>
                  <a:pt x="136" y="127"/>
                </a:cubicBezTo>
                <a:cubicBezTo>
                  <a:pt x="136" y="127"/>
                  <a:pt x="137" y="127"/>
                  <a:pt x="137" y="126"/>
                </a:cubicBezTo>
                <a:cubicBezTo>
                  <a:pt x="137" y="126"/>
                  <a:pt x="137" y="126"/>
                  <a:pt x="137" y="125"/>
                </a:cubicBezTo>
                <a:cubicBezTo>
                  <a:pt x="138" y="125"/>
                  <a:pt x="138" y="124"/>
                  <a:pt x="138" y="124"/>
                </a:cubicBezTo>
                <a:cubicBezTo>
                  <a:pt x="138" y="124"/>
                  <a:pt x="138" y="123"/>
                  <a:pt x="138" y="123"/>
                </a:cubicBezTo>
                <a:cubicBezTo>
                  <a:pt x="139" y="123"/>
                  <a:pt x="139" y="122"/>
                  <a:pt x="139" y="122"/>
                </a:cubicBezTo>
                <a:cubicBezTo>
                  <a:pt x="139" y="122"/>
                  <a:pt x="139" y="121"/>
                  <a:pt x="139" y="121"/>
                </a:cubicBezTo>
                <a:cubicBezTo>
                  <a:pt x="140" y="121"/>
                  <a:pt x="140" y="120"/>
                  <a:pt x="140" y="120"/>
                </a:cubicBezTo>
                <a:cubicBezTo>
                  <a:pt x="141" y="120"/>
                  <a:pt x="141" y="120"/>
                  <a:pt x="142" y="120"/>
                </a:cubicBezTo>
                <a:cubicBezTo>
                  <a:pt x="142" y="120"/>
                  <a:pt x="142" y="120"/>
                  <a:pt x="142" y="120"/>
                </a:cubicBezTo>
                <a:cubicBezTo>
                  <a:pt x="143" y="120"/>
                  <a:pt x="143" y="120"/>
                  <a:pt x="143" y="120"/>
                </a:cubicBezTo>
                <a:cubicBezTo>
                  <a:pt x="143" y="120"/>
                  <a:pt x="144" y="120"/>
                  <a:pt x="144" y="120"/>
                </a:cubicBezTo>
                <a:cubicBezTo>
                  <a:pt x="144" y="120"/>
                  <a:pt x="144" y="120"/>
                  <a:pt x="144" y="120"/>
                </a:cubicBezTo>
                <a:cubicBezTo>
                  <a:pt x="145" y="120"/>
                  <a:pt x="145" y="120"/>
                  <a:pt x="146" y="120"/>
                </a:cubicBezTo>
                <a:cubicBezTo>
                  <a:pt x="146" y="120"/>
                  <a:pt x="146" y="120"/>
                  <a:pt x="146" y="120"/>
                </a:cubicBezTo>
                <a:cubicBezTo>
                  <a:pt x="147" y="120"/>
                  <a:pt x="147" y="120"/>
                  <a:pt x="148" y="120"/>
                </a:cubicBezTo>
                <a:cubicBezTo>
                  <a:pt x="148" y="120"/>
                  <a:pt x="148" y="120"/>
                  <a:pt x="148" y="120"/>
                </a:cubicBezTo>
                <a:cubicBezTo>
                  <a:pt x="148" y="120"/>
                  <a:pt x="148" y="120"/>
                  <a:pt x="149" y="120"/>
                </a:cubicBezTo>
                <a:cubicBezTo>
                  <a:pt x="152" y="120"/>
                  <a:pt x="155" y="120"/>
                  <a:pt x="158" y="120"/>
                </a:cubicBezTo>
                <a:cubicBezTo>
                  <a:pt x="160" y="120"/>
                  <a:pt x="162" y="120"/>
                  <a:pt x="163" y="120"/>
                </a:cubicBezTo>
                <a:cubicBezTo>
                  <a:pt x="164" y="120"/>
                  <a:pt x="166" y="120"/>
                  <a:pt x="166" y="120"/>
                </a:cubicBezTo>
                <a:cubicBezTo>
                  <a:pt x="167" y="120"/>
                  <a:pt x="167" y="120"/>
                  <a:pt x="167" y="120"/>
                </a:cubicBezTo>
                <a:cubicBezTo>
                  <a:pt x="168" y="120"/>
                  <a:pt x="169" y="120"/>
                  <a:pt x="170" y="120"/>
                </a:cubicBezTo>
                <a:cubicBezTo>
                  <a:pt x="170" y="120"/>
                  <a:pt x="170" y="120"/>
                  <a:pt x="170" y="120"/>
                </a:cubicBezTo>
                <a:cubicBezTo>
                  <a:pt x="170" y="120"/>
                  <a:pt x="171" y="120"/>
                  <a:pt x="171" y="120"/>
                </a:cubicBezTo>
                <a:cubicBezTo>
                  <a:pt x="171" y="122"/>
                  <a:pt x="172" y="124"/>
                  <a:pt x="172" y="126"/>
                </a:cubicBezTo>
                <a:cubicBezTo>
                  <a:pt x="172" y="126"/>
                  <a:pt x="172" y="126"/>
                  <a:pt x="172" y="126"/>
                </a:cubicBezTo>
                <a:cubicBezTo>
                  <a:pt x="172" y="127"/>
                  <a:pt x="172" y="127"/>
                  <a:pt x="172" y="128"/>
                </a:cubicBezTo>
                <a:cubicBezTo>
                  <a:pt x="172" y="128"/>
                  <a:pt x="172" y="128"/>
                  <a:pt x="172" y="128"/>
                </a:cubicBezTo>
                <a:cubicBezTo>
                  <a:pt x="172" y="128"/>
                  <a:pt x="172" y="129"/>
                  <a:pt x="172" y="129"/>
                </a:cubicBezTo>
                <a:cubicBezTo>
                  <a:pt x="172" y="129"/>
                  <a:pt x="172" y="130"/>
                  <a:pt x="172" y="130"/>
                </a:cubicBezTo>
                <a:cubicBezTo>
                  <a:pt x="172" y="130"/>
                  <a:pt x="172" y="131"/>
                  <a:pt x="172" y="131"/>
                </a:cubicBezTo>
                <a:cubicBezTo>
                  <a:pt x="172" y="131"/>
                  <a:pt x="172" y="131"/>
                  <a:pt x="172" y="132"/>
                </a:cubicBezTo>
                <a:cubicBezTo>
                  <a:pt x="172" y="132"/>
                  <a:pt x="172" y="132"/>
                  <a:pt x="172" y="133"/>
                </a:cubicBezTo>
                <a:cubicBezTo>
                  <a:pt x="172" y="133"/>
                  <a:pt x="172" y="133"/>
                  <a:pt x="172" y="133"/>
                </a:cubicBezTo>
                <a:cubicBezTo>
                  <a:pt x="172" y="134"/>
                  <a:pt x="172" y="134"/>
                  <a:pt x="172" y="135"/>
                </a:cubicBezTo>
                <a:cubicBezTo>
                  <a:pt x="172" y="135"/>
                  <a:pt x="172" y="135"/>
                  <a:pt x="172" y="135"/>
                </a:cubicBezTo>
                <a:cubicBezTo>
                  <a:pt x="172" y="136"/>
                  <a:pt x="172" y="137"/>
                  <a:pt x="172" y="138"/>
                </a:cubicBezTo>
                <a:cubicBezTo>
                  <a:pt x="172" y="138"/>
                  <a:pt x="172" y="138"/>
                  <a:pt x="172" y="138"/>
                </a:cubicBezTo>
                <a:cubicBezTo>
                  <a:pt x="172" y="138"/>
                  <a:pt x="172" y="139"/>
                  <a:pt x="172" y="139"/>
                </a:cubicBezTo>
                <a:cubicBezTo>
                  <a:pt x="172" y="139"/>
                  <a:pt x="172" y="139"/>
                  <a:pt x="172" y="140"/>
                </a:cubicBezTo>
                <a:cubicBezTo>
                  <a:pt x="172" y="140"/>
                  <a:pt x="172" y="140"/>
                  <a:pt x="172" y="141"/>
                </a:cubicBezTo>
                <a:cubicBezTo>
                  <a:pt x="172" y="141"/>
                  <a:pt x="172" y="141"/>
                  <a:pt x="172" y="141"/>
                </a:cubicBezTo>
                <a:cubicBezTo>
                  <a:pt x="172" y="142"/>
                  <a:pt x="172" y="142"/>
                  <a:pt x="172" y="142"/>
                </a:cubicBezTo>
                <a:cubicBezTo>
                  <a:pt x="172" y="142"/>
                  <a:pt x="172" y="143"/>
                  <a:pt x="171" y="143"/>
                </a:cubicBezTo>
                <a:cubicBezTo>
                  <a:pt x="171" y="143"/>
                  <a:pt x="171" y="143"/>
                  <a:pt x="171" y="144"/>
                </a:cubicBezTo>
                <a:cubicBezTo>
                  <a:pt x="171" y="144"/>
                  <a:pt x="171" y="144"/>
                  <a:pt x="171" y="144"/>
                </a:cubicBezTo>
                <a:cubicBezTo>
                  <a:pt x="171" y="145"/>
                  <a:pt x="171" y="145"/>
                  <a:pt x="171" y="145"/>
                </a:cubicBezTo>
                <a:cubicBezTo>
                  <a:pt x="171" y="145"/>
                  <a:pt x="171" y="145"/>
                  <a:pt x="171" y="146"/>
                </a:cubicBezTo>
                <a:cubicBezTo>
                  <a:pt x="171" y="146"/>
                  <a:pt x="171" y="146"/>
                  <a:pt x="171" y="146"/>
                </a:cubicBezTo>
                <a:cubicBezTo>
                  <a:pt x="171" y="146"/>
                  <a:pt x="171" y="146"/>
                  <a:pt x="171" y="146"/>
                </a:cubicBezTo>
                <a:cubicBezTo>
                  <a:pt x="171" y="146"/>
                  <a:pt x="171" y="146"/>
                  <a:pt x="171" y="146"/>
                </a:cubicBezTo>
                <a:cubicBezTo>
                  <a:pt x="171" y="146"/>
                  <a:pt x="171" y="146"/>
                  <a:pt x="171" y="146"/>
                </a:cubicBezTo>
                <a:cubicBezTo>
                  <a:pt x="171" y="146"/>
                  <a:pt x="171" y="146"/>
                  <a:pt x="171" y="147"/>
                </a:cubicBezTo>
                <a:cubicBezTo>
                  <a:pt x="171" y="147"/>
                  <a:pt x="171" y="147"/>
                  <a:pt x="171" y="148"/>
                </a:cubicBezTo>
                <a:cubicBezTo>
                  <a:pt x="171" y="148"/>
                  <a:pt x="170" y="148"/>
                  <a:pt x="170" y="149"/>
                </a:cubicBezTo>
                <a:cubicBezTo>
                  <a:pt x="170" y="149"/>
                  <a:pt x="170" y="149"/>
                  <a:pt x="170" y="149"/>
                </a:cubicBezTo>
                <a:cubicBezTo>
                  <a:pt x="169" y="149"/>
                  <a:pt x="169" y="150"/>
                  <a:pt x="169" y="150"/>
                </a:cubicBezTo>
                <a:cubicBezTo>
                  <a:pt x="169" y="150"/>
                  <a:pt x="169" y="150"/>
                  <a:pt x="169" y="150"/>
                </a:cubicBezTo>
                <a:cubicBezTo>
                  <a:pt x="168" y="151"/>
                  <a:pt x="168" y="151"/>
                  <a:pt x="167" y="152"/>
                </a:cubicBezTo>
                <a:cubicBezTo>
                  <a:pt x="167" y="152"/>
                  <a:pt x="167" y="152"/>
                  <a:pt x="167" y="152"/>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68" name="Freeform 27">
            <a:extLst>
              <a:ext uri="{FF2B5EF4-FFF2-40B4-BE49-F238E27FC236}">
                <a16:creationId xmlns:a16="http://schemas.microsoft.com/office/drawing/2014/main" id="{6BD60EF7-B4DF-49E4-A56B-1D05CC01B311}"/>
              </a:ext>
            </a:extLst>
          </p:cNvPr>
          <p:cNvSpPr>
            <a:spLocks noChangeAspect="1" noEditPoints="1"/>
          </p:cNvSpPr>
          <p:nvPr/>
        </p:nvSpPr>
        <p:spPr bwMode="gray">
          <a:xfrm flipH="1">
            <a:off x="11490147" y="4333224"/>
            <a:ext cx="90000" cy="90000"/>
          </a:xfrm>
          <a:custGeom>
            <a:avLst/>
            <a:gdLst>
              <a:gd name="T0" fmla="*/ 191 w 193"/>
              <a:gd name="T1" fmla="*/ 79 h 193"/>
              <a:gd name="T2" fmla="*/ 189 w 193"/>
              <a:gd name="T3" fmla="*/ 80 h 193"/>
              <a:gd name="T4" fmla="*/ 188 w 193"/>
              <a:gd name="T5" fmla="*/ 81 h 193"/>
              <a:gd name="T6" fmla="*/ 185 w 193"/>
              <a:gd name="T7" fmla="*/ 82 h 193"/>
              <a:gd name="T8" fmla="*/ 179 w 193"/>
              <a:gd name="T9" fmla="*/ 73 h 193"/>
              <a:gd name="T10" fmla="*/ 175 w 193"/>
              <a:gd name="T11" fmla="*/ 65 h 193"/>
              <a:gd name="T12" fmla="*/ 165 w 193"/>
              <a:gd name="T13" fmla="*/ 51 h 193"/>
              <a:gd name="T14" fmla="*/ 164 w 193"/>
              <a:gd name="T15" fmla="*/ 37 h 193"/>
              <a:gd name="T16" fmla="*/ 170 w 193"/>
              <a:gd name="T17" fmla="*/ 35 h 193"/>
              <a:gd name="T18" fmla="*/ 127 w 193"/>
              <a:gd name="T19" fmla="*/ 5 h 193"/>
              <a:gd name="T20" fmla="*/ 31 w 193"/>
              <a:gd name="T21" fmla="*/ 30 h 193"/>
              <a:gd name="T22" fmla="*/ 34 w 193"/>
              <a:gd name="T23" fmla="*/ 29 h 193"/>
              <a:gd name="T24" fmla="*/ 33 w 193"/>
              <a:gd name="T25" fmla="*/ 37 h 193"/>
              <a:gd name="T26" fmla="*/ 33 w 193"/>
              <a:gd name="T27" fmla="*/ 47 h 193"/>
              <a:gd name="T28" fmla="*/ 25 w 193"/>
              <a:gd name="T29" fmla="*/ 58 h 193"/>
              <a:gd name="T30" fmla="*/ 20 w 193"/>
              <a:gd name="T31" fmla="*/ 65 h 193"/>
              <a:gd name="T32" fmla="*/ 14 w 193"/>
              <a:gd name="T33" fmla="*/ 83 h 193"/>
              <a:gd name="T34" fmla="*/ 12 w 193"/>
              <a:gd name="T35" fmla="*/ 83 h 193"/>
              <a:gd name="T36" fmla="*/ 7 w 193"/>
              <a:gd name="T37" fmla="*/ 82 h 193"/>
              <a:gd name="T38" fmla="*/ 4 w 193"/>
              <a:gd name="T39" fmla="*/ 81 h 193"/>
              <a:gd name="T40" fmla="*/ 67 w 193"/>
              <a:gd name="T41" fmla="*/ 188 h 193"/>
              <a:gd name="T42" fmla="*/ 76 w 193"/>
              <a:gd name="T43" fmla="*/ 154 h 193"/>
              <a:gd name="T44" fmla="*/ 73 w 193"/>
              <a:gd name="T45" fmla="*/ 158 h 193"/>
              <a:gd name="T46" fmla="*/ 67 w 193"/>
              <a:gd name="T47" fmla="*/ 163 h 193"/>
              <a:gd name="T48" fmla="*/ 63 w 193"/>
              <a:gd name="T49" fmla="*/ 166 h 193"/>
              <a:gd name="T50" fmla="*/ 61 w 193"/>
              <a:gd name="T51" fmla="*/ 168 h 193"/>
              <a:gd name="T52" fmla="*/ 26 w 193"/>
              <a:gd name="T53" fmla="*/ 145 h 193"/>
              <a:gd name="T54" fmla="*/ 25 w 193"/>
              <a:gd name="T55" fmla="*/ 141 h 193"/>
              <a:gd name="T56" fmla="*/ 24 w 193"/>
              <a:gd name="T57" fmla="*/ 123 h 193"/>
              <a:gd name="T58" fmla="*/ 26 w 193"/>
              <a:gd name="T59" fmla="*/ 117 h 193"/>
              <a:gd name="T60" fmla="*/ 36 w 193"/>
              <a:gd name="T61" fmla="*/ 118 h 193"/>
              <a:gd name="T62" fmla="*/ 50 w 193"/>
              <a:gd name="T63" fmla="*/ 119 h 193"/>
              <a:gd name="T64" fmla="*/ 60 w 193"/>
              <a:gd name="T65" fmla="*/ 122 h 193"/>
              <a:gd name="T66" fmla="*/ 72 w 193"/>
              <a:gd name="T67" fmla="*/ 142 h 193"/>
              <a:gd name="T68" fmla="*/ 112 w 193"/>
              <a:gd name="T69" fmla="*/ 84 h 193"/>
              <a:gd name="T70" fmla="*/ 103 w 193"/>
              <a:gd name="T71" fmla="*/ 84 h 193"/>
              <a:gd name="T72" fmla="*/ 87 w 193"/>
              <a:gd name="T73" fmla="*/ 84 h 193"/>
              <a:gd name="T74" fmla="*/ 98 w 193"/>
              <a:gd name="T75" fmla="*/ 30 h 193"/>
              <a:gd name="T76" fmla="*/ 102 w 193"/>
              <a:gd name="T77" fmla="*/ 31 h 193"/>
              <a:gd name="T78" fmla="*/ 121 w 193"/>
              <a:gd name="T79" fmla="*/ 42 h 193"/>
              <a:gd name="T80" fmla="*/ 130 w 193"/>
              <a:gd name="T81" fmla="*/ 55 h 193"/>
              <a:gd name="T82" fmla="*/ 127 w 193"/>
              <a:gd name="T83" fmla="*/ 65 h 193"/>
              <a:gd name="T84" fmla="*/ 124 w 193"/>
              <a:gd name="T85" fmla="*/ 74 h 193"/>
              <a:gd name="T86" fmla="*/ 122 w 193"/>
              <a:gd name="T87" fmla="*/ 81 h 193"/>
              <a:gd name="T88" fmla="*/ 167 w 193"/>
              <a:gd name="T89" fmla="*/ 152 h 193"/>
              <a:gd name="T90" fmla="*/ 137 w 193"/>
              <a:gd name="T91" fmla="*/ 170 h 193"/>
              <a:gd name="T92" fmla="*/ 136 w 193"/>
              <a:gd name="T93" fmla="*/ 169 h 193"/>
              <a:gd name="T94" fmla="*/ 134 w 193"/>
              <a:gd name="T95" fmla="*/ 167 h 193"/>
              <a:gd name="T96" fmla="*/ 129 w 193"/>
              <a:gd name="T97" fmla="*/ 163 h 193"/>
              <a:gd name="T98" fmla="*/ 122 w 193"/>
              <a:gd name="T99" fmla="*/ 156 h 193"/>
              <a:gd name="T100" fmla="*/ 134 w 193"/>
              <a:gd name="T101" fmla="*/ 131 h 193"/>
              <a:gd name="T102" fmla="*/ 139 w 193"/>
              <a:gd name="T103" fmla="*/ 121 h 193"/>
              <a:gd name="T104" fmla="*/ 148 w 193"/>
              <a:gd name="T105" fmla="*/ 120 h 193"/>
              <a:gd name="T106" fmla="*/ 171 w 193"/>
              <a:gd name="T107" fmla="*/ 120 h 193"/>
              <a:gd name="T108" fmla="*/ 172 w 193"/>
              <a:gd name="T109" fmla="*/ 133 h 193"/>
              <a:gd name="T110" fmla="*/ 172 w 193"/>
              <a:gd name="T111" fmla="*/ 141 h 193"/>
              <a:gd name="T112" fmla="*/ 171 w 193"/>
              <a:gd name="T113" fmla="*/ 146 h 193"/>
              <a:gd name="T114" fmla="*/ 167 w 193"/>
              <a:gd name="T115" fmla="*/ 15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3" h="193">
                <a:moveTo>
                  <a:pt x="177" y="149"/>
                </a:moveTo>
                <a:cubicBezTo>
                  <a:pt x="178" y="148"/>
                  <a:pt x="178" y="147"/>
                  <a:pt x="178" y="147"/>
                </a:cubicBezTo>
                <a:cubicBezTo>
                  <a:pt x="178" y="147"/>
                  <a:pt x="179" y="146"/>
                  <a:pt x="180" y="145"/>
                </a:cubicBezTo>
                <a:cubicBezTo>
                  <a:pt x="187" y="131"/>
                  <a:pt x="193" y="117"/>
                  <a:pt x="193" y="96"/>
                </a:cubicBezTo>
                <a:cubicBezTo>
                  <a:pt x="193" y="95"/>
                  <a:pt x="192" y="94"/>
                  <a:pt x="192" y="94"/>
                </a:cubicBezTo>
                <a:cubicBezTo>
                  <a:pt x="192" y="93"/>
                  <a:pt x="193" y="93"/>
                  <a:pt x="193" y="92"/>
                </a:cubicBezTo>
                <a:cubicBezTo>
                  <a:pt x="192" y="87"/>
                  <a:pt x="192" y="83"/>
                  <a:pt x="191" y="79"/>
                </a:cubicBezTo>
                <a:cubicBezTo>
                  <a:pt x="191" y="79"/>
                  <a:pt x="191" y="79"/>
                  <a:pt x="191" y="79"/>
                </a:cubicBezTo>
                <a:cubicBezTo>
                  <a:pt x="191" y="79"/>
                  <a:pt x="191" y="79"/>
                  <a:pt x="191" y="79"/>
                </a:cubicBezTo>
                <a:cubicBezTo>
                  <a:pt x="191" y="79"/>
                  <a:pt x="191" y="79"/>
                  <a:pt x="190" y="79"/>
                </a:cubicBezTo>
                <a:cubicBezTo>
                  <a:pt x="190" y="79"/>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89" y="80"/>
                  <a:pt x="189" y="80"/>
                  <a:pt x="189" y="80"/>
                </a:cubicBezTo>
                <a:cubicBezTo>
                  <a:pt x="189" y="80"/>
                  <a:pt x="189" y="80"/>
                  <a:pt x="189" y="80"/>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8" y="81"/>
                  <a:pt x="188" y="81"/>
                  <a:pt x="188" y="81"/>
                </a:cubicBezTo>
                <a:cubicBezTo>
                  <a:pt x="188" y="81"/>
                  <a:pt x="188" y="81"/>
                  <a:pt x="188" y="81"/>
                </a:cubicBezTo>
                <a:cubicBezTo>
                  <a:pt x="188" y="82"/>
                  <a:pt x="188" y="82"/>
                  <a:pt x="187" y="82"/>
                </a:cubicBezTo>
                <a:cubicBezTo>
                  <a:pt x="187" y="82"/>
                  <a:pt x="187" y="82"/>
                  <a:pt x="187" y="82"/>
                </a:cubicBezTo>
                <a:cubicBezTo>
                  <a:pt x="187" y="82"/>
                  <a:pt x="187" y="82"/>
                  <a:pt x="187" y="82"/>
                </a:cubicBezTo>
                <a:cubicBezTo>
                  <a:pt x="186" y="82"/>
                  <a:pt x="186" y="82"/>
                  <a:pt x="186" y="82"/>
                </a:cubicBezTo>
                <a:cubicBezTo>
                  <a:pt x="186" y="82"/>
                  <a:pt x="186" y="82"/>
                  <a:pt x="186" y="82"/>
                </a:cubicBezTo>
                <a:cubicBezTo>
                  <a:pt x="186" y="82"/>
                  <a:pt x="186" y="82"/>
                  <a:pt x="186" y="82"/>
                </a:cubicBezTo>
                <a:cubicBezTo>
                  <a:pt x="186" y="82"/>
                  <a:pt x="185" y="82"/>
                  <a:pt x="185" y="82"/>
                </a:cubicBezTo>
                <a:cubicBezTo>
                  <a:pt x="185" y="82"/>
                  <a:pt x="185" y="82"/>
                  <a:pt x="185" y="82"/>
                </a:cubicBezTo>
                <a:cubicBezTo>
                  <a:pt x="185" y="82"/>
                  <a:pt x="184" y="82"/>
                  <a:pt x="183" y="83"/>
                </a:cubicBezTo>
                <a:cubicBezTo>
                  <a:pt x="183" y="82"/>
                  <a:pt x="183" y="81"/>
                  <a:pt x="183" y="81"/>
                </a:cubicBezTo>
                <a:cubicBezTo>
                  <a:pt x="183" y="80"/>
                  <a:pt x="182" y="80"/>
                  <a:pt x="182" y="79"/>
                </a:cubicBezTo>
                <a:cubicBezTo>
                  <a:pt x="182" y="79"/>
                  <a:pt x="182" y="79"/>
                  <a:pt x="182" y="78"/>
                </a:cubicBezTo>
                <a:cubicBezTo>
                  <a:pt x="182" y="78"/>
                  <a:pt x="181" y="77"/>
                  <a:pt x="181" y="77"/>
                </a:cubicBezTo>
                <a:cubicBezTo>
                  <a:pt x="181" y="77"/>
                  <a:pt x="181" y="76"/>
                  <a:pt x="181" y="76"/>
                </a:cubicBezTo>
                <a:cubicBezTo>
                  <a:pt x="181" y="76"/>
                  <a:pt x="180" y="75"/>
                  <a:pt x="180" y="74"/>
                </a:cubicBezTo>
                <a:cubicBezTo>
                  <a:pt x="180" y="74"/>
                  <a:pt x="180" y="74"/>
                  <a:pt x="179" y="73"/>
                </a:cubicBezTo>
                <a:cubicBezTo>
                  <a:pt x="179" y="73"/>
                  <a:pt x="179" y="73"/>
                  <a:pt x="179" y="73"/>
                </a:cubicBezTo>
                <a:cubicBezTo>
                  <a:pt x="179" y="73"/>
                  <a:pt x="179" y="72"/>
                  <a:pt x="179" y="72"/>
                </a:cubicBezTo>
                <a:cubicBezTo>
                  <a:pt x="179" y="72"/>
                  <a:pt x="179" y="72"/>
                  <a:pt x="179" y="72"/>
                </a:cubicBezTo>
                <a:cubicBezTo>
                  <a:pt x="179" y="72"/>
                  <a:pt x="178" y="71"/>
                  <a:pt x="178" y="71"/>
                </a:cubicBezTo>
                <a:cubicBezTo>
                  <a:pt x="178" y="70"/>
                  <a:pt x="178" y="70"/>
                  <a:pt x="178" y="70"/>
                </a:cubicBezTo>
                <a:cubicBezTo>
                  <a:pt x="178" y="70"/>
                  <a:pt x="178" y="70"/>
                  <a:pt x="178" y="70"/>
                </a:cubicBezTo>
                <a:cubicBezTo>
                  <a:pt x="177" y="69"/>
                  <a:pt x="177" y="68"/>
                  <a:pt x="176" y="68"/>
                </a:cubicBezTo>
                <a:cubicBezTo>
                  <a:pt x="176" y="67"/>
                  <a:pt x="176" y="67"/>
                  <a:pt x="176" y="67"/>
                </a:cubicBezTo>
                <a:cubicBezTo>
                  <a:pt x="176" y="66"/>
                  <a:pt x="175" y="66"/>
                  <a:pt x="175" y="65"/>
                </a:cubicBezTo>
                <a:cubicBezTo>
                  <a:pt x="175" y="65"/>
                  <a:pt x="175" y="65"/>
                  <a:pt x="175" y="65"/>
                </a:cubicBezTo>
                <a:cubicBezTo>
                  <a:pt x="174" y="64"/>
                  <a:pt x="173" y="63"/>
                  <a:pt x="173" y="62"/>
                </a:cubicBezTo>
                <a:cubicBezTo>
                  <a:pt x="173" y="62"/>
                  <a:pt x="173" y="62"/>
                  <a:pt x="173" y="62"/>
                </a:cubicBezTo>
                <a:cubicBezTo>
                  <a:pt x="173" y="62"/>
                  <a:pt x="173" y="62"/>
                  <a:pt x="173" y="62"/>
                </a:cubicBezTo>
                <a:cubicBezTo>
                  <a:pt x="172" y="61"/>
                  <a:pt x="172" y="61"/>
                  <a:pt x="172" y="60"/>
                </a:cubicBezTo>
                <a:cubicBezTo>
                  <a:pt x="171" y="60"/>
                  <a:pt x="171" y="60"/>
                  <a:pt x="171" y="60"/>
                </a:cubicBezTo>
                <a:cubicBezTo>
                  <a:pt x="171" y="59"/>
                  <a:pt x="171" y="59"/>
                  <a:pt x="170" y="58"/>
                </a:cubicBezTo>
                <a:cubicBezTo>
                  <a:pt x="169" y="56"/>
                  <a:pt x="167" y="54"/>
                  <a:pt x="166" y="53"/>
                </a:cubicBezTo>
                <a:cubicBezTo>
                  <a:pt x="166" y="53"/>
                  <a:pt x="166" y="53"/>
                  <a:pt x="166" y="53"/>
                </a:cubicBezTo>
                <a:cubicBezTo>
                  <a:pt x="165" y="52"/>
                  <a:pt x="165" y="52"/>
                  <a:pt x="165" y="51"/>
                </a:cubicBezTo>
                <a:cubicBezTo>
                  <a:pt x="164" y="51"/>
                  <a:pt x="164" y="51"/>
                  <a:pt x="164" y="51"/>
                </a:cubicBezTo>
                <a:cubicBezTo>
                  <a:pt x="164" y="51"/>
                  <a:pt x="164" y="51"/>
                  <a:pt x="164" y="51"/>
                </a:cubicBezTo>
                <a:cubicBezTo>
                  <a:pt x="163" y="50"/>
                  <a:pt x="163" y="50"/>
                  <a:pt x="163" y="50"/>
                </a:cubicBezTo>
                <a:cubicBezTo>
                  <a:pt x="163" y="49"/>
                  <a:pt x="163" y="49"/>
                  <a:pt x="164" y="48"/>
                </a:cubicBezTo>
                <a:cubicBezTo>
                  <a:pt x="164" y="47"/>
                  <a:pt x="164" y="46"/>
                  <a:pt x="164" y="44"/>
                </a:cubicBezTo>
                <a:cubicBezTo>
                  <a:pt x="164" y="43"/>
                  <a:pt x="164" y="43"/>
                  <a:pt x="164" y="42"/>
                </a:cubicBezTo>
                <a:cubicBezTo>
                  <a:pt x="164" y="41"/>
                  <a:pt x="164" y="40"/>
                  <a:pt x="164" y="39"/>
                </a:cubicBezTo>
                <a:cubicBezTo>
                  <a:pt x="164" y="39"/>
                  <a:pt x="164" y="39"/>
                  <a:pt x="164" y="39"/>
                </a:cubicBezTo>
                <a:cubicBezTo>
                  <a:pt x="164" y="38"/>
                  <a:pt x="164" y="37"/>
                  <a:pt x="164" y="37"/>
                </a:cubicBezTo>
                <a:cubicBezTo>
                  <a:pt x="164" y="36"/>
                  <a:pt x="164" y="36"/>
                  <a:pt x="164" y="36"/>
                </a:cubicBezTo>
                <a:cubicBezTo>
                  <a:pt x="164" y="35"/>
                  <a:pt x="164" y="34"/>
                  <a:pt x="164" y="34"/>
                </a:cubicBezTo>
                <a:cubicBezTo>
                  <a:pt x="164" y="34"/>
                  <a:pt x="164" y="33"/>
                  <a:pt x="164" y="33"/>
                </a:cubicBezTo>
                <a:cubicBezTo>
                  <a:pt x="164" y="33"/>
                  <a:pt x="164" y="33"/>
                  <a:pt x="164" y="33"/>
                </a:cubicBezTo>
                <a:cubicBezTo>
                  <a:pt x="163" y="32"/>
                  <a:pt x="163" y="31"/>
                  <a:pt x="163" y="31"/>
                </a:cubicBezTo>
                <a:cubicBezTo>
                  <a:pt x="165" y="31"/>
                  <a:pt x="167" y="33"/>
                  <a:pt x="169" y="34"/>
                </a:cubicBezTo>
                <a:cubicBezTo>
                  <a:pt x="169" y="34"/>
                  <a:pt x="169" y="34"/>
                  <a:pt x="169" y="34"/>
                </a:cubicBezTo>
                <a:cubicBezTo>
                  <a:pt x="169" y="35"/>
                  <a:pt x="169" y="35"/>
                  <a:pt x="170" y="35"/>
                </a:cubicBezTo>
                <a:cubicBezTo>
                  <a:pt x="170" y="35"/>
                  <a:pt x="170" y="35"/>
                  <a:pt x="170" y="35"/>
                </a:cubicBezTo>
                <a:cubicBezTo>
                  <a:pt x="170" y="35"/>
                  <a:pt x="170" y="35"/>
                  <a:pt x="170" y="35"/>
                </a:cubicBezTo>
                <a:cubicBezTo>
                  <a:pt x="170" y="35"/>
                  <a:pt x="170" y="35"/>
                  <a:pt x="170" y="35"/>
                </a:cubicBezTo>
                <a:cubicBezTo>
                  <a:pt x="170" y="35"/>
                  <a:pt x="170" y="36"/>
                  <a:pt x="170" y="36"/>
                </a:cubicBezTo>
                <a:cubicBezTo>
                  <a:pt x="171" y="36"/>
                  <a:pt x="171" y="36"/>
                  <a:pt x="171" y="36"/>
                </a:cubicBezTo>
                <a:cubicBezTo>
                  <a:pt x="171" y="36"/>
                  <a:pt x="171" y="36"/>
                  <a:pt x="171" y="36"/>
                </a:cubicBezTo>
                <a:cubicBezTo>
                  <a:pt x="171" y="35"/>
                  <a:pt x="171" y="35"/>
                  <a:pt x="171" y="34"/>
                </a:cubicBezTo>
                <a:cubicBezTo>
                  <a:pt x="160" y="21"/>
                  <a:pt x="145" y="12"/>
                  <a:pt x="129" y="6"/>
                </a:cubicBezTo>
                <a:cubicBezTo>
                  <a:pt x="128" y="5"/>
                  <a:pt x="128" y="6"/>
                  <a:pt x="127" y="6"/>
                </a:cubicBezTo>
                <a:cubicBezTo>
                  <a:pt x="128" y="5"/>
                  <a:pt x="127" y="5"/>
                  <a:pt x="127" y="5"/>
                </a:cubicBezTo>
                <a:cubicBezTo>
                  <a:pt x="117" y="2"/>
                  <a:pt x="107" y="0"/>
                  <a:pt x="96" y="0"/>
                </a:cubicBezTo>
                <a:cubicBezTo>
                  <a:pt x="85" y="0"/>
                  <a:pt x="75" y="1"/>
                  <a:pt x="66" y="5"/>
                </a:cubicBezTo>
                <a:cubicBezTo>
                  <a:pt x="65" y="6"/>
                  <a:pt x="65" y="6"/>
                  <a:pt x="65" y="6"/>
                </a:cubicBezTo>
                <a:cubicBezTo>
                  <a:pt x="65" y="6"/>
                  <a:pt x="62" y="6"/>
                  <a:pt x="60" y="7"/>
                </a:cubicBezTo>
                <a:cubicBezTo>
                  <a:pt x="45" y="13"/>
                  <a:pt x="31" y="24"/>
                  <a:pt x="21" y="37"/>
                </a:cubicBezTo>
                <a:cubicBezTo>
                  <a:pt x="20" y="37"/>
                  <a:pt x="20" y="38"/>
                  <a:pt x="20" y="38"/>
                </a:cubicBezTo>
                <a:cubicBezTo>
                  <a:pt x="22" y="37"/>
                  <a:pt x="26" y="33"/>
                  <a:pt x="30" y="31"/>
                </a:cubicBezTo>
                <a:cubicBezTo>
                  <a:pt x="30" y="31"/>
                  <a:pt x="30" y="31"/>
                  <a:pt x="30" y="31"/>
                </a:cubicBezTo>
                <a:cubicBezTo>
                  <a:pt x="31" y="30"/>
                  <a:pt x="31" y="30"/>
                  <a:pt x="31" y="30"/>
                </a:cubicBezTo>
                <a:cubicBezTo>
                  <a:pt x="31" y="30"/>
                  <a:pt x="31" y="30"/>
                  <a:pt x="32" y="30"/>
                </a:cubicBezTo>
                <a:cubicBezTo>
                  <a:pt x="32" y="30"/>
                  <a:pt x="32" y="30"/>
                  <a:pt x="32" y="29"/>
                </a:cubicBezTo>
                <a:cubicBezTo>
                  <a:pt x="32" y="29"/>
                  <a:pt x="33" y="29"/>
                  <a:pt x="33" y="29"/>
                </a:cubicBezTo>
                <a:cubicBezTo>
                  <a:pt x="33" y="29"/>
                  <a:pt x="33" y="29"/>
                  <a:pt x="33" y="29"/>
                </a:cubicBezTo>
                <a:cubicBezTo>
                  <a:pt x="33" y="29"/>
                  <a:pt x="33" y="29"/>
                  <a:pt x="34" y="29"/>
                </a:cubicBezTo>
                <a:cubicBezTo>
                  <a:pt x="34" y="29"/>
                  <a:pt x="34" y="29"/>
                  <a:pt x="34" y="29"/>
                </a:cubicBezTo>
                <a:cubicBezTo>
                  <a:pt x="34" y="29"/>
                  <a:pt x="34" y="29"/>
                  <a:pt x="34" y="29"/>
                </a:cubicBezTo>
                <a:cubicBezTo>
                  <a:pt x="34" y="29"/>
                  <a:pt x="34" y="29"/>
                  <a:pt x="34" y="28"/>
                </a:cubicBezTo>
                <a:cubicBezTo>
                  <a:pt x="34" y="29"/>
                  <a:pt x="34" y="29"/>
                  <a:pt x="34" y="29"/>
                </a:cubicBezTo>
                <a:cubicBezTo>
                  <a:pt x="34" y="29"/>
                  <a:pt x="34" y="29"/>
                  <a:pt x="34" y="29"/>
                </a:cubicBezTo>
                <a:cubicBezTo>
                  <a:pt x="34" y="30"/>
                  <a:pt x="34" y="30"/>
                  <a:pt x="34" y="30"/>
                </a:cubicBezTo>
                <a:cubicBezTo>
                  <a:pt x="34" y="30"/>
                  <a:pt x="34" y="30"/>
                  <a:pt x="34" y="31"/>
                </a:cubicBezTo>
                <a:cubicBezTo>
                  <a:pt x="34" y="31"/>
                  <a:pt x="34" y="32"/>
                  <a:pt x="34" y="33"/>
                </a:cubicBezTo>
                <a:cubicBezTo>
                  <a:pt x="34" y="33"/>
                  <a:pt x="34" y="33"/>
                  <a:pt x="34" y="33"/>
                </a:cubicBezTo>
                <a:cubicBezTo>
                  <a:pt x="34" y="33"/>
                  <a:pt x="34" y="34"/>
                  <a:pt x="33" y="35"/>
                </a:cubicBezTo>
                <a:cubicBezTo>
                  <a:pt x="33" y="35"/>
                  <a:pt x="33" y="35"/>
                  <a:pt x="33" y="35"/>
                </a:cubicBezTo>
                <a:cubicBezTo>
                  <a:pt x="33" y="35"/>
                  <a:pt x="33" y="36"/>
                  <a:pt x="33" y="36"/>
                </a:cubicBezTo>
                <a:cubicBezTo>
                  <a:pt x="33" y="37"/>
                  <a:pt x="33" y="37"/>
                  <a:pt x="33" y="37"/>
                </a:cubicBezTo>
                <a:cubicBezTo>
                  <a:pt x="33" y="37"/>
                  <a:pt x="33" y="38"/>
                  <a:pt x="33" y="38"/>
                </a:cubicBezTo>
                <a:cubicBezTo>
                  <a:pt x="33" y="39"/>
                  <a:pt x="33" y="39"/>
                  <a:pt x="33" y="39"/>
                </a:cubicBezTo>
                <a:cubicBezTo>
                  <a:pt x="33" y="39"/>
                  <a:pt x="33" y="39"/>
                  <a:pt x="33" y="40"/>
                </a:cubicBezTo>
                <a:cubicBezTo>
                  <a:pt x="33" y="40"/>
                  <a:pt x="33" y="41"/>
                  <a:pt x="33" y="42"/>
                </a:cubicBezTo>
                <a:cubicBezTo>
                  <a:pt x="33" y="42"/>
                  <a:pt x="33" y="42"/>
                  <a:pt x="33" y="42"/>
                </a:cubicBezTo>
                <a:cubicBezTo>
                  <a:pt x="33" y="43"/>
                  <a:pt x="33" y="43"/>
                  <a:pt x="33" y="44"/>
                </a:cubicBezTo>
                <a:cubicBezTo>
                  <a:pt x="33" y="45"/>
                  <a:pt x="33" y="45"/>
                  <a:pt x="33" y="46"/>
                </a:cubicBezTo>
                <a:cubicBezTo>
                  <a:pt x="33" y="46"/>
                  <a:pt x="33" y="46"/>
                  <a:pt x="33" y="47"/>
                </a:cubicBezTo>
                <a:cubicBezTo>
                  <a:pt x="33" y="47"/>
                  <a:pt x="33" y="47"/>
                  <a:pt x="33" y="47"/>
                </a:cubicBezTo>
                <a:cubicBezTo>
                  <a:pt x="34" y="48"/>
                  <a:pt x="34" y="49"/>
                  <a:pt x="34" y="49"/>
                </a:cubicBezTo>
                <a:cubicBezTo>
                  <a:pt x="33" y="50"/>
                  <a:pt x="32" y="51"/>
                  <a:pt x="31" y="51"/>
                </a:cubicBezTo>
                <a:cubicBezTo>
                  <a:pt x="31" y="51"/>
                  <a:pt x="31" y="52"/>
                  <a:pt x="31" y="52"/>
                </a:cubicBezTo>
                <a:cubicBezTo>
                  <a:pt x="30" y="52"/>
                  <a:pt x="30" y="52"/>
                  <a:pt x="30" y="53"/>
                </a:cubicBezTo>
                <a:cubicBezTo>
                  <a:pt x="29" y="53"/>
                  <a:pt x="29" y="53"/>
                  <a:pt x="29" y="54"/>
                </a:cubicBezTo>
                <a:cubicBezTo>
                  <a:pt x="28" y="54"/>
                  <a:pt x="28" y="54"/>
                  <a:pt x="28" y="55"/>
                </a:cubicBezTo>
                <a:cubicBezTo>
                  <a:pt x="28" y="55"/>
                  <a:pt x="27" y="55"/>
                  <a:pt x="27" y="55"/>
                </a:cubicBezTo>
                <a:cubicBezTo>
                  <a:pt x="27" y="56"/>
                  <a:pt x="26" y="56"/>
                  <a:pt x="26" y="56"/>
                </a:cubicBezTo>
                <a:cubicBezTo>
                  <a:pt x="26" y="57"/>
                  <a:pt x="25" y="57"/>
                  <a:pt x="25" y="58"/>
                </a:cubicBezTo>
                <a:cubicBezTo>
                  <a:pt x="25" y="58"/>
                  <a:pt x="24" y="59"/>
                  <a:pt x="24" y="59"/>
                </a:cubicBezTo>
                <a:cubicBezTo>
                  <a:pt x="24" y="59"/>
                  <a:pt x="24" y="59"/>
                  <a:pt x="24" y="59"/>
                </a:cubicBezTo>
                <a:cubicBezTo>
                  <a:pt x="24" y="59"/>
                  <a:pt x="23" y="60"/>
                  <a:pt x="23" y="60"/>
                </a:cubicBezTo>
                <a:cubicBezTo>
                  <a:pt x="23" y="60"/>
                  <a:pt x="22" y="61"/>
                  <a:pt x="22" y="62"/>
                </a:cubicBezTo>
                <a:cubicBezTo>
                  <a:pt x="22" y="62"/>
                  <a:pt x="22" y="62"/>
                  <a:pt x="22" y="62"/>
                </a:cubicBezTo>
                <a:cubicBezTo>
                  <a:pt x="22" y="62"/>
                  <a:pt x="21" y="63"/>
                  <a:pt x="21" y="63"/>
                </a:cubicBezTo>
                <a:cubicBezTo>
                  <a:pt x="21" y="63"/>
                  <a:pt x="21" y="64"/>
                  <a:pt x="20" y="64"/>
                </a:cubicBezTo>
                <a:cubicBezTo>
                  <a:pt x="20" y="64"/>
                  <a:pt x="20" y="64"/>
                  <a:pt x="20" y="64"/>
                </a:cubicBezTo>
                <a:cubicBezTo>
                  <a:pt x="20" y="65"/>
                  <a:pt x="20" y="65"/>
                  <a:pt x="20" y="65"/>
                </a:cubicBezTo>
                <a:cubicBezTo>
                  <a:pt x="19" y="66"/>
                  <a:pt x="19" y="66"/>
                  <a:pt x="19" y="67"/>
                </a:cubicBezTo>
                <a:cubicBezTo>
                  <a:pt x="19" y="67"/>
                  <a:pt x="19" y="67"/>
                  <a:pt x="19" y="67"/>
                </a:cubicBezTo>
                <a:cubicBezTo>
                  <a:pt x="18" y="68"/>
                  <a:pt x="18" y="69"/>
                  <a:pt x="18" y="70"/>
                </a:cubicBezTo>
                <a:cubicBezTo>
                  <a:pt x="17" y="71"/>
                  <a:pt x="17" y="72"/>
                  <a:pt x="16" y="73"/>
                </a:cubicBezTo>
                <a:cubicBezTo>
                  <a:pt x="16" y="73"/>
                  <a:pt x="16" y="73"/>
                  <a:pt x="16" y="73"/>
                </a:cubicBezTo>
                <a:cubicBezTo>
                  <a:pt x="16" y="74"/>
                  <a:pt x="16" y="75"/>
                  <a:pt x="16" y="75"/>
                </a:cubicBezTo>
                <a:cubicBezTo>
                  <a:pt x="16" y="75"/>
                  <a:pt x="16" y="75"/>
                  <a:pt x="16" y="75"/>
                </a:cubicBezTo>
                <a:cubicBezTo>
                  <a:pt x="15" y="77"/>
                  <a:pt x="15" y="79"/>
                  <a:pt x="14" y="80"/>
                </a:cubicBezTo>
                <a:cubicBezTo>
                  <a:pt x="14" y="81"/>
                  <a:pt x="14" y="82"/>
                  <a:pt x="14" y="83"/>
                </a:cubicBezTo>
                <a:cubicBezTo>
                  <a:pt x="14" y="83"/>
                  <a:pt x="14" y="83"/>
                  <a:pt x="14" y="83"/>
                </a:cubicBezTo>
                <a:cubicBezTo>
                  <a:pt x="14" y="83"/>
                  <a:pt x="14" y="83"/>
                  <a:pt x="14"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2" y="83"/>
                </a:cubicBezTo>
                <a:cubicBezTo>
                  <a:pt x="12" y="83"/>
                  <a:pt x="12" y="83"/>
                  <a:pt x="12" y="83"/>
                </a:cubicBezTo>
                <a:cubicBezTo>
                  <a:pt x="12" y="83"/>
                  <a:pt x="12" y="83"/>
                  <a:pt x="12" y="83"/>
                </a:cubicBezTo>
                <a:cubicBezTo>
                  <a:pt x="12" y="83"/>
                  <a:pt x="12" y="83"/>
                  <a:pt x="12" y="83"/>
                </a:cubicBezTo>
                <a:cubicBezTo>
                  <a:pt x="11" y="83"/>
                  <a:pt x="11" y="83"/>
                  <a:pt x="11" y="83"/>
                </a:cubicBezTo>
                <a:cubicBezTo>
                  <a:pt x="11" y="83"/>
                  <a:pt x="11" y="83"/>
                  <a:pt x="11" y="83"/>
                </a:cubicBezTo>
                <a:cubicBezTo>
                  <a:pt x="10" y="82"/>
                  <a:pt x="10" y="82"/>
                  <a:pt x="10" y="82"/>
                </a:cubicBezTo>
                <a:cubicBezTo>
                  <a:pt x="10" y="82"/>
                  <a:pt x="10" y="82"/>
                  <a:pt x="10" y="82"/>
                </a:cubicBezTo>
                <a:cubicBezTo>
                  <a:pt x="10" y="82"/>
                  <a:pt x="10" y="82"/>
                  <a:pt x="9" y="82"/>
                </a:cubicBezTo>
                <a:cubicBezTo>
                  <a:pt x="9" y="82"/>
                  <a:pt x="9" y="82"/>
                  <a:pt x="9" y="82"/>
                </a:cubicBezTo>
                <a:cubicBezTo>
                  <a:pt x="8" y="82"/>
                  <a:pt x="8" y="82"/>
                  <a:pt x="7" y="82"/>
                </a:cubicBezTo>
                <a:cubicBezTo>
                  <a:pt x="7" y="82"/>
                  <a:pt x="7" y="82"/>
                  <a:pt x="7" y="82"/>
                </a:cubicBezTo>
                <a:cubicBezTo>
                  <a:pt x="6" y="82"/>
                  <a:pt x="6" y="82"/>
                  <a:pt x="6" y="82"/>
                </a:cubicBezTo>
                <a:cubicBezTo>
                  <a:pt x="6" y="82"/>
                  <a:pt x="5" y="82"/>
                  <a:pt x="5" y="82"/>
                </a:cubicBezTo>
                <a:cubicBezTo>
                  <a:pt x="5" y="82"/>
                  <a:pt x="5" y="82"/>
                  <a:pt x="5" y="82"/>
                </a:cubicBezTo>
                <a:cubicBezTo>
                  <a:pt x="5" y="82"/>
                  <a:pt x="5" y="81"/>
                  <a:pt x="5" y="81"/>
                </a:cubicBezTo>
                <a:cubicBezTo>
                  <a:pt x="5" y="81"/>
                  <a:pt x="4" y="81"/>
                  <a:pt x="4" y="81"/>
                </a:cubicBezTo>
                <a:cubicBezTo>
                  <a:pt x="4" y="81"/>
                  <a:pt x="4" y="81"/>
                  <a:pt x="4" y="81"/>
                </a:cubicBezTo>
                <a:cubicBezTo>
                  <a:pt x="4" y="81"/>
                  <a:pt x="4" y="81"/>
                  <a:pt x="4" y="81"/>
                </a:cubicBezTo>
                <a:cubicBezTo>
                  <a:pt x="4" y="81"/>
                  <a:pt x="4" y="81"/>
                  <a:pt x="4" y="81"/>
                </a:cubicBezTo>
                <a:cubicBezTo>
                  <a:pt x="3" y="81"/>
                  <a:pt x="3" y="81"/>
                  <a:pt x="3" y="81"/>
                </a:cubicBezTo>
                <a:cubicBezTo>
                  <a:pt x="3" y="81"/>
                  <a:pt x="3" y="81"/>
                  <a:pt x="3" y="81"/>
                </a:cubicBezTo>
                <a:cubicBezTo>
                  <a:pt x="3" y="81"/>
                  <a:pt x="3" y="81"/>
                  <a:pt x="3" y="81"/>
                </a:cubicBezTo>
                <a:cubicBezTo>
                  <a:pt x="2" y="81"/>
                  <a:pt x="2" y="81"/>
                  <a:pt x="2" y="81"/>
                </a:cubicBezTo>
                <a:cubicBezTo>
                  <a:pt x="1" y="86"/>
                  <a:pt x="0" y="91"/>
                  <a:pt x="0" y="96"/>
                </a:cubicBezTo>
                <a:cubicBezTo>
                  <a:pt x="0" y="113"/>
                  <a:pt x="5" y="129"/>
                  <a:pt x="12" y="143"/>
                </a:cubicBezTo>
                <a:cubicBezTo>
                  <a:pt x="13" y="145"/>
                  <a:pt x="16" y="148"/>
                  <a:pt x="17" y="148"/>
                </a:cubicBezTo>
                <a:cubicBezTo>
                  <a:pt x="16" y="149"/>
                  <a:pt x="16" y="149"/>
                  <a:pt x="17" y="150"/>
                </a:cubicBezTo>
                <a:cubicBezTo>
                  <a:pt x="28" y="168"/>
                  <a:pt x="46" y="181"/>
                  <a:pt x="67" y="188"/>
                </a:cubicBezTo>
                <a:cubicBezTo>
                  <a:pt x="69" y="189"/>
                  <a:pt x="71" y="188"/>
                  <a:pt x="73" y="188"/>
                </a:cubicBezTo>
                <a:cubicBezTo>
                  <a:pt x="73" y="189"/>
                  <a:pt x="76" y="190"/>
                  <a:pt x="78" y="191"/>
                </a:cubicBezTo>
                <a:cubicBezTo>
                  <a:pt x="84" y="192"/>
                  <a:pt x="90" y="193"/>
                  <a:pt x="96" y="193"/>
                </a:cubicBezTo>
                <a:cubicBezTo>
                  <a:pt x="103" y="193"/>
                  <a:pt x="110" y="192"/>
                  <a:pt x="116" y="190"/>
                </a:cubicBezTo>
                <a:cubicBezTo>
                  <a:pt x="118" y="190"/>
                  <a:pt x="121" y="189"/>
                  <a:pt x="122" y="188"/>
                </a:cubicBezTo>
                <a:cubicBezTo>
                  <a:pt x="122" y="188"/>
                  <a:pt x="123" y="188"/>
                  <a:pt x="124" y="188"/>
                </a:cubicBezTo>
                <a:cubicBezTo>
                  <a:pt x="148" y="181"/>
                  <a:pt x="166" y="167"/>
                  <a:pt x="177" y="149"/>
                </a:cubicBezTo>
                <a:close/>
                <a:moveTo>
                  <a:pt x="77" y="153"/>
                </a:moveTo>
                <a:cubicBezTo>
                  <a:pt x="77" y="153"/>
                  <a:pt x="77" y="153"/>
                  <a:pt x="76" y="154"/>
                </a:cubicBezTo>
                <a:cubicBezTo>
                  <a:pt x="76" y="154"/>
                  <a:pt x="76" y="154"/>
                  <a:pt x="76" y="154"/>
                </a:cubicBezTo>
                <a:cubicBezTo>
                  <a:pt x="76" y="154"/>
                  <a:pt x="76" y="155"/>
                  <a:pt x="75" y="155"/>
                </a:cubicBezTo>
                <a:cubicBezTo>
                  <a:pt x="75" y="155"/>
                  <a:pt x="75" y="155"/>
                  <a:pt x="75" y="155"/>
                </a:cubicBezTo>
                <a:cubicBezTo>
                  <a:pt x="75" y="155"/>
                  <a:pt x="75" y="156"/>
                  <a:pt x="74" y="156"/>
                </a:cubicBezTo>
                <a:cubicBezTo>
                  <a:pt x="74" y="156"/>
                  <a:pt x="74" y="156"/>
                  <a:pt x="74" y="156"/>
                </a:cubicBezTo>
                <a:cubicBezTo>
                  <a:pt x="74" y="156"/>
                  <a:pt x="74" y="156"/>
                  <a:pt x="74" y="156"/>
                </a:cubicBezTo>
                <a:cubicBezTo>
                  <a:pt x="74" y="156"/>
                  <a:pt x="74" y="156"/>
                  <a:pt x="74" y="156"/>
                </a:cubicBezTo>
                <a:cubicBezTo>
                  <a:pt x="74" y="157"/>
                  <a:pt x="74" y="157"/>
                  <a:pt x="74" y="157"/>
                </a:cubicBezTo>
                <a:cubicBezTo>
                  <a:pt x="73" y="157"/>
                  <a:pt x="73" y="158"/>
                  <a:pt x="73" y="158"/>
                </a:cubicBezTo>
                <a:cubicBezTo>
                  <a:pt x="73" y="158"/>
                  <a:pt x="73" y="158"/>
                  <a:pt x="73" y="158"/>
                </a:cubicBezTo>
                <a:cubicBezTo>
                  <a:pt x="72" y="158"/>
                  <a:pt x="72" y="159"/>
                  <a:pt x="71" y="159"/>
                </a:cubicBezTo>
                <a:cubicBezTo>
                  <a:pt x="71" y="159"/>
                  <a:pt x="71" y="159"/>
                  <a:pt x="71" y="159"/>
                </a:cubicBezTo>
                <a:cubicBezTo>
                  <a:pt x="71" y="160"/>
                  <a:pt x="70" y="160"/>
                  <a:pt x="70" y="161"/>
                </a:cubicBezTo>
                <a:cubicBezTo>
                  <a:pt x="70" y="161"/>
                  <a:pt x="69" y="161"/>
                  <a:pt x="69" y="161"/>
                </a:cubicBezTo>
                <a:cubicBezTo>
                  <a:pt x="69" y="162"/>
                  <a:pt x="69" y="162"/>
                  <a:pt x="69" y="162"/>
                </a:cubicBezTo>
                <a:cubicBezTo>
                  <a:pt x="68" y="162"/>
                  <a:pt x="68" y="163"/>
                  <a:pt x="67" y="163"/>
                </a:cubicBezTo>
                <a:cubicBezTo>
                  <a:pt x="67" y="163"/>
                  <a:pt x="67" y="163"/>
                  <a:pt x="67" y="163"/>
                </a:cubicBezTo>
                <a:cubicBezTo>
                  <a:pt x="67" y="163"/>
                  <a:pt x="67" y="163"/>
                  <a:pt x="67" y="163"/>
                </a:cubicBezTo>
                <a:cubicBezTo>
                  <a:pt x="67" y="163"/>
                  <a:pt x="67" y="164"/>
                  <a:pt x="66" y="164"/>
                </a:cubicBezTo>
                <a:cubicBezTo>
                  <a:pt x="66" y="164"/>
                  <a:pt x="66" y="164"/>
                  <a:pt x="66" y="164"/>
                </a:cubicBezTo>
                <a:cubicBezTo>
                  <a:pt x="66" y="164"/>
                  <a:pt x="66" y="165"/>
                  <a:pt x="65" y="165"/>
                </a:cubicBezTo>
                <a:cubicBezTo>
                  <a:pt x="65" y="165"/>
                  <a:pt x="65" y="165"/>
                  <a:pt x="65" y="165"/>
                </a:cubicBezTo>
                <a:cubicBezTo>
                  <a:pt x="65" y="165"/>
                  <a:pt x="65" y="165"/>
                  <a:pt x="65" y="165"/>
                </a:cubicBezTo>
                <a:cubicBezTo>
                  <a:pt x="65" y="165"/>
                  <a:pt x="65" y="165"/>
                  <a:pt x="65" y="165"/>
                </a:cubicBezTo>
                <a:cubicBezTo>
                  <a:pt x="64" y="166"/>
                  <a:pt x="64" y="166"/>
                  <a:pt x="64" y="166"/>
                </a:cubicBezTo>
                <a:cubicBezTo>
                  <a:pt x="63" y="166"/>
                  <a:pt x="63" y="166"/>
                  <a:pt x="63" y="166"/>
                </a:cubicBezTo>
                <a:cubicBezTo>
                  <a:pt x="63" y="166"/>
                  <a:pt x="63" y="166"/>
                  <a:pt x="63" y="166"/>
                </a:cubicBezTo>
                <a:cubicBezTo>
                  <a:pt x="63" y="167"/>
                  <a:pt x="63" y="167"/>
                  <a:pt x="63" y="167"/>
                </a:cubicBezTo>
                <a:cubicBezTo>
                  <a:pt x="63" y="167"/>
                  <a:pt x="63" y="167"/>
                  <a:pt x="62" y="167"/>
                </a:cubicBezTo>
                <a:cubicBezTo>
                  <a:pt x="62" y="167"/>
                  <a:pt x="62" y="167"/>
                  <a:pt x="62" y="167"/>
                </a:cubicBezTo>
                <a:cubicBezTo>
                  <a:pt x="62" y="168"/>
                  <a:pt x="62" y="168"/>
                  <a:pt x="62" y="168"/>
                </a:cubicBezTo>
                <a:cubicBezTo>
                  <a:pt x="62" y="168"/>
                  <a:pt x="62" y="168"/>
                  <a:pt x="62" y="168"/>
                </a:cubicBezTo>
                <a:cubicBezTo>
                  <a:pt x="62" y="168"/>
                  <a:pt x="61" y="168"/>
                  <a:pt x="61" y="168"/>
                </a:cubicBezTo>
                <a:cubicBezTo>
                  <a:pt x="61" y="168"/>
                  <a:pt x="61" y="168"/>
                  <a:pt x="61" y="168"/>
                </a:cubicBezTo>
                <a:cubicBezTo>
                  <a:pt x="61" y="168"/>
                  <a:pt x="61" y="168"/>
                  <a:pt x="61" y="168"/>
                </a:cubicBezTo>
                <a:cubicBezTo>
                  <a:pt x="61" y="168"/>
                  <a:pt x="61" y="168"/>
                  <a:pt x="61" y="168"/>
                </a:cubicBezTo>
                <a:cubicBezTo>
                  <a:pt x="61" y="169"/>
                  <a:pt x="60" y="169"/>
                  <a:pt x="60" y="169"/>
                </a:cubicBezTo>
                <a:cubicBezTo>
                  <a:pt x="60" y="169"/>
                  <a:pt x="60" y="169"/>
                  <a:pt x="60" y="169"/>
                </a:cubicBezTo>
                <a:cubicBezTo>
                  <a:pt x="60" y="169"/>
                  <a:pt x="60" y="169"/>
                  <a:pt x="59" y="169"/>
                </a:cubicBezTo>
                <a:cubicBezTo>
                  <a:pt x="59" y="170"/>
                  <a:pt x="59" y="170"/>
                  <a:pt x="59" y="170"/>
                </a:cubicBezTo>
                <a:cubicBezTo>
                  <a:pt x="59" y="170"/>
                  <a:pt x="58" y="170"/>
                  <a:pt x="58" y="170"/>
                </a:cubicBezTo>
                <a:cubicBezTo>
                  <a:pt x="50" y="167"/>
                  <a:pt x="30" y="155"/>
                  <a:pt x="27" y="149"/>
                </a:cubicBezTo>
                <a:cubicBezTo>
                  <a:pt x="26" y="148"/>
                  <a:pt x="26" y="147"/>
                  <a:pt x="26" y="146"/>
                </a:cubicBezTo>
                <a:cubicBezTo>
                  <a:pt x="26" y="146"/>
                  <a:pt x="26" y="146"/>
                  <a:pt x="26" y="146"/>
                </a:cubicBezTo>
                <a:cubicBezTo>
                  <a:pt x="26" y="146"/>
                  <a:pt x="26" y="146"/>
                  <a:pt x="26" y="145"/>
                </a:cubicBezTo>
                <a:cubicBezTo>
                  <a:pt x="26" y="145"/>
                  <a:pt x="26" y="145"/>
                  <a:pt x="26" y="145"/>
                </a:cubicBezTo>
                <a:cubicBezTo>
                  <a:pt x="26" y="145"/>
                  <a:pt x="26" y="145"/>
                  <a:pt x="26" y="145"/>
                </a:cubicBezTo>
                <a:cubicBezTo>
                  <a:pt x="26" y="145"/>
                  <a:pt x="26" y="145"/>
                  <a:pt x="26" y="145"/>
                </a:cubicBezTo>
                <a:cubicBezTo>
                  <a:pt x="26" y="144"/>
                  <a:pt x="26" y="144"/>
                  <a:pt x="26" y="144"/>
                </a:cubicBezTo>
                <a:cubicBezTo>
                  <a:pt x="26" y="144"/>
                  <a:pt x="26" y="144"/>
                  <a:pt x="26" y="144"/>
                </a:cubicBezTo>
                <a:cubicBezTo>
                  <a:pt x="26" y="143"/>
                  <a:pt x="26" y="143"/>
                  <a:pt x="26" y="143"/>
                </a:cubicBezTo>
                <a:cubicBezTo>
                  <a:pt x="26" y="143"/>
                  <a:pt x="25" y="143"/>
                  <a:pt x="25" y="143"/>
                </a:cubicBezTo>
                <a:cubicBezTo>
                  <a:pt x="25" y="142"/>
                  <a:pt x="25" y="142"/>
                  <a:pt x="25" y="142"/>
                </a:cubicBezTo>
                <a:cubicBezTo>
                  <a:pt x="25" y="142"/>
                  <a:pt x="25" y="141"/>
                  <a:pt x="25" y="141"/>
                </a:cubicBezTo>
                <a:cubicBezTo>
                  <a:pt x="25" y="141"/>
                  <a:pt x="25" y="141"/>
                  <a:pt x="25" y="140"/>
                </a:cubicBezTo>
                <a:cubicBezTo>
                  <a:pt x="25" y="140"/>
                  <a:pt x="25" y="140"/>
                  <a:pt x="25" y="140"/>
                </a:cubicBezTo>
                <a:cubicBezTo>
                  <a:pt x="25" y="139"/>
                  <a:pt x="25" y="138"/>
                  <a:pt x="25" y="137"/>
                </a:cubicBezTo>
                <a:cubicBezTo>
                  <a:pt x="25" y="137"/>
                  <a:pt x="25" y="137"/>
                  <a:pt x="25" y="137"/>
                </a:cubicBezTo>
                <a:cubicBezTo>
                  <a:pt x="24" y="134"/>
                  <a:pt x="24" y="130"/>
                  <a:pt x="24" y="127"/>
                </a:cubicBezTo>
                <a:cubicBezTo>
                  <a:pt x="24" y="127"/>
                  <a:pt x="24" y="127"/>
                  <a:pt x="24" y="127"/>
                </a:cubicBezTo>
                <a:cubicBezTo>
                  <a:pt x="24" y="126"/>
                  <a:pt x="24" y="126"/>
                  <a:pt x="24" y="125"/>
                </a:cubicBezTo>
                <a:cubicBezTo>
                  <a:pt x="24" y="125"/>
                  <a:pt x="24" y="125"/>
                  <a:pt x="24" y="125"/>
                </a:cubicBezTo>
                <a:cubicBezTo>
                  <a:pt x="24" y="124"/>
                  <a:pt x="24" y="124"/>
                  <a:pt x="24" y="123"/>
                </a:cubicBezTo>
                <a:cubicBezTo>
                  <a:pt x="24" y="123"/>
                  <a:pt x="24" y="123"/>
                  <a:pt x="24" y="123"/>
                </a:cubicBezTo>
                <a:cubicBezTo>
                  <a:pt x="24" y="122"/>
                  <a:pt x="24" y="122"/>
                  <a:pt x="24" y="121"/>
                </a:cubicBezTo>
                <a:cubicBezTo>
                  <a:pt x="24" y="121"/>
                  <a:pt x="24" y="121"/>
                  <a:pt x="24" y="121"/>
                </a:cubicBezTo>
                <a:cubicBezTo>
                  <a:pt x="24" y="121"/>
                  <a:pt x="24" y="120"/>
                  <a:pt x="24" y="120"/>
                </a:cubicBezTo>
                <a:cubicBezTo>
                  <a:pt x="24" y="120"/>
                  <a:pt x="24" y="120"/>
                  <a:pt x="24" y="119"/>
                </a:cubicBezTo>
                <a:cubicBezTo>
                  <a:pt x="24" y="119"/>
                  <a:pt x="24" y="119"/>
                  <a:pt x="24" y="118"/>
                </a:cubicBezTo>
                <a:cubicBezTo>
                  <a:pt x="24" y="118"/>
                  <a:pt x="24" y="118"/>
                  <a:pt x="24" y="118"/>
                </a:cubicBezTo>
                <a:cubicBezTo>
                  <a:pt x="25" y="118"/>
                  <a:pt x="25" y="117"/>
                  <a:pt x="25" y="117"/>
                </a:cubicBezTo>
                <a:cubicBezTo>
                  <a:pt x="25" y="117"/>
                  <a:pt x="26" y="117"/>
                  <a:pt x="26" y="117"/>
                </a:cubicBezTo>
                <a:cubicBezTo>
                  <a:pt x="26" y="117"/>
                  <a:pt x="27" y="117"/>
                  <a:pt x="27" y="117"/>
                </a:cubicBezTo>
                <a:cubicBezTo>
                  <a:pt x="27" y="117"/>
                  <a:pt x="27" y="117"/>
                  <a:pt x="28" y="117"/>
                </a:cubicBezTo>
                <a:cubicBezTo>
                  <a:pt x="28" y="118"/>
                  <a:pt x="28" y="118"/>
                  <a:pt x="29" y="118"/>
                </a:cubicBezTo>
                <a:cubicBezTo>
                  <a:pt x="29" y="118"/>
                  <a:pt x="29" y="118"/>
                  <a:pt x="29" y="118"/>
                </a:cubicBezTo>
                <a:cubicBezTo>
                  <a:pt x="30" y="118"/>
                  <a:pt x="30" y="118"/>
                  <a:pt x="31" y="118"/>
                </a:cubicBezTo>
                <a:cubicBezTo>
                  <a:pt x="31" y="118"/>
                  <a:pt x="31" y="118"/>
                  <a:pt x="31" y="118"/>
                </a:cubicBezTo>
                <a:cubicBezTo>
                  <a:pt x="32" y="118"/>
                  <a:pt x="32" y="118"/>
                  <a:pt x="33" y="118"/>
                </a:cubicBezTo>
                <a:cubicBezTo>
                  <a:pt x="33" y="118"/>
                  <a:pt x="33" y="118"/>
                  <a:pt x="33" y="118"/>
                </a:cubicBezTo>
                <a:cubicBezTo>
                  <a:pt x="34" y="118"/>
                  <a:pt x="35" y="118"/>
                  <a:pt x="36" y="118"/>
                </a:cubicBezTo>
                <a:cubicBezTo>
                  <a:pt x="36" y="118"/>
                  <a:pt x="36" y="118"/>
                  <a:pt x="36" y="118"/>
                </a:cubicBezTo>
                <a:cubicBezTo>
                  <a:pt x="37" y="118"/>
                  <a:pt x="38" y="119"/>
                  <a:pt x="39" y="119"/>
                </a:cubicBezTo>
                <a:cubicBezTo>
                  <a:pt x="39" y="119"/>
                  <a:pt x="39" y="119"/>
                  <a:pt x="39" y="119"/>
                </a:cubicBezTo>
                <a:cubicBezTo>
                  <a:pt x="40" y="119"/>
                  <a:pt x="41" y="119"/>
                  <a:pt x="42" y="119"/>
                </a:cubicBezTo>
                <a:cubicBezTo>
                  <a:pt x="43" y="119"/>
                  <a:pt x="43" y="119"/>
                  <a:pt x="43" y="119"/>
                </a:cubicBezTo>
                <a:cubicBezTo>
                  <a:pt x="44" y="119"/>
                  <a:pt x="45" y="119"/>
                  <a:pt x="46" y="119"/>
                </a:cubicBezTo>
                <a:cubicBezTo>
                  <a:pt x="46" y="119"/>
                  <a:pt x="46" y="119"/>
                  <a:pt x="47" y="119"/>
                </a:cubicBezTo>
                <a:cubicBezTo>
                  <a:pt x="47" y="119"/>
                  <a:pt x="48" y="119"/>
                  <a:pt x="49" y="119"/>
                </a:cubicBezTo>
                <a:cubicBezTo>
                  <a:pt x="49" y="119"/>
                  <a:pt x="49" y="119"/>
                  <a:pt x="50" y="119"/>
                </a:cubicBezTo>
                <a:cubicBezTo>
                  <a:pt x="50" y="119"/>
                  <a:pt x="50" y="119"/>
                  <a:pt x="50" y="119"/>
                </a:cubicBezTo>
                <a:cubicBezTo>
                  <a:pt x="51" y="119"/>
                  <a:pt x="52" y="119"/>
                  <a:pt x="53" y="119"/>
                </a:cubicBezTo>
                <a:cubicBezTo>
                  <a:pt x="53" y="119"/>
                  <a:pt x="53" y="119"/>
                  <a:pt x="53" y="119"/>
                </a:cubicBezTo>
                <a:cubicBezTo>
                  <a:pt x="53" y="119"/>
                  <a:pt x="53" y="119"/>
                  <a:pt x="53" y="119"/>
                </a:cubicBezTo>
                <a:cubicBezTo>
                  <a:pt x="54" y="119"/>
                  <a:pt x="55" y="119"/>
                  <a:pt x="55" y="119"/>
                </a:cubicBezTo>
                <a:cubicBezTo>
                  <a:pt x="56" y="119"/>
                  <a:pt x="56" y="119"/>
                  <a:pt x="56" y="119"/>
                </a:cubicBezTo>
                <a:cubicBezTo>
                  <a:pt x="57" y="119"/>
                  <a:pt x="58" y="119"/>
                  <a:pt x="59" y="119"/>
                </a:cubicBezTo>
                <a:cubicBezTo>
                  <a:pt x="59" y="120"/>
                  <a:pt x="60" y="121"/>
                  <a:pt x="60" y="122"/>
                </a:cubicBezTo>
                <a:cubicBezTo>
                  <a:pt x="60" y="122"/>
                  <a:pt x="60" y="122"/>
                  <a:pt x="60" y="122"/>
                </a:cubicBezTo>
                <a:cubicBezTo>
                  <a:pt x="61" y="123"/>
                  <a:pt x="61" y="124"/>
                  <a:pt x="61" y="124"/>
                </a:cubicBezTo>
                <a:cubicBezTo>
                  <a:pt x="62" y="125"/>
                  <a:pt x="62" y="125"/>
                  <a:pt x="62" y="126"/>
                </a:cubicBezTo>
                <a:cubicBezTo>
                  <a:pt x="62" y="126"/>
                  <a:pt x="62" y="127"/>
                  <a:pt x="63" y="127"/>
                </a:cubicBezTo>
                <a:cubicBezTo>
                  <a:pt x="63" y="128"/>
                  <a:pt x="64" y="129"/>
                  <a:pt x="64" y="130"/>
                </a:cubicBezTo>
                <a:cubicBezTo>
                  <a:pt x="64" y="130"/>
                  <a:pt x="64" y="130"/>
                  <a:pt x="65" y="130"/>
                </a:cubicBezTo>
                <a:cubicBezTo>
                  <a:pt x="65" y="132"/>
                  <a:pt x="66" y="133"/>
                  <a:pt x="67" y="134"/>
                </a:cubicBezTo>
                <a:cubicBezTo>
                  <a:pt x="67" y="134"/>
                  <a:pt x="67" y="134"/>
                  <a:pt x="67" y="134"/>
                </a:cubicBezTo>
                <a:cubicBezTo>
                  <a:pt x="68" y="137"/>
                  <a:pt x="70" y="140"/>
                  <a:pt x="72" y="142"/>
                </a:cubicBezTo>
                <a:cubicBezTo>
                  <a:pt x="72" y="142"/>
                  <a:pt x="72" y="142"/>
                  <a:pt x="72" y="142"/>
                </a:cubicBezTo>
                <a:cubicBezTo>
                  <a:pt x="72" y="143"/>
                  <a:pt x="73" y="144"/>
                  <a:pt x="73" y="144"/>
                </a:cubicBezTo>
                <a:cubicBezTo>
                  <a:pt x="73" y="145"/>
                  <a:pt x="73" y="145"/>
                  <a:pt x="74" y="145"/>
                </a:cubicBezTo>
                <a:cubicBezTo>
                  <a:pt x="74" y="145"/>
                  <a:pt x="74" y="146"/>
                  <a:pt x="74" y="146"/>
                </a:cubicBezTo>
                <a:cubicBezTo>
                  <a:pt x="76" y="148"/>
                  <a:pt x="77" y="150"/>
                  <a:pt x="78" y="152"/>
                </a:cubicBezTo>
                <a:cubicBezTo>
                  <a:pt x="78" y="152"/>
                  <a:pt x="77" y="152"/>
                  <a:pt x="77" y="153"/>
                </a:cubicBezTo>
                <a:close/>
                <a:moveTo>
                  <a:pt x="116" y="84"/>
                </a:moveTo>
                <a:cubicBezTo>
                  <a:pt x="116" y="84"/>
                  <a:pt x="115" y="84"/>
                  <a:pt x="115" y="84"/>
                </a:cubicBezTo>
                <a:cubicBezTo>
                  <a:pt x="114" y="84"/>
                  <a:pt x="114" y="84"/>
                  <a:pt x="114" y="84"/>
                </a:cubicBezTo>
                <a:cubicBezTo>
                  <a:pt x="113" y="84"/>
                  <a:pt x="113" y="84"/>
                  <a:pt x="112" y="84"/>
                </a:cubicBezTo>
                <a:cubicBezTo>
                  <a:pt x="112" y="84"/>
                  <a:pt x="112" y="84"/>
                  <a:pt x="112" y="84"/>
                </a:cubicBezTo>
                <a:cubicBezTo>
                  <a:pt x="111" y="84"/>
                  <a:pt x="111" y="84"/>
                  <a:pt x="110" y="84"/>
                </a:cubicBezTo>
                <a:cubicBezTo>
                  <a:pt x="110" y="84"/>
                  <a:pt x="110" y="84"/>
                  <a:pt x="110" y="84"/>
                </a:cubicBezTo>
                <a:cubicBezTo>
                  <a:pt x="109" y="84"/>
                  <a:pt x="109" y="84"/>
                  <a:pt x="109" y="84"/>
                </a:cubicBezTo>
                <a:cubicBezTo>
                  <a:pt x="109" y="84"/>
                  <a:pt x="108" y="84"/>
                  <a:pt x="108" y="84"/>
                </a:cubicBezTo>
                <a:cubicBezTo>
                  <a:pt x="107" y="84"/>
                  <a:pt x="107" y="84"/>
                  <a:pt x="107" y="84"/>
                </a:cubicBezTo>
                <a:cubicBezTo>
                  <a:pt x="107" y="84"/>
                  <a:pt x="107" y="84"/>
                  <a:pt x="107" y="84"/>
                </a:cubicBezTo>
                <a:cubicBezTo>
                  <a:pt x="106" y="84"/>
                  <a:pt x="105" y="84"/>
                  <a:pt x="104" y="84"/>
                </a:cubicBezTo>
                <a:cubicBezTo>
                  <a:pt x="103" y="84"/>
                  <a:pt x="103" y="84"/>
                  <a:pt x="103" y="84"/>
                </a:cubicBezTo>
                <a:cubicBezTo>
                  <a:pt x="102" y="84"/>
                  <a:pt x="101" y="84"/>
                  <a:pt x="100" y="84"/>
                </a:cubicBezTo>
                <a:cubicBezTo>
                  <a:pt x="100" y="84"/>
                  <a:pt x="100" y="84"/>
                  <a:pt x="100" y="84"/>
                </a:cubicBezTo>
                <a:cubicBezTo>
                  <a:pt x="99" y="84"/>
                  <a:pt x="99" y="84"/>
                  <a:pt x="99" y="84"/>
                </a:cubicBezTo>
                <a:cubicBezTo>
                  <a:pt x="99" y="84"/>
                  <a:pt x="98" y="84"/>
                  <a:pt x="97" y="84"/>
                </a:cubicBezTo>
                <a:cubicBezTo>
                  <a:pt x="95" y="84"/>
                  <a:pt x="95" y="84"/>
                  <a:pt x="95" y="84"/>
                </a:cubicBezTo>
                <a:cubicBezTo>
                  <a:pt x="95" y="84"/>
                  <a:pt x="94" y="84"/>
                  <a:pt x="94" y="84"/>
                </a:cubicBezTo>
                <a:cubicBezTo>
                  <a:pt x="93" y="84"/>
                  <a:pt x="92" y="84"/>
                  <a:pt x="91" y="84"/>
                </a:cubicBezTo>
                <a:cubicBezTo>
                  <a:pt x="91" y="84"/>
                  <a:pt x="90" y="84"/>
                  <a:pt x="90" y="84"/>
                </a:cubicBezTo>
                <a:cubicBezTo>
                  <a:pt x="89" y="84"/>
                  <a:pt x="88" y="84"/>
                  <a:pt x="87" y="84"/>
                </a:cubicBezTo>
                <a:cubicBezTo>
                  <a:pt x="87" y="84"/>
                  <a:pt x="86" y="84"/>
                  <a:pt x="86" y="84"/>
                </a:cubicBezTo>
                <a:cubicBezTo>
                  <a:pt x="85" y="84"/>
                  <a:pt x="84" y="84"/>
                  <a:pt x="83" y="84"/>
                </a:cubicBezTo>
                <a:cubicBezTo>
                  <a:pt x="83" y="84"/>
                  <a:pt x="83" y="84"/>
                  <a:pt x="82" y="84"/>
                </a:cubicBezTo>
                <a:cubicBezTo>
                  <a:pt x="82" y="84"/>
                  <a:pt x="82" y="84"/>
                  <a:pt x="82" y="84"/>
                </a:cubicBezTo>
                <a:cubicBezTo>
                  <a:pt x="82" y="84"/>
                  <a:pt x="82" y="84"/>
                  <a:pt x="82" y="84"/>
                </a:cubicBezTo>
                <a:cubicBezTo>
                  <a:pt x="81" y="84"/>
                  <a:pt x="81" y="84"/>
                  <a:pt x="80" y="84"/>
                </a:cubicBezTo>
                <a:cubicBezTo>
                  <a:pt x="80" y="84"/>
                  <a:pt x="79" y="84"/>
                  <a:pt x="79" y="84"/>
                </a:cubicBezTo>
                <a:cubicBezTo>
                  <a:pt x="74" y="78"/>
                  <a:pt x="67" y="60"/>
                  <a:pt x="66" y="50"/>
                </a:cubicBezTo>
                <a:cubicBezTo>
                  <a:pt x="74" y="42"/>
                  <a:pt x="89" y="32"/>
                  <a:pt x="98" y="30"/>
                </a:cubicBezTo>
                <a:cubicBezTo>
                  <a:pt x="99" y="30"/>
                  <a:pt x="99" y="30"/>
                  <a:pt x="100" y="30"/>
                </a:cubicBezTo>
                <a:cubicBezTo>
                  <a:pt x="100" y="30"/>
                  <a:pt x="100" y="30"/>
                  <a:pt x="100" y="30"/>
                </a:cubicBezTo>
                <a:cubicBezTo>
                  <a:pt x="100" y="30"/>
                  <a:pt x="100" y="30"/>
                  <a:pt x="100" y="30"/>
                </a:cubicBezTo>
                <a:cubicBezTo>
                  <a:pt x="100" y="30"/>
                  <a:pt x="100" y="30"/>
                  <a:pt x="100" y="30"/>
                </a:cubicBezTo>
                <a:cubicBezTo>
                  <a:pt x="100" y="30"/>
                  <a:pt x="101" y="30"/>
                  <a:pt x="101" y="30"/>
                </a:cubicBezTo>
                <a:cubicBezTo>
                  <a:pt x="101" y="30"/>
                  <a:pt x="101" y="31"/>
                  <a:pt x="101" y="31"/>
                </a:cubicBezTo>
                <a:cubicBezTo>
                  <a:pt x="101" y="31"/>
                  <a:pt x="101" y="31"/>
                  <a:pt x="102" y="31"/>
                </a:cubicBezTo>
                <a:cubicBezTo>
                  <a:pt x="102" y="31"/>
                  <a:pt x="102" y="31"/>
                  <a:pt x="102" y="31"/>
                </a:cubicBezTo>
                <a:cubicBezTo>
                  <a:pt x="102" y="31"/>
                  <a:pt x="102" y="31"/>
                  <a:pt x="102" y="31"/>
                </a:cubicBezTo>
                <a:cubicBezTo>
                  <a:pt x="103" y="31"/>
                  <a:pt x="103" y="31"/>
                  <a:pt x="103" y="31"/>
                </a:cubicBezTo>
                <a:cubicBezTo>
                  <a:pt x="103" y="31"/>
                  <a:pt x="103" y="31"/>
                  <a:pt x="103" y="31"/>
                </a:cubicBezTo>
                <a:cubicBezTo>
                  <a:pt x="106" y="33"/>
                  <a:pt x="109" y="34"/>
                  <a:pt x="111" y="36"/>
                </a:cubicBezTo>
                <a:cubicBezTo>
                  <a:pt x="112" y="36"/>
                  <a:pt x="112" y="36"/>
                  <a:pt x="112" y="36"/>
                </a:cubicBezTo>
                <a:cubicBezTo>
                  <a:pt x="113" y="37"/>
                  <a:pt x="114" y="37"/>
                  <a:pt x="115" y="38"/>
                </a:cubicBezTo>
                <a:cubicBezTo>
                  <a:pt x="115" y="38"/>
                  <a:pt x="115" y="38"/>
                  <a:pt x="115" y="38"/>
                </a:cubicBezTo>
                <a:cubicBezTo>
                  <a:pt x="116" y="39"/>
                  <a:pt x="117" y="39"/>
                  <a:pt x="118" y="40"/>
                </a:cubicBezTo>
                <a:cubicBezTo>
                  <a:pt x="118" y="40"/>
                  <a:pt x="118" y="40"/>
                  <a:pt x="118" y="40"/>
                </a:cubicBezTo>
                <a:cubicBezTo>
                  <a:pt x="119" y="41"/>
                  <a:pt x="120" y="42"/>
                  <a:pt x="121" y="42"/>
                </a:cubicBezTo>
                <a:cubicBezTo>
                  <a:pt x="122" y="43"/>
                  <a:pt x="122" y="43"/>
                  <a:pt x="122" y="43"/>
                </a:cubicBezTo>
                <a:cubicBezTo>
                  <a:pt x="123" y="44"/>
                  <a:pt x="124" y="44"/>
                  <a:pt x="125" y="45"/>
                </a:cubicBezTo>
                <a:cubicBezTo>
                  <a:pt x="125" y="45"/>
                  <a:pt x="125" y="45"/>
                  <a:pt x="125" y="45"/>
                </a:cubicBezTo>
                <a:cubicBezTo>
                  <a:pt x="126" y="46"/>
                  <a:pt x="127" y="47"/>
                  <a:pt x="128" y="48"/>
                </a:cubicBezTo>
                <a:cubicBezTo>
                  <a:pt x="128" y="48"/>
                  <a:pt x="128" y="48"/>
                  <a:pt x="129" y="48"/>
                </a:cubicBezTo>
                <a:cubicBezTo>
                  <a:pt x="129" y="49"/>
                  <a:pt x="130" y="50"/>
                  <a:pt x="131" y="51"/>
                </a:cubicBezTo>
                <a:cubicBezTo>
                  <a:pt x="131" y="51"/>
                  <a:pt x="131" y="52"/>
                  <a:pt x="131" y="52"/>
                </a:cubicBezTo>
                <a:cubicBezTo>
                  <a:pt x="131" y="53"/>
                  <a:pt x="131" y="53"/>
                  <a:pt x="131" y="53"/>
                </a:cubicBezTo>
                <a:cubicBezTo>
                  <a:pt x="131" y="54"/>
                  <a:pt x="130" y="54"/>
                  <a:pt x="130" y="55"/>
                </a:cubicBezTo>
                <a:cubicBezTo>
                  <a:pt x="130" y="55"/>
                  <a:pt x="130" y="55"/>
                  <a:pt x="130" y="55"/>
                </a:cubicBezTo>
                <a:cubicBezTo>
                  <a:pt x="130" y="56"/>
                  <a:pt x="130" y="56"/>
                  <a:pt x="130" y="57"/>
                </a:cubicBezTo>
                <a:cubicBezTo>
                  <a:pt x="130" y="57"/>
                  <a:pt x="130" y="57"/>
                  <a:pt x="130" y="57"/>
                </a:cubicBezTo>
                <a:cubicBezTo>
                  <a:pt x="129" y="58"/>
                  <a:pt x="129" y="59"/>
                  <a:pt x="129" y="59"/>
                </a:cubicBezTo>
                <a:cubicBezTo>
                  <a:pt x="129" y="60"/>
                  <a:pt x="129" y="60"/>
                  <a:pt x="129" y="60"/>
                </a:cubicBezTo>
                <a:cubicBezTo>
                  <a:pt x="129" y="60"/>
                  <a:pt x="128" y="61"/>
                  <a:pt x="128" y="62"/>
                </a:cubicBezTo>
                <a:cubicBezTo>
                  <a:pt x="128" y="62"/>
                  <a:pt x="128" y="62"/>
                  <a:pt x="128" y="62"/>
                </a:cubicBezTo>
                <a:cubicBezTo>
                  <a:pt x="128" y="63"/>
                  <a:pt x="128" y="64"/>
                  <a:pt x="127" y="65"/>
                </a:cubicBezTo>
                <a:cubicBezTo>
                  <a:pt x="127" y="65"/>
                  <a:pt x="127" y="65"/>
                  <a:pt x="127" y="65"/>
                </a:cubicBezTo>
                <a:cubicBezTo>
                  <a:pt x="127" y="67"/>
                  <a:pt x="126" y="69"/>
                  <a:pt x="126" y="70"/>
                </a:cubicBezTo>
                <a:cubicBezTo>
                  <a:pt x="126" y="71"/>
                  <a:pt x="126" y="71"/>
                  <a:pt x="125" y="71"/>
                </a:cubicBezTo>
                <a:cubicBezTo>
                  <a:pt x="125" y="71"/>
                  <a:pt x="125" y="71"/>
                  <a:pt x="125" y="71"/>
                </a:cubicBezTo>
                <a:cubicBezTo>
                  <a:pt x="125" y="71"/>
                  <a:pt x="125" y="72"/>
                  <a:pt x="125" y="72"/>
                </a:cubicBezTo>
                <a:cubicBezTo>
                  <a:pt x="125" y="72"/>
                  <a:pt x="125" y="72"/>
                  <a:pt x="125" y="72"/>
                </a:cubicBezTo>
                <a:cubicBezTo>
                  <a:pt x="125" y="72"/>
                  <a:pt x="125" y="73"/>
                  <a:pt x="125" y="73"/>
                </a:cubicBezTo>
                <a:cubicBezTo>
                  <a:pt x="125" y="73"/>
                  <a:pt x="125" y="73"/>
                  <a:pt x="125" y="73"/>
                </a:cubicBezTo>
                <a:cubicBezTo>
                  <a:pt x="125" y="74"/>
                  <a:pt x="125" y="74"/>
                  <a:pt x="124" y="74"/>
                </a:cubicBezTo>
                <a:cubicBezTo>
                  <a:pt x="124" y="74"/>
                  <a:pt x="124" y="74"/>
                  <a:pt x="124" y="74"/>
                </a:cubicBezTo>
                <a:cubicBezTo>
                  <a:pt x="124" y="75"/>
                  <a:pt x="124" y="75"/>
                  <a:pt x="124" y="75"/>
                </a:cubicBezTo>
                <a:cubicBezTo>
                  <a:pt x="124" y="75"/>
                  <a:pt x="124" y="75"/>
                  <a:pt x="124" y="75"/>
                </a:cubicBezTo>
                <a:cubicBezTo>
                  <a:pt x="124" y="76"/>
                  <a:pt x="124" y="76"/>
                  <a:pt x="124" y="76"/>
                </a:cubicBezTo>
                <a:cubicBezTo>
                  <a:pt x="124" y="76"/>
                  <a:pt x="124" y="76"/>
                  <a:pt x="124" y="76"/>
                </a:cubicBezTo>
                <a:cubicBezTo>
                  <a:pt x="124" y="77"/>
                  <a:pt x="123" y="77"/>
                  <a:pt x="123" y="78"/>
                </a:cubicBezTo>
                <a:cubicBezTo>
                  <a:pt x="123" y="78"/>
                  <a:pt x="123" y="78"/>
                  <a:pt x="123" y="78"/>
                </a:cubicBezTo>
                <a:cubicBezTo>
                  <a:pt x="123" y="78"/>
                  <a:pt x="123" y="79"/>
                  <a:pt x="122" y="80"/>
                </a:cubicBezTo>
                <a:cubicBezTo>
                  <a:pt x="122" y="80"/>
                  <a:pt x="122" y="80"/>
                  <a:pt x="122" y="80"/>
                </a:cubicBezTo>
                <a:cubicBezTo>
                  <a:pt x="122" y="81"/>
                  <a:pt x="122" y="81"/>
                  <a:pt x="122" y="81"/>
                </a:cubicBezTo>
                <a:cubicBezTo>
                  <a:pt x="122" y="81"/>
                  <a:pt x="122" y="81"/>
                  <a:pt x="122" y="81"/>
                </a:cubicBezTo>
                <a:cubicBezTo>
                  <a:pt x="122" y="82"/>
                  <a:pt x="122" y="82"/>
                  <a:pt x="121" y="82"/>
                </a:cubicBezTo>
                <a:cubicBezTo>
                  <a:pt x="121" y="82"/>
                  <a:pt x="121" y="82"/>
                  <a:pt x="121" y="82"/>
                </a:cubicBezTo>
                <a:cubicBezTo>
                  <a:pt x="121" y="82"/>
                  <a:pt x="121" y="83"/>
                  <a:pt x="121" y="83"/>
                </a:cubicBezTo>
                <a:cubicBezTo>
                  <a:pt x="121" y="83"/>
                  <a:pt x="121" y="83"/>
                  <a:pt x="121" y="83"/>
                </a:cubicBezTo>
                <a:cubicBezTo>
                  <a:pt x="121" y="84"/>
                  <a:pt x="120" y="84"/>
                  <a:pt x="120" y="85"/>
                </a:cubicBezTo>
                <a:cubicBezTo>
                  <a:pt x="120" y="85"/>
                  <a:pt x="119" y="85"/>
                  <a:pt x="118" y="85"/>
                </a:cubicBezTo>
                <a:cubicBezTo>
                  <a:pt x="118" y="85"/>
                  <a:pt x="117" y="84"/>
                  <a:pt x="116" y="84"/>
                </a:cubicBezTo>
                <a:close/>
                <a:moveTo>
                  <a:pt x="167" y="152"/>
                </a:moveTo>
                <a:cubicBezTo>
                  <a:pt x="167" y="153"/>
                  <a:pt x="166" y="153"/>
                  <a:pt x="165" y="154"/>
                </a:cubicBezTo>
                <a:cubicBezTo>
                  <a:pt x="165" y="154"/>
                  <a:pt x="165" y="154"/>
                  <a:pt x="165" y="154"/>
                </a:cubicBezTo>
                <a:cubicBezTo>
                  <a:pt x="163" y="156"/>
                  <a:pt x="160" y="159"/>
                  <a:pt x="156" y="162"/>
                </a:cubicBezTo>
                <a:cubicBezTo>
                  <a:pt x="156" y="162"/>
                  <a:pt x="156" y="162"/>
                  <a:pt x="156" y="162"/>
                </a:cubicBezTo>
                <a:cubicBezTo>
                  <a:pt x="156" y="162"/>
                  <a:pt x="156" y="162"/>
                  <a:pt x="156" y="162"/>
                </a:cubicBezTo>
                <a:cubicBezTo>
                  <a:pt x="151" y="166"/>
                  <a:pt x="145" y="169"/>
                  <a:pt x="138" y="171"/>
                </a:cubicBezTo>
                <a:cubicBezTo>
                  <a:pt x="138" y="171"/>
                  <a:pt x="138" y="171"/>
                  <a:pt x="138" y="171"/>
                </a:cubicBezTo>
                <a:cubicBezTo>
                  <a:pt x="138" y="171"/>
                  <a:pt x="138" y="171"/>
                  <a:pt x="138" y="171"/>
                </a:cubicBezTo>
                <a:cubicBezTo>
                  <a:pt x="138" y="171"/>
                  <a:pt x="138" y="171"/>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6" y="170"/>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5" y="169"/>
                </a:cubicBezTo>
                <a:cubicBezTo>
                  <a:pt x="135" y="169"/>
                  <a:pt x="135" y="169"/>
                  <a:pt x="135" y="169"/>
                </a:cubicBezTo>
                <a:cubicBezTo>
                  <a:pt x="135" y="169"/>
                  <a:pt x="135" y="169"/>
                  <a:pt x="135" y="169"/>
                </a:cubicBezTo>
                <a:cubicBezTo>
                  <a:pt x="135" y="168"/>
                  <a:pt x="135" y="168"/>
                  <a:pt x="135" y="168"/>
                </a:cubicBezTo>
                <a:cubicBezTo>
                  <a:pt x="134" y="168"/>
                  <a:pt x="134" y="168"/>
                  <a:pt x="134" y="168"/>
                </a:cubicBezTo>
                <a:cubicBezTo>
                  <a:pt x="134" y="168"/>
                  <a:pt x="134" y="168"/>
                  <a:pt x="134" y="168"/>
                </a:cubicBezTo>
                <a:cubicBezTo>
                  <a:pt x="134" y="168"/>
                  <a:pt x="134" y="168"/>
                  <a:pt x="134" y="168"/>
                </a:cubicBezTo>
                <a:cubicBezTo>
                  <a:pt x="134" y="168"/>
                  <a:pt x="134" y="167"/>
                  <a:pt x="134" y="167"/>
                </a:cubicBezTo>
                <a:cubicBezTo>
                  <a:pt x="134" y="167"/>
                  <a:pt x="134" y="167"/>
                  <a:pt x="134" y="167"/>
                </a:cubicBezTo>
                <a:cubicBezTo>
                  <a:pt x="134" y="167"/>
                  <a:pt x="134" y="167"/>
                  <a:pt x="134" y="167"/>
                </a:cubicBezTo>
                <a:cubicBezTo>
                  <a:pt x="134" y="167"/>
                  <a:pt x="133" y="167"/>
                  <a:pt x="133" y="167"/>
                </a:cubicBezTo>
                <a:cubicBezTo>
                  <a:pt x="133" y="167"/>
                  <a:pt x="133" y="167"/>
                  <a:pt x="133" y="167"/>
                </a:cubicBezTo>
                <a:cubicBezTo>
                  <a:pt x="133" y="166"/>
                  <a:pt x="133" y="166"/>
                  <a:pt x="132" y="166"/>
                </a:cubicBezTo>
                <a:cubicBezTo>
                  <a:pt x="132" y="166"/>
                  <a:pt x="132" y="166"/>
                  <a:pt x="131" y="165"/>
                </a:cubicBezTo>
                <a:cubicBezTo>
                  <a:pt x="131" y="165"/>
                  <a:pt x="131" y="165"/>
                  <a:pt x="131" y="165"/>
                </a:cubicBezTo>
                <a:cubicBezTo>
                  <a:pt x="131" y="165"/>
                  <a:pt x="130" y="164"/>
                  <a:pt x="130" y="164"/>
                </a:cubicBezTo>
                <a:cubicBezTo>
                  <a:pt x="129" y="163"/>
                  <a:pt x="129" y="163"/>
                  <a:pt x="129" y="163"/>
                </a:cubicBezTo>
                <a:cubicBezTo>
                  <a:pt x="129" y="163"/>
                  <a:pt x="129" y="163"/>
                  <a:pt x="129" y="163"/>
                </a:cubicBezTo>
                <a:cubicBezTo>
                  <a:pt x="129" y="163"/>
                  <a:pt x="128" y="162"/>
                  <a:pt x="128" y="162"/>
                </a:cubicBezTo>
                <a:cubicBezTo>
                  <a:pt x="128" y="162"/>
                  <a:pt x="128" y="162"/>
                  <a:pt x="128" y="162"/>
                </a:cubicBezTo>
                <a:cubicBezTo>
                  <a:pt x="128" y="162"/>
                  <a:pt x="128" y="162"/>
                  <a:pt x="128" y="162"/>
                </a:cubicBezTo>
                <a:cubicBezTo>
                  <a:pt x="126" y="160"/>
                  <a:pt x="125" y="159"/>
                  <a:pt x="124" y="158"/>
                </a:cubicBezTo>
                <a:cubicBezTo>
                  <a:pt x="124" y="158"/>
                  <a:pt x="124" y="158"/>
                  <a:pt x="124" y="158"/>
                </a:cubicBezTo>
                <a:cubicBezTo>
                  <a:pt x="124" y="158"/>
                  <a:pt x="124" y="158"/>
                  <a:pt x="124" y="158"/>
                </a:cubicBezTo>
                <a:cubicBezTo>
                  <a:pt x="123" y="157"/>
                  <a:pt x="123" y="157"/>
                  <a:pt x="122" y="156"/>
                </a:cubicBezTo>
                <a:cubicBezTo>
                  <a:pt x="122" y="156"/>
                  <a:pt x="122" y="156"/>
                  <a:pt x="122" y="156"/>
                </a:cubicBezTo>
                <a:cubicBezTo>
                  <a:pt x="122" y="156"/>
                  <a:pt x="122" y="155"/>
                  <a:pt x="121" y="155"/>
                </a:cubicBezTo>
                <a:cubicBezTo>
                  <a:pt x="121" y="155"/>
                  <a:pt x="121" y="155"/>
                  <a:pt x="121" y="155"/>
                </a:cubicBezTo>
                <a:cubicBezTo>
                  <a:pt x="121" y="154"/>
                  <a:pt x="121" y="154"/>
                  <a:pt x="120" y="154"/>
                </a:cubicBezTo>
                <a:cubicBezTo>
                  <a:pt x="120" y="154"/>
                  <a:pt x="120" y="153"/>
                  <a:pt x="120" y="153"/>
                </a:cubicBezTo>
                <a:cubicBezTo>
                  <a:pt x="120" y="153"/>
                  <a:pt x="119" y="153"/>
                  <a:pt x="119" y="152"/>
                </a:cubicBezTo>
                <a:cubicBezTo>
                  <a:pt x="119" y="152"/>
                  <a:pt x="119" y="152"/>
                  <a:pt x="120" y="152"/>
                </a:cubicBezTo>
                <a:cubicBezTo>
                  <a:pt x="120" y="152"/>
                  <a:pt x="120" y="152"/>
                  <a:pt x="120" y="152"/>
                </a:cubicBezTo>
                <a:cubicBezTo>
                  <a:pt x="124" y="147"/>
                  <a:pt x="130" y="139"/>
                  <a:pt x="134" y="131"/>
                </a:cubicBezTo>
                <a:cubicBezTo>
                  <a:pt x="134" y="131"/>
                  <a:pt x="134" y="131"/>
                  <a:pt x="134" y="131"/>
                </a:cubicBezTo>
                <a:cubicBezTo>
                  <a:pt x="134" y="130"/>
                  <a:pt x="135" y="130"/>
                  <a:pt x="135" y="129"/>
                </a:cubicBezTo>
                <a:cubicBezTo>
                  <a:pt x="135" y="129"/>
                  <a:pt x="135" y="129"/>
                  <a:pt x="136" y="128"/>
                </a:cubicBezTo>
                <a:cubicBezTo>
                  <a:pt x="136" y="128"/>
                  <a:pt x="136" y="128"/>
                  <a:pt x="136" y="127"/>
                </a:cubicBezTo>
                <a:cubicBezTo>
                  <a:pt x="136" y="127"/>
                  <a:pt x="137" y="127"/>
                  <a:pt x="137" y="126"/>
                </a:cubicBezTo>
                <a:cubicBezTo>
                  <a:pt x="137" y="126"/>
                  <a:pt x="137" y="126"/>
                  <a:pt x="137" y="125"/>
                </a:cubicBezTo>
                <a:cubicBezTo>
                  <a:pt x="138" y="125"/>
                  <a:pt x="138" y="124"/>
                  <a:pt x="138" y="124"/>
                </a:cubicBezTo>
                <a:cubicBezTo>
                  <a:pt x="138" y="124"/>
                  <a:pt x="138" y="123"/>
                  <a:pt x="138" y="123"/>
                </a:cubicBezTo>
                <a:cubicBezTo>
                  <a:pt x="139" y="123"/>
                  <a:pt x="139" y="122"/>
                  <a:pt x="139" y="122"/>
                </a:cubicBezTo>
                <a:cubicBezTo>
                  <a:pt x="139" y="122"/>
                  <a:pt x="139" y="121"/>
                  <a:pt x="139" y="121"/>
                </a:cubicBezTo>
                <a:cubicBezTo>
                  <a:pt x="140" y="121"/>
                  <a:pt x="140" y="120"/>
                  <a:pt x="140" y="120"/>
                </a:cubicBezTo>
                <a:cubicBezTo>
                  <a:pt x="141" y="120"/>
                  <a:pt x="141" y="120"/>
                  <a:pt x="142" y="120"/>
                </a:cubicBezTo>
                <a:cubicBezTo>
                  <a:pt x="142" y="120"/>
                  <a:pt x="142" y="120"/>
                  <a:pt x="142" y="120"/>
                </a:cubicBezTo>
                <a:cubicBezTo>
                  <a:pt x="143" y="120"/>
                  <a:pt x="143" y="120"/>
                  <a:pt x="143" y="120"/>
                </a:cubicBezTo>
                <a:cubicBezTo>
                  <a:pt x="143" y="120"/>
                  <a:pt x="144" y="120"/>
                  <a:pt x="144" y="120"/>
                </a:cubicBezTo>
                <a:cubicBezTo>
                  <a:pt x="144" y="120"/>
                  <a:pt x="144" y="120"/>
                  <a:pt x="144" y="120"/>
                </a:cubicBezTo>
                <a:cubicBezTo>
                  <a:pt x="145" y="120"/>
                  <a:pt x="145" y="120"/>
                  <a:pt x="146" y="120"/>
                </a:cubicBezTo>
                <a:cubicBezTo>
                  <a:pt x="146" y="120"/>
                  <a:pt x="146" y="120"/>
                  <a:pt x="146" y="120"/>
                </a:cubicBezTo>
                <a:cubicBezTo>
                  <a:pt x="147" y="120"/>
                  <a:pt x="147" y="120"/>
                  <a:pt x="148" y="120"/>
                </a:cubicBezTo>
                <a:cubicBezTo>
                  <a:pt x="148" y="120"/>
                  <a:pt x="148" y="120"/>
                  <a:pt x="148" y="120"/>
                </a:cubicBezTo>
                <a:cubicBezTo>
                  <a:pt x="148" y="120"/>
                  <a:pt x="148" y="120"/>
                  <a:pt x="149" y="120"/>
                </a:cubicBezTo>
                <a:cubicBezTo>
                  <a:pt x="152" y="120"/>
                  <a:pt x="155" y="120"/>
                  <a:pt x="158" y="120"/>
                </a:cubicBezTo>
                <a:cubicBezTo>
                  <a:pt x="160" y="120"/>
                  <a:pt x="162" y="120"/>
                  <a:pt x="163" y="120"/>
                </a:cubicBezTo>
                <a:cubicBezTo>
                  <a:pt x="164" y="120"/>
                  <a:pt x="166" y="120"/>
                  <a:pt x="166" y="120"/>
                </a:cubicBezTo>
                <a:cubicBezTo>
                  <a:pt x="167" y="120"/>
                  <a:pt x="167" y="120"/>
                  <a:pt x="167" y="120"/>
                </a:cubicBezTo>
                <a:cubicBezTo>
                  <a:pt x="168" y="120"/>
                  <a:pt x="169" y="120"/>
                  <a:pt x="170" y="120"/>
                </a:cubicBezTo>
                <a:cubicBezTo>
                  <a:pt x="170" y="120"/>
                  <a:pt x="170" y="120"/>
                  <a:pt x="170" y="120"/>
                </a:cubicBezTo>
                <a:cubicBezTo>
                  <a:pt x="170" y="120"/>
                  <a:pt x="171" y="120"/>
                  <a:pt x="171" y="120"/>
                </a:cubicBezTo>
                <a:cubicBezTo>
                  <a:pt x="171" y="122"/>
                  <a:pt x="172" y="124"/>
                  <a:pt x="172" y="126"/>
                </a:cubicBezTo>
                <a:cubicBezTo>
                  <a:pt x="172" y="126"/>
                  <a:pt x="172" y="126"/>
                  <a:pt x="172" y="126"/>
                </a:cubicBezTo>
                <a:cubicBezTo>
                  <a:pt x="172" y="127"/>
                  <a:pt x="172" y="127"/>
                  <a:pt x="172" y="128"/>
                </a:cubicBezTo>
                <a:cubicBezTo>
                  <a:pt x="172" y="128"/>
                  <a:pt x="172" y="128"/>
                  <a:pt x="172" y="128"/>
                </a:cubicBezTo>
                <a:cubicBezTo>
                  <a:pt x="172" y="128"/>
                  <a:pt x="172" y="129"/>
                  <a:pt x="172" y="129"/>
                </a:cubicBezTo>
                <a:cubicBezTo>
                  <a:pt x="172" y="129"/>
                  <a:pt x="172" y="130"/>
                  <a:pt x="172" y="130"/>
                </a:cubicBezTo>
                <a:cubicBezTo>
                  <a:pt x="172" y="130"/>
                  <a:pt x="172" y="131"/>
                  <a:pt x="172" y="131"/>
                </a:cubicBezTo>
                <a:cubicBezTo>
                  <a:pt x="172" y="131"/>
                  <a:pt x="172" y="131"/>
                  <a:pt x="172" y="132"/>
                </a:cubicBezTo>
                <a:cubicBezTo>
                  <a:pt x="172" y="132"/>
                  <a:pt x="172" y="132"/>
                  <a:pt x="172" y="133"/>
                </a:cubicBezTo>
                <a:cubicBezTo>
                  <a:pt x="172" y="133"/>
                  <a:pt x="172" y="133"/>
                  <a:pt x="172" y="133"/>
                </a:cubicBezTo>
                <a:cubicBezTo>
                  <a:pt x="172" y="134"/>
                  <a:pt x="172" y="134"/>
                  <a:pt x="172" y="135"/>
                </a:cubicBezTo>
                <a:cubicBezTo>
                  <a:pt x="172" y="135"/>
                  <a:pt x="172" y="135"/>
                  <a:pt x="172" y="135"/>
                </a:cubicBezTo>
                <a:cubicBezTo>
                  <a:pt x="172" y="136"/>
                  <a:pt x="172" y="137"/>
                  <a:pt x="172" y="138"/>
                </a:cubicBezTo>
                <a:cubicBezTo>
                  <a:pt x="172" y="138"/>
                  <a:pt x="172" y="138"/>
                  <a:pt x="172" y="138"/>
                </a:cubicBezTo>
                <a:cubicBezTo>
                  <a:pt x="172" y="138"/>
                  <a:pt x="172" y="139"/>
                  <a:pt x="172" y="139"/>
                </a:cubicBezTo>
                <a:cubicBezTo>
                  <a:pt x="172" y="139"/>
                  <a:pt x="172" y="139"/>
                  <a:pt x="172" y="140"/>
                </a:cubicBezTo>
                <a:cubicBezTo>
                  <a:pt x="172" y="140"/>
                  <a:pt x="172" y="140"/>
                  <a:pt x="172" y="141"/>
                </a:cubicBezTo>
                <a:cubicBezTo>
                  <a:pt x="172" y="141"/>
                  <a:pt x="172" y="141"/>
                  <a:pt x="172" y="141"/>
                </a:cubicBezTo>
                <a:cubicBezTo>
                  <a:pt x="172" y="142"/>
                  <a:pt x="172" y="142"/>
                  <a:pt x="172" y="142"/>
                </a:cubicBezTo>
                <a:cubicBezTo>
                  <a:pt x="172" y="142"/>
                  <a:pt x="172" y="143"/>
                  <a:pt x="171" y="143"/>
                </a:cubicBezTo>
                <a:cubicBezTo>
                  <a:pt x="171" y="143"/>
                  <a:pt x="171" y="143"/>
                  <a:pt x="171" y="144"/>
                </a:cubicBezTo>
                <a:cubicBezTo>
                  <a:pt x="171" y="144"/>
                  <a:pt x="171" y="144"/>
                  <a:pt x="171" y="144"/>
                </a:cubicBezTo>
                <a:cubicBezTo>
                  <a:pt x="171" y="145"/>
                  <a:pt x="171" y="145"/>
                  <a:pt x="171" y="145"/>
                </a:cubicBezTo>
                <a:cubicBezTo>
                  <a:pt x="171" y="145"/>
                  <a:pt x="171" y="145"/>
                  <a:pt x="171" y="146"/>
                </a:cubicBezTo>
                <a:cubicBezTo>
                  <a:pt x="171" y="146"/>
                  <a:pt x="171" y="146"/>
                  <a:pt x="171" y="146"/>
                </a:cubicBezTo>
                <a:cubicBezTo>
                  <a:pt x="171" y="146"/>
                  <a:pt x="171" y="146"/>
                  <a:pt x="171" y="146"/>
                </a:cubicBezTo>
                <a:cubicBezTo>
                  <a:pt x="171" y="146"/>
                  <a:pt x="171" y="146"/>
                  <a:pt x="171" y="146"/>
                </a:cubicBezTo>
                <a:cubicBezTo>
                  <a:pt x="171" y="146"/>
                  <a:pt x="171" y="146"/>
                  <a:pt x="171" y="146"/>
                </a:cubicBezTo>
                <a:cubicBezTo>
                  <a:pt x="171" y="146"/>
                  <a:pt x="171" y="146"/>
                  <a:pt x="171" y="147"/>
                </a:cubicBezTo>
                <a:cubicBezTo>
                  <a:pt x="171" y="147"/>
                  <a:pt x="171" y="147"/>
                  <a:pt x="171" y="148"/>
                </a:cubicBezTo>
                <a:cubicBezTo>
                  <a:pt x="171" y="148"/>
                  <a:pt x="170" y="148"/>
                  <a:pt x="170" y="149"/>
                </a:cubicBezTo>
                <a:cubicBezTo>
                  <a:pt x="170" y="149"/>
                  <a:pt x="170" y="149"/>
                  <a:pt x="170" y="149"/>
                </a:cubicBezTo>
                <a:cubicBezTo>
                  <a:pt x="169" y="149"/>
                  <a:pt x="169" y="150"/>
                  <a:pt x="169" y="150"/>
                </a:cubicBezTo>
                <a:cubicBezTo>
                  <a:pt x="169" y="150"/>
                  <a:pt x="169" y="150"/>
                  <a:pt x="169" y="150"/>
                </a:cubicBezTo>
                <a:cubicBezTo>
                  <a:pt x="168" y="151"/>
                  <a:pt x="168" y="151"/>
                  <a:pt x="167" y="152"/>
                </a:cubicBezTo>
                <a:cubicBezTo>
                  <a:pt x="167" y="152"/>
                  <a:pt x="167" y="152"/>
                  <a:pt x="167" y="152"/>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69" name="Freeform 27">
            <a:extLst>
              <a:ext uri="{FF2B5EF4-FFF2-40B4-BE49-F238E27FC236}">
                <a16:creationId xmlns:a16="http://schemas.microsoft.com/office/drawing/2014/main" id="{1C8734B9-21FD-4935-BB96-A3EFF2CBF9CF}"/>
              </a:ext>
            </a:extLst>
          </p:cNvPr>
          <p:cNvSpPr>
            <a:spLocks noChangeAspect="1" noEditPoints="1"/>
          </p:cNvSpPr>
          <p:nvPr/>
        </p:nvSpPr>
        <p:spPr bwMode="gray">
          <a:xfrm flipH="1">
            <a:off x="11183021" y="4988894"/>
            <a:ext cx="90000" cy="90000"/>
          </a:xfrm>
          <a:custGeom>
            <a:avLst/>
            <a:gdLst>
              <a:gd name="T0" fmla="*/ 191 w 193"/>
              <a:gd name="T1" fmla="*/ 79 h 193"/>
              <a:gd name="T2" fmla="*/ 189 w 193"/>
              <a:gd name="T3" fmla="*/ 80 h 193"/>
              <a:gd name="T4" fmla="*/ 188 w 193"/>
              <a:gd name="T5" fmla="*/ 81 h 193"/>
              <a:gd name="T6" fmla="*/ 185 w 193"/>
              <a:gd name="T7" fmla="*/ 82 h 193"/>
              <a:gd name="T8" fmla="*/ 179 w 193"/>
              <a:gd name="T9" fmla="*/ 73 h 193"/>
              <a:gd name="T10" fmla="*/ 175 w 193"/>
              <a:gd name="T11" fmla="*/ 65 h 193"/>
              <a:gd name="T12" fmla="*/ 165 w 193"/>
              <a:gd name="T13" fmla="*/ 51 h 193"/>
              <a:gd name="T14" fmla="*/ 164 w 193"/>
              <a:gd name="T15" fmla="*/ 37 h 193"/>
              <a:gd name="T16" fmla="*/ 170 w 193"/>
              <a:gd name="T17" fmla="*/ 35 h 193"/>
              <a:gd name="T18" fmla="*/ 127 w 193"/>
              <a:gd name="T19" fmla="*/ 5 h 193"/>
              <a:gd name="T20" fmla="*/ 31 w 193"/>
              <a:gd name="T21" fmla="*/ 30 h 193"/>
              <a:gd name="T22" fmla="*/ 34 w 193"/>
              <a:gd name="T23" fmla="*/ 29 h 193"/>
              <a:gd name="T24" fmla="*/ 33 w 193"/>
              <a:gd name="T25" fmla="*/ 37 h 193"/>
              <a:gd name="T26" fmla="*/ 33 w 193"/>
              <a:gd name="T27" fmla="*/ 47 h 193"/>
              <a:gd name="T28" fmla="*/ 25 w 193"/>
              <a:gd name="T29" fmla="*/ 58 h 193"/>
              <a:gd name="T30" fmla="*/ 20 w 193"/>
              <a:gd name="T31" fmla="*/ 65 h 193"/>
              <a:gd name="T32" fmla="*/ 14 w 193"/>
              <a:gd name="T33" fmla="*/ 83 h 193"/>
              <a:gd name="T34" fmla="*/ 12 w 193"/>
              <a:gd name="T35" fmla="*/ 83 h 193"/>
              <a:gd name="T36" fmla="*/ 7 w 193"/>
              <a:gd name="T37" fmla="*/ 82 h 193"/>
              <a:gd name="T38" fmla="*/ 4 w 193"/>
              <a:gd name="T39" fmla="*/ 81 h 193"/>
              <a:gd name="T40" fmla="*/ 67 w 193"/>
              <a:gd name="T41" fmla="*/ 188 h 193"/>
              <a:gd name="T42" fmla="*/ 76 w 193"/>
              <a:gd name="T43" fmla="*/ 154 h 193"/>
              <a:gd name="T44" fmla="*/ 73 w 193"/>
              <a:gd name="T45" fmla="*/ 158 h 193"/>
              <a:gd name="T46" fmla="*/ 67 w 193"/>
              <a:gd name="T47" fmla="*/ 163 h 193"/>
              <a:gd name="T48" fmla="*/ 63 w 193"/>
              <a:gd name="T49" fmla="*/ 166 h 193"/>
              <a:gd name="T50" fmla="*/ 61 w 193"/>
              <a:gd name="T51" fmla="*/ 168 h 193"/>
              <a:gd name="T52" fmla="*/ 26 w 193"/>
              <a:gd name="T53" fmla="*/ 145 h 193"/>
              <a:gd name="T54" fmla="*/ 25 w 193"/>
              <a:gd name="T55" fmla="*/ 141 h 193"/>
              <a:gd name="T56" fmla="*/ 24 w 193"/>
              <a:gd name="T57" fmla="*/ 123 h 193"/>
              <a:gd name="T58" fmla="*/ 26 w 193"/>
              <a:gd name="T59" fmla="*/ 117 h 193"/>
              <a:gd name="T60" fmla="*/ 36 w 193"/>
              <a:gd name="T61" fmla="*/ 118 h 193"/>
              <a:gd name="T62" fmla="*/ 50 w 193"/>
              <a:gd name="T63" fmla="*/ 119 h 193"/>
              <a:gd name="T64" fmla="*/ 60 w 193"/>
              <a:gd name="T65" fmla="*/ 122 h 193"/>
              <a:gd name="T66" fmla="*/ 72 w 193"/>
              <a:gd name="T67" fmla="*/ 142 h 193"/>
              <a:gd name="T68" fmla="*/ 112 w 193"/>
              <a:gd name="T69" fmla="*/ 84 h 193"/>
              <a:gd name="T70" fmla="*/ 103 w 193"/>
              <a:gd name="T71" fmla="*/ 84 h 193"/>
              <a:gd name="T72" fmla="*/ 87 w 193"/>
              <a:gd name="T73" fmla="*/ 84 h 193"/>
              <a:gd name="T74" fmla="*/ 98 w 193"/>
              <a:gd name="T75" fmla="*/ 30 h 193"/>
              <a:gd name="T76" fmla="*/ 102 w 193"/>
              <a:gd name="T77" fmla="*/ 31 h 193"/>
              <a:gd name="T78" fmla="*/ 121 w 193"/>
              <a:gd name="T79" fmla="*/ 42 h 193"/>
              <a:gd name="T80" fmla="*/ 130 w 193"/>
              <a:gd name="T81" fmla="*/ 55 h 193"/>
              <a:gd name="T82" fmla="*/ 127 w 193"/>
              <a:gd name="T83" fmla="*/ 65 h 193"/>
              <a:gd name="T84" fmla="*/ 124 w 193"/>
              <a:gd name="T85" fmla="*/ 74 h 193"/>
              <a:gd name="T86" fmla="*/ 122 w 193"/>
              <a:gd name="T87" fmla="*/ 81 h 193"/>
              <a:gd name="T88" fmla="*/ 167 w 193"/>
              <a:gd name="T89" fmla="*/ 152 h 193"/>
              <a:gd name="T90" fmla="*/ 137 w 193"/>
              <a:gd name="T91" fmla="*/ 170 h 193"/>
              <a:gd name="T92" fmla="*/ 136 w 193"/>
              <a:gd name="T93" fmla="*/ 169 h 193"/>
              <a:gd name="T94" fmla="*/ 134 w 193"/>
              <a:gd name="T95" fmla="*/ 167 h 193"/>
              <a:gd name="T96" fmla="*/ 129 w 193"/>
              <a:gd name="T97" fmla="*/ 163 h 193"/>
              <a:gd name="T98" fmla="*/ 122 w 193"/>
              <a:gd name="T99" fmla="*/ 156 h 193"/>
              <a:gd name="T100" fmla="*/ 134 w 193"/>
              <a:gd name="T101" fmla="*/ 131 h 193"/>
              <a:gd name="T102" fmla="*/ 139 w 193"/>
              <a:gd name="T103" fmla="*/ 121 h 193"/>
              <a:gd name="T104" fmla="*/ 148 w 193"/>
              <a:gd name="T105" fmla="*/ 120 h 193"/>
              <a:gd name="T106" fmla="*/ 171 w 193"/>
              <a:gd name="T107" fmla="*/ 120 h 193"/>
              <a:gd name="T108" fmla="*/ 172 w 193"/>
              <a:gd name="T109" fmla="*/ 133 h 193"/>
              <a:gd name="T110" fmla="*/ 172 w 193"/>
              <a:gd name="T111" fmla="*/ 141 h 193"/>
              <a:gd name="T112" fmla="*/ 171 w 193"/>
              <a:gd name="T113" fmla="*/ 146 h 193"/>
              <a:gd name="T114" fmla="*/ 167 w 193"/>
              <a:gd name="T115" fmla="*/ 15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3" h="193">
                <a:moveTo>
                  <a:pt x="177" y="149"/>
                </a:moveTo>
                <a:cubicBezTo>
                  <a:pt x="178" y="148"/>
                  <a:pt x="178" y="147"/>
                  <a:pt x="178" y="147"/>
                </a:cubicBezTo>
                <a:cubicBezTo>
                  <a:pt x="178" y="147"/>
                  <a:pt x="179" y="146"/>
                  <a:pt x="180" y="145"/>
                </a:cubicBezTo>
                <a:cubicBezTo>
                  <a:pt x="187" y="131"/>
                  <a:pt x="193" y="117"/>
                  <a:pt x="193" y="96"/>
                </a:cubicBezTo>
                <a:cubicBezTo>
                  <a:pt x="193" y="95"/>
                  <a:pt x="192" y="94"/>
                  <a:pt x="192" y="94"/>
                </a:cubicBezTo>
                <a:cubicBezTo>
                  <a:pt x="192" y="93"/>
                  <a:pt x="193" y="93"/>
                  <a:pt x="193" y="92"/>
                </a:cubicBezTo>
                <a:cubicBezTo>
                  <a:pt x="192" y="87"/>
                  <a:pt x="192" y="83"/>
                  <a:pt x="191" y="79"/>
                </a:cubicBezTo>
                <a:cubicBezTo>
                  <a:pt x="191" y="79"/>
                  <a:pt x="191" y="79"/>
                  <a:pt x="191" y="79"/>
                </a:cubicBezTo>
                <a:cubicBezTo>
                  <a:pt x="191" y="79"/>
                  <a:pt x="191" y="79"/>
                  <a:pt x="191" y="79"/>
                </a:cubicBezTo>
                <a:cubicBezTo>
                  <a:pt x="191" y="79"/>
                  <a:pt x="191" y="79"/>
                  <a:pt x="190" y="79"/>
                </a:cubicBezTo>
                <a:cubicBezTo>
                  <a:pt x="190" y="79"/>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89" y="80"/>
                  <a:pt x="189" y="80"/>
                  <a:pt x="189" y="80"/>
                </a:cubicBezTo>
                <a:cubicBezTo>
                  <a:pt x="189" y="80"/>
                  <a:pt x="189" y="80"/>
                  <a:pt x="189" y="80"/>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8" y="81"/>
                  <a:pt x="188" y="81"/>
                  <a:pt x="188" y="81"/>
                </a:cubicBezTo>
                <a:cubicBezTo>
                  <a:pt x="188" y="81"/>
                  <a:pt x="188" y="81"/>
                  <a:pt x="188" y="81"/>
                </a:cubicBezTo>
                <a:cubicBezTo>
                  <a:pt x="188" y="82"/>
                  <a:pt x="188" y="82"/>
                  <a:pt x="187" y="82"/>
                </a:cubicBezTo>
                <a:cubicBezTo>
                  <a:pt x="187" y="82"/>
                  <a:pt x="187" y="82"/>
                  <a:pt x="187" y="82"/>
                </a:cubicBezTo>
                <a:cubicBezTo>
                  <a:pt x="187" y="82"/>
                  <a:pt x="187" y="82"/>
                  <a:pt x="187" y="82"/>
                </a:cubicBezTo>
                <a:cubicBezTo>
                  <a:pt x="186" y="82"/>
                  <a:pt x="186" y="82"/>
                  <a:pt x="186" y="82"/>
                </a:cubicBezTo>
                <a:cubicBezTo>
                  <a:pt x="186" y="82"/>
                  <a:pt x="186" y="82"/>
                  <a:pt x="186" y="82"/>
                </a:cubicBezTo>
                <a:cubicBezTo>
                  <a:pt x="186" y="82"/>
                  <a:pt x="186" y="82"/>
                  <a:pt x="186" y="82"/>
                </a:cubicBezTo>
                <a:cubicBezTo>
                  <a:pt x="186" y="82"/>
                  <a:pt x="185" y="82"/>
                  <a:pt x="185" y="82"/>
                </a:cubicBezTo>
                <a:cubicBezTo>
                  <a:pt x="185" y="82"/>
                  <a:pt x="185" y="82"/>
                  <a:pt x="185" y="82"/>
                </a:cubicBezTo>
                <a:cubicBezTo>
                  <a:pt x="185" y="82"/>
                  <a:pt x="184" y="82"/>
                  <a:pt x="183" y="83"/>
                </a:cubicBezTo>
                <a:cubicBezTo>
                  <a:pt x="183" y="82"/>
                  <a:pt x="183" y="81"/>
                  <a:pt x="183" y="81"/>
                </a:cubicBezTo>
                <a:cubicBezTo>
                  <a:pt x="183" y="80"/>
                  <a:pt x="182" y="80"/>
                  <a:pt x="182" y="79"/>
                </a:cubicBezTo>
                <a:cubicBezTo>
                  <a:pt x="182" y="79"/>
                  <a:pt x="182" y="79"/>
                  <a:pt x="182" y="78"/>
                </a:cubicBezTo>
                <a:cubicBezTo>
                  <a:pt x="182" y="78"/>
                  <a:pt x="181" y="77"/>
                  <a:pt x="181" y="77"/>
                </a:cubicBezTo>
                <a:cubicBezTo>
                  <a:pt x="181" y="77"/>
                  <a:pt x="181" y="76"/>
                  <a:pt x="181" y="76"/>
                </a:cubicBezTo>
                <a:cubicBezTo>
                  <a:pt x="181" y="76"/>
                  <a:pt x="180" y="75"/>
                  <a:pt x="180" y="74"/>
                </a:cubicBezTo>
                <a:cubicBezTo>
                  <a:pt x="180" y="74"/>
                  <a:pt x="180" y="74"/>
                  <a:pt x="179" y="73"/>
                </a:cubicBezTo>
                <a:cubicBezTo>
                  <a:pt x="179" y="73"/>
                  <a:pt x="179" y="73"/>
                  <a:pt x="179" y="73"/>
                </a:cubicBezTo>
                <a:cubicBezTo>
                  <a:pt x="179" y="73"/>
                  <a:pt x="179" y="72"/>
                  <a:pt x="179" y="72"/>
                </a:cubicBezTo>
                <a:cubicBezTo>
                  <a:pt x="179" y="72"/>
                  <a:pt x="179" y="72"/>
                  <a:pt x="179" y="72"/>
                </a:cubicBezTo>
                <a:cubicBezTo>
                  <a:pt x="179" y="72"/>
                  <a:pt x="178" y="71"/>
                  <a:pt x="178" y="71"/>
                </a:cubicBezTo>
                <a:cubicBezTo>
                  <a:pt x="178" y="70"/>
                  <a:pt x="178" y="70"/>
                  <a:pt x="178" y="70"/>
                </a:cubicBezTo>
                <a:cubicBezTo>
                  <a:pt x="178" y="70"/>
                  <a:pt x="178" y="70"/>
                  <a:pt x="178" y="70"/>
                </a:cubicBezTo>
                <a:cubicBezTo>
                  <a:pt x="177" y="69"/>
                  <a:pt x="177" y="68"/>
                  <a:pt x="176" y="68"/>
                </a:cubicBezTo>
                <a:cubicBezTo>
                  <a:pt x="176" y="67"/>
                  <a:pt x="176" y="67"/>
                  <a:pt x="176" y="67"/>
                </a:cubicBezTo>
                <a:cubicBezTo>
                  <a:pt x="176" y="66"/>
                  <a:pt x="175" y="66"/>
                  <a:pt x="175" y="65"/>
                </a:cubicBezTo>
                <a:cubicBezTo>
                  <a:pt x="175" y="65"/>
                  <a:pt x="175" y="65"/>
                  <a:pt x="175" y="65"/>
                </a:cubicBezTo>
                <a:cubicBezTo>
                  <a:pt x="174" y="64"/>
                  <a:pt x="173" y="63"/>
                  <a:pt x="173" y="62"/>
                </a:cubicBezTo>
                <a:cubicBezTo>
                  <a:pt x="173" y="62"/>
                  <a:pt x="173" y="62"/>
                  <a:pt x="173" y="62"/>
                </a:cubicBezTo>
                <a:cubicBezTo>
                  <a:pt x="173" y="62"/>
                  <a:pt x="173" y="62"/>
                  <a:pt x="173" y="62"/>
                </a:cubicBezTo>
                <a:cubicBezTo>
                  <a:pt x="172" y="61"/>
                  <a:pt x="172" y="61"/>
                  <a:pt x="172" y="60"/>
                </a:cubicBezTo>
                <a:cubicBezTo>
                  <a:pt x="171" y="60"/>
                  <a:pt x="171" y="60"/>
                  <a:pt x="171" y="60"/>
                </a:cubicBezTo>
                <a:cubicBezTo>
                  <a:pt x="171" y="59"/>
                  <a:pt x="171" y="59"/>
                  <a:pt x="170" y="58"/>
                </a:cubicBezTo>
                <a:cubicBezTo>
                  <a:pt x="169" y="56"/>
                  <a:pt x="167" y="54"/>
                  <a:pt x="166" y="53"/>
                </a:cubicBezTo>
                <a:cubicBezTo>
                  <a:pt x="166" y="53"/>
                  <a:pt x="166" y="53"/>
                  <a:pt x="166" y="53"/>
                </a:cubicBezTo>
                <a:cubicBezTo>
                  <a:pt x="165" y="52"/>
                  <a:pt x="165" y="52"/>
                  <a:pt x="165" y="51"/>
                </a:cubicBezTo>
                <a:cubicBezTo>
                  <a:pt x="164" y="51"/>
                  <a:pt x="164" y="51"/>
                  <a:pt x="164" y="51"/>
                </a:cubicBezTo>
                <a:cubicBezTo>
                  <a:pt x="164" y="51"/>
                  <a:pt x="164" y="51"/>
                  <a:pt x="164" y="51"/>
                </a:cubicBezTo>
                <a:cubicBezTo>
                  <a:pt x="163" y="50"/>
                  <a:pt x="163" y="50"/>
                  <a:pt x="163" y="50"/>
                </a:cubicBezTo>
                <a:cubicBezTo>
                  <a:pt x="163" y="49"/>
                  <a:pt x="163" y="49"/>
                  <a:pt x="164" y="48"/>
                </a:cubicBezTo>
                <a:cubicBezTo>
                  <a:pt x="164" y="47"/>
                  <a:pt x="164" y="46"/>
                  <a:pt x="164" y="44"/>
                </a:cubicBezTo>
                <a:cubicBezTo>
                  <a:pt x="164" y="43"/>
                  <a:pt x="164" y="43"/>
                  <a:pt x="164" y="42"/>
                </a:cubicBezTo>
                <a:cubicBezTo>
                  <a:pt x="164" y="41"/>
                  <a:pt x="164" y="40"/>
                  <a:pt x="164" y="39"/>
                </a:cubicBezTo>
                <a:cubicBezTo>
                  <a:pt x="164" y="39"/>
                  <a:pt x="164" y="39"/>
                  <a:pt x="164" y="39"/>
                </a:cubicBezTo>
                <a:cubicBezTo>
                  <a:pt x="164" y="38"/>
                  <a:pt x="164" y="37"/>
                  <a:pt x="164" y="37"/>
                </a:cubicBezTo>
                <a:cubicBezTo>
                  <a:pt x="164" y="36"/>
                  <a:pt x="164" y="36"/>
                  <a:pt x="164" y="36"/>
                </a:cubicBezTo>
                <a:cubicBezTo>
                  <a:pt x="164" y="35"/>
                  <a:pt x="164" y="34"/>
                  <a:pt x="164" y="34"/>
                </a:cubicBezTo>
                <a:cubicBezTo>
                  <a:pt x="164" y="34"/>
                  <a:pt x="164" y="33"/>
                  <a:pt x="164" y="33"/>
                </a:cubicBezTo>
                <a:cubicBezTo>
                  <a:pt x="164" y="33"/>
                  <a:pt x="164" y="33"/>
                  <a:pt x="164" y="33"/>
                </a:cubicBezTo>
                <a:cubicBezTo>
                  <a:pt x="163" y="32"/>
                  <a:pt x="163" y="31"/>
                  <a:pt x="163" y="31"/>
                </a:cubicBezTo>
                <a:cubicBezTo>
                  <a:pt x="165" y="31"/>
                  <a:pt x="167" y="33"/>
                  <a:pt x="169" y="34"/>
                </a:cubicBezTo>
                <a:cubicBezTo>
                  <a:pt x="169" y="34"/>
                  <a:pt x="169" y="34"/>
                  <a:pt x="169" y="34"/>
                </a:cubicBezTo>
                <a:cubicBezTo>
                  <a:pt x="169" y="35"/>
                  <a:pt x="169" y="35"/>
                  <a:pt x="170" y="35"/>
                </a:cubicBezTo>
                <a:cubicBezTo>
                  <a:pt x="170" y="35"/>
                  <a:pt x="170" y="35"/>
                  <a:pt x="170" y="35"/>
                </a:cubicBezTo>
                <a:cubicBezTo>
                  <a:pt x="170" y="35"/>
                  <a:pt x="170" y="35"/>
                  <a:pt x="170" y="35"/>
                </a:cubicBezTo>
                <a:cubicBezTo>
                  <a:pt x="170" y="35"/>
                  <a:pt x="170" y="35"/>
                  <a:pt x="170" y="35"/>
                </a:cubicBezTo>
                <a:cubicBezTo>
                  <a:pt x="170" y="35"/>
                  <a:pt x="170" y="36"/>
                  <a:pt x="170" y="36"/>
                </a:cubicBezTo>
                <a:cubicBezTo>
                  <a:pt x="171" y="36"/>
                  <a:pt x="171" y="36"/>
                  <a:pt x="171" y="36"/>
                </a:cubicBezTo>
                <a:cubicBezTo>
                  <a:pt x="171" y="36"/>
                  <a:pt x="171" y="36"/>
                  <a:pt x="171" y="36"/>
                </a:cubicBezTo>
                <a:cubicBezTo>
                  <a:pt x="171" y="35"/>
                  <a:pt x="171" y="35"/>
                  <a:pt x="171" y="34"/>
                </a:cubicBezTo>
                <a:cubicBezTo>
                  <a:pt x="160" y="21"/>
                  <a:pt x="145" y="12"/>
                  <a:pt x="129" y="6"/>
                </a:cubicBezTo>
                <a:cubicBezTo>
                  <a:pt x="128" y="5"/>
                  <a:pt x="128" y="6"/>
                  <a:pt x="127" y="6"/>
                </a:cubicBezTo>
                <a:cubicBezTo>
                  <a:pt x="128" y="5"/>
                  <a:pt x="127" y="5"/>
                  <a:pt x="127" y="5"/>
                </a:cubicBezTo>
                <a:cubicBezTo>
                  <a:pt x="117" y="2"/>
                  <a:pt x="107" y="0"/>
                  <a:pt x="96" y="0"/>
                </a:cubicBezTo>
                <a:cubicBezTo>
                  <a:pt x="85" y="0"/>
                  <a:pt x="75" y="1"/>
                  <a:pt x="66" y="5"/>
                </a:cubicBezTo>
                <a:cubicBezTo>
                  <a:pt x="65" y="6"/>
                  <a:pt x="65" y="6"/>
                  <a:pt x="65" y="6"/>
                </a:cubicBezTo>
                <a:cubicBezTo>
                  <a:pt x="65" y="6"/>
                  <a:pt x="62" y="6"/>
                  <a:pt x="60" y="7"/>
                </a:cubicBezTo>
                <a:cubicBezTo>
                  <a:pt x="45" y="13"/>
                  <a:pt x="31" y="24"/>
                  <a:pt x="21" y="37"/>
                </a:cubicBezTo>
                <a:cubicBezTo>
                  <a:pt x="20" y="37"/>
                  <a:pt x="20" y="38"/>
                  <a:pt x="20" y="38"/>
                </a:cubicBezTo>
                <a:cubicBezTo>
                  <a:pt x="22" y="37"/>
                  <a:pt x="26" y="33"/>
                  <a:pt x="30" y="31"/>
                </a:cubicBezTo>
                <a:cubicBezTo>
                  <a:pt x="30" y="31"/>
                  <a:pt x="30" y="31"/>
                  <a:pt x="30" y="31"/>
                </a:cubicBezTo>
                <a:cubicBezTo>
                  <a:pt x="31" y="30"/>
                  <a:pt x="31" y="30"/>
                  <a:pt x="31" y="30"/>
                </a:cubicBezTo>
                <a:cubicBezTo>
                  <a:pt x="31" y="30"/>
                  <a:pt x="31" y="30"/>
                  <a:pt x="32" y="30"/>
                </a:cubicBezTo>
                <a:cubicBezTo>
                  <a:pt x="32" y="30"/>
                  <a:pt x="32" y="30"/>
                  <a:pt x="32" y="29"/>
                </a:cubicBezTo>
                <a:cubicBezTo>
                  <a:pt x="32" y="29"/>
                  <a:pt x="33" y="29"/>
                  <a:pt x="33" y="29"/>
                </a:cubicBezTo>
                <a:cubicBezTo>
                  <a:pt x="33" y="29"/>
                  <a:pt x="33" y="29"/>
                  <a:pt x="33" y="29"/>
                </a:cubicBezTo>
                <a:cubicBezTo>
                  <a:pt x="33" y="29"/>
                  <a:pt x="33" y="29"/>
                  <a:pt x="34" y="29"/>
                </a:cubicBezTo>
                <a:cubicBezTo>
                  <a:pt x="34" y="29"/>
                  <a:pt x="34" y="29"/>
                  <a:pt x="34" y="29"/>
                </a:cubicBezTo>
                <a:cubicBezTo>
                  <a:pt x="34" y="29"/>
                  <a:pt x="34" y="29"/>
                  <a:pt x="34" y="29"/>
                </a:cubicBezTo>
                <a:cubicBezTo>
                  <a:pt x="34" y="29"/>
                  <a:pt x="34" y="29"/>
                  <a:pt x="34" y="28"/>
                </a:cubicBezTo>
                <a:cubicBezTo>
                  <a:pt x="34" y="29"/>
                  <a:pt x="34" y="29"/>
                  <a:pt x="34" y="29"/>
                </a:cubicBezTo>
                <a:cubicBezTo>
                  <a:pt x="34" y="29"/>
                  <a:pt x="34" y="29"/>
                  <a:pt x="34" y="29"/>
                </a:cubicBezTo>
                <a:cubicBezTo>
                  <a:pt x="34" y="30"/>
                  <a:pt x="34" y="30"/>
                  <a:pt x="34" y="30"/>
                </a:cubicBezTo>
                <a:cubicBezTo>
                  <a:pt x="34" y="30"/>
                  <a:pt x="34" y="30"/>
                  <a:pt x="34" y="31"/>
                </a:cubicBezTo>
                <a:cubicBezTo>
                  <a:pt x="34" y="31"/>
                  <a:pt x="34" y="32"/>
                  <a:pt x="34" y="33"/>
                </a:cubicBezTo>
                <a:cubicBezTo>
                  <a:pt x="34" y="33"/>
                  <a:pt x="34" y="33"/>
                  <a:pt x="34" y="33"/>
                </a:cubicBezTo>
                <a:cubicBezTo>
                  <a:pt x="34" y="33"/>
                  <a:pt x="34" y="34"/>
                  <a:pt x="33" y="35"/>
                </a:cubicBezTo>
                <a:cubicBezTo>
                  <a:pt x="33" y="35"/>
                  <a:pt x="33" y="35"/>
                  <a:pt x="33" y="35"/>
                </a:cubicBezTo>
                <a:cubicBezTo>
                  <a:pt x="33" y="35"/>
                  <a:pt x="33" y="36"/>
                  <a:pt x="33" y="36"/>
                </a:cubicBezTo>
                <a:cubicBezTo>
                  <a:pt x="33" y="37"/>
                  <a:pt x="33" y="37"/>
                  <a:pt x="33" y="37"/>
                </a:cubicBezTo>
                <a:cubicBezTo>
                  <a:pt x="33" y="37"/>
                  <a:pt x="33" y="38"/>
                  <a:pt x="33" y="38"/>
                </a:cubicBezTo>
                <a:cubicBezTo>
                  <a:pt x="33" y="39"/>
                  <a:pt x="33" y="39"/>
                  <a:pt x="33" y="39"/>
                </a:cubicBezTo>
                <a:cubicBezTo>
                  <a:pt x="33" y="39"/>
                  <a:pt x="33" y="39"/>
                  <a:pt x="33" y="40"/>
                </a:cubicBezTo>
                <a:cubicBezTo>
                  <a:pt x="33" y="40"/>
                  <a:pt x="33" y="41"/>
                  <a:pt x="33" y="42"/>
                </a:cubicBezTo>
                <a:cubicBezTo>
                  <a:pt x="33" y="42"/>
                  <a:pt x="33" y="42"/>
                  <a:pt x="33" y="42"/>
                </a:cubicBezTo>
                <a:cubicBezTo>
                  <a:pt x="33" y="43"/>
                  <a:pt x="33" y="43"/>
                  <a:pt x="33" y="44"/>
                </a:cubicBezTo>
                <a:cubicBezTo>
                  <a:pt x="33" y="45"/>
                  <a:pt x="33" y="45"/>
                  <a:pt x="33" y="46"/>
                </a:cubicBezTo>
                <a:cubicBezTo>
                  <a:pt x="33" y="46"/>
                  <a:pt x="33" y="46"/>
                  <a:pt x="33" y="47"/>
                </a:cubicBezTo>
                <a:cubicBezTo>
                  <a:pt x="33" y="47"/>
                  <a:pt x="33" y="47"/>
                  <a:pt x="33" y="47"/>
                </a:cubicBezTo>
                <a:cubicBezTo>
                  <a:pt x="34" y="48"/>
                  <a:pt x="34" y="49"/>
                  <a:pt x="34" y="49"/>
                </a:cubicBezTo>
                <a:cubicBezTo>
                  <a:pt x="33" y="50"/>
                  <a:pt x="32" y="51"/>
                  <a:pt x="31" y="51"/>
                </a:cubicBezTo>
                <a:cubicBezTo>
                  <a:pt x="31" y="51"/>
                  <a:pt x="31" y="52"/>
                  <a:pt x="31" y="52"/>
                </a:cubicBezTo>
                <a:cubicBezTo>
                  <a:pt x="30" y="52"/>
                  <a:pt x="30" y="52"/>
                  <a:pt x="30" y="53"/>
                </a:cubicBezTo>
                <a:cubicBezTo>
                  <a:pt x="29" y="53"/>
                  <a:pt x="29" y="53"/>
                  <a:pt x="29" y="54"/>
                </a:cubicBezTo>
                <a:cubicBezTo>
                  <a:pt x="28" y="54"/>
                  <a:pt x="28" y="54"/>
                  <a:pt x="28" y="55"/>
                </a:cubicBezTo>
                <a:cubicBezTo>
                  <a:pt x="28" y="55"/>
                  <a:pt x="27" y="55"/>
                  <a:pt x="27" y="55"/>
                </a:cubicBezTo>
                <a:cubicBezTo>
                  <a:pt x="27" y="56"/>
                  <a:pt x="26" y="56"/>
                  <a:pt x="26" y="56"/>
                </a:cubicBezTo>
                <a:cubicBezTo>
                  <a:pt x="26" y="57"/>
                  <a:pt x="25" y="57"/>
                  <a:pt x="25" y="58"/>
                </a:cubicBezTo>
                <a:cubicBezTo>
                  <a:pt x="25" y="58"/>
                  <a:pt x="24" y="59"/>
                  <a:pt x="24" y="59"/>
                </a:cubicBezTo>
                <a:cubicBezTo>
                  <a:pt x="24" y="59"/>
                  <a:pt x="24" y="59"/>
                  <a:pt x="24" y="59"/>
                </a:cubicBezTo>
                <a:cubicBezTo>
                  <a:pt x="24" y="59"/>
                  <a:pt x="23" y="60"/>
                  <a:pt x="23" y="60"/>
                </a:cubicBezTo>
                <a:cubicBezTo>
                  <a:pt x="23" y="60"/>
                  <a:pt x="22" y="61"/>
                  <a:pt x="22" y="62"/>
                </a:cubicBezTo>
                <a:cubicBezTo>
                  <a:pt x="22" y="62"/>
                  <a:pt x="22" y="62"/>
                  <a:pt x="22" y="62"/>
                </a:cubicBezTo>
                <a:cubicBezTo>
                  <a:pt x="22" y="62"/>
                  <a:pt x="21" y="63"/>
                  <a:pt x="21" y="63"/>
                </a:cubicBezTo>
                <a:cubicBezTo>
                  <a:pt x="21" y="63"/>
                  <a:pt x="21" y="64"/>
                  <a:pt x="20" y="64"/>
                </a:cubicBezTo>
                <a:cubicBezTo>
                  <a:pt x="20" y="64"/>
                  <a:pt x="20" y="64"/>
                  <a:pt x="20" y="64"/>
                </a:cubicBezTo>
                <a:cubicBezTo>
                  <a:pt x="20" y="65"/>
                  <a:pt x="20" y="65"/>
                  <a:pt x="20" y="65"/>
                </a:cubicBezTo>
                <a:cubicBezTo>
                  <a:pt x="19" y="66"/>
                  <a:pt x="19" y="66"/>
                  <a:pt x="19" y="67"/>
                </a:cubicBezTo>
                <a:cubicBezTo>
                  <a:pt x="19" y="67"/>
                  <a:pt x="19" y="67"/>
                  <a:pt x="19" y="67"/>
                </a:cubicBezTo>
                <a:cubicBezTo>
                  <a:pt x="18" y="68"/>
                  <a:pt x="18" y="69"/>
                  <a:pt x="18" y="70"/>
                </a:cubicBezTo>
                <a:cubicBezTo>
                  <a:pt x="17" y="71"/>
                  <a:pt x="17" y="72"/>
                  <a:pt x="16" y="73"/>
                </a:cubicBezTo>
                <a:cubicBezTo>
                  <a:pt x="16" y="73"/>
                  <a:pt x="16" y="73"/>
                  <a:pt x="16" y="73"/>
                </a:cubicBezTo>
                <a:cubicBezTo>
                  <a:pt x="16" y="74"/>
                  <a:pt x="16" y="75"/>
                  <a:pt x="16" y="75"/>
                </a:cubicBezTo>
                <a:cubicBezTo>
                  <a:pt x="16" y="75"/>
                  <a:pt x="16" y="75"/>
                  <a:pt x="16" y="75"/>
                </a:cubicBezTo>
                <a:cubicBezTo>
                  <a:pt x="15" y="77"/>
                  <a:pt x="15" y="79"/>
                  <a:pt x="14" y="80"/>
                </a:cubicBezTo>
                <a:cubicBezTo>
                  <a:pt x="14" y="81"/>
                  <a:pt x="14" y="82"/>
                  <a:pt x="14" y="83"/>
                </a:cubicBezTo>
                <a:cubicBezTo>
                  <a:pt x="14" y="83"/>
                  <a:pt x="14" y="83"/>
                  <a:pt x="14" y="83"/>
                </a:cubicBezTo>
                <a:cubicBezTo>
                  <a:pt x="14" y="83"/>
                  <a:pt x="14" y="83"/>
                  <a:pt x="14"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2" y="83"/>
                </a:cubicBezTo>
                <a:cubicBezTo>
                  <a:pt x="12" y="83"/>
                  <a:pt x="12" y="83"/>
                  <a:pt x="12" y="83"/>
                </a:cubicBezTo>
                <a:cubicBezTo>
                  <a:pt x="12" y="83"/>
                  <a:pt x="12" y="83"/>
                  <a:pt x="12" y="83"/>
                </a:cubicBezTo>
                <a:cubicBezTo>
                  <a:pt x="12" y="83"/>
                  <a:pt x="12" y="83"/>
                  <a:pt x="12" y="83"/>
                </a:cubicBezTo>
                <a:cubicBezTo>
                  <a:pt x="11" y="83"/>
                  <a:pt x="11" y="83"/>
                  <a:pt x="11" y="83"/>
                </a:cubicBezTo>
                <a:cubicBezTo>
                  <a:pt x="11" y="83"/>
                  <a:pt x="11" y="83"/>
                  <a:pt x="11" y="83"/>
                </a:cubicBezTo>
                <a:cubicBezTo>
                  <a:pt x="10" y="82"/>
                  <a:pt x="10" y="82"/>
                  <a:pt x="10" y="82"/>
                </a:cubicBezTo>
                <a:cubicBezTo>
                  <a:pt x="10" y="82"/>
                  <a:pt x="10" y="82"/>
                  <a:pt x="10" y="82"/>
                </a:cubicBezTo>
                <a:cubicBezTo>
                  <a:pt x="10" y="82"/>
                  <a:pt x="10" y="82"/>
                  <a:pt x="9" y="82"/>
                </a:cubicBezTo>
                <a:cubicBezTo>
                  <a:pt x="9" y="82"/>
                  <a:pt x="9" y="82"/>
                  <a:pt x="9" y="82"/>
                </a:cubicBezTo>
                <a:cubicBezTo>
                  <a:pt x="8" y="82"/>
                  <a:pt x="8" y="82"/>
                  <a:pt x="7" y="82"/>
                </a:cubicBezTo>
                <a:cubicBezTo>
                  <a:pt x="7" y="82"/>
                  <a:pt x="7" y="82"/>
                  <a:pt x="7" y="82"/>
                </a:cubicBezTo>
                <a:cubicBezTo>
                  <a:pt x="6" y="82"/>
                  <a:pt x="6" y="82"/>
                  <a:pt x="6" y="82"/>
                </a:cubicBezTo>
                <a:cubicBezTo>
                  <a:pt x="6" y="82"/>
                  <a:pt x="5" y="82"/>
                  <a:pt x="5" y="82"/>
                </a:cubicBezTo>
                <a:cubicBezTo>
                  <a:pt x="5" y="82"/>
                  <a:pt x="5" y="82"/>
                  <a:pt x="5" y="82"/>
                </a:cubicBezTo>
                <a:cubicBezTo>
                  <a:pt x="5" y="82"/>
                  <a:pt x="5" y="81"/>
                  <a:pt x="5" y="81"/>
                </a:cubicBezTo>
                <a:cubicBezTo>
                  <a:pt x="5" y="81"/>
                  <a:pt x="4" y="81"/>
                  <a:pt x="4" y="81"/>
                </a:cubicBezTo>
                <a:cubicBezTo>
                  <a:pt x="4" y="81"/>
                  <a:pt x="4" y="81"/>
                  <a:pt x="4" y="81"/>
                </a:cubicBezTo>
                <a:cubicBezTo>
                  <a:pt x="4" y="81"/>
                  <a:pt x="4" y="81"/>
                  <a:pt x="4" y="81"/>
                </a:cubicBezTo>
                <a:cubicBezTo>
                  <a:pt x="4" y="81"/>
                  <a:pt x="4" y="81"/>
                  <a:pt x="4" y="81"/>
                </a:cubicBezTo>
                <a:cubicBezTo>
                  <a:pt x="3" y="81"/>
                  <a:pt x="3" y="81"/>
                  <a:pt x="3" y="81"/>
                </a:cubicBezTo>
                <a:cubicBezTo>
                  <a:pt x="3" y="81"/>
                  <a:pt x="3" y="81"/>
                  <a:pt x="3" y="81"/>
                </a:cubicBezTo>
                <a:cubicBezTo>
                  <a:pt x="3" y="81"/>
                  <a:pt x="3" y="81"/>
                  <a:pt x="3" y="81"/>
                </a:cubicBezTo>
                <a:cubicBezTo>
                  <a:pt x="2" y="81"/>
                  <a:pt x="2" y="81"/>
                  <a:pt x="2" y="81"/>
                </a:cubicBezTo>
                <a:cubicBezTo>
                  <a:pt x="1" y="86"/>
                  <a:pt x="0" y="91"/>
                  <a:pt x="0" y="96"/>
                </a:cubicBezTo>
                <a:cubicBezTo>
                  <a:pt x="0" y="113"/>
                  <a:pt x="5" y="129"/>
                  <a:pt x="12" y="143"/>
                </a:cubicBezTo>
                <a:cubicBezTo>
                  <a:pt x="13" y="145"/>
                  <a:pt x="16" y="148"/>
                  <a:pt x="17" y="148"/>
                </a:cubicBezTo>
                <a:cubicBezTo>
                  <a:pt x="16" y="149"/>
                  <a:pt x="16" y="149"/>
                  <a:pt x="17" y="150"/>
                </a:cubicBezTo>
                <a:cubicBezTo>
                  <a:pt x="28" y="168"/>
                  <a:pt x="46" y="181"/>
                  <a:pt x="67" y="188"/>
                </a:cubicBezTo>
                <a:cubicBezTo>
                  <a:pt x="69" y="189"/>
                  <a:pt x="71" y="188"/>
                  <a:pt x="73" y="188"/>
                </a:cubicBezTo>
                <a:cubicBezTo>
                  <a:pt x="73" y="189"/>
                  <a:pt x="76" y="190"/>
                  <a:pt x="78" y="191"/>
                </a:cubicBezTo>
                <a:cubicBezTo>
                  <a:pt x="84" y="192"/>
                  <a:pt x="90" y="193"/>
                  <a:pt x="96" y="193"/>
                </a:cubicBezTo>
                <a:cubicBezTo>
                  <a:pt x="103" y="193"/>
                  <a:pt x="110" y="192"/>
                  <a:pt x="116" y="190"/>
                </a:cubicBezTo>
                <a:cubicBezTo>
                  <a:pt x="118" y="190"/>
                  <a:pt x="121" y="189"/>
                  <a:pt x="122" y="188"/>
                </a:cubicBezTo>
                <a:cubicBezTo>
                  <a:pt x="122" y="188"/>
                  <a:pt x="123" y="188"/>
                  <a:pt x="124" y="188"/>
                </a:cubicBezTo>
                <a:cubicBezTo>
                  <a:pt x="148" y="181"/>
                  <a:pt x="166" y="167"/>
                  <a:pt x="177" y="149"/>
                </a:cubicBezTo>
                <a:close/>
                <a:moveTo>
                  <a:pt x="77" y="153"/>
                </a:moveTo>
                <a:cubicBezTo>
                  <a:pt x="77" y="153"/>
                  <a:pt x="77" y="153"/>
                  <a:pt x="76" y="154"/>
                </a:cubicBezTo>
                <a:cubicBezTo>
                  <a:pt x="76" y="154"/>
                  <a:pt x="76" y="154"/>
                  <a:pt x="76" y="154"/>
                </a:cubicBezTo>
                <a:cubicBezTo>
                  <a:pt x="76" y="154"/>
                  <a:pt x="76" y="155"/>
                  <a:pt x="75" y="155"/>
                </a:cubicBezTo>
                <a:cubicBezTo>
                  <a:pt x="75" y="155"/>
                  <a:pt x="75" y="155"/>
                  <a:pt x="75" y="155"/>
                </a:cubicBezTo>
                <a:cubicBezTo>
                  <a:pt x="75" y="155"/>
                  <a:pt x="75" y="156"/>
                  <a:pt x="74" y="156"/>
                </a:cubicBezTo>
                <a:cubicBezTo>
                  <a:pt x="74" y="156"/>
                  <a:pt x="74" y="156"/>
                  <a:pt x="74" y="156"/>
                </a:cubicBezTo>
                <a:cubicBezTo>
                  <a:pt x="74" y="156"/>
                  <a:pt x="74" y="156"/>
                  <a:pt x="74" y="156"/>
                </a:cubicBezTo>
                <a:cubicBezTo>
                  <a:pt x="74" y="156"/>
                  <a:pt x="74" y="156"/>
                  <a:pt x="74" y="156"/>
                </a:cubicBezTo>
                <a:cubicBezTo>
                  <a:pt x="74" y="157"/>
                  <a:pt x="74" y="157"/>
                  <a:pt x="74" y="157"/>
                </a:cubicBezTo>
                <a:cubicBezTo>
                  <a:pt x="73" y="157"/>
                  <a:pt x="73" y="158"/>
                  <a:pt x="73" y="158"/>
                </a:cubicBezTo>
                <a:cubicBezTo>
                  <a:pt x="73" y="158"/>
                  <a:pt x="73" y="158"/>
                  <a:pt x="73" y="158"/>
                </a:cubicBezTo>
                <a:cubicBezTo>
                  <a:pt x="72" y="158"/>
                  <a:pt x="72" y="159"/>
                  <a:pt x="71" y="159"/>
                </a:cubicBezTo>
                <a:cubicBezTo>
                  <a:pt x="71" y="159"/>
                  <a:pt x="71" y="159"/>
                  <a:pt x="71" y="159"/>
                </a:cubicBezTo>
                <a:cubicBezTo>
                  <a:pt x="71" y="160"/>
                  <a:pt x="70" y="160"/>
                  <a:pt x="70" y="161"/>
                </a:cubicBezTo>
                <a:cubicBezTo>
                  <a:pt x="70" y="161"/>
                  <a:pt x="69" y="161"/>
                  <a:pt x="69" y="161"/>
                </a:cubicBezTo>
                <a:cubicBezTo>
                  <a:pt x="69" y="162"/>
                  <a:pt x="69" y="162"/>
                  <a:pt x="69" y="162"/>
                </a:cubicBezTo>
                <a:cubicBezTo>
                  <a:pt x="68" y="162"/>
                  <a:pt x="68" y="163"/>
                  <a:pt x="67" y="163"/>
                </a:cubicBezTo>
                <a:cubicBezTo>
                  <a:pt x="67" y="163"/>
                  <a:pt x="67" y="163"/>
                  <a:pt x="67" y="163"/>
                </a:cubicBezTo>
                <a:cubicBezTo>
                  <a:pt x="67" y="163"/>
                  <a:pt x="67" y="163"/>
                  <a:pt x="67" y="163"/>
                </a:cubicBezTo>
                <a:cubicBezTo>
                  <a:pt x="67" y="163"/>
                  <a:pt x="67" y="164"/>
                  <a:pt x="66" y="164"/>
                </a:cubicBezTo>
                <a:cubicBezTo>
                  <a:pt x="66" y="164"/>
                  <a:pt x="66" y="164"/>
                  <a:pt x="66" y="164"/>
                </a:cubicBezTo>
                <a:cubicBezTo>
                  <a:pt x="66" y="164"/>
                  <a:pt x="66" y="165"/>
                  <a:pt x="65" y="165"/>
                </a:cubicBezTo>
                <a:cubicBezTo>
                  <a:pt x="65" y="165"/>
                  <a:pt x="65" y="165"/>
                  <a:pt x="65" y="165"/>
                </a:cubicBezTo>
                <a:cubicBezTo>
                  <a:pt x="65" y="165"/>
                  <a:pt x="65" y="165"/>
                  <a:pt x="65" y="165"/>
                </a:cubicBezTo>
                <a:cubicBezTo>
                  <a:pt x="65" y="165"/>
                  <a:pt x="65" y="165"/>
                  <a:pt x="65" y="165"/>
                </a:cubicBezTo>
                <a:cubicBezTo>
                  <a:pt x="64" y="166"/>
                  <a:pt x="64" y="166"/>
                  <a:pt x="64" y="166"/>
                </a:cubicBezTo>
                <a:cubicBezTo>
                  <a:pt x="63" y="166"/>
                  <a:pt x="63" y="166"/>
                  <a:pt x="63" y="166"/>
                </a:cubicBezTo>
                <a:cubicBezTo>
                  <a:pt x="63" y="166"/>
                  <a:pt x="63" y="166"/>
                  <a:pt x="63" y="166"/>
                </a:cubicBezTo>
                <a:cubicBezTo>
                  <a:pt x="63" y="167"/>
                  <a:pt x="63" y="167"/>
                  <a:pt x="63" y="167"/>
                </a:cubicBezTo>
                <a:cubicBezTo>
                  <a:pt x="63" y="167"/>
                  <a:pt x="63" y="167"/>
                  <a:pt x="62" y="167"/>
                </a:cubicBezTo>
                <a:cubicBezTo>
                  <a:pt x="62" y="167"/>
                  <a:pt x="62" y="167"/>
                  <a:pt x="62" y="167"/>
                </a:cubicBezTo>
                <a:cubicBezTo>
                  <a:pt x="62" y="168"/>
                  <a:pt x="62" y="168"/>
                  <a:pt x="62" y="168"/>
                </a:cubicBezTo>
                <a:cubicBezTo>
                  <a:pt x="62" y="168"/>
                  <a:pt x="62" y="168"/>
                  <a:pt x="62" y="168"/>
                </a:cubicBezTo>
                <a:cubicBezTo>
                  <a:pt x="62" y="168"/>
                  <a:pt x="61" y="168"/>
                  <a:pt x="61" y="168"/>
                </a:cubicBezTo>
                <a:cubicBezTo>
                  <a:pt x="61" y="168"/>
                  <a:pt x="61" y="168"/>
                  <a:pt x="61" y="168"/>
                </a:cubicBezTo>
                <a:cubicBezTo>
                  <a:pt x="61" y="168"/>
                  <a:pt x="61" y="168"/>
                  <a:pt x="61" y="168"/>
                </a:cubicBezTo>
                <a:cubicBezTo>
                  <a:pt x="61" y="168"/>
                  <a:pt x="61" y="168"/>
                  <a:pt x="61" y="168"/>
                </a:cubicBezTo>
                <a:cubicBezTo>
                  <a:pt x="61" y="169"/>
                  <a:pt x="60" y="169"/>
                  <a:pt x="60" y="169"/>
                </a:cubicBezTo>
                <a:cubicBezTo>
                  <a:pt x="60" y="169"/>
                  <a:pt x="60" y="169"/>
                  <a:pt x="60" y="169"/>
                </a:cubicBezTo>
                <a:cubicBezTo>
                  <a:pt x="60" y="169"/>
                  <a:pt x="60" y="169"/>
                  <a:pt x="59" y="169"/>
                </a:cubicBezTo>
                <a:cubicBezTo>
                  <a:pt x="59" y="170"/>
                  <a:pt x="59" y="170"/>
                  <a:pt x="59" y="170"/>
                </a:cubicBezTo>
                <a:cubicBezTo>
                  <a:pt x="59" y="170"/>
                  <a:pt x="58" y="170"/>
                  <a:pt x="58" y="170"/>
                </a:cubicBezTo>
                <a:cubicBezTo>
                  <a:pt x="50" y="167"/>
                  <a:pt x="30" y="155"/>
                  <a:pt x="27" y="149"/>
                </a:cubicBezTo>
                <a:cubicBezTo>
                  <a:pt x="26" y="148"/>
                  <a:pt x="26" y="147"/>
                  <a:pt x="26" y="146"/>
                </a:cubicBezTo>
                <a:cubicBezTo>
                  <a:pt x="26" y="146"/>
                  <a:pt x="26" y="146"/>
                  <a:pt x="26" y="146"/>
                </a:cubicBezTo>
                <a:cubicBezTo>
                  <a:pt x="26" y="146"/>
                  <a:pt x="26" y="146"/>
                  <a:pt x="26" y="145"/>
                </a:cubicBezTo>
                <a:cubicBezTo>
                  <a:pt x="26" y="145"/>
                  <a:pt x="26" y="145"/>
                  <a:pt x="26" y="145"/>
                </a:cubicBezTo>
                <a:cubicBezTo>
                  <a:pt x="26" y="145"/>
                  <a:pt x="26" y="145"/>
                  <a:pt x="26" y="145"/>
                </a:cubicBezTo>
                <a:cubicBezTo>
                  <a:pt x="26" y="145"/>
                  <a:pt x="26" y="145"/>
                  <a:pt x="26" y="145"/>
                </a:cubicBezTo>
                <a:cubicBezTo>
                  <a:pt x="26" y="144"/>
                  <a:pt x="26" y="144"/>
                  <a:pt x="26" y="144"/>
                </a:cubicBezTo>
                <a:cubicBezTo>
                  <a:pt x="26" y="144"/>
                  <a:pt x="26" y="144"/>
                  <a:pt x="26" y="144"/>
                </a:cubicBezTo>
                <a:cubicBezTo>
                  <a:pt x="26" y="143"/>
                  <a:pt x="26" y="143"/>
                  <a:pt x="26" y="143"/>
                </a:cubicBezTo>
                <a:cubicBezTo>
                  <a:pt x="26" y="143"/>
                  <a:pt x="25" y="143"/>
                  <a:pt x="25" y="143"/>
                </a:cubicBezTo>
                <a:cubicBezTo>
                  <a:pt x="25" y="142"/>
                  <a:pt x="25" y="142"/>
                  <a:pt x="25" y="142"/>
                </a:cubicBezTo>
                <a:cubicBezTo>
                  <a:pt x="25" y="142"/>
                  <a:pt x="25" y="141"/>
                  <a:pt x="25" y="141"/>
                </a:cubicBezTo>
                <a:cubicBezTo>
                  <a:pt x="25" y="141"/>
                  <a:pt x="25" y="141"/>
                  <a:pt x="25" y="140"/>
                </a:cubicBezTo>
                <a:cubicBezTo>
                  <a:pt x="25" y="140"/>
                  <a:pt x="25" y="140"/>
                  <a:pt x="25" y="140"/>
                </a:cubicBezTo>
                <a:cubicBezTo>
                  <a:pt x="25" y="139"/>
                  <a:pt x="25" y="138"/>
                  <a:pt x="25" y="137"/>
                </a:cubicBezTo>
                <a:cubicBezTo>
                  <a:pt x="25" y="137"/>
                  <a:pt x="25" y="137"/>
                  <a:pt x="25" y="137"/>
                </a:cubicBezTo>
                <a:cubicBezTo>
                  <a:pt x="24" y="134"/>
                  <a:pt x="24" y="130"/>
                  <a:pt x="24" y="127"/>
                </a:cubicBezTo>
                <a:cubicBezTo>
                  <a:pt x="24" y="127"/>
                  <a:pt x="24" y="127"/>
                  <a:pt x="24" y="127"/>
                </a:cubicBezTo>
                <a:cubicBezTo>
                  <a:pt x="24" y="126"/>
                  <a:pt x="24" y="126"/>
                  <a:pt x="24" y="125"/>
                </a:cubicBezTo>
                <a:cubicBezTo>
                  <a:pt x="24" y="125"/>
                  <a:pt x="24" y="125"/>
                  <a:pt x="24" y="125"/>
                </a:cubicBezTo>
                <a:cubicBezTo>
                  <a:pt x="24" y="124"/>
                  <a:pt x="24" y="124"/>
                  <a:pt x="24" y="123"/>
                </a:cubicBezTo>
                <a:cubicBezTo>
                  <a:pt x="24" y="123"/>
                  <a:pt x="24" y="123"/>
                  <a:pt x="24" y="123"/>
                </a:cubicBezTo>
                <a:cubicBezTo>
                  <a:pt x="24" y="122"/>
                  <a:pt x="24" y="122"/>
                  <a:pt x="24" y="121"/>
                </a:cubicBezTo>
                <a:cubicBezTo>
                  <a:pt x="24" y="121"/>
                  <a:pt x="24" y="121"/>
                  <a:pt x="24" y="121"/>
                </a:cubicBezTo>
                <a:cubicBezTo>
                  <a:pt x="24" y="121"/>
                  <a:pt x="24" y="120"/>
                  <a:pt x="24" y="120"/>
                </a:cubicBezTo>
                <a:cubicBezTo>
                  <a:pt x="24" y="120"/>
                  <a:pt x="24" y="120"/>
                  <a:pt x="24" y="119"/>
                </a:cubicBezTo>
                <a:cubicBezTo>
                  <a:pt x="24" y="119"/>
                  <a:pt x="24" y="119"/>
                  <a:pt x="24" y="118"/>
                </a:cubicBezTo>
                <a:cubicBezTo>
                  <a:pt x="24" y="118"/>
                  <a:pt x="24" y="118"/>
                  <a:pt x="24" y="118"/>
                </a:cubicBezTo>
                <a:cubicBezTo>
                  <a:pt x="25" y="118"/>
                  <a:pt x="25" y="117"/>
                  <a:pt x="25" y="117"/>
                </a:cubicBezTo>
                <a:cubicBezTo>
                  <a:pt x="25" y="117"/>
                  <a:pt x="26" y="117"/>
                  <a:pt x="26" y="117"/>
                </a:cubicBezTo>
                <a:cubicBezTo>
                  <a:pt x="26" y="117"/>
                  <a:pt x="27" y="117"/>
                  <a:pt x="27" y="117"/>
                </a:cubicBezTo>
                <a:cubicBezTo>
                  <a:pt x="27" y="117"/>
                  <a:pt x="27" y="117"/>
                  <a:pt x="28" y="117"/>
                </a:cubicBezTo>
                <a:cubicBezTo>
                  <a:pt x="28" y="118"/>
                  <a:pt x="28" y="118"/>
                  <a:pt x="29" y="118"/>
                </a:cubicBezTo>
                <a:cubicBezTo>
                  <a:pt x="29" y="118"/>
                  <a:pt x="29" y="118"/>
                  <a:pt x="29" y="118"/>
                </a:cubicBezTo>
                <a:cubicBezTo>
                  <a:pt x="30" y="118"/>
                  <a:pt x="30" y="118"/>
                  <a:pt x="31" y="118"/>
                </a:cubicBezTo>
                <a:cubicBezTo>
                  <a:pt x="31" y="118"/>
                  <a:pt x="31" y="118"/>
                  <a:pt x="31" y="118"/>
                </a:cubicBezTo>
                <a:cubicBezTo>
                  <a:pt x="32" y="118"/>
                  <a:pt x="32" y="118"/>
                  <a:pt x="33" y="118"/>
                </a:cubicBezTo>
                <a:cubicBezTo>
                  <a:pt x="33" y="118"/>
                  <a:pt x="33" y="118"/>
                  <a:pt x="33" y="118"/>
                </a:cubicBezTo>
                <a:cubicBezTo>
                  <a:pt x="34" y="118"/>
                  <a:pt x="35" y="118"/>
                  <a:pt x="36" y="118"/>
                </a:cubicBezTo>
                <a:cubicBezTo>
                  <a:pt x="36" y="118"/>
                  <a:pt x="36" y="118"/>
                  <a:pt x="36" y="118"/>
                </a:cubicBezTo>
                <a:cubicBezTo>
                  <a:pt x="37" y="118"/>
                  <a:pt x="38" y="119"/>
                  <a:pt x="39" y="119"/>
                </a:cubicBezTo>
                <a:cubicBezTo>
                  <a:pt x="39" y="119"/>
                  <a:pt x="39" y="119"/>
                  <a:pt x="39" y="119"/>
                </a:cubicBezTo>
                <a:cubicBezTo>
                  <a:pt x="40" y="119"/>
                  <a:pt x="41" y="119"/>
                  <a:pt x="42" y="119"/>
                </a:cubicBezTo>
                <a:cubicBezTo>
                  <a:pt x="43" y="119"/>
                  <a:pt x="43" y="119"/>
                  <a:pt x="43" y="119"/>
                </a:cubicBezTo>
                <a:cubicBezTo>
                  <a:pt x="44" y="119"/>
                  <a:pt x="45" y="119"/>
                  <a:pt x="46" y="119"/>
                </a:cubicBezTo>
                <a:cubicBezTo>
                  <a:pt x="46" y="119"/>
                  <a:pt x="46" y="119"/>
                  <a:pt x="47" y="119"/>
                </a:cubicBezTo>
                <a:cubicBezTo>
                  <a:pt x="47" y="119"/>
                  <a:pt x="48" y="119"/>
                  <a:pt x="49" y="119"/>
                </a:cubicBezTo>
                <a:cubicBezTo>
                  <a:pt x="49" y="119"/>
                  <a:pt x="49" y="119"/>
                  <a:pt x="50" y="119"/>
                </a:cubicBezTo>
                <a:cubicBezTo>
                  <a:pt x="50" y="119"/>
                  <a:pt x="50" y="119"/>
                  <a:pt x="50" y="119"/>
                </a:cubicBezTo>
                <a:cubicBezTo>
                  <a:pt x="51" y="119"/>
                  <a:pt x="52" y="119"/>
                  <a:pt x="53" y="119"/>
                </a:cubicBezTo>
                <a:cubicBezTo>
                  <a:pt x="53" y="119"/>
                  <a:pt x="53" y="119"/>
                  <a:pt x="53" y="119"/>
                </a:cubicBezTo>
                <a:cubicBezTo>
                  <a:pt x="53" y="119"/>
                  <a:pt x="53" y="119"/>
                  <a:pt x="53" y="119"/>
                </a:cubicBezTo>
                <a:cubicBezTo>
                  <a:pt x="54" y="119"/>
                  <a:pt x="55" y="119"/>
                  <a:pt x="55" y="119"/>
                </a:cubicBezTo>
                <a:cubicBezTo>
                  <a:pt x="56" y="119"/>
                  <a:pt x="56" y="119"/>
                  <a:pt x="56" y="119"/>
                </a:cubicBezTo>
                <a:cubicBezTo>
                  <a:pt x="57" y="119"/>
                  <a:pt x="58" y="119"/>
                  <a:pt x="59" y="119"/>
                </a:cubicBezTo>
                <a:cubicBezTo>
                  <a:pt x="59" y="120"/>
                  <a:pt x="60" y="121"/>
                  <a:pt x="60" y="122"/>
                </a:cubicBezTo>
                <a:cubicBezTo>
                  <a:pt x="60" y="122"/>
                  <a:pt x="60" y="122"/>
                  <a:pt x="60" y="122"/>
                </a:cubicBezTo>
                <a:cubicBezTo>
                  <a:pt x="61" y="123"/>
                  <a:pt x="61" y="124"/>
                  <a:pt x="61" y="124"/>
                </a:cubicBezTo>
                <a:cubicBezTo>
                  <a:pt x="62" y="125"/>
                  <a:pt x="62" y="125"/>
                  <a:pt x="62" y="126"/>
                </a:cubicBezTo>
                <a:cubicBezTo>
                  <a:pt x="62" y="126"/>
                  <a:pt x="62" y="127"/>
                  <a:pt x="63" y="127"/>
                </a:cubicBezTo>
                <a:cubicBezTo>
                  <a:pt x="63" y="128"/>
                  <a:pt x="64" y="129"/>
                  <a:pt x="64" y="130"/>
                </a:cubicBezTo>
                <a:cubicBezTo>
                  <a:pt x="64" y="130"/>
                  <a:pt x="64" y="130"/>
                  <a:pt x="65" y="130"/>
                </a:cubicBezTo>
                <a:cubicBezTo>
                  <a:pt x="65" y="132"/>
                  <a:pt x="66" y="133"/>
                  <a:pt x="67" y="134"/>
                </a:cubicBezTo>
                <a:cubicBezTo>
                  <a:pt x="67" y="134"/>
                  <a:pt x="67" y="134"/>
                  <a:pt x="67" y="134"/>
                </a:cubicBezTo>
                <a:cubicBezTo>
                  <a:pt x="68" y="137"/>
                  <a:pt x="70" y="140"/>
                  <a:pt x="72" y="142"/>
                </a:cubicBezTo>
                <a:cubicBezTo>
                  <a:pt x="72" y="142"/>
                  <a:pt x="72" y="142"/>
                  <a:pt x="72" y="142"/>
                </a:cubicBezTo>
                <a:cubicBezTo>
                  <a:pt x="72" y="143"/>
                  <a:pt x="73" y="144"/>
                  <a:pt x="73" y="144"/>
                </a:cubicBezTo>
                <a:cubicBezTo>
                  <a:pt x="73" y="145"/>
                  <a:pt x="73" y="145"/>
                  <a:pt x="74" y="145"/>
                </a:cubicBezTo>
                <a:cubicBezTo>
                  <a:pt x="74" y="145"/>
                  <a:pt x="74" y="146"/>
                  <a:pt x="74" y="146"/>
                </a:cubicBezTo>
                <a:cubicBezTo>
                  <a:pt x="76" y="148"/>
                  <a:pt x="77" y="150"/>
                  <a:pt x="78" y="152"/>
                </a:cubicBezTo>
                <a:cubicBezTo>
                  <a:pt x="78" y="152"/>
                  <a:pt x="77" y="152"/>
                  <a:pt x="77" y="153"/>
                </a:cubicBezTo>
                <a:close/>
                <a:moveTo>
                  <a:pt x="116" y="84"/>
                </a:moveTo>
                <a:cubicBezTo>
                  <a:pt x="116" y="84"/>
                  <a:pt x="115" y="84"/>
                  <a:pt x="115" y="84"/>
                </a:cubicBezTo>
                <a:cubicBezTo>
                  <a:pt x="114" y="84"/>
                  <a:pt x="114" y="84"/>
                  <a:pt x="114" y="84"/>
                </a:cubicBezTo>
                <a:cubicBezTo>
                  <a:pt x="113" y="84"/>
                  <a:pt x="113" y="84"/>
                  <a:pt x="112" y="84"/>
                </a:cubicBezTo>
                <a:cubicBezTo>
                  <a:pt x="112" y="84"/>
                  <a:pt x="112" y="84"/>
                  <a:pt x="112" y="84"/>
                </a:cubicBezTo>
                <a:cubicBezTo>
                  <a:pt x="111" y="84"/>
                  <a:pt x="111" y="84"/>
                  <a:pt x="110" y="84"/>
                </a:cubicBezTo>
                <a:cubicBezTo>
                  <a:pt x="110" y="84"/>
                  <a:pt x="110" y="84"/>
                  <a:pt x="110" y="84"/>
                </a:cubicBezTo>
                <a:cubicBezTo>
                  <a:pt x="109" y="84"/>
                  <a:pt x="109" y="84"/>
                  <a:pt x="109" y="84"/>
                </a:cubicBezTo>
                <a:cubicBezTo>
                  <a:pt x="109" y="84"/>
                  <a:pt x="108" y="84"/>
                  <a:pt x="108" y="84"/>
                </a:cubicBezTo>
                <a:cubicBezTo>
                  <a:pt x="107" y="84"/>
                  <a:pt x="107" y="84"/>
                  <a:pt x="107" y="84"/>
                </a:cubicBezTo>
                <a:cubicBezTo>
                  <a:pt x="107" y="84"/>
                  <a:pt x="107" y="84"/>
                  <a:pt x="107" y="84"/>
                </a:cubicBezTo>
                <a:cubicBezTo>
                  <a:pt x="106" y="84"/>
                  <a:pt x="105" y="84"/>
                  <a:pt x="104" y="84"/>
                </a:cubicBezTo>
                <a:cubicBezTo>
                  <a:pt x="103" y="84"/>
                  <a:pt x="103" y="84"/>
                  <a:pt x="103" y="84"/>
                </a:cubicBezTo>
                <a:cubicBezTo>
                  <a:pt x="102" y="84"/>
                  <a:pt x="101" y="84"/>
                  <a:pt x="100" y="84"/>
                </a:cubicBezTo>
                <a:cubicBezTo>
                  <a:pt x="100" y="84"/>
                  <a:pt x="100" y="84"/>
                  <a:pt x="100" y="84"/>
                </a:cubicBezTo>
                <a:cubicBezTo>
                  <a:pt x="99" y="84"/>
                  <a:pt x="99" y="84"/>
                  <a:pt x="99" y="84"/>
                </a:cubicBezTo>
                <a:cubicBezTo>
                  <a:pt x="99" y="84"/>
                  <a:pt x="98" y="84"/>
                  <a:pt x="97" y="84"/>
                </a:cubicBezTo>
                <a:cubicBezTo>
                  <a:pt x="95" y="84"/>
                  <a:pt x="95" y="84"/>
                  <a:pt x="95" y="84"/>
                </a:cubicBezTo>
                <a:cubicBezTo>
                  <a:pt x="95" y="84"/>
                  <a:pt x="94" y="84"/>
                  <a:pt x="94" y="84"/>
                </a:cubicBezTo>
                <a:cubicBezTo>
                  <a:pt x="93" y="84"/>
                  <a:pt x="92" y="84"/>
                  <a:pt x="91" y="84"/>
                </a:cubicBezTo>
                <a:cubicBezTo>
                  <a:pt x="91" y="84"/>
                  <a:pt x="90" y="84"/>
                  <a:pt x="90" y="84"/>
                </a:cubicBezTo>
                <a:cubicBezTo>
                  <a:pt x="89" y="84"/>
                  <a:pt x="88" y="84"/>
                  <a:pt x="87" y="84"/>
                </a:cubicBezTo>
                <a:cubicBezTo>
                  <a:pt x="87" y="84"/>
                  <a:pt x="86" y="84"/>
                  <a:pt x="86" y="84"/>
                </a:cubicBezTo>
                <a:cubicBezTo>
                  <a:pt x="85" y="84"/>
                  <a:pt x="84" y="84"/>
                  <a:pt x="83" y="84"/>
                </a:cubicBezTo>
                <a:cubicBezTo>
                  <a:pt x="83" y="84"/>
                  <a:pt x="83" y="84"/>
                  <a:pt x="82" y="84"/>
                </a:cubicBezTo>
                <a:cubicBezTo>
                  <a:pt x="82" y="84"/>
                  <a:pt x="82" y="84"/>
                  <a:pt x="82" y="84"/>
                </a:cubicBezTo>
                <a:cubicBezTo>
                  <a:pt x="82" y="84"/>
                  <a:pt x="82" y="84"/>
                  <a:pt x="82" y="84"/>
                </a:cubicBezTo>
                <a:cubicBezTo>
                  <a:pt x="81" y="84"/>
                  <a:pt x="81" y="84"/>
                  <a:pt x="80" y="84"/>
                </a:cubicBezTo>
                <a:cubicBezTo>
                  <a:pt x="80" y="84"/>
                  <a:pt x="79" y="84"/>
                  <a:pt x="79" y="84"/>
                </a:cubicBezTo>
                <a:cubicBezTo>
                  <a:pt x="74" y="78"/>
                  <a:pt x="67" y="60"/>
                  <a:pt x="66" y="50"/>
                </a:cubicBezTo>
                <a:cubicBezTo>
                  <a:pt x="74" y="42"/>
                  <a:pt x="89" y="32"/>
                  <a:pt x="98" y="30"/>
                </a:cubicBezTo>
                <a:cubicBezTo>
                  <a:pt x="99" y="30"/>
                  <a:pt x="99" y="30"/>
                  <a:pt x="100" y="30"/>
                </a:cubicBezTo>
                <a:cubicBezTo>
                  <a:pt x="100" y="30"/>
                  <a:pt x="100" y="30"/>
                  <a:pt x="100" y="30"/>
                </a:cubicBezTo>
                <a:cubicBezTo>
                  <a:pt x="100" y="30"/>
                  <a:pt x="100" y="30"/>
                  <a:pt x="100" y="30"/>
                </a:cubicBezTo>
                <a:cubicBezTo>
                  <a:pt x="100" y="30"/>
                  <a:pt x="100" y="30"/>
                  <a:pt x="100" y="30"/>
                </a:cubicBezTo>
                <a:cubicBezTo>
                  <a:pt x="100" y="30"/>
                  <a:pt x="101" y="30"/>
                  <a:pt x="101" y="30"/>
                </a:cubicBezTo>
                <a:cubicBezTo>
                  <a:pt x="101" y="30"/>
                  <a:pt x="101" y="31"/>
                  <a:pt x="101" y="31"/>
                </a:cubicBezTo>
                <a:cubicBezTo>
                  <a:pt x="101" y="31"/>
                  <a:pt x="101" y="31"/>
                  <a:pt x="102" y="31"/>
                </a:cubicBezTo>
                <a:cubicBezTo>
                  <a:pt x="102" y="31"/>
                  <a:pt x="102" y="31"/>
                  <a:pt x="102" y="31"/>
                </a:cubicBezTo>
                <a:cubicBezTo>
                  <a:pt x="102" y="31"/>
                  <a:pt x="102" y="31"/>
                  <a:pt x="102" y="31"/>
                </a:cubicBezTo>
                <a:cubicBezTo>
                  <a:pt x="103" y="31"/>
                  <a:pt x="103" y="31"/>
                  <a:pt x="103" y="31"/>
                </a:cubicBezTo>
                <a:cubicBezTo>
                  <a:pt x="103" y="31"/>
                  <a:pt x="103" y="31"/>
                  <a:pt x="103" y="31"/>
                </a:cubicBezTo>
                <a:cubicBezTo>
                  <a:pt x="106" y="33"/>
                  <a:pt x="109" y="34"/>
                  <a:pt x="111" y="36"/>
                </a:cubicBezTo>
                <a:cubicBezTo>
                  <a:pt x="112" y="36"/>
                  <a:pt x="112" y="36"/>
                  <a:pt x="112" y="36"/>
                </a:cubicBezTo>
                <a:cubicBezTo>
                  <a:pt x="113" y="37"/>
                  <a:pt x="114" y="37"/>
                  <a:pt x="115" y="38"/>
                </a:cubicBezTo>
                <a:cubicBezTo>
                  <a:pt x="115" y="38"/>
                  <a:pt x="115" y="38"/>
                  <a:pt x="115" y="38"/>
                </a:cubicBezTo>
                <a:cubicBezTo>
                  <a:pt x="116" y="39"/>
                  <a:pt x="117" y="39"/>
                  <a:pt x="118" y="40"/>
                </a:cubicBezTo>
                <a:cubicBezTo>
                  <a:pt x="118" y="40"/>
                  <a:pt x="118" y="40"/>
                  <a:pt x="118" y="40"/>
                </a:cubicBezTo>
                <a:cubicBezTo>
                  <a:pt x="119" y="41"/>
                  <a:pt x="120" y="42"/>
                  <a:pt x="121" y="42"/>
                </a:cubicBezTo>
                <a:cubicBezTo>
                  <a:pt x="122" y="43"/>
                  <a:pt x="122" y="43"/>
                  <a:pt x="122" y="43"/>
                </a:cubicBezTo>
                <a:cubicBezTo>
                  <a:pt x="123" y="44"/>
                  <a:pt x="124" y="44"/>
                  <a:pt x="125" y="45"/>
                </a:cubicBezTo>
                <a:cubicBezTo>
                  <a:pt x="125" y="45"/>
                  <a:pt x="125" y="45"/>
                  <a:pt x="125" y="45"/>
                </a:cubicBezTo>
                <a:cubicBezTo>
                  <a:pt x="126" y="46"/>
                  <a:pt x="127" y="47"/>
                  <a:pt x="128" y="48"/>
                </a:cubicBezTo>
                <a:cubicBezTo>
                  <a:pt x="128" y="48"/>
                  <a:pt x="128" y="48"/>
                  <a:pt x="129" y="48"/>
                </a:cubicBezTo>
                <a:cubicBezTo>
                  <a:pt x="129" y="49"/>
                  <a:pt x="130" y="50"/>
                  <a:pt x="131" y="51"/>
                </a:cubicBezTo>
                <a:cubicBezTo>
                  <a:pt x="131" y="51"/>
                  <a:pt x="131" y="52"/>
                  <a:pt x="131" y="52"/>
                </a:cubicBezTo>
                <a:cubicBezTo>
                  <a:pt x="131" y="53"/>
                  <a:pt x="131" y="53"/>
                  <a:pt x="131" y="53"/>
                </a:cubicBezTo>
                <a:cubicBezTo>
                  <a:pt x="131" y="54"/>
                  <a:pt x="130" y="54"/>
                  <a:pt x="130" y="55"/>
                </a:cubicBezTo>
                <a:cubicBezTo>
                  <a:pt x="130" y="55"/>
                  <a:pt x="130" y="55"/>
                  <a:pt x="130" y="55"/>
                </a:cubicBezTo>
                <a:cubicBezTo>
                  <a:pt x="130" y="56"/>
                  <a:pt x="130" y="56"/>
                  <a:pt x="130" y="57"/>
                </a:cubicBezTo>
                <a:cubicBezTo>
                  <a:pt x="130" y="57"/>
                  <a:pt x="130" y="57"/>
                  <a:pt x="130" y="57"/>
                </a:cubicBezTo>
                <a:cubicBezTo>
                  <a:pt x="129" y="58"/>
                  <a:pt x="129" y="59"/>
                  <a:pt x="129" y="59"/>
                </a:cubicBezTo>
                <a:cubicBezTo>
                  <a:pt x="129" y="60"/>
                  <a:pt x="129" y="60"/>
                  <a:pt x="129" y="60"/>
                </a:cubicBezTo>
                <a:cubicBezTo>
                  <a:pt x="129" y="60"/>
                  <a:pt x="128" y="61"/>
                  <a:pt x="128" y="62"/>
                </a:cubicBezTo>
                <a:cubicBezTo>
                  <a:pt x="128" y="62"/>
                  <a:pt x="128" y="62"/>
                  <a:pt x="128" y="62"/>
                </a:cubicBezTo>
                <a:cubicBezTo>
                  <a:pt x="128" y="63"/>
                  <a:pt x="128" y="64"/>
                  <a:pt x="127" y="65"/>
                </a:cubicBezTo>
                <a:cubicBezTo>
                  <a:pt x="127" y="65"/>
                  <a:pt x="127" y="65"/>
                  <a:pt x="127" y="65"/>
                </a:cubicBezTo>
                <a:cubicBezTo>
                  <a:pt x="127" y="67"/>
                  <a:pt x="126" y="69"/>
                  <a:pt x="126" y="70"/>
                </a:cubicBezTo>
                <a:cubicBezTo>
                  <a:pt x="126" y="71"/>
                  <a:pt x="126" y="71"/>
                  <a:pt x="125" y="71"/>
                </a:cubicBezTo>
                <a:cubicBezTo>
                  <a:pt x="125" y="71"/>
                  <a:pt x="125" y="71"/>
                  <a:pt x="125" y="71"/>
                </a:cubicBezTo>
                <a:cubicBezTo>
                  <a:pt x="125" y="71"/>
                  <a:pt x="125" y="72"/>
                  <a:pt x="125" y="72"/>
                </a:cubicBezTo>
                <a:cubicBezTo>
                  <a:pt x="125" y="72"/>
                  <a:pt x="125" y="72"/>
                  <a:pt x="125" y="72"/>
                </a:cubicBezTo>
                <a:cubicBezTo>
                  <a:pt x="125" y="72"/>
                  <a:pt x="125" y="73"/>
                  <a:pt x="125" y="73"/>
                </a:cubicBezTo>
                <a:cubicBezTo>
                  <a:pt x="125" y="73"/>
                  <a:pt x="125" y="73"/>
                  <a:pt x="125" y="73"/>
                </a:cubicBezTo>
                <a:cubicBezTo>
                  <a:pt x="125" y="74"/>
                  <a:pt x="125" y="74"/>
                  <a:pt x="124" y="74"/>
                </a:cubicBezTo>
                <a:cubicBezTo>
                  <a:pt x="124" y="74"/>
                  <a:pt x="124" y="74"/>
                  <a:pt x="124" y="74"/>
                </a:cubicBezTo>
                <a:cubicBezTo>
                  <a:pt x="124" y="75"/>
                  <a:pt x="124" y="75"/>
                  <a:pt x="124" y="75"/>
                </a:cubicBezTo>
                <a:cubicBezTo>
                  <a:pt x="124" y="75"/>
                  <a:pt x="124" y="75"/>
                  <a:pt x="124" y="75"/>
                </a:cubicBezTo>
                <a:cubicBezTo>
                  <a:pt x="124" y="76"/>
                  <a:pt x="124" y="76"/>
                  <a:pt x="124" y="76"/>
                </a:cubicBezTo>
                <a:cubicBezTo>
                  <a:pt x="124" y="76"/>
                  <a:pt x="124" y="76"/>
                  <a:pt x="124" y="76"/>
                </a:cubicBezTo>
                <a:cubicBezTo>
                  <a:pt x="124" y="77"/>
                  <a:pt x="123" y="77"/>
                  <a:pt x="123" y="78"/>
                </a:cubicBezTo>
                <a:cubicBezTo>
                  <a:pt x="123" y="78"/>
                  <a:pt x="123" y="78"/>
                  <a:pt x="123" y="78"/>
                </a:cubicBezTo>
                <a:cubicBezTo>
                  <a:pt x="123" y="78"/>
                  <a:pt x="123" y="79"/>
                  <a:pt x="122" y="80"/>
                </a:cubicBezTo>
                <a:cubicBezTo>
                  <a:pt x="122" y="80"/>
                  <a:pt x="122" y="80"/>
                  <a:pt x="122" y="80"/>
                </a:cubicBezTo>
                <a:cubicBezTo>
                  <a:pt x="122" y="81"/>
                  <a:pt x="122" y="81"/>
                  <a:pt x="122" y="81"/>
                </a:cubicBezTo>
                <a:cubicBezTo>
                  <a:pt x="122" y="81"/>
                  <a:pt x="122" y="81"/>
                  <a:pt x="122" y="81"/>
                </a:cubicBezTo>
                <a:cubicBezTo>
                  <a:pt x="122" y="82"/>
                  <a:pt x="122" y="82"/>
                  <a:pt x="121" y="82"/>
                </a:cubicBezTo>
                <a:cubicBezTo>
                  <a:pt x="121" y="82"/>
                  <a:pt x="121" y="82"/>
                  <a:pt x="121" y="82"/>
                </a:cubicBezTo>
                <a:cubicBezTo>
                  <a:pt x="121" y="82"/>
                  <a:pt x="121" y="83"/>
                  <a:pt x="121" y="83"/>
                </a:cubicBezTo>
                <a:cubicBezTo>
                  <a:pt x="121" y="83"/>
                  <a:pt x="121" y="83"/>
                  <a:pt x="121" y="83"/>
                </a:cubicBezTo>
                <a:cubicBezTo>
                  <a:pt x="121" y="84"/>
                  <a:pt x="120" y="84"/>
                  <a:pt x="120" y="85"/>
                </a:cubicBezTo>
                <a:cubicBezTo>
                  <a:pt x="120" y="85"/>
                  <a:pt x="119" y="85"/>
                  <a:pt x="118" y="85"/>
                </a:cubicBezTo>
                <a:cubicBezTo>
                  <a:pt x="118" y="85"/>
                  <a:pt x="117" y="84"/>
                  <a:pt x="116" y="84"/>
                </a:cubicBezTo>
                <a:close/>
                <a:moveTo>
                  <a:pt x="167" y="152"/>
                </a:moveTo>
                <a:cubicBezTo>
                  <a:pt x="167" y="153"/>
                  <a:pt x="166" y="153"/>
                  <a:pt x="165" y="154"/>
                </a:cubicBezTo>
                <a:cubicBezTo>
                  <a:pt x="165" y="154"/>
                  <a:pt x="165" y="154"/>
                  <a:pt x="165" y="154"/>
                </a:cubicBezTo>
                <a:cubicBezTo>
                  <a:pt x="163" y="156"/>
                  <a:pt x="160" y="159"/>
                  <a:pt x="156" y="162"/>
                </a:cubicBezTo>
                <a:cubicBezTo>
                  <a:pt x="156" y="162"/>
                  <a:pt x="156" y="162"/>
                  <a:pt x="156" y="162"/>
                </a:cubicBezTo>
                <a:cubicBezTo>
                  <a:pt x="156" y="162"/>
                  <a:pt x="156" y="162"/>
                  <a:pt x="156" y="162"/>
                </a:cubicBezTo>
                <a:cubicBezTo>
                  <a:pt x="151" y="166"/>
                  <a:pt x="145" y="169"/>
                  <a:pt x="138" y="171"/>
                </a:cubicBezTo>
                <a:cubicBezTo>
                  <a:pt x="138" y="171"/>
                  <a:pt x="138" y="171"/>
                  <a:pt x="138" y="171"/>
                </a:cubicBezTo>
                <a:cubicBezTo>
                  <a:pt x="138" y="171"/>
                  <a:pt x="138" y="171"/>
                  <a:pt x="138" y="171"/>
                </a:cubicBezTo>
                <a:cubicBezTo>
                  <a:pt x="138" y="171"/>
                  <a:pt x="138" y="171"/>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6" y="170"/>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5" y="169"/>
                </a:cubicBezTo>
                <a:cubicBezTo>
                  <a:pt x="135" y="169"/>
                  <a:pt x="135" y="169"/>
                  <a:pt x="135" y="169"/>
                </a:cubicBezTo>
                <a:cubicBezTo>
                  <a:pt x="135" y="169"/>
                  <a:pt x="135" y="169"/>
                  <a:pt x="135" y="169"/>
                </a:cubicBezTo>
                <a:cubicBezTo>
                  <a:pt x="135" y="168"/>
                  <a:pt x="135" y="168"/>
                  <a:pt x="135" y="168"/>
                </a:cubicBezTo>
                <a:cubicBezTo>
                  <a:pt x="134" y="168"/>
                  <a:pt x="134" y="168"/>
                  <a:pt x="134" y="168"/>
                </a:cubicBezTo>
                <a:cubicBezTo>
                  <a:pt x="134" y="168"/>
                  <a:pt x="134" y="168"/>
                  <a:pt x="134" y="168"/>
                </a:cubicBezTo>
                <a:cubicBezTo>
                  <a:pt x="134" y="168"/>
                  <a:pt x="134" y="168"/>
                  <a:pt x="134" y="168"/>
                </a:cubicBezTo>
                <a:cubicBezTo>
                  <a:pt x="134" y="168"/>
                  <a:pt x="134" y="167"/>
                  <a:pt x="134" y="167"/>
                </a:cubicBezTo>
                <a:cubicBezTo>
                  <a:pt x="134" y="167"/>
                  <a:pt x="134" y="167"/>
                  <a:pt x="134" y="167"/>
                </a:cubicBezTo>
                <a:cubicBezTo>
                  <a:pt x="134" y="167"/>
                  <a:pt x="134" y="167"/>
                  <a:pt x="134" y="167"/>
                </a:cubicBezTo>
                <a:cubicBezTo>
                  <a:pt x="134" y="167"/>
                  <a:pt x="133" y="167"/>
                  <a:pt x="133" y="167"/>
                </a:cubicBezTo>
                <a:cubicBezTo>
                  <a:pt x="133" y="167"/>
                  <a:pt x="133" y="167"/>
                  <a:pt x="133" y="167"/>
                </a:cubicBezTo>
                <a:cubicBezTo>
                  <a:pt x="133" y="166"/>
                  <a:pt x="133" y="166"/>
                  <a:pt x="132" y="166"/>
                </a:cubicBezTo>
                <a:cubicBezTo>
                  <a:pt x="132" y="166"/>
                  <a:pt x="132" y="166"/>
                  <a:pt x="131" y="165"/>
                </a:cubicBezTo>
                <a:cubicBezTo>
                  <a:pt x="131" y="165"/>
                  <a:pt x="131" y="165"/>
                  <a:pt x="131" y="165"/>
                </a:cubicBezTo>
                <a:cubicBezTo>
                  <a:pt x="131" y="165"/>
                  <a:pt x="130" y="164"/>
                  <a:pt x="130" y="164"/>
                </a:cubicBezTo>
                <a:cubicBezTo>
                  <a:pt x="129" y="163"/>
                  <a:pt x="129" y="163"/>
                  <a:pt x="129" y="163"/>
                </a:cubicBezTo>
                <a:cubicBezTo>
                  <a:pt x="129" y="163"/>
                  <a:pt x="129" y="163"/>
                  <a:pt x="129" y="163"/>
                </a:cubicBezTo>
                <a:cubicBezTo>
                  <a:pt x="129" y="163"/>
                  <a:pt x="128" y="162"/>
                  <a:pt x="128" y="162"/>
                </a:cubicBezTo>
                <a:cubicBezTo>
                  <a:pt x="128" y="162"/>
                  <a:pt x="128" y="162"/>
                  <a:pt x="128" y="162"/>
                </a:cubicBezTo>
                <a:cubicBezTo>
                  <a:pt x="128" y="162"/>
                  <a:pt x="128" y="162"/>
                  <a:pt x="128" y="162"/>
                </a:cubicBezTo>
                <a:cubicBezTo>
                  <a:pt x="126" y="160"/>
                  <a:pt x="125" y="159"/>
                  <a:pt x="124" y="158"/>
                </a:cubicBezTo>
                <a:cubicBezTo>
                  <a:pt x="124" y="158"/>
                  <a:pt x="124" y="158"/>
                  <a:pt x="124" y="158"/>
                </a:cubicBezTo>
                <a:cubicBezTo>
                  <a:pt x="124" y="158"/>
                  <a:pt x="124" y="158"/>
                  <a:pt x="124" y="158"/>
                </a:cubicBezTo>
                <a:cubicBezTo>
                  <a:pt x="123" y="157"/>
                  <a:pt x="123" y="157"/>
                  <a:pt x="122" y="156"/>
                </a:cubicBezTo>
                <a:cubicBezTo>
                  <a:pt x="122" y="156"/>
                  <a:pt x="122" y="156"/>
                  <a:pt x="122" y="156"/>
                </a:cubicBezTo>
                <a:cubicBezTo>
                  <a:pt x="122" y="156"/>
                  <a:pt x="122" y="155"/>
                  <a:pt x="121" y="155"/>
                </a:cubicBezTo>
                <a:cubicBezTo>
                  <a:pt x="121" y="155"/>
                  <a:pt x="121" y="155"/>
                  <a:pt x="121" y="155"/>
                </a:cubicBezTo>
                <a:cubicBezTo>
                  <a:pt x="121" y="154"/>
                  <a:pt x="121" y="154"/>
                  <a:pt x="120" y="154"/>
                </a:cubicBezTo>
                <a:cubicBezTo>
                  <a:pt x="120" y="154"/>
                  <a:pt x="120" y="153"/>
                  <a:pt x="120" y="153"/>
                </a:cubicBezTo>
                <a:cubicBezTo>
                  <a:pt x="120" y="153"/>
                  <a:pt x="119" y="153"/>
                  <a:pt x="119" y="152"/>
                </a:cubicBezTo>
                <a:cubicBezTo>
                  <a:pt x="119" y="152"/>
                  <a:pt x="119" y="152"/>
                  <a:pt x="120" y="152"/>
                </a:cubicBezTo>
                <a:cubicBezTo>
                  <a:pt x="120" y="152"/>
                  <a:pt x="120" y="152"/>
                  <a:pt x="120" y="152"/>
                </a:cubicBezTo>
                <a:cubicBezTo>
                  <a:pt x="124" y="147"/>
                  <a:pt x="130" y="139"/>
                  <a:pt x="134" y="131"/>
                </a:cubicBezTo>
                <a:cubicBezTo>
                  <a:pt x="134" y="131"/>
                  <a:pt x="134" y="131"/>
                  <a:pt x="134" y="131"/>
                </a:cubicBezTo>
                <a:cubicBezTo>
                  <a:pt x="134" y="130"/>
                  <a:pt x="135" y="130"/>
                  <a:pt x="135" y="129"/>
                </a:cubicBezTo>
                <a:cubicBezTo>
                  <a:pt x="135" y="129"/>
                  <a:pt x="135" y="129"/>
                  <a:pt x="136" y="128"/>
                </a:cubicBezTo>
                <a:cubicBezTo>
                  <a:pt x="136" y="128"/>
                  <a:pt x="136" y="128"/>
                  <a:pt x="136" y="127"/>
                </a:cubicBezTo>
                <a:cubicBezTo>
                  <a:pt x="136" y="127"/>
                  <a:pt x="137" y="127"/>
                  <a:pt x="137" y="126"/>
                </a:cubicBezTo>
                <a:cubicBezTo>
                  <a:pt x="137" y="126"/>
                  <a:pt x="137" y="126"/>
                  <a:pt x="137" y="125"/>
                </a:cubicBezTo>
                <a:cubicBezTo>
                  <a:pt x="138" y="125"/>
                  <a:pt x="138" y="124"/>
                  <a:pt x="138" y="124"/>
                </a:cubicBezTo>
                <a:cubicBezTo>
                  <a:pt x="138" y="124"/>
                  <a:pt x="138" y="123"/>
                  <a:pt x="138" y="123"/>
                </a:cubicBezTo>
                <a:cubicBezTo>
                  <a:pt x="139" y="123"/>
                  <a:pt x="139" y="122"/>
                  <a:pt x="139" y="122"/>
                </a:cubicBezTo>
                <a:cubicBezTo>
                  <a:pt x="139" y="122"/>
                  <a:pt x="139" y="121"/>
                  <a:pt x="139" y="121"/>
                </a:cubicBezTo>
                <a:cubicBezTo>
                  <a:pt x="140" y="121"/>
                  <a:pt x="140" y="120"/>
                  <a:pt x="140" y="120"/>
                </a:cubicBezTo>
                <a:cubicBezTo>
                  <a:pt x="141" y="120"/>
                  <a:pt x="141" y="120"/>
                  <a:pt x="142" y="120"/>
                </a:cubicBezTo>
                <a:cubicBezTo>
                  <a:pt x="142" y="120"/>
                  <a:pt x="142" y="120"/>
                  <a:pt x="142" y="120"/>
                </a:cubicBezTo>
                <a:cubicBezTo>
                  <a:pt x="143" y="120"/>
                  <a:pt x="143" y="120"/>
                  <a:pt x="143" y="120"/>
                </a:cubicBezTo>
                <a:cubicBezTo>
                  <a:pt x="143" y="120"/>
                  <a:pt x="144" y="120"/>
                  <a:pt x="144" y="120"/>
                </a:cubicBezTo>
                <a:cubicBezTo>
                  <a:pt x="144" y="120"/>
                  <a:pt x="144" y="120"/>
                  <a:pt x="144" y="120"/>
                </a:cubicBezTo>
                <a:cubicBezTo>
                  <a:pt x="145" y="120"/>
                  <a:pt x="145" y="120"/>
                  <a:pt x="146" y="120"/>
                </a:cubicBezTo>
                <a:cubicBezTo>
                  <a:pt x="146" y="120"/>
                  <a:pt x="146" y="120"/>
                  <a:pt x="146" y="120"/>
                </a:cubicBezTo>
                <a:cubicBezTo>
                  <a:pt x="147" y="120"/>
                  <a:pt x="147" y="120"/>
                  <a:pt x="148" y="120"/>
                </a:cubicBezTo>
                <a:cubicBezTo>
                  <a:pt x="148" y="120"/>
                  <a:pt x="148" y="120"/>
                  <a:pt x="148" y="120"/>
                </a:cubicBezTo>
                <a:cubicBezTo>
                  <a:pt x="148" y="120"/>
                  <a:pt x="148" y="120"/>
                  <a:pt x="149" y="120"/>
                </a:cubicBezTo>
                <a:cubicBezTo>
                  <a:pt x="152" y="120"/>
                  <a:pt x="155" y="120"/>
                  <a:pt x="158" y="120"/>
                </a:cubicBezTo>
                <a:cubicBezTo>
                  <a:pt x="160" y="120"/>
                  <a:pt x="162" y="120"/>
                  <a:pt x="163" y="120"/>
                </a:cubicBezTo>
                <a:cubicBezTo>
                  <a:pt x="164" y="120"/>
                  <a:pt x="166" y="120"/>
                  <a:pt x="166" y="120"/>
                </a:cubicBezTo>
                <a:cubicBezTo>
                  <a:pt x="167" y="120"/>
                  <a:pt x="167" y="120"/>
                  <a:pt x="167" y="120"/>
                </a:cubicBezTo>
                <a:cubicBezTo>
                  <a:pt x="168" y="120"/>
                  <a:pt x="169" y="120"/>
                  <a:pt x="170" y="120"/>
                </a:cubicBezTo>
                <a:cubicBezTo>
                  <a:pt x="170" y="120"/>
                  <a:pt x="170" y="120"/>
                  <a:pt x="170" y="120"/>
                </a:cubicBezTo>
                <a:cubicBezTo>
                  <a:pt x="170" y="120"/>
                  <a:pt x="171" y="120"/>
                  <a:pt x="171" y="120"/>
                </a:cubicBezTo>
                <a:cubicBezTo>
                  <a:pt x="171" y="122"/>
                  <a:pt x="172" y="124"/>
                  <a:pt x="172" y="126"/>
                </a:cubicBezTo>
                <a:cubicBezTo>
                  <a:pt x="172" y="126"/>
                  <a:pt x="172" y="126"/>
                  <a:pt x="172" y="126"/>
                </a:cubicBezTo>
                <a:cubicBezTo>
                  <a:pt x="172" y="127"/>
                  <a:pt x="172" y="127"/>
                  <a:pt x="172" y="128"/>
                </a:cubicBezTo>
                <a:cubicBezTo>
                  <a:pt x="172" y="128"/>
                  <a:pt x="172" y="128"/>
                  <a:pt x="172" y="128"/>
                </a:cubicBezTo>
                <a:cubicBezTo>
                  <a:pt x="172" y="128"/>
                  <a:pt x="172" y="129"/>
                  <a:pt x="172" y="129"/>
                </a:cubicBezTo>
                <a:cubicBezTo>
                  <a:pt x="172" y="129"/>
                  <a:pt x="172" y="130"/>
                  <a:pt x="172" y="130"/>
                </a:cubicBezTo>
                <a:cubicBezTo>
                  <a:pt x="172" y="130"/>
                  <a:pt x="172" y="131"/>
                  <a:pt x="172" y="131"/>
                </a:cubicBezTo>
                <a:cubicBezTo>
                  <a:pt x="172" y="131"/>
                  <a:pt x="172" y="131"/>
                  <a:pt x="172" y="132"/>
                </a:cubicBezTo>
                <a:cubicBezTo>
                  <a:pt x="172" y="132"/>
                  <a:pt x="172" y="132"/>
                  <a:pt x="172" y="133"/>
                </a:cubicBezTo>
                <a:cubicBezTo>
                  <a:pt x="172" y="133"/>
                  <a:pt x="172" y="133"/>
                  <a:pt x="172" y="133"/>
                </a:cubicBezTo>
                <a:cubicBezTo>
                  <a:pt x="172" y="134"/>
                  <a:pt x="172" y="134"/>
                  <a:pt x="172" y="135"/>
                </a:cubicBezTo>
                <a:cubicBezTo>
                  <a:pt x="172" y="135"/>
                  <a:pt x="172" y="135"/>
                  <a:pt x="172" y="135"/>
                </a:cubicBezTo>
                <a:cubicBezTo>
                  <a:pt x="172" y="136"/>
                  <a:pt x="172" y="137"/>
                  <a:pt x="172" y="138"/>
                </a:cubicBezTo>
                <a:cubicBezTo>
                  <a:pt x="172" y="138"/>
                  <a:pt x="172" y="138"/>
                  <a:pt x="172" y="138"/>
                </a:cubicBezTo>
                <a:cubicBezTo>
                  <a:pt x="172" y="138"/>
                  <a:pt x="172" y="139"/>
                  <a:pt x="172" y="139"/>
                </a:cubicBezTo>
                <a:cubicBezTo>
                  <a:pt x="172" y="139"/>
                  <a:pt x="172" y="139"/>
                  <a:pt x="172" y="140"/>
                </a:cubicBezTo>
                <a:cubicBezTo>
                  <a:pt x="172" y="140"/>
                  <a:pt x="172" y="140"/>
                  <a:pt x="172" y="141"/>
                </a:cubicBezTo>
                <a:cubicBezTo>
                  <a:pt x="172" y="141"/>
                  <a:pt x="172" y="141"/>
                  <a:pt x="172" y="141"/>
                </a:cubicBezTo>
                <a:cubicBezTo>
                  <a:pt x="172" y="142"/>
                  <a:pt x="172" y="142"/>
                  <a:pt x="172" y="142"/>
                </a:cubicBezTo>
                <a:cubicBezTo>
                  <a:pt x="172" y="142"/>
                  <a:pt x="172" y="143"/>
                  <a:pt x="171" y="143"/>
                </a:cubicBezTo>
                <a:cubicBezTo>
                  <a:pt x="171" y="143"/>
                  <a:pt x="171" y="143"/>
                  <a:pt x="171" y="144"/>
                </a:cubicBezTo>
                <a:cubicBezTo>
                  <a:pt x="171" y="144"/>
                  <a:pt x="171" y="144"/>
                  <a:pt x="171" y="144"/>
                </a:cubicBezTo>
                <a:cubicBezTo>
                  <a:pt x="171" y="145"/>
                  <a:pt x="171" y="145"/>
                  <a:pt x="171" y="145"/>
                </a:cubicBezTo>
                <a:cubicBezTo>
                  <a:pt x="171" y="145"/>
                  <a:pt x="171" y="145"/>
                  <a:pt x="171" y="146"/>
                </a:cubicBezTo>
                <a:cubicBezTo>
                  <a:pt x="171" y="146"/>
                  <a:pt x="171" y="146"/>
                  <a:pt x="171" y="146"/>
                </a:cubicBezTo>
                <a:cubicBezTo>
                  <a:pt x="171" y="146"/>
                  <a:pt x="171" y="146"/>
                  <a:pt x="171" y="146"/>
                </a:cubicBezTo>
                <a:cubicBezTo>
                  <a:pt x="171" y="146"/>
                  <a:pt x="171" y="146"/>
                  <a:pt x="171" y="146"/>
                </a:cubicBezTo>
                <a:cubicBezTo>
                  <a:pt x="171" y="146"/>
                  <a:pt x="171" y="146"/>
                  <a:pt x="171" y="146"/>
                </a:cubicBezTo>
                <a:cubicBezTo>
                  <a:pt x="171" y="146"/>
                  <a:pt x="171" y="146"/>
                  <a:pt x="171" y="147"/>
                </a:cubicBezTo>
                <a:cubicBezTo>
                  <a:pt x="171" y="147"/>
                  <a:pt x="171" y="147"/>
                  <a:pt x="171" y="148"/>
                </a:cubicBezTo>
                <a:cubicBezTo>
                  <a:pt x="171" y="148"/>
                  <a:pt x="170" y="148"/>
                  <a:pt x="170" y="149"/>
                </a:cubicBezTo>
                <a:cubicBezTo>
                  <a:pt x="170" y="149"/>
                  <a:pt x="170" y="149"/>
                  <a:pt x="170" y="149"/>
                </a:cubicBezTo>
                <a:cubicBezTo>
                  <a:pt x="169" y="149"/>
                  <a:pt x="169" y="150"/>
                  <a:pt x="169" y="150"/>
                </a:cubicBezTo>
                <a:cubicBezTo>
                  <a:pt x="169" y="150"/>
                  <a:pt x="169" y="150"/>
                  <a:pt x="169" y="150"/>
                </a:cubicBezTo>
                <a:cubicBezTo>
                  <a:pt x="168" y="151"/>
                  <a:pt x="168" y="151"/>
                  <a:pt x="167" y="152"/>
                </a:cubicBezTo>
                <a:cubicBezTo>
                  <a:pt x="167" y="152"/>
                  <a:pt x="167" y="152"/>
                  <a:pt x="167" y="152"/>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70" name="Freeform 27">
            <a:extLst>
              <a:ext uri="{FF2B5EF4-FFF2-40B4-BE49-F238E27FC236}">
                <a16:creationId xmlns:a16="http://schemas.microsoft.com/office/drawing/2014/main" id="{0EE65D67-419F-47AD-A8DF-76959292D7AD}"/>
              </a:ext>
            </a:extLst>
          </p:cNvPr>
          <p:cNvSpPr>
            <a:spLocks noChangeAspect="1" noEditPoints="1"/>
          </p:cNvSpPr>
          <p:nvPr/>
        </p:nvSpPr>
        <p:spPr bwMode="gray">
          <a:xfrm flipH="1">
            <a:off x="11314947" y="4920852"/>
            <a:ext cx="90000" cy="90000"/>
          </a:xfrm>
          <a:custGeom>
            <a:avLst/>
            <a:gdLst>
              <a:gd name="T0" fmla="*/ 191 w 193"/>
              <a:gd name="T1" fmla="*/ 79 h 193"/>
              <a:gd name="T2" fmla="*/ 189 w 193"/>
              <a:gd name="T3" fmla="*/ 80 h 193"/>
              <a:gd name="T4" fmla="*/ 188 w 193"/>
              <a:gd name="T5" fmla="*/ 81 h 193"/>
              <a:gd name="T6" fmla="*/ 185 w 193"/>
              <a:gd name="T7" fmla="*/ 82 h 193"/>
              <a:gd name="T8" fmla="*/ 179 w 193"/>
              <a:gd name="T9" fmla="*/ 73 h 193"/>
              <a:gd name="T10" fmla="*/ 175 w 193"/>
              <a:gd name="T11" fmla="*/ 65 h 193"/>
              <a:gd name="T12" fmla="*/ 165 w 193"/>
              <a:gd name="T13" fmla="*/ 51 h 193"/>
              <a:gd name="T14" fmla="*/ 164 w 193"/>
              <a:gd name="T15" fmla="*/ 37 h 193"/>
              <a:gd name="T16" fmla="*/ 170 w 193"/>
              <a:gd name="T17" fmla="*/ 35 h 193"/>
              <a:gd name="T18" fmla="*/ 127 w 193"/>
              <a:gd name="T19" fmla="*/ 5 h 193"/>
              <a:gd name="T20" fmla="*/ 31 w 193"/>
              <a:gd name="T21" fmla="*/ 30 h 193"/>
              <a:gd name="T22" fmla="*/ 34 w 193"/>
              <a:gd name="T23" fmla="*/ 29 h 193"/>
              <a:gd name="T24" fmla="*/ 33 w 193"/>
              <a:gd name="T25" fmla="*/ 37 h 193"/>
              <a:gd name="T26" fmla="*/ 33 w 193"/>
              <a:gd name="T27" fmla="*/ 47 h 193"/>
              <a:gd name="T28" fmla="*/ 25 w 193"/>
              <a:gd name="T29" fmla="*/ 58 h 193"/>
              <a:gd name="T30" fmla="*/ 20 w 193"/>
              <a:gd name="T31" fmla="*/ 65 h 193"/>
              <a:gd name="T32" fmla="*/ 14 w 193"/>
              <a:gd name="T33" fmla="*/ 83 h 193"/>
              <a:gd name="T34" fmla="*/ 12 w 193"/>
              <a:gd name="T35" fmla="*/ 83 h 193"/>
              <a:gd name="T36" fmla="*/ 7 w 193"/>
              <a:gd name="T37" fmla="*/ 82 h 193"/>
              <a:gd name="T38" fmla="*/ 4 w 193"/>
              <a:gd name="T39" fmla="*/ 81 h 193"/>
              <a:gd name="T40" fmla="*/ 67 w 193"/>
              <a:gd name="T41" fmla="*/ 188 h 193"/>
              <a:gd name="T42" fmla="*/ 76 w 193"/>
              <a:gd name="T43" fmla="*/ 154 h 193"/>
              <a:gd name="T44" fmla="*/ 73 w 193"/>
              <a:gd name="T45" fmla="*/ 158 h 193"/>
              <a:gd name="T46" fmla="*/ 67 w 193"/>
              <a:gd name="T47" fmla="*/ 163 h 193"/>
              <a:gd name="T48" fmla="*/ 63 w 193"/>
              <a:gd name="T49" fmla="*/ 166 h 193"/>
              <a:gd name="T50" fmla="*/ 61 w 193"/>
              <a:gd name="T51" fmla="*/ 168 h 193"/>
              <a:gd name="T52" fmla="*/ 26 w 193"/>
              <a:gd name="T53" fmla="*/ 145 h 193"/>
              <a:gd name="T54" fmla="*/ 25 w 193"/>
              <a:gd name="T55" fmla="*/ 141 h 193"/>
              <a:gd name="T56" fmla="*/ 24 w 193"/>
              <a:gd name="T57" fmla="*/ 123 h 193"/>
              <a:gd name="T58" fmla="*/ 26 w 193"/>
              <a:gd name="T59" fmla="*/ 117 h 193"/>
              <a:gd name="T60" fmla="*/ 36 w 193"/>
              <a:gd name="T61" fmla="*/ 118 h 193"/>
              <a:gd name="T62" fmla="*/ 50 w 193"/>
              <a:gd name="T63" fmla="*/ 119 h 193"/>
              <a:gd name="T64" fmla="*/ 60 w 193"/>
              <a:gd name="T65" fmla="*/ 122 h 193"/>
              <a:gd name="T66" fmla="*/ 72 w 193"/>
              <a:gd name="T67" fmla="*/ 142 h 193"/>
              <a:gd name="T68" fmla="*/ 112 w 193"/>
              <a:gd name="T69" fmla="*/ 84 h 193"/>
              <a:gd name="T70" fmla="*/ 103 w 193"/>
              <a:gd name="T71" fmla="*/ 84 h 193"/>
              <a:gd name="T72" fmla="*/ 87 w 193"/>
              <a:gd name="T73" fmla="*/ 84 h 193"/>
              <a:gd name="T74" fmla="*/ 98 w 193"/>
              <a:gd name="T75" fmla="*/ 30 h 193"/>
              <a:gd name="T76" fmla="*/ 102 w 193"/>
              <a:gd name="T77" fmla="*/ 31 h 193"/>
              <a:gd name="T78" fmla="*/ 121 w 193"/>
              <a:gd name="T79" fmla="*/ 42 h 193"/>
              <a:gd name="T80" fmla="*/ 130 w 193"/>
              <a:gd name="T81" fmla="*/ 55 h 193"/>
              <a:gd name="T82" fmla="*/ 127 w 193"/>
              <a:gd name="T83" fmla="*/ 65 h 193"/>
              <a:gd name="T84" fmla="*/ 124 w 193"/>
              <a:gd name="T85" fmla="*/ 74 h 193"/>
              <a:gd name="T86" fmla="*/ 122 w 193"/>
              <a:gd name="T87" fmla="*/ 81 h 193"/>
              <a:gd name="T88" fmla="*/ 167 w 193"/>
              <a:gd name="T89" fmla="*/ 152 h 193"/>
              <a:gd name="T90" fmla="*/ 137 w 193"/>
              <a:gd name="T91" fmla="*/ 170 h 193"/>
              <a:gd name="T92" fmla="*/ 136 w 193"/>
              <a:gd name="T93" fmla="*/ 169 h 193"/>
              <a:gd name="T94" fmla="*/ 134 w 193"/>
              <a:gd name="T95" fmla="*/ 167 h 193"/>
              <a:gd name="T96" fmla="*/ 129 w 193"/>
              <a:gd name="T97" fmla="*/ 163 h 193"/>
              <a:gd name="T98" fmla="*/ 122 w 193"/>
              <a:gd name="T99" fmla="*/ 156 h 193"/>
              <a:gd name="T100" fmla="*/ 134 w 193"/>
              <a:gd name="T101" fmla="*/ 131 h 193"/>
              <a:gd name="T102" fmla="*/ 139 w 193"/>
              <a:gd name="T103" fmla="*/ 121 h 193"/>
              <a:gd name="T104" fmla="*/ 148 w 193"/>
              <a:gd name="T105" fmla="*/ 120 h 193"/>
              <a:gd name="T106" fmla="*/ 171 w 193"/>
              <a:gd name="T107" fmla="*/ 120 h 193"/>
              <a:gd name="T108" fmla="*/ 172 w 193"/>
              <a:gd name="T109" fmla="*/ 133 h 193"/>
              <a:gd name="T110" fmla="*/ 172 w 193"/>
              <a:gd name="T111" fmla="*/ 141 h 193"/>
              <a:gd name="T112" fmla="*/ 171 w 193"/>
              <a:gd name="T113" fmla="*/ 146 h 193"/>
              <a:gd name="T114" fmla="*/ 167 w 193"/>
              <a:gd name="T115" fmla="*/ 15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3" h="193">
                <a:moveTo>
                  <a:pt x="177" y="149"/>
                </a:moveTo>
                <a:cubicBezTo>
                  <a:pt x="178" y="148"/>
                  <a:pt x="178" y="147"/>
                  <a:pt x="178" y="147"/>
                </a:cubicBezTo>
                <a:cubicBezTo>
                  <a:pt x="178" y="147"/>
                  <a:pt x="179" y="146"/>
                  <a:pt x="180" y="145"/>
                </a:cubicBezTo>
                <a:cubicBezTo>
                  <a:pt x="187" y="131"/>
                  <a:pt x="193" y="117"/>
                  <a:pt x="193" y="96"/>
                </a:cubicBezTo>
                <a:cubicBezTo>
                  <a:pt x="193" y="95"/>
                  <a:pt x="192" y="94"/>
                  <a:pt x="192" y="94"/>
                </a:cubicBezTo>
                <a:cubicBezTo>
                  <a:pt x="192" y="93"/>
                  <a:pt x="193" y="93"/>
                  <a:pt x="193" y="92"/>
                </a:cubicBezTo>
                <a:cubicBezTo>
                  <a:pt x="192" y="87"/>
                  <a:pt x="192" y="83"/>
                  <a:pt x="191" y="79"/>
                </a:cubicBezTo>
                <a:cubicBezTo>
                  <a:pt x="191" y="79"/>
                  <a:pt x="191" y="79"/>
                  <a:pt x="191" y="79"/>
                </a:cubicBezTo>
                <a:cubicBezTo>
                  <a:pt x="191" y="79"/>
                  <a:pt x="191" y="79"/>
                  <a:pt x="191" y="79"/>
                </a:cubicBezTo>
                <a:cubicBezTo>
                  <a:pt x="191" y="79"/>
                  <a:pt x="191" y="79"/>
                  <a:pt x="190" y="79"/>
                </a:cubicBezTo>
                <a:cubicBezTo>
                  <a:pt x="190" y="79"/>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89" y="80"/>
                  <a:pt x="189" y="80"/>
                  <a:pt x="189" y="80"/>
                </a:cubicBezTo>
                <a:cubicBezTo>
                  <a:pt x="189" y="80"/>
                  <a:pt x="189" y="80"/>
                  <a:pt x="189" y="80"/>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8" y="81"/>
                  <a:pt x="188" y="81"/>
                  <a:pt x="188" y="81"/>
                </a:cubicBezTo>
                <a:cubicBezTo>
                  <a:pt x="188" y="81"/>
                  <a:pt x="188" y="81"/>
                  <a:pt x="188" y="81"/>
                </a:cubicBezTo>
                <a:cubicBezTo>
                  <a:pt x="188" y="82"/>
                  <a:pt x="188" y="82"/>
                  <a:pt x="187" y="82"/>
                </a:cubicBezTo>
                <a:cubicBezTo>
                  <a:pt x="187" y="82"/>
                  <a:pt x="187" y="82"/>
                  <a:pt x="187" y="82"/>
                </a:cubicBezTo>
                <a:cubicBezTo>
                  <a:pt x="187" y="82"/>
                  <a:pt x="187" y="82"/>
                  <a:pt x="187" y="82"/>
                </a:cubicBezTo>
                <a:cubicBezTo>
                  <a:pt x="186" y="82"/>
                  <a:pt x="186" y="82"/>
                  <a:pt x="186" y="82"/>
                </a:cubicBezTo>
                <a:cubicBezTo>
                  <a:pt x="186" y="82"/>
                  <a:pt x="186" y="82"/>
                  <a:pt x="186" y="82"/>
                </a:cubicBezTo>
                <a:cubicBezTo>
                  <a:pt x="186" y="82"/>
                  <a:pt x="186" y="82"/>
                  <a:pt x="186" y="82"/>
                </a:cubicBezTo>
                <a:cubicBezTo>
                  <a:pt x="186" y="82"/>
                  <a:pt x="185" y="82"/>
                  <a:pt x="185" y="82"/>
                </a:cubicBezTo>
                <a:cubicBezTo>
                  <a:pt x="185" y="82"/>
                  <a:pt x="185" y="82"/>
                  <a:pt x="185" y="82"/>
                </a:cubicBezTo>
                <a:cubicBezTo>
                  <a:pt x="185" y="82"/>
                  <a:pt x="184" y="82"/>
                  <a:pt x="183" y="83"/>
                </a:cubicBezTo>
                <a:cubicBezTo>
                  <a:pt x="183" y="82"/>
                  <a:pt x="183" y="81"/>
                  <a:pt x="183" y="81"/>
                </a:cubicBezTo>
                <a:cubicBezTo>
                  <a:pt x="183" y="80"/>
                  <a:pt x="182" y="80"/>
                  <a:pt x="182" y="79"/>
                </a:cubicBezTo>
                <a:cubicBezTo>
                  <a:pt x="182" y="79"/>
                  <a:pt x="182" y="79"/>
                  <a:pt x="182" y="78"/>
                </a:cubicBezTo>
                <a:cubicBezTo>
                  <a:pt x="182" y="78"/>
                  <a:pt x="181" y="77"/>
                  <a:pt x="181" y="77"/>
                </a:cubicBezTo>
                <a:cubicBezTo>
                  <a:pt x="181" y="77"/>
                  <a:pt x="181" y="76"/>
                  <a:pt x="181" y="76"/>
                </a:cubicBezTo>
                <a:cubicBezTo>
                  <a:pt x="181" y="76"/>
                  <a:pt x="180" y="75"/>
                  <a:pt x="180" y="74"/>
                </a:cubicBezTo>
                <a:cubicBezTo>
                  <a:pt x="180" y="74"/>
                  <a:pt x="180" y="74"/>
                  <a:pt x="179" y="73"/>
                </a:cubicBezTo>
                <a:cubicBezTo>
                  <a:pt x="179" y="73"/>
                  <a:pt x="179" y="73"/>
                  <a:pt x="179" y="73"/>
                </a:cubicBezTo>
                <a:cubicBezTo>
                  <a:pt x="179" y="73"/>
                  <a:pt x="179" y="72"/>
                  <a:pt x="179" y="72"/>
                </a:cubicBezTo>
                <a:cubicBezTo>
                  <a:pt x="179" y="72"/>
                  <a:pt x="179" y="72"/>
                  <a:pt x="179" y="72"/>
                </a:cubicBezTo>
                <a:cubicBezTo>
                  <a:pt x="179" y="72"/>
                  <a:pt x="178" y="71"/>
                  <a:pt x="178" y="71"/>
                </a:cubicBezTo>
                <a:cubicBezTo>
                  <a:pt x="178" y="70"/>
                  <a:pt x="178" y="70"/>
                  <a:pt x="178" y="70"/>
                </a:cubicBezTo>
                <a:cubicBezTo>
                  <a:pt x="178" y="70"/>
                  <a:pt x="178" y="70"/>
                  <a:pt x="178" y="70"/>
                </a:cubicBezTo>
                <a:cubicBezTo>
                  <a:pt x="177" y="69"/>
                  <a:pt x="177" y="68"/>
                  <a:pt x="176" y="68"/>
                </a:cubicBezTo>
                <a:cubicBezTo>
                  <a:pt x="176" y="67"/>
                  <a:pt x="176" y="67"/>
                  <a:pt x="176" y="67"/>
                </a:cubicBezTo>
                <a:cubicBezTo>
                  <a:pt x="176" y="66"/>
                  <a:pt x="175" y="66"/>
                  <a:pt x="175" y="65"/>
                </a:cubicBezTo>
                <a:cubicBezTo>
                  <a:pt x="175" y="65"/>
                  <a:pt x="175" y="65"/>
                  <a:pt x="175" y="65"/>
                </a:cubicBezTo>
                <a:cubicBezTo>
                  <a:pt x="174" y="64"/>
                  <a:pt x="173" y="63"/>
                  <a:pt x="173" y="62"/>
                </a:cubicBezTo>
                <a:cubicBezTo>
                  <a:pt x="173" y="62"/>
                  <a:pt x="173" y="62"/>
                  <a:pt x="173" y="62"/>
                </a:cubicBezTo>
                <a:cubicBezTo>
                  <a:pt x="173" y="62"/>
                  <a:pt x="173" y="62"/>
                  <a:pt x="173" y="62"/>
                </a:cubicBezTo>
                <a:cubicBezTo>
                  <a:pt x="172" y="61"/>
                  <a:pt x="172" y="61"/>
                  <a:pt x="172" y="60"/>
                </a:cubicBezTo>
                <a:cubicBezTo>
                  <a:pt x="171" y="60"/>
                  <a:pt x="171" y="60"/>
                  <a:pt x="171" y="60"/>
                </a:cubicBezTo>
                <a:cubicBezTo>
                  <a:pt x="171" y="59"/>
                  <a:pt x="171" y="59"/>
                  <a:pt x="170" y="58"/>
                </a:cubicBezTo>
                <a:cubicBezTo>
                  <a:pt x="169" y="56"/>
                  <a:pt x="167" y="54"/>
                  <a:pt x="166" y="53"/>
                </a:cubicBezTo>
                <a:cubicBezTo>
                  <a:pt x="166" y="53"/>
                  <a:pt x="166" y="53"/>
                  <a:pt x="166" y="53"/>
                </a:cubicBezTo>
                <a:cubicBezTo>
                  <a:pt x="165" y="52"/>
                  <a:pt x="165" y="52"/>
                  <a:pt x="165" y="51"/>
                </a:cubicBezTo>
                <a:cubicBezTo>
                  <a:pt x="164" y="51"/>
                  <a:pt x="164" y="51"/>
                  <a:pt x="164" y="51"/>
                </a:cubicBezTo>
                <a:cubicBezTo>
                  <a:pt x="164" y="51"/>
                  <a:pt x="164" y="51"/>
                  <a:pt x="164" y="51"/>
                </a:cubicBezTo>
                <a:cubicBezTo>
                  <a:pt x="163" y="50"/>
                  <a:pt x="163" y="50"/>
                  <a:pt x="163" y="50"/>
                </a:cubicBezTo>
                <a:cubicBezTo>
                  <a:pt x="163" y="49"/>
                  <a:pt x="163" y="49"/>
                  <a:pt x="164" y="48"/>
                </a:cubicBezTo>
                <a:cubicBezTo>
                  <a:pt x="164" y="47"/>
                  <a:pt x="164" y="46"/>
                  <a:pt x="164" y="44"/>
                </a:cubicBezTo>
                <a:cubicBezTo>
                  <a:pt x="164" y="43"/>
                  <a:pt x="164" y="43"/>
                  <a:pt x="164" y="42"/>
                </a:cubicBezTo>
                <a:cubicBezTo>
                  <a:pt x="164" y="41"/>
                  <a:pt x="164" y="40"/>
                  <a:pt x="164" y="39"/>
                </a:cubicBezTo>
                <a:cubicBezTo>
                  <a:pt x="164" y="39"/>
                  <a:pt x="164" y="39"/>
                  <a:pt x="164" y="39"/>
                </a:cubicBezTo>
                <a:cubicBezTo>
                  <a:pt x="164" y="38"/>
                  <a:pt x="164" y="37"/>
                  <a:pt x="164" y="37"/>
                </a:cubicBezTo>
                <a:cubicBezTo>
                  <a:pt x="164" y="36"/>
                  <a:pt x="164" y="36"/>
                  <a:pt x="164" y="36"/>
                </a:cubicBezTo>
                <a:cubicBezTo>
                  <a:pt x="164" y="35"/>
                  <a:pt x="164" y="34"/>
                  <a:pt x="164" y="34"/>
                </a:cubicBezTo>
                <a:cubicBezTo>
                  <a:pt x="164" y="34"/>
                  <a:pt x="164" y="33"/>
                  <a:pt x="164" y="33"/>
                </a:cubicBezTo>
                <a:cubicBezTo>
                  <a:pt x="164" y="33"/>
                  <a:pt x="164" y="33"/>
                  <a:pt x="164" y="33"/>
                </a:cubicBezTo>
                <a:cubicBezTo>
                  <a:pt x="163" y="32"/>
                  <a:pt x="163" y="31"/>
                  <a:pt x="163" y="31"/>
                </a:cubicBezTo>
                <a:cubicBezTo>
                  <a:pt x="165" y="31"/>
                  <a:pt x="167" y="33"/>
                  <a:pt x="169" y="34"/>
                </a:cubicBezTo>
                <a:cubicBezTo>
                  <a:pt x="169" y="34"/>
                  <a:pt x="169" y="34"/>
                  <a:pt x="169" y="34"/>
                </a:cubicBezTo>
                <a:cubicBezTo>
                  <a:pt x="169" y="35"/>
                  <a:pt x="169" y="35"/>
                  <a:pt x="170" y="35"/>
                </a:cubicBezTo>
                <a:cubicBezTo>
                  <a:pt x="170" y="35"/>
                  <a:pt x="170" y="35"/>
                  <a:pt x="170" y="35"/>
                </a:cubicBezTo>
                <a:cubicBezTo>
                  <a:pt x="170" y="35"/>
                  <a:pt x="170" y="35"/>
                  <a:pt x="170" y="35"/>
                </a:cubicBezTo>
                <a:cubicBezTo>
                  <a:pt x="170" y="35"/>
                  <a:pt x="170" y="35"/>
                  <a:pt x="170" y="35"/>
                </a:cubicBezTo>
                <a:cubicBezTo>
                  <a:pt x="170" y="35"/>
                  <a:pt x="170" y="36"/>
                  <a:pt x="170" y="36"/>
                </a:cubicBezTo>
                <a:cubicBezTo>
                  <a:pt x="171" y="36"/>
                  <a:pt x="171" y="36"/>
                  <a:pt x="171" y="36"/>
                </a:cubicBezTo>
                <a:cubicBezTo>
                  <a:pt x="171" y="36"/>
                  <a:pt x="171" y="36"/>
                  <a:pt x="171" y="36"/>
                </a:cubicBezTo>
                <a:cubicBezTo>
                  <a:pt x="171" y="35"/>
                  <a:pt x="171" y="35"/>
                  <a:pt x="171" y="34"/>
                </a:cubicBezTo>
                <a:cubicBezTo>
                  <a:pt x="160" y="21"/>
                  <a:pt x="145" y="12"/>
                  <a:pt x="129" y="6"/>
                </a:cubicBezTo>
                <a:cubicBezTo>
                  <a:pt x="128" y="5"/>
                  <a:pt x="128" y="6"/>
                  <a:pt x="127" y="6"/>
                </a:cubicBezTo>
                <a:cubicBezTo>
                  <a:pt x="128" y="5"/>
                  <a:pt x="127" y="5"/>
                  <a:pt x="127" y="5"/>
                </a:cubicBezTo>
                <a:cubicBezTo>
                  <a:pt x="117" y="2"/>
                  <a:pt x="107" y="0"/>
                  <a:pt x="96" y="0"/>
                </a:cubicBezTo>
                <a:cubicBezTo>
                  <a:pt x="85" y="0"/>
                  <a:pt x="75" y="1"/>
                  <a:pt x="66" y="5"/>
                </a:cubicBezTo>
                <a:cubicBezTo>
                  <a:pt x="65" y="6"/>
                  <a:pt x="65" y="6"/>
                  <a:pt x="65" y="6"/>
                </a:cubicBezTo>
                <a:cubicBezTo>
                  <a:pt x="65" y="6"/>
                  <a:pt x="62" y="6"/>
                  <a:pt x="60" y="7"/>
                </a:cubicBezTo>
                <a:cubicBezTo>
                  <a:pt x="45" y="13"/>
                  <a:pt x="31" y="24"/>
                  <a:pt x="21" y="37"/>
                </a:cubicBezTo>
                <a:cubicBezTo>
                  <a:pt x="20" y="37"/>
                  <a:pt x="20" y="38"/>
                  <a:pt x="20" y="38"/>
                </a:cubicBezTo>
                <a:cubicBezTo>
                  <a:pt x="22" y="37"/>
                  <a:pt x="26" y="33"/>
                  <a:pt x="30" y="31"/>
                </a:cubicBezTo>
                <a:cubicBezTo>
                  <a:pt x="30" y="31"/>
                  <a:pt x="30" y="31"/>
                  <a:pt x="30" y="31"/>
                </a:cubicBezTo>
                <a:cubicBezTo>
                  <a:pt x="31" y="30"/>
                  <a:pt x="31" y="30"/>
                  <a:pt x="31" y="30"/>
                </a:cubicBezTo>
                <a:cubicBezTo>
                  <a:pt x="31" y="30"/>
                  <a:pt x="31" y="30"/>
                  <a:pt x="32" y="30"/>
                </a:cubicBezTo>
                <a:cubicBezTo>
                  <a:pt x="32" y="30"/>
                  <a:pt x="32" y="30"/>
                  <a:pt x="32" y="29"/>
                </a:cubicBezTo>
                <a:cubicBezTo>
                  <a:pt x="32" y="29"/>
                  <a:pt x="33" y="29"/>
                  <a:pt x="33" y="29"/>
                </a:cubicBezTo>
                <a:cubicBezTo>
                  <a:pt x="33" y="29"/>
                  <a:pt x="33" y="29"/>
                  <a:pt x="33" y="29"/>
                </a:cubicBezTo>
                <a:cubicBezTo>
                  <a:pt x="33" y="29"/>
                  <a:pt x="33" y="29"/>
                  <a:pt x="34" y="29"/>
                </a:cubicBezTo>
                <a:cubicBezTo>
                  <a:pt x="34" y="29"/>
                  <a:pt x="34" y="29"/>
                  <a:pt x="34" y="29"/>
                </a:cubicBezTo>
                <a:cubicBezTo>
                  <a:pt x="34" y="29"/>
                  <a:pt x="34" y="29"/>
                  <a:pt x="34" y="29"/>
                </a:cubicBezTo>
                <a:cubicBezTo>
                  <a:pt x="34" y="29"/>
                  <a:pt x="34" y="29"/>
                  <a:pt x="34" y="28"/>
                </a:cubicBezTo>
                <a:cubicBezTo>
                  <a:pt x="34" y="29"/>
                  <a:pt x="34" y="29"/>
                  <a:pt x="34" y="29"/>
                </a:cubicBezTo>
                <a:cubicBezTo>
                  <a:pt x="34" y="29"/>
                  <a:pt x="34" y="29"/>
                  <a:pt x="34" y="29"/>
                </a:cubicBezTo>
                <a:cubicBezTo>
                  <a:pt x="34" y="30"/>
                  <a:pt x="34" y="30"/>
                  <a:pt x="34" y="30"/>
                </a:cubicBezTo>
                <a:cubicBezTo>
                  <a:pt x="34" y="30"/>
                  <a:pt x="34" y="30"/>
                  <a:pt x="34" y="31"/>
                </a:cubicBezTo>
                <a:cubicBezTo>
                  <a:pt x="34" y="31"/>
                  <a:pt x="34" y="32"/>
                  <a:pt x="34" y="33"/>
                </a:cubicBezTo>
                <a:cubicBezTo>
                  <a:pt x="34" y="33"/>
                  <a:pt x="34" y="33"/>
                  <a:pt x="34" y="33"/>
                </a:cubicBezTo>
                <a:cubicBezTo>
                  <a:pt x="34" y="33"/>
                  <a:pt x="34" y="34"/>
                  <a:pt x="33" y="35"/>
                </a:cubicBezTo>
                <a:cubicBezTo>
                  <a:pt x="33" y="35"/>
                  <a:pt x="33" y="35"/>
                  <a:pt x="33" y="35"/>
                </a:cubicBezTo>
                <a:cubicBezTo>
                  <a:pt x="33" y="35"/>
                  <a:pt x="33" y="36"/>
                  <a:pt x="33" y="36"/>
                </a:cubicBezTo>
                <a:cubicBezTo>
                  <a:pt x="33" y="37"/>
                  <a:pt x="33" y="37"/>
                  <a:pt x="33" y="37"/>
                </a:cubicBezTo>
                <a:cubicBezTo>
                  <a:pt x="33" y="37"/>
                  <a:pt x="33" y="38"/>
                  <a:pt x="33" y="38"/>
                </a:cubicBezTo>
                <a:cubicBezTo>
                  <a:pt x="33" y="39"/>
                  <a:pt x="33" y="39"/>
                  <a:pt x="33" y="39"/>
                </a:cubicBezTo>
                <a:cubicBezTo>
                  <a:pt x="33" y="39"/>
                  <a:pt x="33" y="39"/>
                  <a:pt x="33" y="40"/>
                </a:cubicBezTo>
                <a:cubicBezTo>
                  <a:pt x="33" y="40"/>
                  <a:pt x="33" y="41"/>
                  <a:pt x="33" y="42"/>
                </a:cubicBezTo>
                <a:cubicBezTo>
                  <a:pt x="33" y="42"/>
                  <a:pt x="33" y="42"/>
                  <a:pt x="33" y="42"/>
                </a:cubicBezTo>
                <a:cubicBezTo>
                  <a:pt x="33" y="43"/>
                  <a:pt x="33" y="43"/>
                  <a:pt x="33" y="44"/>
                </a:cubicBezTo>
                <a:cubicBezTo>
                  <a:pt x="33" y="45"/>
                  <a:pt x="33" y="45"/>
                  <a:pt x="33" y="46"/>
                </a:cubicBezTo>
                <a:cubicBezTo>
                  <a:pt x="33" y="46"/>
                  <a:pt x="33" y="46"/>
                  <a:pt x="33" y="47"/>
                </a:cubicBezTo>
                <a:cubicBezTo>
                  <a:pt x="33" y="47"/>
                  <a:pt x="33" y="47"/>
                  <a:pt x="33" y="47"/>
                </a:cubicBezTo>
                <a:cubicBezTo>
                  <a:pt x="34" y="48"/>
                  <a:pt x="34" y="49"/>
                  <a:pt x="34" y="49"/>
                </a:cubicBezTo>
                <a:cubicBezTo>
                  <a:pt x="33" y="50"/>
                  <a:pt x="32" y="51"/>
                  <a:pt x="31" y="51"/>
                </a:cubicBezTo>
                <a:cubicBezTo>
                  <a:pt x="31" y="51"/>
                  <a:pt x="31" y="52"/>
                  <a:pt x="31" y="52"/>
                </a:cubicBezTo>
                <a:cubicBezTo>
                  <a:pt x="30" y="52"/>
                  <a:pt x="30" y="52"/>
                  <a:pt x="30" y="53"/>
                </a:cubicBezTo>
                <a:cubicBezTo>
                  <a:pt x="29" y="53"/>
                  <a:pt x="29" y="53"/>
                  <a:pt x="29" y="54"/>
                </a:cubicBezTo>
                <a:cubicBezTo>
                  <a:pt x="28" y="54"/>
                  <a:pt x="28" y="54"/>
                  <a:pt x="28" y="55"/>
                </a:cubicBezTo>
                <a:cubicBezTo>
                  <a:pt x="28" y="55"/>
                  <a:pt x="27" y="55"/>
                  <a:pt x="27" y="55"/>
                </a:cubicBezTo>
                <a:cubicBezTo>
                  <a:pt x="27" y="56"/>
                  <a:pt x="26" y="56"/>
                  <a:pt x="26" y="56"/>
                </a:cubicBezTo>
                <a:cubicBezTo>
                  <a:pt x="26" y="57"/>
                  <a:pt x="25" y="57"/>
                  <a:pt x="25" y="58"/>
                </a:cubicBezTo>
                <a:cubicBezTo>
                  <a:pt x="25" y="58"/>
                  <a:pt x="24" y="59"/>
                  <a:pt x="24" y="59"/>
                </a:cubicBezTo>
                <a:cubicBezTo>
                  <a:pt x="24" y="59"/>
                  <a:pt x="24" y="59"/>
                  <a:pt x="24" y="59"/>
                </a:cubicBezTo>
                <a:cubicBezTo>
                  <a:pt x="24" y="59"/>
                  <a:pt x="23" y="60"/>
                  <a:pt x="23" y="60"/>
                </a:cubicBezTo>
                <a:cubicBezTo>
                  <a:pt x="23" y="60"/>
                  <a:pt x="22" y="61"/>
                  <a:pt x="22" y="62"/>
                </a:cubicBezTo>
                <a:cubicBezTo>
                  <a:pt x="22" y="62"/>
                  <a:pt x="22" y="62"/>
                  <a:pt x="22" y="62"/>
                </a:cubicBezTo>
                <a:cubicBezTo>
                  <a:pt x="22" y="62"/>
                  <a:pt x="21" y="63"/>
                  <a:pt x="21" y="63"/>
                </a:cubicBezTo>
                <a:cubicBezTo>
                  <a:pt x="21" y="63"/>
                  <a:pt x="21" y="64"/>
                  <a:pt x="20" y="64"/>
                </a:cubicBezTo>
                <a:cubicBezTo>
                  <a:pt x="20" y="64"/>
                  <a:pt x="20" y="64"/>
                  <a:pt x="20" y="64"/>
                </a:cubicBezTo>
                <a:cubicBezTo>
                  <a:pt x="20" y="65"/>
                  <a:pt x="20" y="65"/>
                  <a:pt x="20" y="65"/>
                </a:cubicBezTo>
                <a:cubicBezTo>
                  <a:pt x="19" y="66"/>
                  <a:pt x="19" y="66"/>
                  <a:pt x="19" y="67"/>
                </a:cubicBezTo>
                <a:cubicBezTo>
                  <a:pt x="19" y="67"/>
                  <a:pt x="19" y="67"/>
                  <a:pt x="19" y="67"/>
                </a:cubicBezTo>
                <a:cubicBezTo>
                  <a:pt x="18" y="68"/>
                  <a:pt x="18" y="69"/>
                  <a:pt x="18" y="70"/>
                </a:cubicBezTo>
                <a:cubicBezTo>
                  <a:pt x="17" y="71"/>
                  <a:pt x="17" y="72"/>
                  <a:pt x="16" y="73"/>
                </a:cubicBezTo>
                <a:cubicBezTo>
                  <a:pt x="16" y="73"/>
                  <a:pt x="16" y="73"/>
                  <a:pt x="16" y="73"/>
                </a:cubicBezTo>
                <a:cubicBezTo>
                  <a:pt x="16" y="74"/>
                  <a:pt x="16" y="75"/>
                  <a:pt x="16" y="75"/>
                </a:cubicBezTo>
                <a:cubicBezTo>
                  <a:pt x="16" y="75"/>
                  <a:pt x="16" y="75"/>
                  <a:pt x="16" y="75"/>
                </a:cubicBezTo>
                <a:cubicBezTo>
                  <a:pt x="15" y="77"/>
                  <a:pt x="15" y="79"/>
                  <a:pt x="14" y="80"/>
                </a:cubicBezTo>
                <a:cubicBezTo>
                  <a:pt x="14" y="81"/>
                  <a:pt x="14" y="82"/>
                  <a:pt x="14" y="83"/>
                </a:cubicBezTo>
                <a:cubicBezTo>
                  <a:pt x="14" y="83"/>
                  <a:pt x="14" y="83"/>
                  <a:pt x="14" y="83"/>
                </a:cubicBezTo>
                <a:cubicBezTo>
                  <a:pt x="14" y="83"/>
                  <a:pt x="14" y="83"/>
                  <a:pt x="14"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2" y="83"/>
                </a:cubicBezTo>
                <a:cubicBezTo>
                  <a:pt x="12" y="83"/>
                  <a:pt x="12" y="83"/>
                  <a:pt x="12" y="83"/>
                </a:cubicBezTo>
                <a:cubicBezTo>
                  <a:pt x="12" y="83"/>
                  <a:pt x="12" y="83"/>
                  <a:pt x="12" y="83"/>
                </a:cubicBezTo>
                <a:cubicBezTo>
                  <a:pt x="12" y="83"/>
                  <a:pt x="12" y="83"/>
                  <a:pt x="12" y="83"/>
                </a:cubicBezTo>
                <a:cubicBezTo>
                  <a:pt x="11" y="83"/>
                  <a:pt x="11" y="83"/>
                  <a:pt x="11" y="83"/>
                </a:cubicBezTo>
                <a:cubicBezTo>
                  <a:pt x="11" y="83"/>
                  <a:pt x="11" y="83"/>
                  <a:pt x="11" y="83"/>
                </a:cubicBezTo>
                <a:cubicBezTo>
                  <a:pt x="10" y="82"/>
                  <a:pt x="10" y="82"/>
                  <a:pt x="10" y="82"/>
                </a:cubicBezTo>
                <a:cubicBezTo>
                  <a:pt x="10" y="82"/>
                  <a:pt x="10" y="82"/>
                  <a:pt x="10" y="82"/>
                </a:cubicBezTo>
                <a:cubicBezTo>
                  <a:pt x="10" y="82"/>
                  <a:pt x="10" y="82"/>
                  <a:pt x="9" y="82"/>
                </a:cubicBezTo>
                <a:cubicBezTo>
                  <a:pt x="9" y="82"/>
                  <a:pt x="9" y="82"/>
                  <a:pt x="9" y="82"/>
                </a:cubicBezTo>
                <a:cubicBezTo>
                  <a:pt x="8" y="82"/>
                  <a:pt x="8" y="82"/>
                  <a:pt x="7" y="82"/>
                </a:cubicBezTo>
                <a:cubicBezTo>
                  <a:pt x="7" y="82"/>
                  <a:pt x="7" y="82"/>
                  <a:pt x="7" y="82"/>
                </a:cubicBezTo>
                <a:cubicBezTo>
                  <a:pt x="6" y="82"/>
                  <a:pt x="6" y="82"/>
                  <a:pt x="6" y="82"/>
                </a:cubicBezTo>
                <a:cubicBezTo>
                  <a:pt x="6" y="82"/>
                  <a:pt x="5" y="82"/>
                  <a:pt x="5" y="82"/>
                </a:cubicBezTo>
                <a:cubicBezTo>
                  <a:pt x="5" y="82"/>
                  <a:pt x="5" y="82"/>
                  <a:pt x="5" y="82"/>
                </a:cubicBezTo>
                <a:cubicBezTo>
                  <a:pt x="5" y="82"/>
                  <a:pt x="5" y="81"/>
                  <a:pt x="5" y="81"/>
                </a:cubicBezTo>
                <a:cubicBezTo>
                  <a:pt x="5" y="81"/>
                  <a:pt x="4" y="81"/>
                  <a:pt x="4" y="81"/>
                </a:cubicBezTo>
                <a:cubicBezTo>
                  <a:pt x="4" y="81"/>
                  <a:pt x="4" y="81"/>
                  <a:pt x="4" y="81"/>
                </a:cubicBezTo>
                <a:cubicBezTo>
                  <a:pt x="4" y="81"/>
                  <a:pt x="4" y="81"/>
                  <a:pt x="4" y="81"/>
                </a:cubicBezTo>
                <a:cubicBezTo>
                  <a:pt x="4" y="81"/>
                  <a:pt x="4" y="81"/>
                  <a:pt x="4" y="81"/>
                </a:cubicBezTo>
                <a:cubicBezTo>
                  <a:pt x="3" y="81"/>
                  <a:pt x="3" y="81"/>
                  <a:pt x="3" y="81"/>
                </a:cubicBezTo>
                <a:cubicBezTo>
                  <a:pt x="3" y="81"/>
                  <a:pt x="3" y="81"/>
                  <a:pt x="3" y="81"/>
                </a:cubicBezTo>
                <a:cubicBezTo>
                  <a:pt x="3" y="81"/>
                  <a:pt x="3" y="81"/>
                  <a:pt x="3" y="81"/>
                </a:cubicBezTo>
                <a:cubicBezTo>
                  <a:pt x="2" y="81"/>
                  <a:pt x="2" y="81"/>
                  <a:pt x="2" y="81"/>
                </a:cubicBezTo>
                <a:cubicBezTo>
                  <a:pt x="1" y="86"/>
                  <a:pt x="0" y="91"/>
                  <a:pt x="0" y="96"/>
                </a:cubicBezTo>
                <a:cubicBezTo>
                  <a:pt x="0" y="113"/>
                  <a:pt x="5" y="129"/>
                  <a:pt x="12" y="143"/>
                </a:cubicBezTo>
                <a:cubicBezTo>
                  <a:pt x="13" y="145"/>
                  <a:pt x="16" y="148"/>
                  <a:pt x="17" y="148"/>
                </a:cubicBezTo>
                <a:cubicBezTo>
                  <a:pt x="16" y="149"/>
                  <a:pt x="16" y="149"/>
                  <a:pt x="17" y="150"/>
                </a:cubicBezTo>
                <a:cubicBezTo>
                  <a:pt x="28" y="168"/>
                  <a:pt x="46" y="181"/>
                  <a:pt x="67" y="188"/>
                </a:cubicBezTo>
                <a:cubicBezTo>
                  <a:pt x="69" y="189"/>
                  <a:pt x="71" y="188"/>
                  <a:pt x="73" y="188"/>
                </a:cubicBezTo>
                <a:cubicBezTo>
                  <a:pt x="73" y="189"/>
                  <a:pt x="76" y="190"/>
                  <a:pt x="78" y="191"/>
                </a:cubicBezTo>
                <a:cubicBezTo>
                  <a:pt x="84" y="192"/>
                  <a:pt x="90" y="193"/>
                  <a:pt x="96" y="193"/>
                </a:cubicBezTo>
                <a:cubicBezTo>
                  <a:pt x="103" y="193"/>
                  <a:pt x="110" y="192"/>
                  <a:pt x="116" y="190"/>
                </a:cubicBezTo>
                <a:cubicBezTo>
                  <a:pt x="118" y="190"/>
                  <a:pt x="121" y="189"/>
                  <a:pt x="122" y="188"/>
                </a:cubicBezTo>
                <a:cubicBezTo>
                  <a:pt x="122" y="188"/>
                  <a:pt x="123" y="188"/>
                  <a:pt x="124" y="188"/>
                </a:cubicBezTo>
                <a:cubicBezTo>
                  <a:pt x="148" y="181"/>
                  <a:pt x="166" y="167"/>
                  <a:pt x="177" y="149"/>
                </a:cubicBezTo>
                <a:close/>
                <a:moveTo>
                  <a:pt x="77" y="153"/>
                </a:moveTo>
                <a:cubicBezTo>
                  <a:pt x="77" y="153"/>
                  <a:pt x="77" y="153"/>
                  <a:pt x="76" y="154"/>
                </a:cubicBezTo>
                <a:cubicBezTo>
                  <a:pt x="76" y="154"/>
                  <a:pt x="76" y="154"/>
                  <a:pt x="76" y="154"/>
                </a:cubicBezTo>
                <a:cubicBezTo>
                  <a:pt x="76" y="154"/>
                  <a:pt x="76" y="155"/>
                  <a:pt x="75" y="155"/>
                </a:cubicBezTo>
                <a:cubicBezTo>
                  <a:pt x="75" y="155"/>
                  <a:pt x="75" y="155"/>
                  <a:pt x="75" y="155"/>
                </a:cubicBezTo>
                <a:cubicBezTo>
                  <a:pt x="75" y="155"/>
                  <a:pt x="75" y="156"/>
                  <a:pt x="74" y="156"/>
                </a:cubicBezTo>
                <a:cubicBezTo>
                  <a:pt x="74" y="156"/>
                  <a:pt x="74" y="156"/>
                  <a:pt x="74" y="156"/>
                </a:cubicBezTo>
                <a:cubicBezTo>
                  <a:pt x="74" y="156"/>
                  <a:pt x="74" y="156"/>
                  <a:pt x="74" y="156"/>
                </a:cubicBezTo>
                <a:cubicBezTo>
                  <a:pt x="74" y="156"/>
                  <a:pt x="74" y="156"/>
                  <a:pt x="74" y="156"/>
                </a:cubicBezTo>
                <a:cubicBezTo>
                  <a:pt x="74" y="157"/>
                  <a:pt x="74" y="157"/>
                  <a:pt x="74" y="157"/>
                </a:cubicBezTo>
                <a:cubicBezTo>
                  <a:pt x="73" y="157"/>
                  <a:pt x="73" y="158"/>
                  <a:pt x="73" y="158"/>
                </a:cubicBezTo>
                <a:cubicBezTo>
                  <a:pt x="73" y="158"/>
                  <a:pt x="73" y="158"/>
                  <a:pt x="73" y="158"/>
                </a:cubicBezTo>
                <a:cubicBezTo>
                  <a:pt x="72" y="158"/>
                  <a:pt x="72" y="159"/>
                  <a:pt x="71" y="159"/>
                </a:cubicBezTo>
                <a:cubicBezTo>
                  <a:pt x="71" y="159"/>
                  <a:pt x="71" y="159"/>
                  <a:pt x="71" y="159"/>
                </a:cubicBezTo>
                <a:cubicBezTo>
                  <a:pt x="71" y="160"/>
                  <a:pt x="70" y="160"/>
                  <a:pt x="70" y="161"/>
                </a:cubicBezTo>
                <a:cubicBezTo>
                  <a:pt x="70" y="161"/>
                  <a:pt x="69" y="161"/>
                  <a:pt x="69" y="161"/>
                </a:cubicBezTo>
                <a:cubicBezTo>
                  <a:pt x="69" y="162"/>
                  <a:pt x="69" y="162"/>
                  <a:pt x="69" y="162"/>
                </a:cubicBezTo>
                <a:cubicBezTo>
                  <a:pt x="68" y="162"/>
                  <a:pt x="68" y="163"/>
                  <a:pt x="67" y="163"/>
                </a:cubicBezTo>
                <a:cubicBezTo>
                  <a:pt x="67" y="163"/>
                  <a:pt x="67" y="163"/>
                  <a:pt x="67" y="163"/>
                </a:cubicBezTo>
                <a:cubicBezTo>
                  <a:pt x="67" y="163"/>
                  <a:pt x="67" y="163"/>
                  <a:pt x="67" y="163"/>
                </a:cubicBezTo>
                <a:cubicBezTo>
                  <a:pt x="67" y="163"/>
                  <a:pt x="67" y="164"/>
                  <a:pt x="66" y="164"/>
                </a:cubicBezTo>
                <a:cubicBezTo>
                  <a:pt x="66" y="164"/>
                  <a:pt x="66" y="164"/>
                  <a:pt x="66" y="164"/>
                </a:cubicBezTo>
                <a:cubicBezTo>
                  <a:pt x="66" y="164"/>
                  <a:pt x="66" y="165"/>
                  <a:pt x="65" y="165"/>
                </a:cubicBezTo>
                <a:cubicBezTo>
                  <a:pt x="65" y="165"/>
                  <a:pt x="65" y="165"/>
                  <a:pt x="65" y="165"/>
                </a:cubicBezTo>
                <a:cubicBezTo>
                  <a:pt x="65" y="165"/>
                  <a:pt x="65" y="165"/>
                  <a:pt x="65" y="165"/>
                </a:cubicBezTo>
                <a:cubicBezTo>
                  <a:pt x="65" y="165"/>
                  <a:pt x="65" y="165"/>
                  <a:pt x="65" y="165"/>
                </a:cubicBezTo>
                <a:cubicBezTo>
                  <a:pt x="64" y="166"/>
                  <a:pt x="64" y="166"/>
                  <a:pt x="64" y="166"/>
                </a:cubicBezTo>
                <a:cubicBezTo>
                  <a:pt x="63" y="166"/>
                  <a:pt x="63" y="166"/>
                  <a:pt x="63" y="166"/>
                </a:cubicBezTo>
                <a:cubicBezTo>
                  <a:pt x="63" y="166"/>
                  <a:pt x="63" y="166"/>
                  <a:pt x="63" y="166"/>
                </a:cubicBezTo>
                <a:cubicBezTo>
                  <a:pt x="63" y="167"/>
                  <a:pt x="63" y="167"/>
                  <a:pt x="63" y="167"/>
                </a:cubicBezTo>
                <a:cubicBezTo>
                  <a:pt x="63" y="167"/>
                  <a:pt x="63" y="167"/>
                  <a:pt x="62" y="167"/>
                </a:cubicBezTo>
                <a:cubicBezTo>
                  <a:pt x="62" y="167"/>
                  <a:pt x="62" y="167"/>
                  <a:pt x="62" y="167"/>
                </a:cubicBezTo>
                <a:cubicBezTo>
                  <a:pt x="62" y="168"/>
                  <a:pt x="62" y="168"/>
                  <a:pt x="62" y="168"/>
                </a:cubicBezTo>
                <a:cubicBezTo>
                  <a:pt x="62" y="168"/>
                  <a:pt x="62" y="168"/>
                  <a:pt x="62" y="168"/>
                </a:cubicBezTo>
                <a:cubicBezTo>
                  <a:pt x="62" y="168"/>
                  <a:pt x="61" y="168"/>
                  <a:pt x="61" y="168"/>
                </a:cubicBezTo>
                <a:cubicBezTo>
                  <a:pt x="61" y="168"/>
                  <a:pt x="61" y="168"/>
                  <a:pt x="61" y="168"/>
                </a:cubicBezTo>
                <a:cubicBezTo>
                  <a:pt x="61" y="168"/>
                  <a:pt x="61" y="168"/>
                  <a:pt x="61" y="168"/>
                </a:cubicBezTo>
                <a:cubicBezTo>
                  <a:pt x="61" y="168"/>
                  <a:pt x="61" y="168"/>
                  <a:pt x="61" y="168"/>
                </a:cubicBezTo>
                <a:cubicBezTo>
                  <a:pt x="61" y="169"/>
                  <a:pt x="60" y="169"/>
                  <a:pt x="60" y="169"/>
                </a:cubicBezTo>
                <a:cubicBezTo>
                  <a:pt x="60" y="169"/>
                  <a:pt x="60" y="169"/>
                  <a:pt x="60" y="169"/>
                </a:cubicBezTo>
                <a:cubicBezTo>
                  <a:pt x="60" y="169"/>
                  <a:pt x="60" y="169"/>
                  <a:pt x="59" y="169"/>
                </a:cubicBezTo>
                <a:cubicBezTo>
                  <a:pt x="59" y="170"/>
                  <a:pt x="59" y="170"/>
                  <a:pt x="59" y="170"/>
                </a:cubicBezTo>
                <a:cubicBezTo>
                  <a:pt x="59" y="170"/>
                  <a:pt x="58" y="170"/>
                  <a:pt x="58" y="170"/>
                </a:cubicBezTo>
                <a:cubicBezTo>
                  <a:pt x="50" y="167"/>
                  <a:pt x="30" y="155"/>
                  <a:pt x="27" y="149"/>
                </a:cubicBezTo>
                <a:cubicBezTo>
                  <a:pt x="26" y="148"/>
                  <a:pt x="26" y="147"/>
                  <a:pt x="26" y="146"/>
                </a:cubicBezTo>
                <a:cubicBezTo>
                  <a:pt x="26" y="146"/>
                  <a:pt x="26" y="146"/>
                  <a:pt x="26" y="146"/>
                </a:cubicBezTo>
                <a:cubicBezTo>
                  <a:pt x="26" y="146"/>
                  <a:pt x="26" y="146"/>
                  <a:pt x="26" y="145"/>
                </a:cubicBezTo>
                <a:cubicBezTo>
                  <a:pt x="26" y="145"/>
                  <a:pt x="26" y="145"/>
                  <a:pt x="26" y="145"/>
                </a:cubicBezTo>
                <a:cubicBezTo>
                  <a:pt x="26" y="145"/>
                  <a:pt x="26" y="145"/>
                  <a:pt x="26" y="145"/>
                </a:cubicBezTo>
                <a:cubicBezTo>
                  <a:pt x="26" y="145"/>
                  <a:pt x="26" y="145"/>
                  <a:pt x="26" y="145"/>
                </a:cubicBezTo>
                <a:cubicBezTo>
                  <a:pt x="26" y="144"/>
                  <a:pt x="26" y="144"/>
                  <a:pt x="26" y="144"/>
                </a:cubicBezTo>
                <a:cubicBezTo>
                  <a:pt x="26" y="144"/>
                  <a:pt x="26" y="144"/>
                  <a:pt x="26" y="144"/>
                </a:cubicBezTo>
                <a:cubicBezTo>
                  <a:pt x="26" y="143"/>
                  <a:pt x="26" y="143"/>
                  <a:pt x="26" y="143"/>
                </a:cubicBezTo>
                <a:cubicBezTo>
                  <a:pt x="26" y="143"/>
                  <a:pt x="25" y="143"/>
                  <a:pt x="25" y="143"/>
                </a:cubicBezTo>
                <a:cubicBezTo>
                  <a:pt x="25" y="142"/>
                  <a:pt x="25" y="142"/>
                  <a:pt x="25" y="142"/>
                </a:cubicBezTo>
                <a:cubicBezTo>
                  <a:pt x="25" y="142"/>
                  <a:pt x="25" y="141"/>
                  <a:pt x="25" y="141"/>
                </a:cubicBezTo>
                <a:cubicBezTo>
                  <a:pt x="25" y="141"/>
                  <a:pt x="25" y="141"/>
                  <a:pt x="25" y="140"/>
                </a:cubicBezTo>
                <a:cubicBezTo>
                  <a:pt x="25" y="140"/>
                  <a:pt x="25" y="140"/>
                  <a:pt x="25" y="140"/>
                </a:cubicBezTo>
                <a:cubicBezTo>
                  <a:pt x="25" y="139"/>
                  <a:pt x="25" y="138"/>
                  <a:pt x="25" y="137"/>
                </a:cubicBezTo>
                <a:cubicBezTo>
                  <a:pt x="25" y="137"/>
                  <a:pt x="25" y="137"/>
                  <a:pt x="25" y="137"/>
                </a:cubicBezTo>
                <a:cubicBezTo>
                  <a:pt x="24" y="134"/>
                  <a:pt x="24" y="130"/>
                  <a:pt x="24" y="127"/>
                </a:cubicBezTo>
                <a:cubicBezTo>
                  <a:pt x="24" y="127"/>
                  <a:pt x="24" y="127"/>
                  <a:pt x="24" y="127"/>
                </a:cubicBezTo>
                <a:cubicBezTo>
                  <a:pt x="24" y="126"/>
                  <a:pt x="24" y="126"/>
                  <a:pt x="24" y="125"/>
                </a:cubicBezTo>
                <a:cubicBezTo>
                  <a:pt x="24" y="125"/>
                  <a:pt x="24" y="125"/>
                  <a:pt x="24" y="125"/>
                </a:cubicBezTo>
                <a:cubicBezTo>
                  <a:pt x="24" y="124"/>
                  <a:pt x="24" y="124"/>
                  <a:pt x="24" y="123"/>
                </a:cubicBezTo>
                <a:cubicBezTo>
                  <a:pt x="24" y="123"/>
                  <a:pt x="24" y="123"/>
                  <a:pt x="24" y="123"/>
                </a:cubicBezTo>
                <a:cubicBezTo>
                  <a:pt x="24" y="122"/>
                  <a:pt x="24" y="122"/>
                  <a:pt x="24" y="121"/>
                </a:cubicBezTo>
                <a:cubicBezTo>
                  <a:pt x="24" y="121"/>
                  <a:pt x="24" y="121"/>
                  <a:pt x="24" y="121"/>
                </a:cubicBezTo>
                <a:cubicBezTo>
                  <a:pt x="24" y="121"/>
                  <a:pt x="24" y="120"/>
                  <a:pt x="24" y="120"/>
                </a:cubicBezTo>
                <a:cubicBezTo>
                  <a:pt x="24" y="120"/>
                  <a:pt x="24" y="120"/>
                  <a:pt x="24" y="119"/>
                </a:cubicBezTo>
                <a:cubicBezTo>
                  <a:pt x="24" y="119"/>
                  <a:pt x="24" y="119"/>
                  <a:pt x="24" y="118"/>
                </a:cubicBezTo>
                <a:cubicBezTo>
                  <a:pt x="24" y="118"/>
                  <a:pt x="24" y="118"/>
                  <a:pt x="24" y="118"/>
                </a:cubicBezTo>
                <a:cubicBezTo>
                  <a:pt x="25" y="118"/>
                  <a:pt x="25" y="117"/>
                  <a:pt x="25" y="117"/>
                </a:cubicBezTo>
                <a:cubicBezTo>
                  <a:pt x="25" y="117"/>
                  <a:pt x="26" y="117"/>
                  <a:pt x="26" y="117"/>
                </a:cubicBezTo>
                <a:cubicBezTo>
                  <a:pt x="26" y="117"/>
                  <a:pt x="27" y="117"/>
                  <a:pt x="27" y="117"/>
                </a:cubicBezTo>
                <a:cubicBezTo>
                  <a:pt x="27" y="117"/>
                  <a:pt x="27" y="117"/>
                  <a:pt x="28" y="117"/>
                </a:cubicBezTo>
                <a:cubicBezTo>
                  <a:pt x="28" y="118"/>
                  <a:pt x="28" y="118"/>
                  <a:pt x="29" y="118"/>
                </a:cubicBezTo>
                <a:cubicBezTo>
                  <a:pt x="29" y="118"/>
                  <a:pt x="29" y="118"/>
                  <a:pt x="29" y="118"/>
                </a:cubicBezTo>
                <a:cubicBezTo>
                  <a:pt x="30" y="118"/>
                  <a:pt x="30" y="118"/>
                  <a:pt x="31" y="118"/>
                </a:cubicBezTo>
                <a:cubicBezTo>
                  <a:pt x="31" y="118"/>
                  <a:pt x="31" y="118"/>
                  <a:pt x="31" y="118"/>
                </a:cubicBezTo>
                <a:cubicBezTo>
                  <a:pt x="32" y="118"/>
                  <a:pt x="32" y="118"/>
                  <a:pt x="33" y="118"/>
                </a:cubicBezTo>
                <a:cubicBezTo>
                  <a:pt x="33" y="118"/>
                  <a:pt x="33" y="118"/>
                  <a:pt x="33" y="118"/>
                </a:cubicBezTo>
                <a:cubicBezTo>
                  <a:pt x="34" y="118"/>
                  <a:pt x="35" y="118"/>
                  <a:pt x="36" y="118"/>
                </a:cubicBezTo>
                <a:cubicBezTo>
                  <a:pt x="36" y="118"/>
                  <a:pt x="36" y="118"/>
                  <a:pt x="36" y="118"/>
                </a:cubicBezTo>
                <a:cubicBezTo>
                  <a:pt x="37" y="118"/>
                  <a:pt x="38" y="119"/>
                  <a:pt x="39" y="119"/>
                </a:cubicBezTo>
                <a:cubicBezTo>
                  <a:pt x="39" y="119"/>
                  <a:pt x="39" y="119"/>
                  <a:pt x="39" y="119"/>
                </a:cubicBezTo>
                <a:cubicBezTo>
                  <a:pt x="40" y="119"/>
                  <a:pt x="41" y="119"/>
                  <a:pt x="42" y="119"/>
                </a:cubicBezTo>
                <a:cubicBezTo>
                  <a:pt x="43" y="119"/>
                  <a:pt x="43" y="119"/>
                  <a:pt x="43" y="119"/>
                </a:cubicBezTo>
                <a:cubicBezTo>
                  <a:pt x="44" y="119"/>
                  <a:pt x="45" y="119"/>
                  <a:pt x="46" y="119"/>
                </a:cubicBezTo>
                <a:cubicBezTo>
                  <a:pt x="46" y="119"/>
                  <a:pt x="46" y="119"/>
                  <a:pt x="47" y="119"/>
                </a:cubicBezTo>
                <a:cubicBezTo>
                  <a:pt x="47" y="119"/>
                  <a:pt x="48" y="119"/>
                  <a:pt x="49" y="119"/>
                </a:cubicBezTo>
                <a:cubicBezTo>
                  <a:pt x="49" y="119"/>
                  <a:pt x="49" y="119"/>
                  <a:pt x="50" y="119"/>
                </a:cubicBezTo>
                <a:cubicBezTo>
                  <a:pt x="50" y="119"/>
                  <a:pt x="50" y="119"/>
                  <a:pt x="50" y="119"/>
                </a:cubicBezTo>
                <a:cubicBezTo>
                  <a:pt x="51" y="119"/>
                  <a:pt x="52" y="119"/>
                  <a:pt x="53" y="119"/>
                </a:cubicBezTo>
                <a:cubicBezTo>
                  <a:pt x="53" y="119"/>
                  <a:pt x="53" y="119"/>
                  <a:pt x="53" y="119"/>
                </a:cubicBezTo>
                <a:cubicBezTo>
                  <a:pt x="53" y="119"/>
                  <a:pt x="53" y="119"/>
                  <a:pt x="53" y="119"/>
                </a:cubicBezTo>
                <a:cubicBezTo>
                  <a:pt x="54" y="119"/>
                  <a:pt x="55" y="119"/>
                  <a:pt x="55" y="119"/>
                </a:cubicBezTo>
                <a:cubicBezTo>
                  <a:pt x="56" y="119"/>
                  <a:pt x="56" y="119"/>
                  <a:pt x="56" y="119"/>
                </a:cubicBezTo>
                <a:cubicBezTo>
                  <a:pt x="57" y="119"/>
                  <a:pt x="58" y="119"/>
                  <a:pt x="59" y="119"/>
                </a:cubicBezTo>
                <a:cubicBezTo>
                  <a:pt x="59" y="120"/>
                  <a:pt x="60" y="121"/>
                  <a:pt x="60" y="122"/>
                </a:cubicBezTo>
                <a:cubicBezTo>
                  <a:pt x="60" y="122"/>
                  <a:pt x="60" y="122"/>
                  <a:pt x="60" y="122"/>
                </a:cubicBezTo>
                <a:cubicBezTo>
                  <a:pt x="61" y="123"/>
                  <a:pt x="61" y="124"/>
                  <a:pt x="61" y="124"/>
                </a:cubicBezTo>
                <a:cubicBezTo>
                  <a:pt x="62" y="125"/>
                  <a:pt x="62" y="125"/>
                  <a:pt x="62" y="126"/>
                </a:cubicBezTo>
                <a:cubicBezTo>
                  <a:pt x="62" y="126"/>
                  <a:pt x="62" y="127"/>
                  <a:pt x="63" y="127"/>
                </a:cubicBezTo>
                <a:cubicBezTo>
                  <a:pt x="63" y="128"/>
                  <a:pt x="64" y="129"/>
                  <a:pt x="64" y="130"/>
                </a:cubicBezTo>
                <a:cubicBezTo>
                  <a:pt x="64" y="130"/>
                  <a:pt x="64" y="130"/>
                  <a:pt x="65" y="130"/>
                </a:cubicBezTo>
                <a:cubicBezTo>
                  <a:pt x="65" y="132"/>
                  <a:pt x="66" y="133"/>
                  <a:pt x="67" y="134"/>
                </a:cubicBezTo>
                <a:cubicBezTo>
                  <a:pt x="67" y="134"/>
                  <a:pt x="67" y="134"/>
                  <a:pt x="67" y="134"/>
                </a:cubicBezTo>
                <a:cubicBezTo>
                  <a:pt x="68" y="137"/>
                  <a:pt x="70" y="140"/>
                  <a:pt x="72" y="142"/>
                </a:cubicBezTo>
                <a:cubicBezTo>
                  <a:pt x="72" y="142"/>
                  <a:pt x="72" y="142"/>
                  <a:pt x="72" y="142"/>
                </a:cubicBezTo>
                <a:cubicBezTo>
                  <a:pt x="72" y="143"/>
                  <a:pt x="73" y="144"/>
                  <a:pt x="73" y="144"/>
                </a:cubicBezTo>
                <a:cubicBezTo>
                  <a:pt x="73" y="145"/>
                  <a:pt x="73" y="145"/>
                  <a:pt x="74" y="145"/>
                </a:cubicBezTo>
                <a:cubicBezTo>
                  <a:pt x="74" y="145"/>
                  <a:pt x="74" y="146"/>
                  <a:pt x="74" y="146"/>
                </a:cubicBezTo>
                <a:cubicBezTo>
                  <a:pt x="76" y="148"/>
                  <a:pt x="77" y="150"/>
                  <a:pt x="78" y="152"/>
                </a:cubicBezTo>
                <a:cubicBezTo>
                  <a:pt x="78" y="152"/>
                  <a:pt x="77" y="152"/>
                  <a:pt x="77" y="153"/>
                </a:cubicBezTo>
                <a:close/>
                <a:moveTo>
                  <a:pt x="116" y="84"/>
                </a:moveTo>
                <a:cubicBezTo>
                  <a:pt x="116" y="84"/>
                  <a:pt x="115" y="84"/>
                  <a:pt x="115" y="84"/>
                </a:cubicBezTo>
                <a:cubicBezTo>
                  <a:pt x="114" y="84"/>
                  <a:pt x="114" y="84"/>
                  <a:pt x="114" y="84"/>
                </a:cubicBezTo>
                <a:cubicBezTo>
                  <a:pt x="113" y="84"/>
                  <a:pt x="113" y="84"/>
                  <a:pt x="112" y="84"/>
                </a:cubicBezTo>
                <a:cubicBezTo>
                  <a:pt x="112" y="84"/>
                  <a:pt x="112" y="84"/>
                  <a:pt x="112" y="84"/>
                </a:cubicBezTo>
                <a:cubicBezTo>
                  <a:pt x="111" y="84"/>
                  <a:pt x="111" y="84"/>
                  <a:pt x="110" y="84"/>
                </a:cubicBezTo>
                <a:cubicBezTo>
                  <a:pt x="110" y="84"/>
                  <a:pt x="110" y="84"/>
                  <a:pt x="110" y="84"/>
                </a:cubicBezTo>
                <a:cubicBezTo>
                  <a:pt x="109" y="84"/>
                  <a:pt x="109" y="84"/>
                  <a:pt x="109" y="84"/>
                </a:cubicBezTo>
                <a:cubicBezTo>
                  <a:pt x="109" y="84"/>
                  <a:pt x="108" y="84"/>
                  <a:pt x="108" y="84"/>
                </a:cubicBezTo>
                <a:cubicBezTo>
                  <a:pt x="107" y="84"/>
                  <a:pt x="107" y="84"/>
                  <a:pt x="107" y="84"/>
                </a:cubicBezTo>
                <a:cubicBezTo>
                  <a:pt x="107" y="84"/>
                  <a:pt x="107" y="84"/>
                  <a:pt x="107" y="84"/>
                </a:cubicBezTo>
                <a:cubicBezTo>
                  <a:pt x="106" y="84"/>
                  <a:pt x="105" y="84"/>
                  <a:pt x="104" y="84"/>
                </a:cubicBezTo>
                <a:cubicBezTo>
                  <a:pt x="103" y="84"/>
                  <a:pt x="103" y="84"/>
                  <a:pt x="103" y="84"/>
                </a:cubicBezTo>
                <a:cubicBezTo>
                  <a:pt x="102" y="84"/>
                  <a:pt x="101" y="84"/>
                  <a:pt x="100" y="84"/>
                </a:cubicBezTo>
                <a:cubicBezTo>
                  <a:pt x="100" y="84"/>
                  <a:pt x="100" y="84"/>
                  <a:pt x="100" y="84"/>
                </a:cubicBezTo>
                <a:cubicBezTo>
                  <a:pt x="99" y="84"/>
                  <a:pt x="99" y="84"/>
                  <a:pt x="99" y="84"/>
                </a:cubicBezTo>
                <a:cubicBezTo>
                  <a:pt x="99" y="84"/>
                  <a:pt x="98" y="84"/>
                  <a:pt x="97" y="84"/>
                </a:cubicBezTo>
                <a:cubicBezTo>
                  <a:pt x="95" y="84"/>
                  <a:pt x="95" y="84"/>
                  <a:pt x="95" y="84"/>
                </a:cubicBezTo>
                <a:cubicBezTo>
                  <a:pt x="95" y="84"/>
                  <a:pt x="94" y="84"/>
                  <a:pt x="94" y="84"/>
                </a:cubicBezTo>
                <a:cubicBezTo>
                  <a:pt x="93" y="84"/>
                  <a:pt x="92" y="84"/>
                  <a:pt x="91" y="84"/>
                </a:cubicBezTo>
                <a:cubicBezTo>
                  <a:pt x="91" y="84"/>
                  <a:pt x="90" y="84"/>
                  <a:pt x="90" y="84"/>
                </a:cubicBezTo>
                <a:cubicBezTo>
                  <a:pt x="89" y="84"/>
                  <a:pt x="88" y="84"/>
                  <a:pt x="87" y="84"/>
                </a:cubicBezTo>
                <a:cubicBezTo>
                  <a:pt x="87" y="84"/>
                  <a:pt x="86" y="84"/>
                  <a:pt x="86" y="84"/>
                </a:cubicBezTo>
                <a:cubicBezTo>
                  <a:pt x="85" y="84"/>
                  <a:pt x="84" y="84"/>
                  <a:pt x="83" y="84"/>
                </a:cubicBezTo>
                <a:cubicBezTo>
                  <a:pt x="83" y="84"/>
                  <a:pt x="83" y="84"/>
                  <a:pt x="82" y="84"/>
                </a:cubicBezTo>
                <a:cubicBezTo>
                  <a:pt x="82" y="84"/>
                  <a:pt x="82" y="84"/>
                  <a:pt x="82" y="84"/>
                </a:cubicBezTo>
                <a:cubicBezTo>
                  <a:pt x="82" y="84"/>
                  <a:pt x="82" y="84"/>
                  <a:pt x="82" y="84"/>
                </a:cubicBezTo>
                <a:cubicBezTo>
                  <a:pt x="81" y="84"/>
                  <a:pt x="81" y="84"/>
                  <a:pt x="80" y="84"/>
                </a:cubicBezTo>
                <a:cubicBezTo>
                  <a:pt x="80" y="84"/>
                  <a:pt x="79" y="84"/>
                  <a:pt x="79" y="84"/>
                </a:cubicBezTo>
                <a:cubicBezTo>
                  <a:pt x="74" y="78"/>
                  <a:pt x="67" y="60"/>
                  <a:pt x="66" y="50"/>
                </a:cubicBezTo>
                <a:cubicBezTo>
                  <a:pt x="74" y="42"/>
                  <a:pt x="89" y="32"/>
                  <a:pt x="98" y="30"/>
                </a:cubicBezTo>
                <a:cubicBezTo>
                  <a:pt x="99" y="30"/>
                  <a:pt x="99" y="30"/>
                  <a:pt x="100" y="30"/>
                </a:cubicBezTo>
                <a:cubicBezTo>
                  <a:pt x="100" y="30"/>
                  <a:pt x="100" y="30"/>
                  <a:pt x="100" y="30"/>
                </a:cubicBezTo>
                <a:cubicBezTo>
                  <a:pt x="100" y="30"/>
                  <a:pt x="100" y="30"/>
                  <a:pt x="100" y="30"/>
                </a:cubicBezTo>
                <a:cubicBezTo>
                  <a:pt x="100" y="30"/>
                  <a:pt x="100" y="30"/>
                  <a:pt x="100" y="30"/>
                </a:cubicBezTo>
                <a:cubicBezTo>
                  <a:pt x="100" y="30"/>
                  <a:pt x="101" y="30"/>
                  <a:pt x="101" y="30"/>
                </a:cubicBezTo>
                <a:cubicBezTo>
                  <a:pt x="101" y="30"/>
                  <a:pt x="101" y="31"/>
                  <a:pt x="101" y="31"/>
                </a:cubicBezTo>
                <a:cubicBezTo>
                  <a:pt x="101" y="31"/>
                  <a:pt x="101" y="31"/>
                  <a:pt x="102" y="31"/>
                </a:cubicBezTo>
                <a:cubicBezTo>
                  <a:pt x="102" y="31"/>
                  <a:pt x="102" y="31"/>
                  <a:pt x="102" y="31"/>
                </a:cubicBezTo>
                <a:cubicBezTo>
                  <a:pt x="102" y="31"/>
                  <a:pt x="102" y="31"/>
                  <a:pt x="102" y="31"/>
                </a:cubicBezTo>
                <a:cubicBezTo>
                  <a:pt x="103" y="31"/>
                  <a:pt x="103" y="31"/>
                  <a:pt x="103" y="31"/>
                </a:cubicBezTo>
                <a:cubicBezTo>
                  <a:pt x="103" y="31"/>
                  <a:pt x="103" y="31"/>
                  <a:pt x="103" y="31"/>
                </a:cubicBezTo>
                <a:cubicBezTo>
                  <a:pt x="106" y="33"/>
                  <a:pt x="109" y="34"/>
                  <a:pt x="111" y="36"/>
                </a:cubicBezTo>
                <a:cubicBezTo>
                  <a:pt x="112" y="36"/>
                  <a:pt x="112" y="36"/>
                  <a:pt x="112" y="36"/>
                </a:cubicBezTo>
                <a:cubicBezTo>
                  <a:pt x="113" y="37"/>
                  <a:pt x="114" y="37"/>
                  <a:pt x="115" y="38"/>
                </a:cubicBezTo>
                <a:cubicBezTo>
                  <a:pt x="115" y="38"/>
                  <a:pt x="115" y="38"/>
                  <a:pt x="115" y="38"/>
                </a:cubicBezTo>
                <a:cubicBezTo>
                  <a:pt x="116" y="39"/>
                  <a:pt x="117" y="39"/>
                  <a:pt x="118" y="40"/>
                </a:cubicBezTo>
                <a:cubicBezTo>
                  <a:pt x="118" y="40"/>
                  <a:pt x="118" y="40"/>
                  <a:pt x="118" y="40"/>
                </a:cubicBezTo>
                <a:cubicBezTo>
                  <a:pt x="119" y="41"/>
                  <a:pt x="120" y="42"/>
                  <a:pt x="121" y="42"/>
                </a:cubicBezTo>
                <a:cubicBezTo>
                  <a:pt x="122" y="43"/>
                  <a:pt x="122" y="43"/>
                  <a:pt x="122" y="43"/>
                </a:cubicBezTo>
                <a:cubicBezTo>
                  <a:pt x="123" y="44"/>
                  <a:pt x="124" y="44"/>
                  <a:pt x="125" y="45"/>
                </a:cubicBezTo>
                <a:cubicBezTo>
                  <a:pt x="125" y="45"/>
                  <a:pt x="125" y="45"/>
                  <a:pt x="125" y="45"/>
                </a:cubicBezTo>
                <a:cubicBezTo>
                  <a:pt x="126" y="46"/>
                  <a:pt x="127" y="47"/>
                  <a:pt x="128" y="48"/>
                </a:cubicBezTo>
                <a:cubicBezTo>
                  <a:pt x="128" y="48"/>
                  <a:pt x="128" y="48"/>
                  <a:pt x="129" y="48"/>
                </a:cubicBezTo>
                <a:cubicBezTo>
                  <a:pt x="129" y="49"/>
                  <a:pt x="130" y="50"/>
                  <a:pt x="131" y="51"/>
                </a:cubicBezTo>
                <a:cubicBezTo>
                  <a:pt x="131" y="51"/>
                  <a:pt x="131" y="52"/>
                  <a:pt x="131" y="52"/>
                </a:cubicBezTo>
                <a:cubicBezTo>
                  <a:pt x="131" y="53"/>
                  <a:pt x="131" y="53"/>
                  <a:pt x="131" y="53"/>
                </a:cubicBezTo>
                <a:cubicBezTo>
                  <a:pt x="131" y="54"/>
                  <a:pt x="130" y="54"/>
                  <a:pt x="130" y="55"/>
                </a:cubicBezTo>
                <a:cubicBezTo>
                  <a:pt x="130" y="55"/>
                  <a:pt x="130" y="55"/>
                  <a:pt x="130" y="55"/>
                </a:cubicBezTo>
                <a:cubicBezTo>
                  <a:pt x="130" y="56"/>
                  <a:pt x="130" y="56"/>
                  <a:pt x="130" y="57"/>
                </a:cubicBezTo>
                <a:cubicBezTo>
                  <a:pt x="130" y="57"/>
                  <a:pt x="130" y="57"/>
                  <a:pt x="130" y="57"/>
                </a:cubicBezTo>
                <a:cubicBezTo>
                  <a:pt x="129" y="58"/>
                  <a:pt x="129" y="59"/>
                  <a:pt x="129" y="59"/>
                </a:cubicBezTo>
                <a:cubicBezTo>
                  <a:pt x="129" y="60"/>
                  <a:pt x="129" y="60"/>
                  <a:pt x="129" y="60"/>
                </a:cubicBezTo>
                <a:cubicBezTo>
                  <a:pt x="129" y="60"/>
                  <a:pt x="128" y="61"/>
                  <a:pt x="128" y="62"/>
                </a:cubicBezTo>
                <a:cubicBezTo>
                  <a:pt x="128" y="62"/>
                  <a:pt x="128" y="62"/>
                  <a:pt x="128" y="62"/>
                </a:cubicBezTo>
                <a:cubicBezTo>
                  <a:pt x="128" y="63"/>
                  <a:pt x="128" y="64"/>
                  <a:pt x="127" y="65"/>
                </a:cubicBezTo>
                <a:cubicBezTo>
                  <a:pt x="127" y="65"/>
                  <a:pt x="127" y="65"/>
                  <a:pt x="127" y="65"/>
                </a:cubicBezTo>
                <a:cubicBezTo>
                  <a:pt x="127" y="67"/>
                  <a:pt x="126" y="69"/>
                  <a:pt x="126" y="70"/>
                </a:cubicBezTo>
                <a:cubicBezTo>
                  <a:pt x="126" y="71"/>
                  <a:pt x="126" y="71"/>
                  <a:pt x="125" y="71"/>
                </a:cubicBezTo>
                <a:cubicBezTo>
                  <a:pt x="125" y="71"/>
                  <a:pt x="125" y="71"/>
                  <a:pt x="125" y="71"/>
                </a:cubicBezTo>
                <a:cubicBezTo>
                  <a:pt x="125" y="71"/>
                  <a:pt x="125" y="72"/>
                  <a:pt x="125" y="72"/>
                </a:cubicBezTo>
                <a:cubicBezTo>
                  <a:pt x="125" y="72"/>
                  <a:pt x="125" y="72"/>
                  <a:pt x="125" y="72"/>
                </a:cubicBezTo>
                <a:cubicBezTo>
                  <a:pt x="125" y="72"/>
                  <a:pt x="125" y="73"/>
                  <a:pt x="125" y="73"/>
                </a:cubicBezTo>
                <a:cubicBezTo>
                  <a:pt x="125" y="73"/>
                  <a:pt x="125" y="73"/>
                  <a:pt x="125" y="73"/>
                </a:cubicBezTo>
                <a:cubicBezTo>
                  <a:pt x="125" y="74"/>
                  <a:pt x="125" y="74"/>
                  <a:pt x="124" y="74"/>
                </a:cubicBezTo>
                <a:cubicBezTo>
                  <a:pt x="124" y="74"/>
                  <a:pt x="124" y="74"/>
                  <a:pt x="124" y="74"/>
                </a:cubicBezTo>
                <a:cubicBezTo>
                  <a:pt x="124" y="75"/>
                  <a:pt x="124" y="75"/>
                  <a:pt x="124" y="75"/>
                </a:cubicBezTo>
                <a:cubicBezTo>
                  <a:pt x="124" y="75"/>
                  <a:pt x="124" y="75"/>
                  <a:pt x="124" y="75"/>
                </a:cubicBezTo>
                <a:cubicBezTo>
                  <a:pt x="124" y="76"/>
                  <a:pt x="124" y="76"/>
                  <a:pt x="124" y="76"/>
                </a:cubicBezTo>
                <a:cubicBezTo>
                  <a:pt x="124" y="76"/>
                  <a:pt x="124" y="76"/>
                  <a:pt x="124" y="76"/>
                </a:cubicBezTo>
                <a:cubicBezTo>
                  <a:pt x="124" y="77"/>
                  <a:pt x="123" y="77"/>
                  <a:pt x="123" y="78"/>
                </a:cubicBezTo>
                <a:cubicBezTo>
                  <a:pt x="123" y="78"/>
                  <a:pt x="123" y="78"/>
                  <a:pt x="123" y="78"/>
                </a:cubicBezTo>
                <a:cubicBezTo>
                  <a:pt x="123" y="78"/>
                  <a:pt x="123" y="79"/>
                  <a:pt x="122" y="80"/>
                </a:cubicBezTo>
                <a:cubicBezTo>
                  <a:pt x="122" y="80"/>
                  <a:pt x="122" y="80"/>
                  <a:pt x="122" y="80"/>
                </a:cubicBezTo>
                <a:cubicBezTo>
                  <a:pt x="122" y="81"/>
                  <a:pt x="122" y="81"/>
                  <a:pt x="122" y="81"/>
                </a:cubicBezTo>
                <a:cubicBezTo>
                  <a:pt x="122" y="81"/>
                  <a:pt x="122" y="81"/>
                  <a:pt x="122" y="81"/>
                </a:cubicBezTo>
                <a:cubicBezTo>
                  <a:pt x="122" y="82"/>
                  <a:pt x="122" y="82"/>
                  <a:pt x="121" y="82"/>
                </a:cubicBezTo>
                <a:cubicBezTo>
                  <a:pt x="121" y="82"/>
                  <a:pt x="121" y="82"/>
                  <a:pt x="121" y="82"/>
                </a:cubicBezTo>
                <a:cubicBezTo>
                  <a:pt x="121" y="82"/>
                  <a:pt x="121" y="83"/>
                  <a:pt x="121" y="83"/>
                </a:cubicBezTo>
                <a:cubicBezTo>
                  <a:pt x="121" y="83"/>
                  <a:pt x="121" y="83"/>
                  <a:pt x="121" y="83"/>
                </a:cubicBezTo>
                <a:cubicBezTo>
                  <a:pt x="121" y="84"/>
                  <a:pt x="120" y="84"/>
                  <a:pt x="120" y="85"/>
                </a:cubicBezTo>
                <a:cubicBezTo>
                  <a:pt x="120" y="85"/>
                  <a:pt x="119" y="85"/>
                  <a:pt x="118" y="85"/>
                </a:cubicBezTo>
                <a:cubicBezTo>
                  <a:pt x="118" y="85"/>
                  <a:pt x="117" y="84"/>
                  <a:pt x="116" y="84"/>
                </a:cubicBezTo>
                <a:close/>
                <a:moveTo>
                  <a:pt x="167" y="152"/>
                </a:moveTo>
                <a:cubicBezTo>
                  <a:pt x="167" y="153"/>
                  <a:pt x="166" y="153"/>
                  <a:pt x="165" y="154"/>
                </a:cubicBezTo>
                <a:cubicBezTo>
                  <a:pt x="165" y="154"/>
                  <a:pt x="165" y="154"/>
                  <a:pt x="165" y="154"/>
                </a:cubicBezTo>
                <a:cubicBezTo>
                  <a:pt x="163" y="156"/>
                  <a:pt x="160" y="159"/>
                  <a:pt x="156" y="162"/>
                </a:cubicBezTo>
                <a:cubicBezTo>
                  <a:pt x="156" y="162"/>
                  <a:pt x="156" y="162"/>
                  <a:pt x="156" y="162"/>
                </a:cubicBezTo>
                <a:cubicBezTo>
                  <a:pt x="156" y="162"/>
                  <a:pt x="156" y="162"/>
                  <a:pt x="156" y="162"/>
                </a:cubicBezTo>
                <a:cubicBezTo>
                  <a:pt x="151" y="166"/>
                  <a:pt x="145" y="169"/>
                  <a:pt x="138" y="171"/>
                </a:cubicBezTo>
                <a:cubicBezTo>
                  <a:pt x="138" y="171"/>
                  <a:pt x="138" y="171"/>
                  <a:pt x="138" y="171"/>
                </a:cubicBezTo>
                <a:cubicBezTo>
                  <a:pt x="138" y="171"/>
                  <a:pt x="138" y="171"/>
                  <a:pt x="138" y="171"/>
                </a:cubicBezTo>
                <a:cubicBezTo>
                  <a:pt x="138" y="171"/>
                  <a:pt x="138" y="171"/>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6" y="170"/>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5" y="169"/>
                </a:cubicBezTo>
                <a:cubicBezTo>
                  <a:pt x="135" y="169"/>
                  <a:pt x="135" y="169"/>
                  <a:pt x="135" y="169"/>
                </a:cubicBezTo>
                <a:cubicBezTo>
                  <a:pt x="135" y="169"/>
                  <a:pt x="135" y="169"/>
                  <a:pt x="135" y="169"/>
                </a:cubicBezTo>
                <a:cubicBezTo>
                  <a:pt x="135" y="168"/>
                  <a:pt x="135" y="168"/>
                  <a:pt x="135" y="168"/>
                </a:cubicBezTo>
                <a:cubicBezTo>
                  <a:pt x="134" y="168"/>
                  <a:pt x="134" y="168"/>
                  <a:pt x="134" y="168"/>
                </a:cubicBezTo>
                <a:cubicBezTo>
                  <a:pt x="134" y="168"/>
                  <a:pt x="134" y="168"/>
                  <a:pt x="134" y="168"/>
                </a:cubicBezTo>
                <a:cubicBezTo>
                  <a:pt x="134" y="168"/>
                  <a:pt x="134" y="168"/>
                  <a:pt x="134" y="168"/>
                </a:cubicBezTo>
                <a:cubicBezTo>
                  <a:pt x="134" y="168"/>
                  <a:pt x="134" y="167"/>
                  <a:pt x="134" y="167"/>
                </a:cubicBezTo>
                <a:cubicBezTo>
                  <a:pt x="134" y="167"/>
                  <a:pt x="134" y="167"/>
                  <a:pt x="134" y="167"/>
                </a:cubicBezTo>
                <a:cubicBezTo>
                  <a:pt x="134" y="167"/>
                  <a:pt x="134" y="167"/>
                  <a:pt x="134" y="167"/>
                </a:cubicBezTo>
                <a:cubicBezTo>
                  <a:pt x="134" y="167"/>
                  <a:pt x="133" y="167"/>
                  <a:pt x="133" y="167"/>
                </a:cubicBezTo>
                <a:cubicBezTo>
                  <a:pt x="133" y="167"/>
                  <a:pt x="133" y="167"/>
                  <a:pt x="133" y="167"/>
                </a:cubicBezTo>
                <a:cubicBezTo>
                  <a:pt x="133" y="166"/>
                  <a:pt x="133" y="166"/>
                  <a:pt x="132" y="166"/>
                </a:cubicBezTo>
                <a:cubicBezTo>
                  <a:pt x="132" y="166"/>
                  <a:pt x="132" y="166"/>
                  <a:pt x="131" y="165"/>
                </a:cubicBezTo>
                <a:cubicBezTo>
                  <a:pt x="131" y="165"/>
                  <a:pt x="131" y="165"/>
                  <a:pt x="131" y="165"/>
                </a:cubicBezTo>
                <a:cubicBezTo>
                  <a:pt x="131" y="165"/>
                  <a:pt x="130" y="164"/>
                  <a:pt x="130" y="164"/>
                </a:cubicBezTo>
                <a:cubicBezTo>
                  <a:pt x="129" y="163"/>
                  <a:pt x="129" y="163"/>
                  <a:pt x="129" y="163"/>
                </a:cubicBezTo>
                <a:cubicBezTo>
                  <a:pt x="129" y="163"/>
                  <a:pt x="129" y="163"/>
                  <a:pt x="129" y="163"/>
                </a:cubicBezTo>
                <a:cubicBezTo>
                  <a:pt x="129" y="163"/>
                  <a:pt x="128" y="162"/>
                  <a:pt x="128" y="162"/>
                </a:cubicBezTo>
                <a:cubicBezTo>
                  <a:pt x="128" y="162"/>
                  <a:pt x="128" y="162"/>
                  <a:pt x="128" y="162"/>
                </a:cubicBezTo>
                <a:cubicBezTo>
                  <a:pt x="128" y="162"/>
                  <a:pt x="128" y="162"/>
                  <a:pt x="128" y="162"/>
                </a:cubicBezTo>
                <a:cubicBezTo>
                  <a:pt x="126" y="160"/>
                  <a:pt x="125" y="159"/>
                  <a:pt x="124" y="158"/>
                </a:cubicBezTo>
                <a:cubicBezTo>
                  <a:pt x="124" y="158"/>
                  <a:pt x="124" y="158"/>
                  <a:pt x="124" y="158"/>
                </a:cubicBezTo>
                <a:cubicBezTo>
                  <a:pt x="124" y="158"/>
                  <a:pt x="124" y="158"/>
                  <a:pt x="124" y="158"/>
                </a:cubicBezTo>
                <a:cubicBezTo>
                  <a:pt x="123" y="157"/>
                  <a:pt x="123" y="157"/>
                  <a:pt x="122" y="156"/>
                </a:cubicBezTo>
                <a:cubicBezTo>
                  <a:pt x="122" y="156"/>
                  <a:pt x="122" y="156"/>
                  <a:pt x="122" y="156"/>
                </a:cubicBezTo>
                <a:cubicBezTo>
                  <a:pt x="122" y="156"/>
                  <a:pt x="122" y="155"/>
                  <a:pt x="121" y="155"/>
                </a:cubicBezTo>
                <a:cubicBezTo>
                  <a:pt x="121" y="155"/>
                  <a:pt x="121" y="155"/>
                  <a:pt x="121" y="155"/>
                </a:cubicBezTo>
                <a:cubicBezTo>
                  <a:pt x="121" y="154"/>
                  <a:pt x="121" y="154"/>
                  <a:pt x="120" y="154"/>
                </a:cubicBezTo>
                <a:cubicBezTo>
                  <a:pt x="120" y="154"/>
                  <a:pt x="120" y="153"/>
                  <a:pt x="120" y="153"/>
                </a:cubicBezTo>
                <a:cubicBezTo>
                  <a:pt x="120" y="153"/>
                  <a:pt x="119" y="153"/>
                  <a:pt x="119" y="152"/>
                </a:cubicBezTo>
                <a:cubicBezTo>
                  <a:pt x="119" y="152"/>
                  <a:pt x="119" y="152"/>
                  <a:pt x="120" y="152"/>
                </a:cubicBezTo>
                <a:cubicBezTo>
                  <a:pt x="120" y="152"/>
                  <a:pt x="120" y="152"/>
                  <a:pt x="120" y="152"/>
                </a:cubicBezTo>
                <a:cubicBezTo>
                  <a:pt x="124" y="147"/>
                  <a:pt x="130" y="139"/>
                  <a:pt x="134" y="131"/>
                </a:cubicBezTo>
                <a:cubicBezTo>
                  <a:pt x="134" y="131"/>
                  <a:pt x="134" y="131"/>
                  <a:pt x="134" y="131"/>
                </a:cubicBezTo>
                <a:cubicBezTo>
                  <a:pt x="134" y="130"/>
                  <a:pt x="135" y="130"/>
                  <a:pt x="135" y="129"/>
                </a:cubicBezTo>
                <a:cubicBezTo>
                  <a:pt x="135" y="129"/>
                  <a:pt x="135" y="129"/>
                  <a:pt x="136" y="128"/>
                </a:cubicBezTo>
                <a:cubicBezTo>
                  <a:pt x="136" y="128"/>
                  <a:pt x="136" y="128"/>
                  <a:pt x="136" y="127"/>
                </a:cubicBezTo>
                <a:cubicBezTo>
                  <a:pt x="136" y="127"/>
                  <a:pt x="137" y="127"/>
                  <a:pt x="137" y="126"/>
                </a:cubicBezTo>
                <a:cubicBezTo>
                  <a:pt x="137" y="126"/>
                  <a:pt x="137" y="126"/>
                  <a:pt x="137" y="125"/>
                </a:cubicBezTo>
                <a:cubicBezTo>
                  <a:pt x="138" y="125"/>
                  <a:pt x="138" y="124"/>
                  <a:pt x="138" y="124"/>
                </a:cubicBezTo>
                <a:cubicBezTo>
                  <a:pt x="138" y="124"/>
                  <a:pt x="138" y="123"/>
                  <a:pt x="138" y="123"/>
                </a:cubicBezTo>
                <a:cubicBezTo>
                  <a:pt x="139" y="123"/>
                  <a:pt x="139" y="122"/>
                  <a:pt x="139" y="122"/>
                </a:cubicBezTo>
                <a:cubicBezTo>
                  <a:pt x="139" y="122"/>
                  <a:pt x="139" y="121"/>
                  <a:pt x="139" y="121"/>
                </a:cubicBezTo>
                <a:cubicBezTo>
                  <a:pt x="140" y="121"/>
                  <a:pt x="140" y="120"/>
                  <a:pt x="140" y="120"/>
                </a:cubicBezTo>
                <a:cubicBezTo>
                  <a:pt x="141" y="120"/>
                  <a:pt x="141" y="120"/>
                  <a:pt x="142" y="120"/>
                </a:cubicBezTo>
                <a:cubicBezTo>
                  <a:pt x="142" y="120"/>
                  <a:pt x="142" y="120"/>
                  <a:pt x="142" y="120"/>
                </a:cubicBezTo>
                <a:cubicBezTo>
                  <a:pt x="143" y="120"/>
                  <a:pt x="143" y="120"/>
                  <a:pt x="143" y="120"/>
                </a:cubicBezTo>
                <a:cubicBezTo>
                  <a:pt x="143" y="120"/>
                  <a:pt x="144" y="120"/>
                  <a:pt x="144" y="120"/>
                </a:cubicBezTo>
                <a:cubicBezTo>
                  <a:pt x="144" y="120"/>
                  <a:pt x="144" y="120"/>
                  <a:pt x="144" y="120"/>
                </a:cubicBezTo>
                <a:cubicBezTo>
                  <a:pt x="145" y="120"/>
                  <a:pt x="145" y="120"/>
                  <a:pt x="146" y="120"/>
                </a:cubicBezTo>
                <a:cubicBezTo>
                  <a:pt x="146" y="120"/>
                  <a:pt x="146" y="120"/>
                  <a:pt x="146" y="120"/>
                </a:cubicBezTo>
                <a:cubicBezTo>
                  <a:pt x="147" y="120"/>
                  <a:pt x="147" y="120"/>
                  <a:pt x="148" y="120"/>
                </a:cubicBezTo>
                <a:cubicBezTo>
                  <a:pt x="148" y="120"/>
                  <a:pt x="148" y="120"/>
                  <a:pt x="148" y="120"/>
                </a:cubicBezTo>
                <a:cubicBezTo>
                  <a:pt x="148" y="120"/>
                  <a:pt x="148" y="120"/>
                  <a:pt x="149" y="120"/>
                </a:cubicBezTo>
                <a:cubicBezTo>
                  <a:pt x="152" y="120"/>
                  <a:pt x="155" y="120"/>
                  <a:pt x="158" y="120"/>
                </a:cubicBezTo>
                <a:cubicBezTo>
                  <a:pt x="160" y="120"/>
                  <a:pt x="162" y="120"/>
                  <a:pt x="163" y="120"/>
                </a:cubicBezTo>
                <a:cubicBezTo>
                  <a:pt x="164" y="120"/>
                  <a:pt x="166" y="120"/>
                  <a:pt x="166" y="120"/>
                </a:cubicBezTo>
                <a:cubicBezTo>
                  <a:pt x="167" y="120"/>
                  <a:pt x="167" y="120"/>
                  <a:pt x="167" y="120"/>
                </a:cubicBezTo>
                <a:cubicBezTo>
                  <a:pt x="168" y="120"/>
                  <a:pt x="169" y="120"/>
                  <a:pt x="170" y="120"/>
                </a:cubicBezTo>
                <a:cubicBezTo>
                  <a:pt x="170" y="120"/>
                  <a:pt x="170" y="120"/>
                  <a:pt x="170" y="120"/>
                </a:cubicBezTo>
                <a:cubicBezTo>
                  <a:pt x="170" y="120"/>
                  <a:pt x="171" y="120"/>
                  <a:pt x="171" y="120"/>
                </a:cubicBezTo>
                <a:cubicBezTo>
                  <a:pt x="171" y="122"/>
                  <a:pt x="172" y="124"/>
                  <a:pt x="172" y="126"/>
                </a:cubicBezTo>
                <a:cubicBezTo>
                  <a:pt x="172" y="126"/>
                  <a:pt x="172" y="126"/>
                  <a:pt x="172" y="126"/>
                </a:cubicBezTo>
                <a:cubicBezTo>
                  <a:pt x="172" y="127"/>
                  <a:pt x="172" y="127"/>
                  <a:pt x="172" y="128"/>
                </a:cubicBezTo>
                <a:cubicBezTo>
                  <a:pt x="172" y="128"/>
                  <a:pt x="172" y="128"/>
                  <a:pt x="172" y="128"/>
                </a:cubicBezTo>
                <a:cubicBezTo>
                  <a:pt x="172" y="128"/>
                  <a:pt x="172" y="129"/>
                  <a:pt x="172" y="129"/>
                </a:cubicBezTo>
                <a:cubicBezTo>
                  <a:pt x="172" y="129"/>
                  <a:pt x="172" y="130"/>
                  <a:pt x="172" y="130"/>
                </a:cubicBezTo>
                <a:cubicBezTo>
                  <a:pt x="172" y="130"/>
                  <a:pt x="172" y="131"/>
                  <a:pt x="172" y="131"/>
                </a:cubicBezTo>
                <a:cubicBezTo>
                  <a:pt x="172" y="131"/>
                  <a:pt x="172" y="131"/>
                  <a:pt x="172" y="132"/>
                </a:cubicBezTo>
                <a:cubicBezTo>
                  <a:pt x="172" y="132"/>
                  <a:pt x="172" y="132"/>
                  <a:pt x="172" y="133"/>
                </a:cubicBezTo>
                <a:cubicBezTo>
                  <a:pt x="172" y="133"/>
                  <a:pt x="172" y="133"/>
                  <a:pt x="172" y="133"/>
                </a:cubicBezTo>
                <a:cubicBezTo>
                  <a:pt x="172" y="134"/>
                  <a:pt x="172" y="134"/>
                  <a:pt x="172" y="135"/>
                </a:cubicBezTo>
                <a:cubicBezTo>
                  <a:pt x="172" y="135"/>
                  <a:pt x="172" y="135"/>
                  <a:pt x="172" y="135"/>
                </a:cubicBezTo>
                <a:cubicBezTo>
                  <a:pt x="172" y="136"/>
                  <a:pt x="172" y="137"/>
                  <a:pt x="172" y="138"/>
                </a:cubicBezTo>
                <a:cubicBezTo>
                  <a:pt x="172" y="138"/>
                  <a:pt x="172" y="138"/>
                  <a:pt x="172" y="138"/>
                </a:cubicBezTo>
                <a:cubicBezTo>
                  <a:pt x="172" y="138"/>
                  <a:pt x="172" y="139"/>
                  <a:pt x="172" y="139"/>
                </a:cubicBezTo>
                <a:cubicBezTo>
                  <a:pt x="172" y="139"/>
                  <a:pt x="172" y="139"/>
                  <a:pt x="172" y="140"/>
                </a:cubicBezTo>
                <a:cubicBezTo>
                  <a:pt x="172" y="140"/>
                  <a:pt x="172" y="140"/>
                  <a:pt x="172" y="141"/>
                </a:cubicBezTo>
                <a:cubicBezTo>
                  <a:pt x="172" y="141"/>
                  <a:pt x="172" y="141"/>
                  <a:pt x="172" y="141"/>
                </a:cubicBezTo>
                <a:cubicBezTo>
                  <a:pt x="172" y="142"/>
                  <a:pt x="172" y="142"/>
                  <a:pt x="172" y="142"/>
                </a:cubicBezTo>
                <a:cubicBezTo>
                  <a:pt x="172" y="142"/>
                  <a:pt x="172" y="143"/>
                  <a:pt x="171" y="143"/>
                </a:cubicBezTo>
                <a:cubicBezTo>
                  <a:pt x="171" y="143"/>
                  <a:pt x="171" y="143"/>
                  <a:pt x="171" y="144"/>
                </a:cubicBezTo>
                <a:cubicBezTo>
                  <a:pt x="171" y="144"/>
                  <a:pt x="171" y="144"/>
                  <a:pt x="171" y="144"/>
                </a:cubicBezTo>
                <a:cubicBezTo>
                  <a:pt x="171" y="145"/>
                  <a:pt x="171" y="145"/>
                  <a:pt x="171" y="145"/>
                </a:cubicBezTo>
                <a:cubicBezTo>
                  <a:pt x="171" y="145"/>
                  <a:pt x="171" y="145"/>
                  <a:pt x="171" y="146"/>
                </a:cubicBezTo>
                <a:cubicBezTo>
                  <a:pt x="171" y="146"/>
                  <a:pt x="171" y="146"/>
                  <a:pt x="171" y="146"/>
                </a:cubicBezTo>
                <a:cubicBezTo>
                  <a:pt x="171" y="146"/>
                  <a:pt x="171" y="146"/>
                  <a:pt x="171" y="146"/>
                </a:cubicBezTo>
                <a:cubicBezTo>
                  <a:pt x="171" y="146"/>
                  <a:pt x="171" y="146"/>
                  <a:pt x="171" y="146"/>
                </a:cubicBezTo>
                <a:cubicBezTo>
                  <a:pt x="171" y="146"/>
                  <a:pt x="171" y="146"/>
                  <a:pt x="171" y="146"/>
                </a:cubicBezTo>
                <a:cubicBezTo>
                  <a:pt x="171" y="146"/>
                  <a:pt x="171" y="146"/>
                  <a:pt x="171" y="147"/>
                </a:cubicBezTo>
                <a:cubicBezTo>
                  <a:pt x="171" y="147"/>
                  <a:pt x="171" y="147"/>
                  <a:pt x="171" y="148"/>
                </a:cubicBezTo>
                <a:cubicBezTo>
                  <a:pt x="171" y="148"/>
                  <a:pt x="170" y="148"/>
                  <a:pt x="170" y="149"/>
                </a:cubicBezTo>
                <a:cubicBezTo>
                  <a:pt x="170" y="149"/>
                  <a:pt x="170" y="149"/>
                  <a:pt x="170" y="149"/>
                </a:cubicBezTo>
                <a:cubicBezTo>
                  <a:pt x="169" y="149"/>
                  <a:pt x="169" y="150"/>
                  <a:pt x="169" y="150"/>
                </a:cubicBezTo>
                <a:cubicBezTo>
                  <a:pt x="169" y="150"/>
                  <a:pt x="169" y="150"/>
                  <a:pt x="169" y="150"/>
                </a:cubicBezTo>
                <a:cubicBezTo>
                  <a:pt x="168" y="151"/>
                  <a:pt x="168" y="151"/>
                  <a:pt x="167" y="152"/>
                </a:cubicBezTo>
                <a:cubicBezTo>
                  <a:pt x="167" y="152"/>
                  <a:pt x="167" y="152"/>
                  <a:pt x="167" y="152"/>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71" name="Freeform 27">
            <a:extLst>
              <a:ext uri="{FF2B5EF4-FFF2-40B4-BE49-F238E27FC236}">
                <a16:creationId xmlns:a16="http://schemas.microsoft.com/office/drawing/2014/main" id="{151DFBC0-B9B3-4E06-8862-D43A1B6C28FA}"/>
              </a:ext>
            </a:extLst>
          </p:cNvPr>
          <p:cNvSpPr>
            <a:spLocks noChangeAspect="1" noEditPoints="1"/>
          </p:cNvSpPr>
          <p:nvPr/>
        </p:nvSpPr>
        <p:spPr bwMode="gray">
          <a:xfrm flipH="1">
            <a:off x="11406354" y="4824957"/>
            <a:ext cx="90000" cy="90000"/>
          </a:xfrm>
          <a:custGeom>
            <a:avLst/>
            <a:gdLst>
              <a:gd name="T0" fmla="*/ 191 w 193"/>
              <a:gd name="T1" fmla="*/ 79 h 193"/>
              <a:gd name="T2" fmla="*/ 189 w 193"/>
              <a:gd name="T3" fmla="*/ 80 h 193"/>
              <a:gd name="T4" fmla="*/ 188 w 193"/>
              <a:gd name="T5" fmla="*/ 81 h 193"/>
              <a:gd name="T6" fmla="*/ 185 w 193"/>
              <a:gd name="T7" fmla="*/ 82 h 193"/>
              <a:gd name="T8" fmla="*/ 179 w 193"/>
              <a:gd name="T9" fmla="*/ 73 h 193"/>
              <a:gd name="T10" fmla="*/ 175 w 193"/>
              <a:gd name="T11" fmla="*/ 65 h 193"/>
              <a:gd name="T12" fmla="*/ 165 w 193"/>
              <a:gd name="T13" fmla="*/ 51 h 193"/>
              <a:gd name="T14" fmla="*/ 164 w 193"/>
              <a:gd name="T15" fmla="*/ 37 h 193"/>
              <a:gd name="T16" fmla="*/ 170 w 193"/>
              <a:gd name="T17" fmla="*/ 35 h 193"/>
              <a:gd name="T18" fmla="*/ 127 w 193"/>
              <a:gd name="T19" fmla="*/ 5 h 193"/>
              <a:gd name="T20" fmla="*/ 31 w 193"/>
              <a:gd name="T21" fmla="*/ 30 h 193"/>
              <a:gd name="T22" fmla="*/ 34 w 193"/>
              <a:gd name="T23" fmla="*/ 29 h 193"/>
              <a:gd name="T24" fmla="*/ 33 w 193"/>
              <a:gd name="T25" fmla="*/ 37 h 193"/>
              <a:gd name="T26" fmla="*/ 33 w 193"/>
              <a:gd name="T27" fmla="*/ 47 h 193"/>
              <a:gd name="T28" fmla="*/ 25 w 193"/>
              <a:gd name="T29" fmla="*/ 58 h 193"/>
              <a:gd name="T30" fmla="*/ 20 w 193"/>
              <a:gd name="T31" fmla="*/ 65 h 193"/>
              <a:gd name="T32" fmla="*/ 14 w 193"/>
              <a:gd name="T33" fmla="*/ 83 h 193"/>
              <a:gd name="T34" fmla="*/ 12 w 193"/>
              <a:gd name="T35" fmla="*/ 83 h 193"/>
              <a:gd name="T36" fmla="*/ 7 w 193"/>
              <a:gd name="T37" fmla="*/ 82 h 193"/>
              <a:gd name="T38" fmla="*/ 4 w 193"/>
              <a:gd name="T39" fmla="*/ 81 h 193"/>
              <a:gd name="T40" fmla="*/ 67 w 193"/>
              <a:gd name="T41" fmla="*/ 188 h 193"/>
              <a:gd name="T42" fmla="*/ 76 w 193"/>
              <a:gd name="T43" fmla="*/ 154 h 193"/>
              <a:gd name="T44" fmla="*/ 73 w 193"/>
              <a:gd name="T45" fmla="*/ 158 h 193"/>
              <a:gd name="T46" fmla="*/ 67 w 193"/>
              <a:gd name="T47" fmla="*/ 163 h 193"/>
              <a:gd name="T48" fmla="*/ 63 w 193"/>
              <a:gd name="T49" fmla="*/ 166 h 193"/>
              <a:gd name="T50" fmla="*/ 61 w 193"/>
              <a:gd name="T51" fmla="*/ 168 h 193"/>
              <a:gd name="T52" fmla="*/ 26 w 193"/>
              <a:gd name="T53" fmla="*/ 145 h 193"/>
              <a:gd name="T54" fmla="*/ 25 w 193"/>
              <a:gd name="T55" fmla="*/ 141 h 193"/>
              <a:gd name="T56" fmla="*/ 24 w 193"/>
              <a:gd name="T57" fmla="*/ 123 h 193"/>
              <a:gd name="T58" fmla="*/ 26 w 193"/>
              <a:gd name="T59" fmla="*/ 117 h 193"/>
              <a:gd name="T60" fmla="*/ 36 w 193"/>
              <a:gd name="T61" fmla="*/ 118 h 193"/>
              <a:gd name="T62" fmla="*/ 50 w 193"/>
              <a:gd name="T63" fmla="*/ 119 h 193"/>
              <a:gd name="T64" fmla="*/ 60 w 193"/>
              <a:gd name="T65" fmla="*/ 122 h 193"/>
              <a:gd name="T66" fmla="*/ 72 w 193"/>
              <a:gd name="T67" fmla="*/ 142 h 193"/>
              <a:gd name="T68" fmla="*/ 112 w 193"/>
              <a:gd name="T69" fmla="*/ 84 h 193"/>
              <a:gd name="T70" fmla="*/ 103 w 193"/>
              <a:gd name="T71" fmla="*/ 84 h 193"/>
              <a:gd name="T72" fmla="*/ 87 w 193"/>
              <a:gd name="T73" fmla="*/ 84 h 193"/>
              <a:gd name="T74" fmla="*/ 98 w 193"/>
              <a:gd name="T75" fmla="*/ 30 h 193"/>
              <a:gd name="T76" fmla="*/ 102 w 193"/>
              <a:gd name="T77" fmla="*/ 31 h 193"/>
              <a:gd name="T78" fmla="*/ 121 w 193"/>
              <a:gd name="T79" fmla="*/ 42 h 193"/>
              <a:gd name="T80" fmla="*/ 130 w 193"/>
              <a:gd name="T81" fmla="*/ 55 h 193"/>
              <a:gd name="T82" fmla="*/ 127 w 193"/>
              <a:gd name="T83" fmla="*/ 65 h 193"/>
              <a:gd name="T84" fmla="*/ 124 w 193"/>
              <a:gd name="T85" fmla="*/ 74 h 193"/>
              <a:gd name="T86" fmla="*/ 122 w 193"/>
              <a:gd name="T87" fmla="*/ 81 h 193"/>
              <a:gd name="T88" fmla="*/ 167 w 193"/>
              <a:gd name="T89" fmla="*/ 152 h 193"/>
              <a:gd name="T90" fmla="*/ 137 w 193"/>
              <a:gd name="T91" fmla="*/ 170 h 193"/>
              <a:gd name="T92" fmla="*/ 136 w 193"/>
              <a:gd name="T93" fmla="*/ 169 h 193"/>
              <a:gd name="T94" fmla="*/ 134 w 193"/>
              <a:gd name="T95" fmla="*/ 167 h 193"/>
              <a:gd name="T96" fmla="*/ 129 w 193"/>
              <a:gd name="T97" fmla="*/ 163 h 193"/>
              <a:gd name="T98" fmla="*/ 122 w 193"/>
              <a:gd name="T99" fmla="*/ 156 h 193"/>
              <a:gd name="T100" fmla="*/ 134 w 193"/>
              <a:gd name="T101" fmla="*/ 131 h 193"/>
              <a:gd name="T102" fmla="*/ 139 w 193"/>
              <a:gd name="T103" fmla="*/ 121 h 193"/>
              <a:gd name="T104" fmla="*/ 148 w 193"/>
              <a:gd name="T105" fmla="*/ 120 h 193"/>
              <a:gd name="T106" fmla="*/ 171 w 193"/>
              <a:gd name="T107" fmla="*/ 120 h 193"/>
              <a:gd name="T108" fmla="*/ 172 w 193"/>
              <a:gd name="T109" fmla="*/ 133 h 193"/>
              <a:gd name="T110" fmla="*/ 172 w 193"/>
              <a:gd name="T111" fmla="*/ 141 h 193"/>
              <a:gd name="T112" fmla="*/ 171 w 193"/>
              <a:gd name="T113" fmla="*/ 146 h 193"/>
              <a:gd name="T114" fmla="*/ 167 w 193"/>
              <a:gd name="T115" fmla="*/ 15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3" h="193">
                <a:moveTo>
                  <a:pt x="177" y="149"/>
                </a:moveTo>
                <a:cubicBezTo>
                  <a:pt x="178" y="148"/>
                  <a:pt x="178" y="147"/>
                  <a:pt x="178" y="147"/>
                </a:cubicBezTo>
                <a:cubicBezTo>
                  <a:pt x="178" y="147"/>
                  <a:pt x="179" y="146"/>
                  <a:pt x="180" y="145"/>
                </a:cubicBezTo>
                <a:cubicBezTo>
                  <a:pt x="187" y="131"/>
                  <a:pt x="193" y="117"/>
                  <a:pt x="193" y="96"/>
                </a:cubicBezTo>
                <a:cubicBezTo>
                  <a:pt x="193" y="95"/>
                  <a:pt x="192" y="94"/>
                  <a:pt x="192" y="94"/>
                </a:cubicBezTo>
                <a:cubicBezTo>
                  <a:pt x="192" y="93"/>
                  <a:pt x="193" y="93"/>
                  <a:pt x="193" y="92"/>
                </a:cubicBezTo>
                <a:cubicBezTo>
                  <a:pt x="192" y="87"/>
                  <a:pt x="192" y="83"/>
                  <a:pt x="191" y="79"/>
                </a:cubicBezTo>
                <a:cubicBezTo>
                  <a:pt x="191" y="79"/>
                  <a:pt x="191" y="79"/>
                  <a:pt x="191" y="79"/>
                </a:cubicBezTo>
                <a:cubicBezTo>
                  <a:pt x="191" y="79"/>
                  <a:pt x="191" y="79"/>
                  <a:pt x="191" y="79"/>
                </a:cubicBezTo>
                <a:cubicBezTo>
                  <a:pt x="191" y="79"/>
                  <a:pt x="191" y="79"/>
                  <a:pt x="190" y="79"/>
                </a:cubicBezTo>
                <a:cubicBezTo>
                  <a:pt x="190" y="79"/>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89" y="80"/>
                  <a:pt x="189" y="80"/>
                  <a:pt x="189" y="80"/>
                </a:cubicBezTo>
                <a:cubicBezTo>
                  <a:pt x="189" y="80"/>
                  <a:pt x="189" y="80"/>
                  <a:pt x="189" y="80"/>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8" y="81"/>
                  <a:pt x="188" y="81"/>
                  <a:pt x="188" y="81"/>
                </a:cubicBezTo>
                <a:cubicBezTo>
                  <a:pt x="188" y="81"/>
                  <a:pt x="188" y="81"/>
                  <a:pt x="188" y="81"/>
                </a:cubicBezTo>
                <a:cubicBezTo>
                  <a:pt x="188" y="82"/>
                  <a:pt x="188" y="82"/>
                  <a:pt x="187" y="82"/>
                </a:cubicBezTo>
                <a:cubicBezTo>
                  <a:pt x="187" y="82"/>
                  <a:pt x="187" y="82"/>
                  <a:pt x="187" y="82"/>
                </a:cubicBezTo>
                <a:cubicBezTo>
                  <a:pt x="187" y="82"/>
                  <a:pt x="187" y="82"/>
                  <a:pt x="187" y="82"/>
                </a:cubicBezTo>
                <a:cubicBezTo>
                  <a:pt x="186" y="82"/>
                  <a:pt x="186" y="82"/>
                  <a:pt x="186" y="82"/>
                </a:cubicBezTo>
                <a:cubicBezTo>
                  <a:pt x="186" y="82"/>
                  <a:pt x="186" y="82"/>
                  <a:pt x="186" y="82"/>
                </a:cubicBezTo>
                <a:cubicBezTo>
                  <a:pt x="186" y="82"/>
                  <a:pt x="186" y="82"/>
                  <a:pt x="186" y="82"/>
                </a:cubicBezTo>
                <a:cubicBezTo>
                  <a:pt x="186" y="82"/>
                  <a:pt x="185" y="82"/>
                  <a:pt x="185" y="82"/>
                </a:cubicBezTo>
                <a:cubicBezTo>
                  <a:pt x="185" y="82"/>
                  <a:pt x="185" y="82"/>
                  <a:pt x="185" y="82"/>
                </a:cubicBezTo>
                <a:cubicBezTo>
                  <a:pt x="185" y="82"/>
                  <a:pt x="184" y="82"/>
                  <a:pt x="183" y="83"/>
                </a:cubicBezTo>
                <a:cubicBezTo>
                  <a:pt x="183" y="82"/>
                  <a:pt x="183" y="81"/>
                  <a:pt x="183" y="81"/>
                </a:cubicBezTo>
                <a:cubicBezTo>
                  <a:pt x="183" y="80"/>
                  <a:pt x="182" y="80"/>
                  <a:pt x="182" y="79"/>
                </a:cubicBezTo>
                <a:cubicBezTo>
                  <a:pt x="182" y="79"/>
                  <a:pt x="182" y="79"/>
                  <a:pt x="182" y="78"/>
                </a:cubicBezTo>
                <a:cubicBezTo>
                  <a:pt x="182" y="78"/>
                  <a:pt x="181" y="77"/>
                  <a:pt x="181" y="77"/>
                </a:cubicBezTo>
                <a:cubicBezTo>
                  <a:pt x="181" y="77"/>
                  <a:pt x="181" y="76"/>
                  <a:pt x="181" y="76"/>
                </a:cubicBezTo>
                <a:cubicBezTo>
                  <a:pt x="181" y="76"/>
                  <a:pt x="180" y="75"/>
                  <a:pt x="180" y="74"/>
                </a:cubicBezTo>
                <a:cubicBezTo>
                  <a:pt x="180" y="74"/>
                  <a:pt x="180" y="74"/>
                  <a:pt x="179" y="73"/>
                </a:cubicBezTo>
                <a:cubicBezTo>
                  <a:pt x="179" y="73"/>
                  <a:pt x="179" y="73"/>
                  <a:pt x="179" y="73"/>
                </a:cubicBezTo>
                <a:cubicBezTo>
                  <a:pt x="179" y="73"/>
                  <a:pt x="179" y="72"/>
                  <a:pt x="179" y="72"/>
                </a:cubicBezTo>
                <a:cubicBezTo>
                  <a:pt x="179" y="72"/>
                  <a:pt x="179" y="72"/>
                  <a:pt x="179" y="72"/>
                </a:cubicBezTo>
                <a:cubicBezTo>
                  <a:pt x="179" y="72"/>
                  <a:pt x="178" y="71"/>
                  <a:pt x="178" y="71"/>
                </a:cubicBezTo>
                <a:cubicBezTo>
                  <a:pt x="178" y="70"/>
                  <a:pt x="178" y="70"/>
                  <a:pt x="178" y="70"/>
                </a:cubicBezTo>
                <a:cubicBezTo>
                  <a:pt x="178" y="70"/>
                  <a:pt x="178" y="70"/>
                  <a:pt x="178" y="70"/>
                </a:cubicBezTo>
                <a:cubicBezTo>
                  <a:pt x="177" y="69"/>
                  <a:pt x="177" y="68"/>
                  <a:pt x="176" y="68"/>
                </a:cubicBezTo>
                <a:cubicBezTo>
                  <a:pt x="176" y="67"/>
                  <a:pt x="176" y="67"/>
                  <a:pt x="176" y="67"/>
                </a:cubicBezTo>
                <a:cubicBezTo>
                  <a:pt x="176" y="66"/>
                  <a:pt x="175" y="66"/>
                  <a:pt x="175" y="65"/>
                </a:cubicBezTo>
                <a:cubicBezTo>
                  <a:pt x="175" y="65"/>
                  <a:pt x="175" y="65"/>
                  <a:pt x="175" y="65"/>
                </a:cubicBezTo>
                <a:cubicBezTo>
                  <a:pt x="174" y="64"/>
                  <a:pt x="173" y="63"/>
                  <a:pt x="173" y="62"/>
                </a:cubicBezTo>
                <a:cubicBezTo>
                  <a:pt x="173" y="62"/>
                  <a:pt x="173" y="62"/>
                  <a:pt x="173" y="62"/>
                </a:cubicBezTo>
                <a:cubicBezTo>
                  <a:pt x="173" y="62"/>
                  <a:pt x="173" y="62"/>
                  <a:pt x="173" y="62"/>
                </a:cubicBezTo>
                <a:cubicBezTo>
                  <a:pt x="172" y="61"/>
                  <a:pt x="172" y="61"/>
                  <a:pt x="172" y="60"/>
                </a:cubicBezTo>
                <a:cubicBezTo>
                  <a:pt x="171" y="60"/>
                  <a:pt x="171" y="60"/>
                  <a:pt x="171" y="60"/>
                </a:cubicBezTo>
                <a:cubicBezTo>
                  <a:pt x="171" y="59"/>
                  <a:pt x="171" y="59"/>
                  <a:pt x="170" y="58"/>
                </a:cubicBezTo>
                <a:cubicBezTo>
                  <a:pt x="169" y="56"/>
                  <a:pt x="167" y="54"/>
                  <a:pt x="166" y="53"/>
                </a:cubicBezTo>
                <a:cubicBezTo>
                  <a:pt x="166" y="53"/>
                  <a:pt x="166" y="53"/>
                  <a:pt x="166" y="53"/>
                </a:cubicBezTo>
                <a:cubicBezTo>
                  <a:pt x="165" y="52"/>
                  <a:pt x="165" y="52"/>
                  <a:pt x="165" y="51"/>
                </a:cubicBezTo>
                <a:cubicBezTo>
                  <a:pt x="164" y="51"/>
                  <a:pt x="164" y="51"/>
                  <a:pt x="164" y="51"/>
                </a:cubicBezTo>
                <a:cubicBezTo>
                  <a:pt x="164" y="51"/>
                  <a:pt x="164" y="51"/>
                  <a:pt x="164" y="51"/>
                </a:cubicBezTo>
                <a:cubicBezTo>
                  <a:pt x="163" y="50"/>
                  <a:pt x="163" y="50"/>
                  <a:pt x="163" y="50"/>
                </a:cubicBezTo>
                <a:cubicBezTo>
                  <a:pt x="163" y="49"/>
                  <a:pt x="163" y="49"/>
                  <a:pt x="164" y="48"/>
                </a:cubicBezTo>
                <a:cubicBezTo>
                  <a:pt x="164" y="47"/>
                  <a:pt x="164" y="46"/>
                  <a:pt x="164" y="44"/>
                </a:cubicBezTo>
                <a:cubicBezTo>
                  <a:pt x="164" y="43"/>
                  <a:pt x="164" y="43"/>
                  <a:pt x="164" y="42"/>
                </a:cubicBezTo>
                <a:cubicBezTo>
                  <a:pt x="164" y="41"/>
                  <a:pt x="164" y="40"/>
                  <a:pt x="164" y="39"/>
                </a:cubicBezTo>
                <a:cubicBezTo>
                  <a:pt x="164" y="39"/>
                  <a:pt x="164" y="39"/>
                  <a:pt x="164" y="39"/>
                </a:cubicBezTo>
                <a:cubicBezTo>
                  <a:pt x="164" y="38"/>
                  <a:pt x="164" y="37"/>
                  <a:pt x="164" y="37"/>
                </a:cubicBezTo>
                <a:cubicBezTo>
                  <a:pt x="164" y="36"/>
                  <a:pt x="164" y="36"/>
                  <a:pt x="164" y="36"/>
                </a:cubicBezTo>
                <a:cubicBezTo>
                  <a:pt x="164" y="35"/>
                  <a:pt x="164" y="34"/>
                  <a:pt x="164" y="34"/>
                </a:cubicBezTo>
                <a:cubicBezTo>
                  <a:pt x="164" y="34"/>
                  <a:pt x="164" y="33"/>
                  <a:pt x="164" y="33"/>
                </a:cubicBezTo>
                <a:cubicBezTo>
                  <a:pt x="164" y="33"/>
                  <a:pt x="164" y="33"/>
                  <a:pt x="164" y="33"/>
                </a:cubicBezTo>
                <a:cubicBezTo>
                  <a:pt x="163" y="32"/>
                  <a:pt x="163" y="31"/>
                  <a:pt x="163" y="31"/>
                </a:cubicBezTo>
                <a:cubicBezTo>
                  <a:pt x="165" y="31"/>
                  <a:pt x="167" y="33"/>
                  <a:pt x="169" y="34"/>
                </a:cubicBezTo>
                <a:cubicBezTo>
                  <a:pt x="169" y="34"/>
                  <a:pt x="169" y="34"/>
                  <a:pt x="169" y="34"/>
                </a:cubicBezTo>
                <a:cubicBezTo>
                  <a:pt x="169" y="35"/>
                  <a:pt x="169" y="35"/>
                  <a:pt x="170" y="35"/>
                </a:cubicBezTo>
                <a:cubicBezTo>
                  <a:pt x="170" y="35"/>
                  <a:pt x="170" y="35"/>
                  <a:pt x="170" y="35"/>
                </a:cubicBezTo>
                <a:cubicBezTo>
                  <a:pt x="170" y="35"/>
                  <a:pt x="170" y="35"/>
                  <a:pt x="170" y="35"/>
                </a:cubicBezTo>
                <a:cubicBezTo>
                  <a:pt x="170" y="35"/>
                  <a:pt x="170" y="35"/>
                  <a:pt x="170" y="35"/>
                </a:cubicBezTo>
                <a:cubicBezTo>
                  <a:pt x="170" y="35"/>
                  <a:pt x="170" y="36"/>
                  <a:pt x="170" y="36"/>
                </a:cubicBezTo>
                <a:cubicBezTo>
                  <a:pt x="171" y="36"/>
                  <a:pt x="171" y="36"/>
                  <a:pt x="171" y="36"/>
                </a:cubicBezTo>
                <a:cubicBezTo>
                  <a:pt x="171" y="36"/>
                  <a:pt x="171" y="36"/>
                  <a:pt x="171" y="36"/>
                </a:cubicBezTo>
                <a:cubicBezTo>
                  <a:pt x="171" y="35"/>
                  <a:pt x="171" y="35"/>
                  <a:pt x="171" y="34"/>
                </a:cubicBezTo>
                <a:cubicBezTo>
                  <a:pt x="160" y="21"/>
                  <a:pt x="145" y="12"/>
                  <a:pt x="129" y="6"/>
                </a:cubicBezTo>
                <a:cubicBezTo>
                  <a:pt x="128" y="5"/>
                  <a:pt x="128" y="6"/>
                  <a:pt x="127" y="6"/>
                </a:cubicBezTo>
                <a:cubicBezTo>
                  <a:pt x="128" y="5"/>
                  <a:pt x="127" y="5"/>
                  <a:pt x="127" y="5"/>
                </a:cubicBezTo>
                <a:cubicBezTo>
                  <a:pt x="117" y="2"/>
                  <a:pt x="107" y="0"/>
                  <a:pt x="96" y="0"/>
                </a:cubicBezTo>
                <a:cubicBezTo>
                  <a:pt x="85" y="0"/>
                  <a:pt x="75" y="1"/>
                  <a:pt x="66" y="5"/>
                </a:cubicBezTo>
                <a:cubicBezTo>
                  <a:pt x="65" y="6"/>
                  <a:pt x="65" y="6"/>
                  <a:pt x="65" y="6"/>
                </a:cubicBezTo>
                <a:cubicBezTo>
                  <a:pt x="65" y="6"/>
                  <a:pt x="62" y="6"/>
                  <a:pt x="60" y="7"/>
                </a:cubicBezTo>
                <a:cubicBezTo>
                  <a:pt x="45" y="13"/>
                  <a:pt x="31" y="24"/>
                  <a:pt x="21" y="37"/>
                </a:cubicBezTo>
                <a:cubicBezTo>
                  <a:pt x="20" y="37"/>
                  <a:pt x="20" y="38"/>
                  <a:pt x="20" y="38"/>
                </a:cubicBezTo>
                <a:cubicBezTo>
                  <a:pt x="22" y="37"/>
                  <a:pt x="26" y="33"/>
                  <a:pt x="30" y="31"/>
                </a:cubicBezTo>
                <a:cubicBezTo>
                  <a:pt x="30" y="31"/>
                  <a:pt x="30" y="31"/>
                  <a:pt x="30" y="31"/>
                </a:cubicBezTo>
                <a:cubicBezTo>
                  <a:pt x="31" y="30"/>
                  <a:pt x="31" y="30"/>
                  <a:pt x="31" y="30"/>
                </a:cubicBezTo>
                <a:cubicBezTo>
                  <a:pt x="31" y="30"/>
                  <a:pt x="31" y="30"/>
                  <a:pt x="32" y="30"/>
                </a:cubicBezTo>
                <a:cubicBezTo>
                  <a:pt x="32" y="30"/>
                  <a:pt x="32" y="30"/>
                  <a:pt x="32" y="29"/>
                </a:cubicBezTo>
                <a:cubicBezTo>
                  <a:pt x="32" y="29"/>
                  <a:pt x="33" y="29"/>
                  <a:pt x="33" y="29"/>
                </a:cubicBezTo>
                <a:cubicBezTo>
                  <a:pt x="33" y="29"/>
                  <a:pt x="33" y="29"/>
                  <a:pt x="33" y="29"/>
                </a:cubicBezTo>
                <a:cubicBezTo>
                  <a:pt x="33" y="29"/>
                  <a:pt x="33" y="29"/>
                  <a:pt x="34" y="29"/>
                </a:cubicBezTo>
                <a:cubicBezTo>
                  <a:pt x="34" y="29"/>
                  <a:pt x="34" y="29"/>
                  <a:pt x="34" y="29"/>
                </a:cubicBezTo>
                <a:cubicBezTo>
                  <a:pt x="34" y="29"/>
                  <a:pt x="34" y="29"/>
                  <a:pt x="34" y="29"/>
                </a:cubicBezTo>
                <a:cubicBezTo>
                  <a:pt x="34" y="29"/>
                  <a:pt x="34" y="29"/>
                  <a:pt x="34" y="28"/>
                </a:cubicBezTo>
                <a:cubicBezTo>
                  <a:pt x="34" y="29"/>
                  <a:pt x="34" y="29"/>
                  <a:pt x="34" y="29"/>
                </a:cubicBezTo>
                <a:cubicBezTo>
                  <a:pt x="34" y="29"/>
                  <a:pt x="34" y="29"/>
                  <a:pt x="34" y="29"/>
                </a:cubicBezTo>
                <a:cubicBezTo>
                  <a:pt x="34" y="30"/>
                  <a:pt x="34" y="30"/>
                  <a:pt x="34" y="30"/>
                </a:cubicBezTo>
                <a:cubicBezTo>
                  <a:pt x="34" y="30"/>
                  <a:pt x="34" y="30"/>
                  <a:pt x="34" y="31"/>
                </a:cubicBezTo>
                <a:cubicBezTo>
                  <a:pt x="34" y="31"/>
                  <a:pt x="34" y="32"/>
                  <a:pt x="34" y="33"/>
                </a:cubicBezTo>
                <a:cubicBezTo>
                  <a:pt x="34" y="33"/>
                  <a:pt x="34" y="33"/>
                  <a:pt x="34" y="33"/>
                </a:cubicBezTo>
                <a:cubicBezTo>
                  <a:pt x="34" y="33"/>
                  <a:pt x="34" y="34"/>
                  <a:pt x="33" y="35"/>
                </a:cubicBezTo>
                <a:cubicBezTo>
                  <a:pt x="33" y="35"/>
                  <a:pt x="33" y="35"/>
                  <a:pt x="33" y="35"/>
                </a:cubicBezTo>
                <a:cubicBezTo>
                  <a:pt x="33" y="35"/>
                  <a:pt x="33" y="36"/>
                  <a:pt x="33" y="36"/>
                </a:cubicBezTo>
                <a:cubicBezTo>
                  <a:pt x="33" y="37"/>
                  <a:pt x="33" y="37"/>
                  <a:pt x="33" y="37"/>
                </a:cubicBezTo>
                <a:cubicBezTo>
                  <a:pt x="33" y="37"/>
                  <a:pt x="33" y="38"/>
                  <a:pt x="33" y="38"/>
                </a:cubicBezTo>
                <a:cubicBezTo>
                  <a:pt x="33" y="39"/>
                  <a:pt x="33" y="39"/>
                  <a:pt x="33" y="39"/>
                </a:cubicBezTo>
                <a:cubicBezTo>
                  <a:pt x="33" y="39"/>
                  <a:pt x="33" y="39"/>
                  <a:pt x="33" y="40"/>
                </a:cubicBezTo>
                <a:cubicBezTo>
                  <a:pt x="33" y="40"/>
                  <a:pt x="33" y="41"/>
                  <a:pt x="33" y="42"/>
                </a:cubicBezTo>
                <a:cubicBezTo>
                  <a:pt x="33" y="42"/>
                  <a:pt x="33" y="42"/>
                  <a:pt x="33" y="42"/>
                </a:cubicBezTo>
                <a:cubicBezTo>
                  <a:pt x="33" y="43"/>
                  <a:pt x="33" y="43"/>
                  <a:pt x="33" y="44"/>
                </a:cubicBezTo>
                <a:cubicBezTo>
                  <a:pt x="33" y="45"/>
                  <a:pt x="33" y="45"/>
                  <a:pt x="33" y="46"/>
                </a:cubicBezTo>
                <a:cubicBezTo>
                  <a:pt x="33" y="46"/>
                  <a:pt x="33" y="46"/>
                  <a:pt x="33" y="47"/>
                </a:cubicBezTo>
                <a:cubicBezTo>
                  <a:pt x="33" y="47"/>
                  <a:pt x="33" y="47"/>
                  <a:pt x="33" y="47"/>
                </a:cubicBezTo>
                <a:cubicBezTo>
                  <a:pt x="34" y="48"/>
                  <a:pt x="34" y="49"/>
                  <a:pt x="34" y="49"/>
                </a:cubicBezTo>
                <a:cubicBezTo>
                  <a:pt x="33" y="50"/>
                  <a:pt x="32" y="51"/>
                  <a:pt x="31" y="51"/>
                </a:cubicBezTo>
                <a:cubicBezTo>
                  <a:pt x="31" y="51"/>
                  <a:pt x="31" y="52"/>
                  <a:pt x="31" y="52"/>
                </a:cubicBezTo>
                <a:cubicBezTo>
                  <a:pt x="30" y="52"/>
                  <a:pt x="30" y="52"/>
                  <a:pt x="30" y="53"/>
                </a:cubicBezTo>
                <a:cubicBezTo>
                  <a:pt x="29" y="53"/>
                  <a:pt x="29" y="53"/>
                  <a:pt x="29" y="54"/>
                </a:cubicBezTo>
                <a:cubicBezTo>
                  <a:pt x="28" y="54"/>
                  <a:pt x="28" y="54"/>
                  <a:pt x="28" y="55"/>
                </a:cubicBezTo>
                <a:cubicBezTo>
                  <a:pt x="28" y="55"/>
                  <a:pt x="27" y="55"/>
                  <a:pt x="27" y="55"/>
                </a:cubicBezTo>
                <a:cubicBezTo>
                  <a:pt x="27" y="56"/>
                  <a:pt x="26" y="56"/>
                  <a:pt x="26" y="56"/>
                </a:cubicBezTo>
                <a:cubicBezTo>
                  <a:pt x="26" y="57"/>
                  <a:pt x="25" y="57"/>
                  <a:pt x="25" y="58"/>
                </a:cubicBezTo>
                <a:cubicBezTo>
                  <a:pt x="25" y="58"/>
                  <a:pt x="24" y="59"/>
                  <a:pt x="24" y="59"/>
                </a:cubicBezTo>
                <a:cubicBezTo>
                  <a:pt x="24" y="59"/>
                  <a:pt x="24" y="59"/>
                  <a:pt x="24" y="59"/>
                </a:cubicBezTo>
                <a:cubicBezTo>
                  <a:pt x="24" y="59"/>
                  <a:pt x="23" y="60"/>
                  <a:pt x="23" y="60"/>
                </a:cubicBezTo>
                <a:cubicBezTo>
                  <a:pt x="23" y="60"/>
                  <a:pt x="22" y="61"/>
                  <a:pt x="22" y="62"/>
                </a:cubicBezTo>
                <a:cubicBezTo>
                  <a:pt x="22" y="62"/>
                  <a:pt x="22" y="62"/>
                  <a:pt x="22" y="62"/>
                </a:cubicBezTo>
                <a:cubicBezTo>
                  <a:pt x="22" y="62"/>
                  <a:pt x="21" y="63"/>
                  <a:pt x="21" y="63"/>
                </a:cubicBezTo>
                <a:cubicBezTo>
                  <a:pt x="21" y="63"/>
                  <a:pt x="21" y="64"/>
                  <a:pt x="20" y="64"/>
                </a:cubicBezTo>
                <a:cubicBezTo>
                  <a:pt x="20" y="64"/>
                  <a:pt x="20" y="64"/>
                  <a:pt x="20" y="64"/>
                </a:cubicBezTo>
                <a:cubicBezTo>
                  <a:pt x="20" y="65"/>
                  <a:pt x="20" y="65"/>
                  <a:pt x="20" y="65"/>
                </a:cubicBezTo>
                <a:cubicBezTo>
                  <a:pt x="19" y="66"/>
                  <a:pt x="19" y="66"/>
                  <a:pt x="19" y="67"/>
                </a:cubicBezTo>
                <a:cubicBezTo>
                  <a:pt x="19" y="67"/>
                  <a:pt x="19" y="67"/>
                  <a:pt x="19" y="67"/>
                </a:cubicBezTo>
                <a:cubicBezTo>
                  <a:pt x="18" y="68"/>
                  <a:pt x="18" y="69"/>
                  <a:pt x="18" y="70"/>
                </a:cubicBezTo>
                <a:cubicBezTo>
                  <a:pt x="17" y="71"/>
                  <a:pt x="17" y="72"/>
                  <a:pt x="16" y="73"/>
                </a:cubicBezTo>
                <a:cubicBezTo>
                  <a:pt x="16" y="73"/>
                  <a:pt x="16" y="73"/>
                  <a:pt x="16" y="73"/>
                </a:cubicBezTo>
                <a:cubicBezTo>
                  <a:pt x="16" y="74"/>
                  <a:pt x="16" y="75"/>
                  <a:pt x="16" y="75"/>
                </a:cubicBezTo>
                <a:cubicBezTo>
                  <a:pt x="16" y="75"/>
                  <a:pt x="16" y="75"/>
                  <a:pt x="16" y="75"/>
                </a:cubicBezTo>
                <a:cubicBezTo>
                  <a:pt x="15" y="77"/>
                  <a:pt x="15" y="79"/>
                  <a:pt x="14" y="80"/>
                </a:cubicBezTo>
                <a:cubicBezTo>
                  <a:pt x="14" y="81"/>
                  <a:pt x="14" y="82"/>
                  <a:pt x="14" y="83"/>
                </a:cubicBezTo>
                <a:cubicBezTo>
                  <a:pt x="14" y="83"/>
                  <a:pt x="14" y="83"/>
                  <a:pt x="14" y="83"/>
                </a:cubicBezTo>
                <a:cubicBezTo>
                  <a:pt x="14" y="83"/>
                  <a:pt x="14" y="83"/>
                  <a:pt x="14"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2" y="83"/>
                </a:cubicBezTo>
                <a:cubicBezTo>
                  <a:pt x="12" y="83"/>
                  <a:pt x="12" y="83"/>
                  <a:pt x="12" y="83"/>
                </a:cubicBezTo>
                <a:cubicBezTo>
                  <a:pt x="12" y="83"/>
                  <a:pt x="12" y="83"/>
                  <a:pt x="12" y="83"/>
                </a:cubicBezTo>
                <a:cubicBezTo>
                  <a:pt x="12" y="83"/>
                  <a:pt x="12" y="83"/>
                  <a:pt x="12" y="83"/>
                </a:cubicBezTo>
                <a:cubicBezTo>
                  <a:pt x="11" y="83"/>
                  <a:pt x="11" y="83"/>
                  <a:pt x="11" y="83"/>
                </a:cubicBezTo>
                <a:cubicBezTo>
                  <a:pt x="11" y="83"/>
                  <a:pt x="11" y="83"/>
                  <a:pt x="11" y="83"/>
                </a:cubicBezTo>
                <a:cubicBezTo>
                  <a:pt x="10" y="82"/>
                  <a:pt x="10" y="82"/>
                  <a:pt x="10" y="82"/>
                </a:cubicBezTo>
                <a:cubicBezTo>
                  <a:pt x="10" y="82"/>
                  <a:pt x="10" y="82"/>
                  <a:pt x="10" y="82"/>
                </a:cubicBezTo>
                <a:cubicBezTo>
                  <a:pt x="10" y="82"/>
                  <a:pt x="10" y="82"/>
                  <a:pt x="9" y="82"/>
                </a:cubicBezTo>
                <a:cubicBezTo>
                  <a:pt x="9" y="82"/>
                  <a:pt x="9" y="82"/>
                  <a:pt x="9" y="82"/>
                </a:cubicBezTo>
                <a:cubicBezTo>
                  <a:pt x="8" y="82"/>
                  <a:pt x="8" y="82"/>
                  <a:pt x="7" y="82"/>
                </a:cubicBezTo>
                <a:cubicBezTo>
                  <a:pt x="7" y="82"/>
                  <a:pt x="7" y="82"/>
                  <a:pt x="7" y="82"/>
                </a:cubicBezTo>
                <a:cubicBezTo>
                  <a:pt x="6" y="82"/>
                  <a:pt x="6" y="82"/>
                  <a:pt x="6" y="82"/>
                </a:cubicBezTo>
                <a:cubicBezTo>
                  <a:pt x="6" y="82"/>
                  <a:pt x="5" y="82"/>
                  <a:pt x="5" y="82"/>
                </a:cubicBezTo>
                <a:cubicBezTo>
                  <a:pt x="5" y="82"/>
                  <a:pt x="5" y="82"/>
                  <a:pt x="5" y="82"/>
                </a:cubicBezTo>
                <a:cubicBezTo>
                  <a:pt x="5" y="82"/>
                  <a:pt x="5" y="81"/>
                  <a:pt x="5" y="81"/>
                </a:cubicBezTo>
                <a:cubicBezTo>
                  <a:pt x="5" y="81"/>
                  <a:pt x="4" y="81"/>
                  <a:pt x="4" y="81"/>
                </a:cubicBezTo>
                <a:cubicBezTo>
                  <a:pt x="4" y="81"/>
                  <a:pt x="4" y="81"/>
                  <a:pt x="4" y="81"/>
                </a:cubicBezTo>
                <a:cubicBezTo>
                  <a:pt x="4" y="81"/>
                  <a:pt x="4" y="81"/>
                  <a:pt x="4" y="81"/>
                </a:cubicBezTo>
                <a:cubicBezTo>
                  <a:pt x="4" y="81"/>
                  <a:pt x="4" y="81"/>
                  <a:pt x="4" y="81"/>
                </a:cubicBezTo>
                <a:cubicBezTo>
                  <a:pt x="3" y="81"/>
                  <a:pt x="3" y="81"/>
                  <a:pt x="3" y="81"/>
                </a:cubicBezTo>
                <a:cubicBezTo>
                  <a:pt x="3" y="81"/>
                  <a:pt x="3" y="81"/>
                  <a:pt x="3" y="81"/>
                </a:cubicBezTo>
                <a:cubicBezTo>
                  <a:pt x="3" y="81"/>
                  <a:pt x="3" y="81"/>
                  <a:pt x="3" y="81"/>
                </a:cubicBezTo>
                <a:cubicBezTo>
                  <a:pt x="2" y="81"/>
                  <a:pt x="2" y="81"/>
                  <a:pt x="2" y="81"/>
                </a:cubicBezTo>
                <a:cubicBezTo>
                  <a:pt x="1" y="86"/>
                  <a:pt x="0" y="91"/>
                  <a:pt x="0" y="96"/>
                </a:cubicBezTo>
                <a:cubicBezTo>
                  <a:pt x="0" y="113"/>
                  <a:pt x="5" y="129"/>
                  <a:pt x="12" y="143"/>
                </a:cubicBezTo>
                <a:cubicBezTo>
                  <a:pt x="13" y="145"/>
                  <a:pt x="16" y="148"/>
                  <a:pt x="17" y="148"/>
                </a:cubicBezTo>
                <a:cubicBezTo>
                  <a:pt x="16" y="149"/>
                  <a:pt x="16" y="149"/>
                  <a:pt x="17" y="150"/>
                </a:cubicBezTo>
                <a:cubicBezTo>
                  <a:pt x="28" y="168"/>
                  <a:pt x="46" y="181"/>
                  <a:pt x="67" y="188"/>
                </a:cubicBezTo>
                <a:cubicBezTo>
                  <a:pt x="69" y="189"/>
                  <a:pt x="71" y="188"/>
                  <a:pt x="73" y="188"/>
                </a:cubicBezTo>
                <a:cubicBezTo>
                  <a:pt x="73" y="189"/>
                  <a:pt x="76" y="190"/>
                  <a:pt x="78" y="191"/>
                </a:cubicBezTo>
                <a:cubicBezTo>
                  <a:pt x="84" y="192"/>
                  <a:pt x="90" y="193"/>
                  <a:pt x="96" y="193"/>
                </a:cubicBezTo>
                <a:cubicBezTo>
                  <a:pt x="103" y="193"/>
                  <a:pt x="110" y="192"/>
                  <a:pt x="116" y="190"/>
                </a:cubicBezTo>
                <a:cubicBezTo>
                  <a:pt x="118" y="190"/>
                  <a:pt x="121" y="189"/>
                  <a:pt x="122" y="188"/>
                </a:cubicBezTo>
                <a:cubicBezTo>
                  <a:pt x="122" y="188"/>
                  <a:pt x="123" y="188"/>
                  <a:pt x="124" y="188"/>
                </a:cubicBezTo>
                <a:cubicBezTo>
                  <a:pt x="148" y="181"/>
                  <a:pt x="166" y="167"/>
                  <a:pt x="177" y="149"/>
                </a:cubicBezTo>
                <a:close/>
                <a:moveTo>
                  <a:pt x="77" y="153"/>
                </a:moveTo>
                <a:cubicBezTo>
                  <a:pt x="77" y="153"/>
                  <a:pt x="77" y="153"/>
                  <a:pt x="76" y="154"/>
                </a:cubicBezTo>
                <a:cubicBezTo>
                  <a:pt x="76" y="154"/>
                  <a:pt x="76" y="154"/>
                  <a:pt x="76" y="154"/>
                </a:cubicBezTo>
                <a:cubicBezTo>
                  <a:pt x="76" y="154"/>
                  <a:pt x="76" y="155"/>
                  <a:pt x="75" y="155"/>
                </a:cubicBezTo>
                <a:cubicBezTo>
                  <a:pt x="75" y="155"/>
                  <a:pt x="75" y="155"/>
                  <a:pt x="75" y="155"/>
                </a:cubicBezTo>
                <a:cubicBezTo>
                  <a:pt x="75" y="155"/>
                  <a:pt x="75" y="156"/>
                  <a:pt x="74" y="156"/>
                </a:cubicBezTo>
                <a:cubicBezTo>
                  <a:pt x="74" y="156"/>
                  <a:pt x="74" y="156"/>
                  <a:pt x="74" y="156"/>
                </a:cubicBezTo>
                <a:cubicBezTo>
                  <a:pt x="74" y="156"/>
                  <a:pt x="74" y="156"/>
                  <a:pt x="74" y="156"/>
                </a:cubicBezTo>
                <a:cubicBezTo>
                  <a:pt x="74" y="156"/>
                  <a:pt x="74" y="156"/>
                  <a:pt x="74" y="156"/>
                </a:cubicBezTo>
                <a:cubicBezTo>
                  <a:pt x="74" y="157"/>
                  <a:pt x="74" y="157"/>
                  <a:pt x="74" y="157"/>
                </a:cubicBezTo>
                <a:cubicBezTo>
                  <a:pt x="73" y="157"/>
                  <a:pt x="73" y="158"/>
                  <a:pt x="73" y="158"/>
                </a:cubicBezTo>
                <a:cubicBezTo>
                  <a:pt x="73" y="158"/>
                  <a:pt x="73" y="158"/>
                  <a:pt x="73" y="158"/>
                </a:cubicBezTo>
                <a:cubicBezTo>
                  <a:pt x="72" y="158"/>
                  <a:pt x="72" y="159"/>
                  <a:pt x="71" y="159"/>
                </a:cubicBezTo>
                <a:cubicBezTo>
                  <a:pt x="71" y="159"/>
                  <a:pt x="71" y="159"/>
                  <a:pt x="71" y="159"/>
                </a:cubicBezTo>
                <a:cubicBezTo>
                  <a:pt x="71" y="160"/>
                  <a:pt x="70" y="160"/>
                  <a:pt x="70" y="161"/>
                </a:cubicBezTo>
                <a:cubicBezTo>
                  <a:pt x="70" y="161"/>
                  <a:pt x="69" y="161"/>
                  <a:pt x="69" y="161"/>
                </a:cubicBezTo>
                <a:cubicBezTo>
                  <a:pt x="69" y="162"/>
                  <a:pt x="69" y="162"/>
                  <a:pt x="69" y="162"/>
                </a:cubicBezTo>
                <a:cubicBezTo>
                  <a:pt x="68" y="162"/>
                  <a:pt x="68" y="163"/>
                  <a:pt x="67" y="163"/>
                </a:cubicBezTo>
                <a:cubicBezTo>
                  <a:pt x="67" y="163"/>
                  <a:pt x="67" y="163"/>
                  <a:pt x="67" y="163"/>
                </a:cubicBezTo>
                <a:cubicBezTo>
                  <a:pt x="67" y="163"/>
                  <a:pt x="67" y="163"/>
                  <a:pt x="67" y="163"/>
                </a:cubicBezTo>
                <a:cubicBezTo>
                  <a:pt x="67" y="163"/>
                  <a:pt x="67" y="164"/>
                  <a:pt x="66" y="164"/>
                </a:cubicBezTo>
                <a:cubicBezTo>
                  <a:pt x="66" y="164"/>
                  <a:pt x="66" y="164"/>
                  <a:pt x="66" y="164"/>
                </a:cubicBezTo>
                <a:cubicBezTo>
                  <a:pt x="66" y="164"/>
                  <a:pt x="66" y="165"/>
                  <a:pt x="65" y="165"/>
                </a:cubicBezTo>
                <a:cubicBezTo>
                  <a:pt x="65" y="165"/>
                  <a:pt x="65" y="165"/>
                  <a:pt x="65" y="165"/>
                </a:cubicBezTo>
                <a:cubicBezTo>
                  <a:pt x="65" y="165"/>
                  <a:pt x="65" y="165"/>
                  <a:pt x="65" y="165"/>
                </a:cubicBezTo>
                <a:cubicBezTo>
                  <a:pt x="65" y="165"/>
                  <a:pt x="65" y="165"/>
                  <a:pt x="65" y="165"/>
                </a:cubicBezTo>
                <a:cubicBezTo>
                  <a:pt x="64" y="166"/>
                  <a:pt x="64" y="166"/>
                  <a:pt x="64" y="166"/>
                </a:cubicBezTo>
                <a:cubicBezTo>
                  <a:pt x="63" y="166"/>
                  <a:pt x="63" y="166"/>
                  <a:pt x="63" y="166"/>
                </a:cubicBezTo>
                <a:cubicBezTo>
                  <a:pt x="63" y="166"/>
                  <a:pt x="63" y="166"/>
                  <a:pt x="63" y="166"/>
                </a:cubicBezTo>
                <a:cubicBezTo>
                  <a:pt x="63" y="167"/>
                  <a:pt x="63" y="167"/>
                  <a:pt x="63" y="167"/>
                </a:cubicBezTo>
                <a:cubicBezTo>
                  <a:pt x="63" y="167"/>
                  <a:pt x="63" y="167"/>
                  <a:pt x="62" y="167"/>
                </a:cubicBezTo>
                <a:cubicBezTo>
                  <a:pt x="62" y="167"/>
                  <a:pt x="62" y="167"/>
                  <a:pt x="62" y="167"/>
                </a:cubicBezTo>
                <a:cubicBezTo>
                  <a:pt x="62" y="168"/>
                  <a:pt x="62" y="168"/>
                  <a:pt x="62" y="168"/>
                </a:cubicBezTo>
                <a:cubicBezTo>
                  <a:pt x="62" y="168"/>
                  <a:pt x="62" y="168"/>
                  <a:pt x="62" y="168"/>
                </a:cubicBezTo>
                <a:cubicBezTo>
                  <a:pt x="62" y="168"/>
                  <a:pt x="61" y="168"/>
                  <a:pt x="61" y="168"/>
                </a:cubicBezTo>
                <a:cubicBezTo>
                  <a:pt x="61" y="168"/>
                  <a:pt x="61" y="168"/>
                  <a:pt x="61" y="168"/>
                </a:cubicBezTo>
                <a:cubicBezTo>
                  <a:pt x="61" y="168"/>
                  <a:pt x="61" y="168"/>
                  <a:pt x="61" y="168"/>
                </a:cubicBezTo>
                <a:cubicBezTo>
                  <a:pt x="61" y="168"/>
                  <a:pt x="61" y="168"/>
                  <a:pt x="61" y="168"/>
                </a:cubicBezTo>
                <a:cubicBezTo>
                  <a:pt x="61" y="169"/>
                  <a:pt x="60" y="169"/>
                  <a:pt x="60" y="169"/>
                </a:cubicBezTo>
                <a:cubicBezTo>
                  <a:pt x="60" y="169"/>
                  <a:pt x="60" y="169"/>
                  <a:pt x="60" y="169"/>
                </a:cubicBezTo>
                <a:cubicBezTo>
                  <a:pt x="60" y="169"/>
                  <a:pt x="60" y="169"/>
                  <a:pt x="59" y="169"/>
                </a:cubicBezTo>
                <a:cubicBezTo>
                  <a:pt x="59" y="170"/>
                  <a:pt x="59" y="170"/>
                  <a:pt x="59" y="170"/>
                </a:cubicBezTo>
                <a:cubicBezTo>
                  <a:pt x="59" y="170"/>
                  <a:pt x="58" y="170"/>
                  <a:pt x="58" y="170"/>
                </a:cubicBezTo>
                <a:cubicBezTo>
                  <a:pt x="50" y="167"/>
                  <a:pt x="30" y="155"/>
                  <a:pt x="27" y="149"/>
                </a:cubicBezTo>
                <a:cubicBezTo>
                  <a:pt x="26" y="148"/>
                  <a:pt x="26" y="147"/>
                  <a:pt x="26" y="146"/>
                </a:cubicBezTo>
                <a:cubicBezTo>
                  <a:pt x="26" y="146"/>
                  <a:pt x="26" y="146"/>
                  <a:pt x="26" y="146"/>
                </a:cubicBezTo>
                <a:cubicBezTo>
                  <a:pt x="26" y="146"/>
                  <a:pt x="26" y="146"/>
                  <a:pt x="26" y="145"/>
                </a:cubicBezTo>
                <a:cubicBezTo>
                  <a:pt x="26" y="145"/>
                  <a:pt x="26" y="145"/>
                  <a:pt x="26" y="145"/>
                </a:cubicBezTo>
                <a:cubicBezTo>
                  <a:pt x="26" y="145"/>
                  <a:pt x="26" y="145"/>
                  <a:pt x="26" y="145"/>
                </a:cubicBezTo>
                <a:cubicBezTo>
                  <a:pt x="26" y="145"/>
                  <a:pt x="26" y="145"/>
                  <a:pt x="26" y="145"/>
                </a:cubicBezTo>
                <a:cubicBezTo>
                  <a:pt x="26" y="144"/>
                  <a:pt x="26" y="144"/>
                  <a:pt x="26" y="144"/>
                </a:cubicBezTo>
                <a:cubicBezTo>
                  <a:pt x="26" y="144"/>
                  <a:pt x="26" y="144"/>
                  <a:pt x="26" y="144"/>
                </a:cubicBezTo>
                <a:cubicBezTo>
                  <a:pt x="26" y="143"/>
                  <a:pt x="26" y="143"/>
                  <a:pt x="26" y="143"/>
                </a:cubicBezTo>
                <a:cubicBezTo>
                  <a:pt x="26" y="143"/>
                  <a:pt x="25" y="143"/>
                  <a:pt x="25" y="143"/>
                </a:cubicBezTo>
                <a:cubicBezTo>
                  <a:pt x="25" y="142"/>
                  <a:pt x="25" y="142"/>
                  <a:pt x="25" y="142"/>
                </a:cubicBezTo>
                <a:cubicBezTo>
                  <a:pt x="25" y="142"/>
                  <a:pt x="25" y="141"/>
                  <a:pt x="25" y="141"/>
                </a:cubicBezTo>
                <a:cubicBezTo>
                  <a:pt x="25" y="141"/>
                  <a:pt x="25" y="141"/>
                  <a:pt x="25" y="140"/>
                </a:cubicBezTo>
                <a:cubicBezTo>
                  <a:pt x="25" y="140"/>
                  <a:pt x="25" y="140"/>
                  <a:pt x="25" y="140"/>
                </a:cubicBezTo>
                <a:cubicBezTo>
                  <a:pt x="25" y="139"/>
                  <a:pt x="25" y="138"/>
                  <a:pt x="25" y="137"/>
                </a:cubicBezTo>
                <a:cubicBezTo>
                  <a:pt x="25" y="137"/>
                  <a:pt x="25" y="137"/>
                  <a:pt x="25" y="137"/>
                </a:cubicBezTo>
                <a:cubicBezTo>
                  <a:pt x="24" y="134"/>
                  <a:pt x="24" y="130"/>
                  <a:pt x="24" y="127"/>
                </a:cubicBezTo>
                <a:cubicBezTo>
                  <a:pt x="24" y="127"/>
                  <a:pt x="24" y="127"/>
                  <a:pt x="24" y="127"/>
                </a:cubicBezTo>
                <a:cubicBezTo>
                  <a:pt x="24" y="126"/>
                  <a:pt x="24" y="126"/>
                  <a:pt x="24" y="125"/>
                </a:cubicBezTo>
                <a:cubicBezTo>
                  <a:pt x="24" y="125"/>
                  <a:pt x="24" y="125"/>
                  <a:pt x="24" y="125"/>
                </a:cubicBezTo>
                <a:cubicBezTo>
                  <a:pt x="24" y="124"/>
                  <a:pt x="24" y="124"/>
                  <a:pt x="24" y="123"/>
                </a:cubicBezTo>
                <a:cubicBezTo>
                  <a:pt x="24" y="123"/>
                  <a:pt x="24" y="123"/>
                  <a:pt x="24" y="123"/>
                </a:cubicBezTo>
                <a:cubicBezTo>
                  <a:pt x="24" y="122"/>
                  <a:pt x="24" y="122"/>
                  <a:pt x="24" y="121"/>
                </a:cubicBezTo>
                <a:cubicBezTo>
                  <a:pt x="24" y="121"/>
                  <a:pt x="24" y="121"/>
                  <a:pt x="24" y="121"/>
                </a:cubicBezTo>
                <a:cubicBezTo>
                  <a:pt x="24" y="121"/>
                  <a:pt x="24" y="120"/>
                  <a:pt x="24" y="120"/>
                </a:cubicBezTo>
                <a:cubicBezTo>
                  <a:pt x="24" y="120"/>
                  <a:pt x="24" y="120"/>
                  <a:pt x="24" y="119"/>
                </a:cubicBezTo>
                <a:cubicBezTo>
                  <a:pt x="24" y="119"/>
                  <a:pt x="24" y="119"/>
                  <a:pt x="24" y="118"/>
                </a:cubicBezTo>
                <a:cubicBezTo>
                  <a:pt x="24" y="118"/>
                  <a:pt x="24" y="118"/>
                  <a:pt x="24" y="118"/>
                </a:cubicBezTo>
                <a:cubicBezTo>
                  <a:pt x="25" y="118"/>
                  <a:pt x="25" y="117"/>
                  <a:pt x="25" y="117"/>
                </a:cubicBezTo>
                <a:cubicBezTo>
                  <a:pt x="25" y="117"/>
                  <a:pt x="26" y="117"/>
                  <a:pt x="26" y="117"/>
                </a:cubicBezTo>
                <a:cubicBezTo>
                  <a:pt x="26" y="117"/>
                  <a:pt x="27" y="117"/>
                  <a:pt x="27" y="117"/>
                </a:cubicBezTo>
                <a:cubicBezTo>
                  <a:pt x="27" y="117"/>
                  <a:pt x="27" y="117"/>
                  <a:pt x="28" y="117"/>
                </a:cubicBezTo>
                <a:cubicBezTo>
                  <a:pt x="28" y="118"/>
                  <a:pt x="28" y="118"/>
                  <a:pt x="29" y="118"/>
                </a:cubicBezTo>
                <a:cubicBezTo>
                  <a:pt x="29" y="118"/>
                  <a:pt x="29" y="118"/>
                  <a:pt x="29" y="118"/>
                </a:cubicBezTo>
                <a:cubicBezTo>
                  <a:pt x="30" y="118"/>
                  <a:pt x="30" y="118"/>
                  <a:pt x="31" y="118"/>
                </a:cubicBezTo>
                <a:cubicBezTo>
                  <a:pt x="31" y="118"/>
                  <a:pt x="31" y="118"/>
                  <a:pt x="31" y="118"/>
                </a:cubicBezTo>
                <a:cubicBezTo>
                  <a:pt x="32" y="118"/>
                  <a:pt x="32" y="118"/>
                  <a:pt x="33" y="118"/>
                </a:cubicBezTo>
                <a:cubicBezTo>
                  <a:pt x="33" y="118"/>
                  <a:pt x="33" y="118"/>
                  <a:pt x="33" y="118"/>
                </a:cubicBezTo>
                <a:cubicBezTo>
                  <a:pt x="34" y="118"/>
                  <a:pt x="35" y="118"/>
                  <a:pt x="36" y="118"/>
                </a:cubicBezTo>
                <a:cubicBezTo>
                  <a:pt x="36" y="118"/>
                  <a:pt x="36" y="118"/>
                  <a:pt x="36" y="118"/>
                </a:cubicBezTo>
                <a:cubicBezTo>
                  <a:pt x="37" y="118"/>
                  <a:pt x="38" y="119"/>
                  <a:pt x="39" y="119"/>
                </a:cubicBezTo>
                <a:cubicBezTo>
                  <a:pt x="39" y="119"/>
                  <a:pt x="39" y="119"/>
                  <a:pt x="39" y="119"/>
                </a:cubicBezTo>
                <a:cubicBezTo>
                  <a:pt x="40" y="119"/>
                  <a:pt x="41" y="119"/>
                  <a:pt x="42" y="119"/>
                </a:cubicBezTo>
                <a:cubicBezTo>
                  <a:pt x="43" y="119"/>
                  <a:pt x="43" y="119"/>
                  <a:pt x="43" y="119"/>
                </a:cubicBezTo>
                <a:cubicBezTo>
                  <a:pt x="44" y="119"/>
                  <a:pt x="45" y="119"/>
                  <a:pt x="46" y="119"/>
                </a:cubicBezTo>
                <a:cubicBezTo>
                  <a:pt x="46" y="119"/>
                  <a:pt x="46" y="119"/>
                  <a:pt x="47" y="119"/>
                </a:cubicBezTo>
                <a:cubicBezTo>
                  <a:pt x="47" y="119"/>
                  <a:pt x="48" y="119"/>
                  <a:pt x="49" y="119"/>
                </a:cubicBezTo>
                <a:cubicBezTo>
                  <a:pt x="49" y="119"/>
                  <a:pt x="49" y="119"/>
                  <a:pt x="50" y="119"/>
                </a:cubicBezTo>
                <a:cubicBezTo>
                  <a:pt x="50" y="119"/>
                  <a:pt x="50" y="119"/>
                  <a:pt x="50" y="119"/>
                </a:cubicBezTo>
                <a:cubicBezTo>
                  <a:pt x="51" y="119"/>
                  <a:pt x="52" y="119"/>
                  <a:pt x="53" y="119"/>
                </a:cubicBezTo>
                <a:cubicBezTo>
                  <a:pt x="53" y="119"/>
                  <a:pt x="53" y="119"/>
                  <a:pt x="53" y="119"/>
                </a:cubicBezTo>
                <a:cubicBezTo>
                  <a:pt x="53" y="119"/>
                  <a:pt x="53" y="119"/>
                  <a:pt x="53" y="119"/>
                </a:cubicBezTo>
                <a:cubicBezTo>
                  <a:pt x="54" y="119"/>
                  <a:pt x="55" y="119"/>
                  <a:pt x="55" y="119"/>
                </a:cubicBezTo>
                <a:cubicBezTo>
                  <a:pt x="56" y="119"/>
                  <a:pt x="56" y="119"/>
                  <a:pt x="56" y="119"/>
                </a:cubicBezTo>
                <a:cubicBezTo>
                  <a:pt x="57" y="119"/>
                  <a:pt x="58" y="119"/>
                  <a:pt x="59" y="119"/>
                </a:cubicBezTo>
                <a:cubicBezTo>
                  <a:pt x="59" y="120"/>
                  <a:pt x="60" y="121"/>
                  <a:pt x="60" y="122"/>
                </a:cubicBezTo>
                <a:cubicBezTo>
                  <a:pt x="60" y="122"/>
                  <a:pt x="60" y="122"/>
                  <a:pt x="60" y="122"/>
                </a:cubicBezTo>
                <a:cubicBezTo>
                  <a:pt x="61" y="123"/>
                  <a:pt x="61" y="124"/>
                  <a:pt x="61" y="124"/>
                </a:cubicBezTo>
                <a:cubicBezTo>
                  <a:pt x="62" y="125"/>
                  <a:pt x="62" y="125"/>
                  <a:pt x="62" y="126"/>
                </a:cubicBezTo>
                <a:cubicBezTo>
                  <a:pt x="62" y="126"/>
                  <a:pt x="62" y="127"/>
                  <a:pt x="63" y="127"/>
                </a:cubicBezTo>
                <a:cubicBezTo>
                  <a:pt x="63" y="128"/>
                  <a:pt x="64" y="129"/>
                  <a:pt x="64" y="130"/>
                </a:cubicBezTo>
                <a:cubicBezTo>
                  <a:pt x="64" y="130"/>
                  <a:pt x="64" y="130"/>
                  <a:pt x="65" y="130"/>
                </a:cubicBezTo>
                <a:cubicBezTo>
                  <a:pt x="65" y="132"/>
                  <a:pt x="66" y="133"/>
                  <a:pt x="67" y="134"/>
                </a:cubicBezTo>
                <a:cubicBezTo>
                  <a:pt x="67" y="134"/>
                  <a:pt x="67" y="134"/>
                  <a:pt x="67" y="134"/>
                </a:cubicBezTo>
                <a:cubicBezTo>
                  <a:pt x="68" y="137"/>
                  <a:pt x="70" y="140"/>
                  <a:pt x="72" y="142"/>
                </a:cubicBezTo>
                <a:cubicBezTo>
                  <a:pt x="72" y="142"/>
                  <a:pt x="72" y="142"/>
                  <a:pt x="72" y="142"/>
                </a:cubicBezTo>
                <a:cubicBezTo>
                  <a:pt x="72" y="143"/>
                  <a:pt x="73" y="144"/>
                  <a:pt x="73" y="144"/>
                </a:cubicBezTo>
                <a:cubicBezTo>
                  <a:pt x="73" y="145"/>
                  <a:pt x="73" y="145"/>
                  <a:pt x="74" y="145"/>
                </a:cubicBezTo>
                <a:cubicBezTo>
                  <a:pt x="74" y="145"/>
                  <a:pt x="74" y="146"/>
                  <a:pt x="74" y="146"/>
                </a:cubicBezTo>
                <a:cubicBezTo>
                  <a:pt x="76" y="148"/>
                  <a:pt x="77" y="150"/>
                  <a:pt x="78" y="152"/>
                </a:cubicBezTo>
                <a:cubicBezTo>
                  <a:pt x="78" y="152"/>
                  <a:pt x="77" y="152"/>
                  <a:pt x="77" y="153"/>
                </a:cubicBezTo>
                <a:close/>
                <a:moveTo>
                  <a:pt x="116" y="84"/>
                </a:moveTo>
                <a:cubicBezTo>
                  <a:pt x="116" y="84"/>
                  <a:pt x="115" y="84"/>
                  <a:pt x="115" y="84"/>
                </a:cubicBezTo>
                <a:cubicBezTo>
                  <a:pt x="114" y="84"/>
                  <a:pt x="114" y="84"/>
                  <a:pt x="114" y="84"/>
                </a:cubicBezTo>
                <a:cubicBezTo>
                  <a:pt x="113" y="84"/>
                  <a:pt x="113" y="84"/>
                  <a:pt x="112" y="84"/>
                </a:cubicBezTo>
                <a:cubicBezTo>
                  <a:pt x="112" y="84"/>
                  <a:pt x="112" y="84"/>
                  <a:pt x="112" y="84"/>
                </a:cubicBezTo>
                <a:cubicBezTo>
                  <a:pt x="111" y="84"/>
                  <a:pt x="111" y="84"/>
                  <a:pt x="110" y="84"/>
                </a:cubicBezTo>
                <a:cubicBezTo>
                  <a:pt x="110" y="84"/>
                  <a:pt x="110" y="84"/>
                  <a:pt x="110" y="84"/>
                </a:cubicBezTo>
                <a:cubicBezTo>
                  <a:pt x="109" y="84"/>
                  <a:pt x="109" y="84"/>
                  <a:pt x="109" y="84"/>
                </a:cubicBezTo>
                <a:cubicBezTo>
                  <a:pt x="109" y="84"/>
                  <a:pt x="108" y="84"/>
                  <a:pt x="108" y="84"/>
                </a:cubicBezTo>
                <a:cubicBezTo>
                  <a:pt x="107" y="84"/>
                  <a:pt x="107" y="84"/>
                  <a:pt x="107" y="84"/>
                </a:cubicBezTo>
                <a:cubicBezTo>
                  <a:pt x="107" y="84"/>
                  <a:pt x="107" y="84"/>
                  <a:pt x="107" y="84"/>
                </a:cubicBezTo>
                <a:cubicBezTo>
                  <a:pt x="106" y="84"/>
                  <a:pt x="105" y="84"/>
                  <a:pt x="104" y="84"/>
                </a:cubicBezTo>
                <a:cubicBezTo>
                  <a:pt x="103" y="84"/>
                  <a:pt x="103" y="84"/>
                  <a:pt x="103" y="84"/>
                </a:cubicBezTo>
                <a:cubicBezTo>
                  <a:pt x="102" y="84"/>
                  <a:pt x="101" y="84"/>
                  <a:pt x="100" y="84"/>
                </a:cubicBezTo>
                <a:cubicBezTo>
                  <a:pt x="100" y="84"/>
                  <a:pt x="100" y="84"/>
                  <a:pt x="100" y="84"/>
                </a:cubicBezTo>
                <a:cubicBezTo>
                  <a:pt x="99" y="84"/>
                  <a:pt x="99" y="84"/>
                  <a:pt x="99" y="84"/>
                </a:cubicBezTo>
                <a:cubicBezTo>
                  <a:pt x="99" y="84"/>
                  <a:pt x="98" y="84"/>
                  <a:pt x="97" y="84"/>
                </a:cubicBezTo>
                <a:cubicBezTo>
                  <a:pt x="95" y="84"/>
                  <a:pt x="95" y="84"/>
                  <a:pt x="95" y="84"/>
                </a:cubicBezTo>
                <a:cubicBezTo>
                  <a:pt x="95" y="84"/>
                  <a:pt x="94" y="84"/>
                  <a:pt x="94" y="84"/>
                </a:cubicBezTo>
                <a:cubicBezTo>
                  <a:pt x="93" y="84"/>
                  <a:pt x="92" y="84"/>
                  <a:pt x="91" y="84"/>
                </a:cubicBezTo>
                <a:cubicBezTo>
                  <a:pt x="91" y="84"/>
                  <a:pt x="90" y="84"/>
                  <a:pt x="90" y="84"/>
                </a:cubicBezTo>
                <a:cubicBezTo>
                  <a:pt x="89" y="84"/>
                  <a:pt x="88" y="84"/>
                  <a:pt x="87" y="84"/>
                </a:cubicBezTo>
                <a:cubicBezTo>
                  <a:pt x="87" y="84"/>
                  <a:pt x="86" y="84"/>
                  <a:pt x="86" y="84"/>
                </a:cubicBezTo>
                <a:cubicBezTo>
                  <a:pt x="85" y="84"/>
                  <a:pt x="84" y="84"/>
                  <a:pt x="83" y="84"/>
                </a:cubicBezTo>
                <a:cubicBezTo>
                  <a:pt x="83" y="84"/>
                  <a:pt x="83" y="84"/>
                  <a:pt x="82" y="84"/>
                </a:cubicBezTo>
                <a:cubicBezTo>
                  <a:pt x="82" y="84"/>
                  <a:pt x="82" y="84"/>
                  <a:pt x="82" y="84"/>
                </a:cubicBezTo>
                <a:cubicBezTo>
                  <a:pt x="82" y="84"/>
                  <a:pt x="82" y="84"/>
                  <a:pt x="82" y="84"/>
                </a:cubicBezTo>
                <a:cubicBezTo>
                  <a:pt x="81" y="84"/>
                  <a:pt x="81" y="84"/>
                  <a:pt x="80" y="84"/>
                </a:cubicBezTo>
                <a:cubicBezTo>
                  <a:pt x="80" y="84"/>
                  <a:pt x="79" y="84"/>
                  <a:pt x="79" y="84"/>
                </a:cubicBezTo>
                <a:cubicBezTo>
                  <a:pt x="74" y="78"/>
                  <a:pt x="67" y="60"/>
                  <a:pt x="66" y="50"/>
                </a:cubicBezTo>
                <a:cubicBezTo>
                  <a:pt x="74" y="42"/>
                  <a:pt x="89" y="32"/>
                  <a:pt x="98" y="30"/>
                </a:cubicBezTo>
                <a:cubicBezTo>
                  <a:pt x="99" y="30"/>
                  <a:pt x="99" y="30"/>
                  <a:pt x="100" y="30"/>
                </a:cubicBezTo>
                <a:cubicBezTo>
                  <a:pt x="100" y="30"/>
                  <a:pt x="100" y="30"/>
                  <a:pt x="100" y="30"/>
                </a:cubicBezTo>
                <a:cubicBezTo>
                  <a:pt x="100" y="30"/>
                  <a:pt x="100" y="30"/>
                  <a:pt x="100" y="30"/>
                </a:cubicBezTo>
                <a:cubicBezTo>
                  <a:pt x="100" y="30"/>
                  <a:pt x="100" y="30"/>
                  <a:pt x="100" y="30"/>
                </a:cubicBezTo>
                <a:cubicBezTo>
                  <a:pt x="100" y="30"/>
                  <a:pt x="101" y="30"/>
                  <a:pt x="101" y="30"/>
                </a:cubicBezTo>
                <a:cubicBezTo>
                  <a:pt x="101" y="30"/>
                  <a:pt x="101" y="31"/>
                  <a:pt x="101" y="31"/>
                </a:cubicBezTo>
                <a:cubicBezTo>
                  <a:pt x="101" y="31"/>
                  <a:pt x="101" y="31"/>
                  <a:pt x="102" y="31"/>
                </a:cubicBezTo>
                <a:cubicBezTo>
                  <a:pt x="102" y="31"/>
                  <a:pt x="102" y="31"/>
                  <a:pt x="102" y="31"/>
                </a:cubicBezTo>
                <a:cubicBezTo>
                  <a:pt x="102" y="31"/>
                  <a:pt x="102" y="31"/>
                  <a:pt x="102" y="31"/>
                </a:cubicBezTo>
                <a:cubicBezTo>
                  <a:pt x="103" y="31"/>
                  <a:pt x="103" y="31"/>
                  <a:pt x="103" y="31"/>
                </a:cubicBezTo>
                <a:cubicBezTo>
                  <a:pt x="103" y="31"/>
                  <a:pt x="103" y="31"/>
                  <a:pt x="103" y="31"/>
                </a:cubicBezTo>
                <a:cubicBezTo>
                  <a:pt x="106" y="33"/>
                  <a:pt x="109" y="34"/>
                  <a:pt x="111" y="36"/>
                </a:cubicBezTo>
                <a:cubicBezTo>
                  <a:pt x="112" y="36"/>
                  <a:pt x="112" y="36"/>
                  <a:pt x="112" y="36"/>
                </a:cubicBezTo>
                <a:cubicBezTo>
                  <a:pt x="113" y="37"/>
                  <a:pt x="114" y="37"/>
                  <a:pt x="115" y="38"/>
                </a:cubicBezTo>
                <a:cubicBezTo>
                  <a:pt x="115" y="38"/>
                  <a:pt x="115" y="38"/>
                  <a:pt x="115" y="38"/>
                </a:cubicBezTo>
                <a:cubicBezTo>
                  <a:pt x="116" y="39"/>
                  <a:pt x="117" y="39"/>
                  <a:pt x="118" y="40"/>
                </a:cubicBezTo>
                <a:cubicBezTo>
                  <a:pt x="118" y="40"/>
                  <a:pt x="118" y="40"/>
                  <a:pt x="118" y="40"/>
                </a:cubicBezTo>
                <a:cubicBezTo>
                  <a:pt x="119" y="41"/>
                  <a:pt x="120" y="42"/>
                  <a:pt x="121" y="42"/>
                </a:cubicBezTo>
                <a:cubicBezTo>
                  <a:pt x="122" y="43"/>
                  <a:pt x="122" y="43"/>
                  <a:pt x="122" y="43"/>
                </a:cubicBezTo>
                <a:cubicBezTo>
                  <a:pt x="123" y="44"/>
                  <a:pt x="124" y="44"/>
                  <a:pt x="125" y="45"/>
                </a:cubicBezTo>
                <a:cubicBezTo>
                  <a:pt x="125" y="45"/>
                  <a:pt x="125" y="45"/>
                  <a:pt x="125" y="45"/>
                </a:cubicBezTo>
                <a:cubicBezTo>
                  <a:pt x="126" y="46"/>
                  <a:pt x="127" y="47"/>
                  <a:pt x="128" y="48"/>
                </a:cubicBezTo>
                <a:cubicBezTo>
                  <a:pt x="128" y="48"/>
                  <a:pt x="128" y="48"/>
                  <a:pt x="129" y="48"/>
                </a:cubicBezTo>
                <a:cubicBezTo>
                  <a:pt x="129" y="49"/>
                  <a:pt x="130" y="50"/>
                  <a:pt x="131" y="51"/>
                </a:cubicBezTo>
                <a:cubicBezTo>
                  <a:pt x="131" y="51"/>
                  <a:pt x="131" y="52"/>
                  <a:pt x="131" y="52"/>
                </a:cubicBezTo>
                <a:cubicBezTo>
                  <a:pt x="131" y="53"/>
                  <a:pt x="131" y="53"/>
                  <a:pt x="131" y="53"/>
                </a:cubicBezTo>
                <a:cubicBezTo>
                  <a:pt x="131" y="54"/>
                  <a:pt x="130" y="54"/>
                  <a:pt x="130" y="55"/>
                </a:cubicBezTo>
                <a:cubicBezTo>
                  <a:pt x="130" y="55"/>
                  <a:pt x="130" y="55"/>
                  <a:pt x="130" y="55"/>
                </a:cubicBezTo>
                <a:cubicBezTo>
                  <a:pt x="130" y="56"/>
                  <a:pt x="130" y="56"/>
                  <a:pt x="130" y="57"/>
                </a:cubicBezTo>
                <a:cubicBezTo>
                  <a:pt x="130" y="57"/>
                  <a:pt x="130" y="57"/>
                  <a:pt x="130" y="57"/>
                </a:cubicBezTo>
                <a:cubicBezTo>
                  <a:pt x="129" y="58"/>
                  <a:pt x="129" y="59"/>
                  <a:pt x="129" y="59"/>
                </a:cubicBezTo>
                <a:cubicBezTo>
                  <a:pt x="129" y="60"/>
                  <a:pt x="129" y="60"/>
                  <a:pt x="129" y="60"/>
                </a:cubicBezTo>
                <a:cubicBezTo>
                  <a:pt x="129" y="60"/>
                  <a:pt x="128" y="61"/>
                  <a:pt x="128" y="62"/>
                </a:cubicBezTo>
                <a:cubicBezTo>
                  <a:pt x="128" y="62"/>
                  <a:pt x="128" y="62"/>
                  <a:pt x="128" y="62"/>
                </a:cubicBezTo>
                <a:cubicBezTo>
                  <a:pt x="128" y="63"/>
                  <a:pt x="128" y="64"/>
                  <a:pt x="127" y="65"/>
                </a:cubicBezTo>
                <a:cubicBezTo>
                  <a:pt x="127" y="65"/>
                  <a:pt x="127" y="65"/>
                  <a:pt x="127" y="65"/>
                </a:cubicBezTo>
                <a:cubicBezTo>
                  <a:pt x="127" y="67"/>
                  <a:pt x="126" y="69"/>
                  <a:pt x="126" y="70"/>
                </a:cubicBezTo>
                <a:cubicBezTo>
                  <a:pt x="126" y="71"/>
                  <a:pt x="126" y="71"/>
                  <a:pt x="125" y="71"/>
                </a:cubicBezTo>
                <a:cubicBezTo>
                  <a:pt x="125" y="71"/>
                  <a:pt x="125" y="71"/>
                  <a:pt x="125" y="71"/>
                </a:cubicBezTo>
                <a:cubicBezTo>
                  <a:pt x="125" y="71"/>
                  <a:pt x="125" y="72"/>
                  <a:pt x="125" y="72"/>
                </a:cubicBezTo>
                <a:cubicBezTo>
                  <a:pt x="125" y="72"/>
                  <a:pt x="125" y="72"/>
                  <a:pt x="125" y="72"/>
                </a:cubicBezTo>
                <a:cubicBezTo>
                  <a:pt x="125" y="72"/>
                  <a:pt x="125" y="73"/>
                  <a:pt x="125" y="73"/>
                </a:cubicBezTo>
                <a:cubicBezTo>
                  <a:pt x="125" y="73"/>
                  <a:pt x="125" y="73"/>
                  <a:pt x="125" y="73"/>
                </a:cubicBezTo>
                <a:cubicBezTo>
                  <a:pt x="125" y="74"/>
                  <a:pt x="125" y="74"/>
                  <a:pt x="124" y="74"/>
                </a:cubicBezTo>
                <a:cubicBezTo>
                  <a:pt x="124" y="74"/>
                  <a:pt x="124" y="74"/>
                  <a:pt x="124" y="74"/>
                </a:cubicBezTo>
                <a:cubicBezTo>
                  <a:pt x="124" y="75"/>
                  <a:pt x="124" y="75"/>
                  <a:pt x="124" y="75"/>
                </a:cubicBezTo>
                <a:cubicBezTo>
                  <a:pt x="124" y="75"/>
                  <a:pt x="124" y="75"/>
                  <a:pt x="124" y="75"/>
                </a:cubicBezTo>
                <a:cubicBezTo>
                  <a:pt x="124" y="76"/>
                  <a:pt x="124" y="76"/>
                  <a:pt x="124" y="76"/>
                </a:cubicBezTo>
                <a:cubicBezTo>
                  <a:pt x="124" y="76"/>
                  <a:pt x="124" y="76"/>
                  <a:pt x="124" y="76"/>
                </a:cubicBezTo>
                <a:cubicBezTo>
                  <a:pt x="124" y="77"/>
                  <a:pt x="123" y="77"/>
                  <a:pt x="123" y="78"/>
                </a:cubicBezTo>
                <a:cubicBezTo>
                  <a:pt x="123" y="78"/>
                  <a:pt x="123" y="78"/>
                  <a:pt x="123" y="78"/>
                </a:cubicBezTo>
                <a:cubicBezTo>
                  <a:pt x="123" y="78"/>
                  <a:pt x="123" y="79"/>
                  <a:pt x="122" y="80"/>
                </a:cubicBezTo>
                <a:cubicBezTo>
                  <a:pt x="122" y="80"/>
                  <a:pt x="122" y="80"/>
                  <a:pt x="122" y="80"/>
                </a:cubicBezTo>
                <a:cubicBezTo>
                  <a:pt x="122" y="81"/>
                  <a:pt x="122" y="81"/>
                  <a:pt x="122" y="81"/>
                </a:cubicBezTo>
                <a:cubicBezTo>
                  <a:pt x="122" y="81"/>
                  <a:pt x="122" y="81"/>
                  <a:pt x="122" y="81"/>
                </a:cubicBezTo>
                <a:cubicBezTo>
                  <a:pt x="122" y="82"/>
                  <a:pt x="122" y="82"/>
                  <a:pt x="121" y="82"/>
                </a:cubicBezTo>
                <a:cubicBezTo>
                  <a:pt x="121" y="82"/>
                  <a:pt x="121" y="82"/>
                  <a:pt x="121" y="82"/>
                </a:cubicBezTo>
                <a:cubicBezTo>
                  <a:pt x="121" y="82"/>
                  <a:pt x="121" y="83"/>
                  <a:pt x="121" y="83"/>
                </a:cubicBezTo>
                <a:cubicBezTo>
                  <a:pt x="121" y="83"/>
                  <a:pt x="121" y="83"/>
                  <a:pt x="121" y="83"/>
                </a:cubicBezTo>
                <a:cubicBezTo>
                  <a:pt x="121" y="84"/>
                  <a:pt x="120" y="84"/>
                  <a:pt x="120" y="85"/>
                </a:cubicBezTo>
                <a:cubicBezTo>
                  <a:pt x="120" y="85"/>
                  <a:pt x="119" y="85"/>
                  <a:pt x="118" y="85"/>
                </a:cubicBezTo>
                <a:cubicBezTo>
                  <a:pt x="118" y="85"/>
                  <a:pt x="117" y="84"/>
                  <a:pt x="116" y="84"/>
                </a:cubicBezTo>
                <a:close/>
                <a:moveTo>
                  <a:pt x="167" y="152"/>
                </a:moveTo>
                <a:cubicBezTo>
                  <a:pt x="167" y="153"/>
                  <a:pt x="166" y="153"/>
                  <a:pt x="165" y="154"/>
                </a:cubicBezTo>
                <a:cubicBezTo>
                  <a:pt x="165" y="154"/>
                  <a:pt x="165" y="154"/>
                  <a:pt x="165" y="154"/>
                </a:cubicBezTo>
                <a:cubicBezTo>
                  <a:pt x="163" y="156"/>
                  <a:pt x="160" y="159"/>
                  <a:pt x="156" y="162"/>
                </a:cubicBezTo>
                <a:cubicBezTo>
                  <a:pt x="156" y="162"/>
                  <a:pt x="156" y="162"/>
                  <a:pt x="156" y="162"/>
                </a:cubicBezTo>
                <a:cubicBezTo>
                  <a:pt x="156" y="162"/>
                  <a:pt x="156" y="162"/>
                  <a:pt x="156" y="162"/>
                </a:cubicBezTo>
                <a:cubicBezTo>
                  <a:pt x="151" y="166"/>
                  <a:pt x="145" y="169"/>
                  <a:pt x="138" y="171"/>
                </a:cubicBezTo>
                <a:cubicBezTo>
                  <a:pt x="138" y="171"/>
                  <a:pt x="138" y="171"/>
                  <a:pt x="138" y="171"/>
                </a:cubicBezTo>
                <a:cubicBezTo>
                  <a:pt x="138" y="171"/>
                  <a:pt x="138" y="171"/>
                  <a:pt x="138" y="171"/>
                </a:cubicBezTo>
                <a:cubicBezTo>
                  <a:pt x="138" y="171"/>
                  <a:pt x="138" y="171"/>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6" y="170"/>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5" y="169"/>
                </a:cubicBezTo>
                <a:cubicBezTo>
                  <a:pt x="135" y="169"/>
                  <a:pt x="135" y="169"/>
                  <a:pt x="135" y="169"/>
                </a:cubicBezTo>
                <a:cubicBezTo>
                  <a:pt x="135" y="169"/>
                  <a:pt x="135" y="169"/>
                  <a:pt x="135" y="169"/>
                </a:cubicBezTo>
                <a:cubicBezTo>
                  <a:pt x="135" y="168"/>
                  <a:pt x="135" y="168"/>
                  <a:pt x="135" y="168"/>
                </a:cubicBezTo>
                <a:cubicBezTo>
                  <a:pt x="134" y="168"/>
                  <a:pt x="134" y="168"/>
                  <a:pt x="134" y="168"/>
                </a:cubicBezTo>
                <a:cubicBezTo>
                  <a:pt x="134" y="168"/>
                  <a:pt x="134" y="168"/>
                  <a:pt x="134" y="168"/>
                </a:cubicBezTo>
                <a:cubicBezTo>
                  <a:pt x="134" y="168"/>
                  <a:pt x="134" y="168"/>
                  <a:pt x="134" y="168"/>
                </a:cubicBezTo>
                <a:cubicBezTo>
                  <a:pt x="134" y="168"/>
                  <a:pt x="134" y="167"/>
                  <a:pt x="134" y="167"/>
                </a:cubicBezTo>
                <a:cubicBezTo>
                  <a:pt x="134" y="167"/>
                  <a:pt x="134" y="167"/>
                  <a:pt x="134" y="167"/>
                </a:cubicBezTo>
                <a:cubicBezTo>
                  <a:pt x="134" y="167"/>
                  <a:pt x="134" y="167"/>
                  <a:pt x="134" y="167"/>
                </a:cubicBezTo>
                <a:cubicBezTo>
                  <a:pt x="134" y="167"/>
                  <a:pt x="133" y="167"/>
                  <a:pt x="133" y="167"/>
                </a:cubicBezTo>
                <a:cubicBezTo>
                  <a:pt x="133" y="167"/>
                  <a:pt x="133" y="167"/>
                  <a:pt x="133" y="167"/>
                </a:cubicBezTo>
                <a:cubicBezTo>
                  <a:pt x="133" y="166"/>
                  <a:pt x="133" y="166"/>
                  <a:pt x="132" y="166"/>
                </a:cubicBezTo>
                <a:cubicBezTo>
                  <a:pt x="132" y="166"/>
                  <a:pt x="132" y="166"/>
                  <a:pt x="131" y="165"/>
                </a:cubicBezTo>
                <a:cubicBezTo>
                  <a:pt x="131" y="165"/>
                  <a:pt x="131" y="165"/>
                  <a:pt x="131" y="165"/>
                </a:cubicBezTo>
                <a:cubicBezTo>
                  <a:pt x="131" y="165"/>
                  <a:pt x="130" y="164"/>
                  <a:pt x="130" y="164"/>
                </a:cubicBezTo>
                <a:cubicBezTo>
                  <a:pt x="129" y="163"/>
                  <a:pt x="129" y="163"/>
                  <a:pt x="129" y="163"/>
                </a:cubicBezTo>
                <a:cubicBezTo>
                  <a:pt x="129" y="163"/>
                  <a:pt x="129" y="163"/>
                  <a:pt x="129" y="163"/>
                </a:cubicBezTo>
                <a:cubicBezTo>
                  <a:pt x="129" y="163"/>
                  <a:pt x="128" y="162"/>
                  <a:pt x="128" y="162"/>
                </a:cubicBezTo>
                <a:cubicBezTo>
                  <a:pt x="128" y="162"/>
                  <a:pt x="128" y="162"/>
                  <a:pt x="128" y="162"/>
                </a:cubicBezTo>
                <a:cubicBezTo>
                  <a:pt x="128" y="162"/>
                  <a:pt x="128" y="162"/>
                  <a:pt x="128" y="162"/>
                </a:cubicBezTo>
                <a:cubicBezTo>
                  <a:pt x="126" y="160"/>
                  <a:pt x="125" y="159"/>
                  <a:pt x="124" y="158"/>
                </a:cubicBezTo>
                <a:cubicBezTo>
                  <a:pt x="124" y="158"/>
                  <a:pt x="124" y="158"/>
                  <a:pt x="124" y="158"/>
                </a:cubicBezTo>
                <a:cubicBezTo>
                  <a:pt x="124" y="158"/>
                  <a:pt x="124" y="158"/>
                  <a:pt x="124" y="158"/>
                </a:cubicBezTo>
                <a:cubicBezTo>
                  <a:pt x="123" y="157"/>
                  <a:pt x="123" y="157"/>
                  <a:pt x="122" y="156"/>
                </a:cubicBezTo>
                <a:cubicBezTo>
                  <a:pt x="122" y="156"/>
                  <a:pt x="122" y="156"/>
                  <a:pt x="122" y="156"/>
                </a:cubicBezTo>
                <a:cubicBezTo>
                  <a:pt x="122" y="156"/>
                  <a:pt x="122" y="155"/>
                  <a:pt x="121" y="155"/>
                </a:cubicBezTo>
                <a:cubicBezTo>
                  <a:pt x="121" y="155"/>
                  <a:pt x="121" y="155"/>
                  <a:pt x="121" y="155"/>
                </a:cubicBezTo>
                <a:cubicBezTo>
                  <a:pt x="121" y="154"/>
                  <a:pt x="121" y="154"/>
                  <a:pt x="120" y="154"/>
                </a:cubicBezTo>
                <a:cubicBezTo>
                  <a:pt x="120" y="154"/>
                  <a:pt x="120" y="153"/>
                  <a:pt x="120" y="153"/>
                </a:cubicBezTo>
                <a:cubicBezTo>
                  <a:pt x="120" y="153"/>
                  <a:pt x="119" y="153"/>
                  <a:pt x="119" y="152"/>
                </a:cubicBezTo>
                <a:cubicBezTo>
                  <a:pt x="119" y="152"/>
                  <a:pt x="119" y="152"/>
                  <a:pt x="120" y="152"/>
                </a:cubicBezTo>
                <a:cubicBezTo>
                  <a:pt x="120" y="152"/>
                  <a:pt x="120" y="152"/>
                  <a:pt x="120" y="152"/>
                </a:cubicBezTo>
                <a:cubicBezTo>
                  <a:pt x="124" y="147"/>
                  <a:pt x="130" y="139"/>
                  <a:pt x="134" y="131"/>
                </a:cubicBezTo>
                <a:cubicBezTo>
                  <a:pt x="134" y="131"/>
                  <a:pt x="134" y="131"/>
                  <a:pt x="134" y="131"/>
                </a:cubicBezTo>
                <a:cubicBezTo>
                  <a:pt x="134" y="130"/>
                  <a:pt x="135" y="130"/>
                  <a:pt x="135" y="129"/>
                </a:cubicBezTo>
                <a:cubicBezTo>
                  <a:pt x="135" y="129"/>
                  <a:pt x="135" y="129"/>
                  <a:pt x="136" y="128"/>
                </a:cubicBezTo>
                <a:cubicBezTo>
                  <a:pt x="136" y="128"/>
                  <a:pt x="136" y="128"/>
                  <a:pt x="136" y="127"/>
                </a:cubicBezTo>
                <a:cubicBezTo>
                  <a:pt x="136" y="127"/>
                  <a:pt x="137" y="127"/>
                  <a:pt x="137" y="126"/>
                </a:cubicBezTo>
                <a:cubicBezTo>
                  <a:pt x="137" y="126"/>
                  <a:pt x="137" y="126"/>
                  <a:pt x="137" y="125"/>
                </a:cubicBezTo>
                <a:cubicBezTo>
                  <a:pt x="138" y="125"/>
                  <a:pt x="138" y="124"/>
                  <a:pt x="138" y="124"/>
                </a:cubicBezTo>
                <a:cubicBezTo>
                  <a:pt x="138" y="124"/>
                  <a:pt x="138" y="123"/>
                  <a:pt x="138" y="123"/>
                </a:cubicBezTo>
                <a:cubicBezTo>
                  <a:pt x="139" y="123"/>
                  <a:pt x="139" y="122"/>
                  <a:pt x="139" y="122"/>
                </a:cubicBezTo>
                <a:cubicBezTo>
                  <a:pt x="139" y="122"/>
                  <a:pt x="139" y="121"/>
                  <a:pt x="139" y="121"/>
                </a:cubicBezTo>
                <a:cubicBezTo>
                  <a:pt x="140" y="121"/>
                  <a:pt x="140" y="120"/>
                  <a:pt x="140" y="120"/>
                </a:cubicBezTo>
                <a:cubicBezTo>
                  <a:pt x="141" y="120"/>
                  <a:pt x="141" y="120"/>
                  <a:pt x="142" y="120"/>
                </a:cubicBezTo>
                <a:cubicBezTo>
                  <a:pt x="142" y="120"/>
                  <a:pt x="142" y="120"/>
                  <a:pt x="142" y="120"/>
                </a:cubicBezTo>
                <a:cubicBezTo>
                  <a:pt x="143" y="120"/>
                  <a:pt x="143" y="120"/>
                  <a:pt x="143" y="120"/>
                </a:cubicBezTo>
                <a:cubicBezTo>
                  <a:pt x="143" y="120"/>
                  <a:pt x="144" y="120"/>
                  <a:pt x="144" y="120"/>
                </a:cubicBezTo>
                <a:cubicBezTo>
                  <a:pt x="144" y="120"/>
                  <a:pt x="144" y="120"/>
                  <a:pt x="144" y="120"/>
                </a:cubicBezTo>
                <a:cubicBezTo>
                  <a:pt x="145" y="120"/>
                  <a:pt x="145" y="120"/>
                  <a:pt x="146" y="120"/>
                </a:cubicBezTo>
                <a:cubicBezTo>
                  <a:pt x="146" y="120"/>
                  <a:pt x="146" y="120"/>
                  <a:pt x="146" y="120"/>
                </a:cubicBezTo>
                <a:cubicBezTo>
                  <a:pt x="147" y="120"/>
                  <a:pt x="147" y="120"/>
                  <a:pt x="148" y="120"/>
                </a:cubicBezTo>
                <a:cubicBezTo>
                  <a:pt x="148" y="120"/>
                  <a:pt x="148" y="120"/>
                  <a:pt x="148" y="120"/>
                </a:cubicBezTo>
                <a:cubicBezTo>
                  <a:pt x="148" y="120"/>
                  <a:pt x="148" y="120"/>
                  <a:pt x="149" y="120"/>
                </a:cubicBezTo>
                <a:cubicBezTo>
                  <a:pt x="152" y="120"/>
                  <a:pt x="155" y="120"/>
                  <a:pt x="158" y="120"/>
                </a:cubicBezTo>
                <a:cubicBezTo>
                  <a:pt x="160" y="120"/>
                  <a:pt x="162" y="120"/>
                  <a:pt x="163" y="120"/>
                </a:cubicBezTo>
                <a:cubicBezTo>
                  <a:pt x="164" y="120"/>
                  <a:pt x="166" y="120"/>
                  <a:pt x="166" y="120"/>
                </a:cubicBezTo>
                <a:cubicBezTo>
                  <a:pt x="167" y="120"/>
                  <a:pt x="167" y="120"/>
                  <a:pt x="167" y="120"/>
                </a:cubicBezTo>
                <a:cubicBezTo>
                  <a:pt x="168" y="120"/>
                  <a:pt x="169" y="120"/>
                  <a:pt x="170" y="120"/>
                </a:cubicBezTo>
                <a:cubicBezTo>
                  <a:pt x="170" y="120"/>
                  <a:pt x="170" y="120"/>
                  <a:pt x="170" y="120"/>
                </a:cubicBezTo>
                <a:cubicBezTo>
                  <a:pt x="170" y="120"/>
                  <a:pt x="171" y="120"/>
                  <a:pt x="171" y="120"/>
                </a:cubicBezTo>
                <a:cubicBezTo>
                  <a:pt x="171" y="122"/>
                  <a:pt x="172" y="124"/>
                  <a:pt x="172" y="126"/>
                </a:cubicBezTo>
                <a:cubicBezTo>
                  <a:pt x="172" y="126"/>
                  <a:pt x="172" y="126"/>
                  <a:pt x="172" y="126"/>
                </a:cubicBezTo>
                <a:cubicBezTo>
                  <a:pt x="172" y="127"/>
                  <a:pt x="172" y="127"/>
                  <a:pt x="172" y="128"/>
                </a:cubicBezTo>
                <a:cubicBezTo>
                  <a:pt x="172" y="128"/>
                  <a:pt x="172" y="128"/>
                  <a:pt x="172" y="128"/>
                </a:cubicBezTo>
                <a:cubicBezTo>
                  <a:pt x="172" y="128"/>
                  <a:pt x="172" y="129"/>
                  <a:pt x="172" y="129"/>
                </a:cubicBezTo>
                <a:cubicBezTo>
                  <a:pt x="172" y="129"/>
                  <a:pt x="172" y="130"/>
                  <a:pt x="172" y="130"/>
                </a:cubicBezTo>
                <a:cubicBezTo>
                  <a:pt x="172" y="130"/>
                  <a:pt x="172" y="131"/>
                  <a:pt x="172" y="131"/>
                </a:cubicBezTo>
                <a:cubicBezTo>
                  <a:pt x="172" y="131"/>
                  <a:pt x="172" y="131"/>
                  <a:pt x="172" y="132"/>
                </a:cubicBezTo>
                <a:cubicBezTo>
                  <a:pt x="172" y="132"/>
                  <a:pt x="172" y="132"/>
                  <a:pt x="172" y="133"/>
                </a:cubicBezTo>
                <a:cubicBezTo>
                  <a:pt x="172" y="133"/>
                  <a:pt x="172" y="133"/>
                  <a:pt x="172" y="133"/>
                </a:cubicBezTo>
                <a:cubicBezTo>
                  <a:pt x="172" y="134"/>
                  <a:pt x="172" y="134"/>
                  <a:pt x="172" y="135"/>
                </a:cubicBezTo>
                <a:cubicBezTo>
                  <a:pt x="172" y="135"/>
                  <a:pt x="172" y="135"/>
                  <a:pt x="172" y="135"/>
                </a:cubicBezTo>
                <a:cubicBezTo>
                  <a:pt x="172" y="136"/>
                  <a:pt x="172" y="137"/>
                  <a:pt x="172" y="138"/>
                </a:cubicBezTo>
                <a:cubicBezTo>
                  <a:pt x="172" y="138"/>
                  <a:pt x="172" y="138"/>
                  <a:pt x="172" y="138"/>
                </a:cubicBezTo>
                <a:cubicBezTo>
                  <a:pt x="172" y="138"/>
                  <a:pt x="172" y="139"/>
                  <a:pt x="172" y="139"/>
                </a:cubicBezTo>
                <a:cubicBezTo>
                  <a:pt x="172" y="139"/>
                  <a:pt x="172" y="139"/>
                  <a:pt x="172" y="140"/>
                </a:cubicBezTo>
                <a:cubicBezTo>
                  <a:pt x="172" y="140"/>
                  <a:pt x="172" y="140"/>
                  <a:pt x="172" y="141"/>
                </a:cubicBezTo>
                <a:cubicBezTo>
                  <a:pt x="172" y="141"/>
                  <a:pt x="172" y="141"/>
                  <a:pt x="172" y="141"/>
                </a:cubicBezTo>
                <a:cubicBezTo>
                  <a:pt x="172" y="142"/>
                  <a:pt x="172" y="142"/>
                  <a:pt x="172" y="142"/>
                </a:cubicBezTo>
                <a:cubicBezTo>
                  <a:pt x="172" y="142"/>
                  <a:pt x="172" y="143"/>
                  <a:pt x="171" y="143"/>
                </a:cubicBezTo>
                <a:cubicBezTo>
                  <a:pt x="171" y="143"/>
                  <a:pt x="171" y="143"/>
                  <a:pt x="171" y="144"/>
                </a:cubicBezTo>
                <a:cubicBezTo>
                  <a:pt x="171" y="144"/>
                  <a:pt x="171" y="144"/>
                  <a:pt x="171" y="144"/>
                </a:cubicBezTo>
                <a:cubicBezTo>
                  <a:pt x="171" y="145"/>
                  <a:pt x="171" y="145"/>
                  <a:pt x="171" y="145"/>
                </a:cubicBezTo>
                <a:cubicBezTo>
                  <a:pt x="171" y="145"/>
                  <a:pt x="171" y="145"/>
                  <a:pt x="171" y="146"/>
                </a:cubicBezTo>
                <a:cubicBezTo>
                  <a:pt x="171" y="146"/>
                  <a:pt x="171" y="146"/>
                  <a:pt x="171" y="146"/>
                </a:cubicBezTo>
                <a:cubicBezTo>
                  <a:pt x="171" y="146"/>
                  <a:pt x="171" y="146"/>
                  <a:pt x="171" y="146"/>
                </a:cubicBezTo>
                <a:cubicBezTo>
                  <a:pt x="171" y="146"/>
                  <a:pt x="171" y="146"/>
                  <a:pt x="171" y="146"/>
                </a:cubicBezTo>
                <a:cubicBezTo>
                  <a:pt x="171" y="146"/>
                  <a:pt x="171" y="146"/>
                  <a:pt x="171" y="146"/>
                </a:cubicBezTo>
                <a:cubicBezTo>
                  <a:pt x="171" y="146"/>
                  <a:pt x="171" y="146"/>
                  <a:pt x="171" y="147"/>
                </a:cubicBezTo>
                <a:cubicBezTo>
                  <a:pt x="171" y="147"/>
                  <a:pt x="171" y="147"/>
                  <a:pt x="171" y="148"/>
                </a:cubicBezTo>
                <a:cubicBezTo>
                  <a:pt x="171" y="148"/>
                  <a:pt x="170" y="148"/>
                  <a:pt x="170" y="149"/>
                </a:cubicBezTo>
                <a:cubicBezTo>
                  <a:pt x="170" y="149"/>
                  <a:pt x="170" y="149"/>
                  <a:pt x="170" y="149"/>
                </a:cubicBezTo>
                <a:cubicBezTo>
                  <a:pt x="169" y="149"/>
                  <a:pt x="169" y="150"/>
                  <a:pt x="169" y="150"/>
                </a:cubicBezTo>
                <a:cubicBezTo>
                  <a:pt x="169" y="150"/>
                  <a:pt x="169" y="150"/>
                  <a:pt x="169" y="150"/>
                </a:cubicBezTo>
                <a:cubicBezTo>
                  <a:pt x="168" y="151"/>
                  <a:pt x="168" y="151"/>
                  <a:pt x="167" y="152"/>
                </a:cubicBezTo>
                <a:cubicBezTo>
                  <a:pt x="167" y="152"/>
                  <a:pt x="167" y="152"/>
                  <a:pt x="167" y="152"/>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72" name="Freeform 27">
            <a:extLst>
              <a:ext uri="{FF2B5EF4-FFF2-40B4-BE49-F238E27FC236}">
                <a16:creationId xmlns:a16="http://schemas.microsoft.com/office/drawing/2014/main" id="{1D2E011D-39B7-4DB6-920B-832D58E09D2B}"/>
              </a:ext>
            </a:extLst>
          </p:cNvPr>
          <p:cNvSpPr>
            <a:spLocks noChangeAspect="1" noEditPoints="1"/>
          </p:cNvSpPr>
          <p:nvPr/>
        </p:nvSpPr>
        <p:spPr bwMode="gray">
          <a:xfrm flipH="1">
            <a:off x="11477603" y="4710731"/>
            <a:ext cx="90000" cy="90000"/>
          </a:xfrm>
          <a:custGeom>
            <a:avLst/>
            <a:gdLst>
              <a:gd name="T0" fmla="*/ 191 w 193"/>
              <a:gd name="T1" fmla="*/ 79 h 193"/>
              <a:gd name="T2" fmla="*/ 189 w 193"/>
              <a:gd name="T3" fmla="*/ 80 h 193"/>
              <a:gd name="T4" fmla="*/ 188 w 193"/>
              <a:gd name="T5" fmla="*/ 81 h 193"/>
              <a:gd name="T6" fmla="*/ 185 w 193"/>
              <a:gd name="T7" fmla="*/ 82 h 193"/>
              <a:gd name="T8" fmla="*/ 179 w 193"/>
              <a:gd name="T9" fmla="*/ 73 h 193"/>
              <a:gd name="T10" fmla="*/ 175 w 193"/>
              <a:gd name="T11" fmla="*/ 65 h 193"/>
              <a:gd name="T12" fmla="*/ 165 w 193"/>
              <a:gd name="T13" fmla="*/ 51 h 193"/>
              <a:gd name="T14" fmla="*/ 164 w 193"/>
              <a:gd name="T15" fmla="*/ 37 h 193"/>
              <a:gd name="T16" fmla="*/ 170 w 193"/>
              <a:gd name="T17" fmla="*/ 35 h 193"/>
              <a:gd name="T18" fmla="*/ 127 w 193"/>
              <a:gd name="T19" fmla="*/ 5 h 193"/>
              <a:gd name="T20" fmla="*/ 31 w 193"/>
              <a:gd name="T21" fmla="*/ 30 h 193"/>
              <a:gd name="T22" fmla="*/ 34 w 193"/>
              <a:gd name="T23" fmla="*/ 29 h 193"/>
              <a:gd name="T24" fmla="*/ 33 w 193"/>
              <a:gd name="T25" fmla="*/ 37 h 193"/>
              <a:gd name="T26" fmla="*/ 33 w 193"/>
              <a:gd name="T27" fmla="*/ 47 h 193"/>
              <a:gd name="T28" fmla="*/ 25 w 193"/>
              <a:gd name="T29" fmla="*/ 58 h 193"/>
              <a:gd name="T30" fmla="*/ 20 w 193"/>
              <a:gd name="T31" fmla="*/ 65 h 193"/>
              <a:gd name="T32" fmla="*/ 14 w 193"/>
              <a:gd name="T33" fmla="*/ 83 h 193"/>
              <a:gd name="T34" fmla="*/ 12 w 193"/>
              <a:gd name="T35" fmla="*/ 83 h 193"/>
              <a:gd name="T36" fmla="*/ 7 w 193"/>
              <a:gd name="T37" fmla="*/ 82 h 193"/>
              <a:gd name="T38" fmla="*/ 4 w 193"/>
              <a:gd name="T39" fmla="*/ 81 h 193"/>
              <a:gd name="T40" fmla="*/ 67 w 193"/>
              <a:gd name="T41" fmla="*/ 188 h 193"/>
              <a:gd name="T42" fmla="*/ 76 w 193"/>
              <a:gd name="T43" fmla="*/ 154 h 193"/>
              <a:gd name="T44" fmla="*/ 73 w 193"/>
              <a:gd name="T45" fmla="*/ 158 h 193"/>
              <a:gd name="T46" fmla="*/ 67 w 193"/>
              <a:gd name="T47" fmla="*/ 163 h 193"/>
              <a:gd name="T48" fmla="*/ 63 w 193"/>
              <a:gd name="T49" fmla="*/ 166 h 193"/>
              <a:gd name="T50" fmla="*/ 61 w 193"/>
              <a:gd name="T51" fmla="*/ 168 h 193"/>
              <a:gd name="T52" fmla="*/ 26 w 193"/>
              <a:gd name="T53" fmla="*/ 145 h 193"/>
              <a:gd name="T54" fmla="*/ 25 w 193"/>
              <a:gd name="T55" fmla="*/ 141 h 193"/>
              <a:gd name="T56" fmla="*/ 24 w 193"/>
              <a:gd name="T57" fmla="*/ 123 h 193"/>
              <a:gd name="T58" fmla="*/ 26 w 193"/>
              <a:gd name="T59" fmla="*/ 117 h 193"/>
              <a:gd name="T60" fmla="*/ 36 w 193"/>
              <a:gd name="T61" fmla="*/ 118 h 193"/>
              <a:gd name="T62" fmla="*/ 50 w 193"/>
              <a:gd name="T63" fmla="*/ 119 h 193"/>
              <a:gd name="T64" fmla="*/ 60 w 193"/>
              <a:gd name="T65" fmla="*/ 122 h 193"/>
              <a:gd name="T66" fmla="*/ 72 w 193"/>
              <a:gd name="T67" fmla="*/ 142 h 193"/>
              <a:gd name="T68" fmla="*/ 112 w 193"/>
              <a:gd name="T69" fmla="*/ 84 h 193"/>
              <a:gd name="T70" fmla="*/ 103 w 193"/>
              <a:gd name="T71" fmla="*/ 84 h 193"/>
              <a:gd name="T72" fmla="*/ 87 w 193"/>
              <a:gd name="T73" fmla="*/ 84 h 193"/>
              <a:gd name="T74" fmla="*/ 98 w 193"/>
              <a:gd name="T75" fmla="*/ 30 h 193"/>
              <a:gd name="T76" fmla="*/ 102 w 193"/>
              <a:gd name="T77" fmla="*/ 31 h 193"/>
              <a:gd name="T78" fmla="*/ 121 w 193"/>
              <a:gd name="T79" fmla="*/ 42 h 193"/>
              <a:gd name="T80" fmla="*/ 130 w 193"/>
              <a:gd name="T81" fmla="*/ 55 h 193"/>
              <a:gd name="T82" fmla="*/ 127 w 193"/>
              <a:gd name="T83" fmla="*/ 65 h 193"/>
              <a:gd name="T84" fmla="*/ 124 w 193"/>
              <a:gd name="T85" fmla="*/ 74 h 193"/>
              <a:gd name="T86" fmla="*/ 122 w 193"/>
              <a:gd name="T87" fmla="*/ 81 h 193"/>
              <a:gd name="T88" fmla="*/ 167 w 193"/>
              <a:gd name="T89" fmla="*/ 152 h 193"/>
              <a:gd name="T90" fmla="*/ 137 w 193"/>
              <a:gd name="T91" fmla="*/ 170 h 193"/>
              <a:gd name="T92" fmla="*/ 136 w 193"/>
              <a:gd name="T93" fmla="*/ 169 h 193"/>
              <a:gd name="T94" fmla="*/ 134 w 193"/>
              <a:gd name="T95" fmla="*/ 167 h 193"/>
              <a:gd name="T96" fmla="*/ 129 w 193"/>
              <a:gd name="T97" fmla="*/ 163 h 193"/>
              <a:gd name="T98" fmla="*/ 122 w 193"/>
              <a:gd name="T99" fmla="*/ 156 h 193"/>
              <a:gd name="T100" fmla="*/ 134 w 193"/>
              <a:gd name="T101" fmla="*/ 131 h 193"/>
              <a:gd name="T102" fmla="*/ 139 w 193"/>
              <a:gd name="T103" fmla="*/ 121 h 193"/>
              <a:gd name="T104" fmla="*/ 148 w 193"/>
              <a:gd name="T105" fmla="*/ 120 h 193"/>
              <a:gd name="T106" fmla="*/ 171 w 193"/>
              <a:gd name="T107" fmla="*/ 120 h 193"/>
              <a:gd name="T108" fmla="*/ 172 w 193"/>
              <a:gd name="T109" fmla="*/ 133 h 193"/>
              <a:gd name="T110" fmla="*/ 172 w 193"/>
              <a:gd name="T111" fmla="*/ 141 h 193"/>
              <a:gd name="T112" fmla="*/ 171 w 193"/>
              <a:gd name="T113" fmla="*/ 146 h 193"/>
              <a:gd name="T114" fmla="*/ 167 w 193"/>
              <a:gd name="T115" fmla="*/ 15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3" h="193">
                <a:moveTo>
                  <a:pt x="177" y="149"/>
                </a:moveTo>
                <a:cubicBezTo>
                  <a:pt x="178" y="148"/>
                  <a:pt x="178" y="147"/>
                  <a:pt x="178" y="147"/>
                </a:cubicBezTo>
                <a:cubicBezTo>
                  <a:pt x="178" y="147"/>
                  <a:pt x="179" y="146"/>
                  <a:pt x="180" y="145"/>
                </a:cubicBezTo>
                <a:cubicBezTo>
                  <a:pt x="187" y="131"/>
                  <a:pt x="193" y="117"/>
                  <a:pt x="193" y="96"/>
                </a:cubicBezTo>
                <a:cubicBezTo>
                  <a:pt x="193" y="95"/>
                  <a:pt x="192" y="94"/>
                  <a:pt x="192" y="94"/>
                </a:cubicBezTo>
                <a:cubicBezTo>
                  <a:pt x="192" y="93"/>
                  <a:pt x="193" y="93"/>
                  <a:pt x="193" y="92"/>
                </a:cubicBezTo>
                <a:cubicBezTo>
                  <a:pt x="192" y="87"/>
                  <a:pt x="192" y="83"/>
                  <a:pt x="191" y="79"/>
                </a:cubicBezTo>
                <a:cubicBezTo>
                  <a:pt x="191" y="79"/>
                  <a:pt x="191" y="79"/>
                  <a:pt x="191" y="79"/>
                </a:cubicBezTo>
                <a:cubicBezTo>
                  <a:pt x="191" y="79"/>
                  <a:pt x="191" y="79"/>
                  <a:pt x="191" y="79"/>
                </a:cubicBezTo>
                <a:cubicBezTo>
                  <a:pt x="191" y="79"/>
                  <a:pt x="191" y="79"/>
                  <a:pt x="190" y="79"/>
                </a:cubicBezTo>
                <a:cubicBezTo>
                  <a:pt x="190" y="79"/>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90" y="80"/>
                  <a:pt x="190" y="80"/>
                  <a:pt x="190" y="80"/>
                </a:cubicBezTo>
                <a:cubicBezTo>
                  <a:pt x="189" y="80"/>
                  <a:pt x="189" y="80"/>
                  <a:pt x="189" y="80"/>
                </a:cubicBezTo>
                <a:cubicBezTo>
                  <a:pt x="189" y="80"/>
                  <a:pt x="189" y="80"/>
                  <a:pt x="189" y="80"/>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9" y="81"/>
                  <a:pt x="189" y="81"/>
                  <a:pt x="189" y="81"/>
                </a:cubicBezTo>
                <a:cubicBezTo>
                  <a:pt x="188" y="81"/>
                  <a:pt x="188" y="81"/>
                  <a:pt x="188" y="81"/>
                </a:cubicBezTo>
                <a:cubicBezTo>
                  <a:pt x="188" y="81"/>
                  <a:pt x="188" y="81"/>
                  <a:pt x="188" y="81"/>
                </a:cubicBezTo>
                <a:cubicBezTo>
                  <a:pt x="188" y="82"/>
                  <a:pt x="188" y="82"/>
                  <a:pt x="187" y="82"/>
                </a:cubicBezTo>
                <a:cubicBezTo>
                  <a:pt x="187" y="82"/>
                  <a:pt x="187" y="82"/>
                  <a:pt x="187" y="82"/>
                </a:cubicBezTo>
                <a:cubicBezTo>
                  <a:pt x="187" y="82"/>
                  <a:pt x="187" y="82"/>
                  <a:pt x="187" y="82"/>
                </a:cubicBezTo>
                <a:cubicBezTo>
                  <a:pt x="186" y="82"/>
                  <a:pt x="186" y="82"/>
                  <a:pt x="186" y="82"/>
                </a:cubicBezTo>
                <a:cubicBezTo>
                  <a:pt x="186" y="82"/>
                  <a:pt x="186" y="82"/>
                  <a:pt x="186" y="82"/>
                </a:cubicBezTo>
                <a:cubicBezTo>
                  <a:pt x="186" y="82"/>
                  <a:pt x="186" y="82"/>
                  <a:pt x="186" y="82"/>
                </a:cubicBezTo>
                <a:cubicBezTo>
                  <a:pt x="186" y="82"/>
                  <a:pt x="185" y="82"/>
                  <a:pt x="185" y="82"/>
                </a:cubicBezTo>
                <a:cubicBezTo>
                  <a:pt x="185" y="82"/>
                  <a:pt x="185" y="82"/>
                  <a:pt x="185" y="82"/>
                </a:cubicBezTo>
                <a:cubicBezTo>
                  <a:pt x="185" y="82"/>
                  <a:pt x="184" y="82"/>
                  <a:pt x="183" y="83"/>
                </a:cubicBezTo>
                <a:cubicBezTo>
                  <a:pt x="183" y="82"/>
                  <a:pt x="183" y="81"/>
                  <a:pt x="183" y="81"/>
                </a:cubicBezTo>
                <a:cubicBezTo>
                  <a:pt x="183" y="80"/>
                  <a:pt x="182" y="80"/>
                  <a:pt x="182" y="79"/>
                </a:cubicBezTo>
                <a:cubicBezTo>
                  <a:pt x="182" y="79"/>
                  <a:pt x="182" y="79"/>
                  <a:pt x="182" y="78"/>
                </a:cubicBezTo>
                <a:cubicBezTo>
                  <a:pt x="182" y="78"/>
                  <a:pt x="181" y="77"/>
                  <a:pt x="181" y="77"/>
                </a:cubicBezTo>
                <a:cubicBezTo>
                  <a:pt x="181" y="77"/>
                  <a:pt x="181" y="76"/>
                  <a:pt x="181" y="76"/>
                </a:cubicBezTo>
                <a:cubicBezTo>
                  <a:pt x="181" y="76"/>
                  <a:pt x="180" y="75"/>
                  <a:pt x="180" y="74"/>
                </a:cubicBezTo>
                <a:cubicBezTo>
                  <a:pt x="180" y="74"/>
                  <a:pt x="180" y="74"/>
                  <a:pt x="179" y="73"/>
                </a:cubicBezTo>
                <a:cubicBezTo>
                  <a:pt x="179" y="73"/>
                  <a:pt x="179" y="73"/>
                  <a:pt x="179" y="73"/>
                </a:cubicBezTo>
                <a:cubicBezTo>
                  <a:pt x="179" y="73"/>
                  <a:pt x="179" y="72"/>
                  <a:pt x="179" y="72"/>
                </a:cubicBezTo>
                <a:cubicBezTo>
                  <a:pt x="179" y="72"/>
                  <a:pt x="179" y="72"/>
                  <a:pt x="179" y="72"/>
                </a:cubicBezTo>
                <a:cubicBezTo>
                  <a:pt x="179" y="72"/>
                  <a:pt x="178" y="71"/>
                  <a:pt x="178" y="71"/>
                </a:cubicBezTo>
                <a:cubicBezTo>
                  <a:pt x="178" y="70"/>
                  <a:pt x="178" y="70"/>
                  <a:pt x="178" y="70"/>
                </a:cubicBezTo>
                <a:cubicBezTo>
                  <a:pt x="178" y="70"/>
                  <a:pt x="178" y="70"/>
                  <a:pt x="178" y="70"/>
                </a:cubicBezTo>
                <a:cubicBezTo>
                  <a:pt x="177" y="69"/>
                  <a:pt x="177" y="68"/>
                  <a:pt x="176" y="68"/>
                </a:cubicBezTo>
                <a:cubicBezTo>
                  <a:pt x="176" y="67"/>
                  <a:pt x="176" y="67"/>
                  <a:pt x="176" y="67"/>
                </a:cubicBezTo>
                <a:cubicBezTo>
                  <a:pt x="176" y="66"/>
                  <a:pt x="175" y="66"/>
                  <a:pt x="175" y="65"/>
                </a:cubicBezTo>
                <a:cubicBezTo>
                  <a:pt x="175" y="65"/>
                  <a:pt x="175" y="65"/>
                  <a:pt x="175" y="65"/>
                </a:cubicBezTo>
                <a:cubicBezTo>
                  <a:pt x="174" y="64"/>
                  <a:pt x="173" y="63"/>
                  <a:pt x="173" y="62"/>
                </a:cubicBezTo>
                <a:cubicBezTo>
                  <a:pt x="173" y="62"/>
                  <a:pt x="173" y="62"/>
                  <a:pt x="173" y="62"/>
                </a:cubicBezTo>
                <a:cubicBezTo>
                  <a:pt x="173" y="62"/>
                  <a:pt x="173" y="62"/>
                  <a:pt x="173" y="62"/>
                </a:cubicBezTo>
                <a:cubicBezTo>
                  <a:pt x="172" y="61"/>
                  <a:pt x="172" y="61"/>
                  <a:pt x="172" y="60"/>
                </a:cubicBezTo>
                <a:cubicBezTo>
                  <a:pt x="171" y="60"/>
                  <a:pt x="171" y="60"/>
                  <a:pt x="171" y="60"/>
                </a:cubicBezTo>
                <a:cubicBezTo>
                  <a:pt x="171" y="59"/>
                  <a:pt x="171" y="59"/>
                  <a:pt x="170" y="58"/>
                </a:cubicBezTo>
                <a:cubicBezTo>
                  <a:pt x="169" y="56"/>
                  <a:pt x="167" y="54"/>
                  <a:pt x="166" y="53"/>
                </a:cubicBezTo>
                <a:cubicBezTo>
                  <a:pt x="166" y="53"/>
                  <a:pt x="166" y="53"/>
                  <a:pt x="166" y="53"/>
                </a:cubicBezTo>
                <a:cubicBezTo>
                  <a:pt x="165" y="52"/>
                  <a:pt x="165" y="52"/>
                  <a:pt x="165" y="51"/>
                </a:cubicBezTo>
                <a:cubicBezTo>
                  <a:pt x="164" y="51"/>
                  <a:pt x="164" y="51"/>
                  <a:pt x="164" y="51"/>
                </a:cubicBezTo>
                <a:cubicBezTo>
                  <a:pt x="164" y="51"/>
                  <a:pt x="164" y="51"/>
                  <a:pt x="164" y="51"/>
                </a:cubicBezTo>
                <a:cubicBezTo>
                  <a:pt x="163" y="50"/>
                  <a:pt x="163" y="50"/>
                  <a:pt x="163" y="50"/>
                </a:cubicBezTo>
                <a:cubicBezTo>
                  <a:pt x="163" y="49"/>
                  <a:pt x="163" y="49"/>
                  <a:pt x="164" y="48"/>
                </a:cubicBezTo>
                <a:cubicBezTo>
                  <a:pt x="164" y="47"/>
                  <a:pt x="164" y="46"/>
                  <a:pt x="164" y="44"/>
                </a:cubicBezTo>
                <a:cubicBezTo>
                  <a:pt x="164" y="43"/>
                  <a:pt x="164" y="43"/>
                  <a:pt x="164" y="42"/>
                </a:cubicBezTo>
                <a:cubicBezTo>
                  <a:pt x="164" y="41"/>
                  <a:pt x="164" y="40"/>
                  <a:pt x="164" y="39"/>
                </a:cubicBezTo>
                <a:cubicBezTo>
                  <a:pt x="164" y="39"/>
                  <a:pt x="164" y="39"/>
                  <a:pt x="164" y="39"/>
                </a:cubicBezTo>
                <a:cubicBezTo>
                  <a:pt x="164" y="38"/>
                  <a:pt x="164" y="37"/>
                  <a:pt x="164" y="37"/>
                </a:cubicBezTo>
                <a:cubicBezTo>
                  <a:pt x="164" y="36"/>
                  <a:pt x="164" y="36"/>
                  <a:pt x="164" y="36"/>
                </a:cubicBezTo>
                <a:cubicBezTo>
                  <a:pt x="164" y="35"/>
                  <a:pt x="164" y="34"/>
                  <a:pt x="164" y="34"/>
                </a:cubicBezTo>
                <a:cubicBezTo>
                  <a:pt x="164" y="34"/>
                  <a:pt x="164" y="33"/>
                  <a:pt x="164" y="33"/>
                </a:cubicBezTo>
                <a:cubicBezTo>
                  <a:pt x="164" y="33"/>
                  <a:pt x="164" y="33"/>
                  <a:pt x="164" y="33"/>
                </a:cubicBezTo>
                <a:cubicBezTo>
                  <a:pt x="163" y="32"/>
                  <a:pt x="163" y="31"/>
                  <a:pt x="163" y="31"/>
                </a:cubicBezTo>
                <a:cubicBezTo>
                  <a:pt x="165" y="31"/>
                  <a:pt x="167" y="33"/>
                  <a:pt x="169" y="34"/>
                </a:cubicBezTo>
                <a:cubicBezTo>
                  <a:pt x="169" y="34"/>
                  <a:pt x="169" y="34"/>
                  <a:pt x="169" y="34"/>
                </a:cubicBezTo>
                <a:cubicBezTo>
                  <a:pt x="169" y="35"/>
                  <a:pt x="169" y="35"/>
                  <a:pt x="170" y="35"/>
                </a:cubicBezTo>
                <a:cubicBezTo>
                  <a:pt x="170" y="35"/>
                  <a:pt x="170" y="35"/>
                  <a:pt x="170" y="35"/>
                </a:cubicBezTo>
                <a:cubicBezTo>
                  <a:pt x="170" y="35"/>
                  <a:pt x="170" y="35"/>
                  <a:pt x="170" y="35"/>
                </a:cubicBezTo>
                <a:cubicBezTo>
                  <a:pt x="170" y="35"/>
                  <a:pt x="170" y="35"/>
                  <a:pt x="170" y="35"/>
                </a:cubicBezTo>
                <a:cubicBezTo>
                  <a:pt x="170" y="35"/>
                  <a:pt x="170" y="36"/>
                  <a:pt x="170" y="36"/>
                </a:cubicBezTo>
                <a:cubicBezTo>
                  <a:pt x="171" y="36"/>
                  <a:pt x="171" y="36"/>
                  <a:pt x="171" y="36"/>
                </a:cubicBezTo>
                <a:cubicBezTo>
                  <a:pt x="171" y="36"/>
                  <a:pt x="171" y="36"/>
                  <a:pt x="171" y="36"/>
                </a:cubicBezTo>
                <a:cubicBezTo>
                  <a:pt x="171" y="35"/>
                  <a:pt x="171" y="35"/>
                  <a:pt x="171" y="34"/>
                </a:cubicBezTo>
                <a:cubicBezTo>
                  <a:pt x="160" y="21"/>
                  <a:pt x="145" y="12"/>
                  <a:pt x="129" y="6"/>
                </a:cubicBezTo>
                <a:cubicBezTo>
                  <a:pt x="128" y="5"/>
                  <a:pt x="128" y="6"/>
                  <a:pt x="127" y="6"/>
                </a:cubicBezTo>
                <a:cubicBezTo>
                  <a:pt x="128" y="5"/>
                  <a:pt x="127" y="5"/>
                  <a:pt x="127" y="5"/>
                </a:cubicBezTo>
                <a:cubicBezTo>
                  <a:pt x="117" y="2"/>
                  <a:pt x="107" y="0"/>
                  <a:pt x="96" y="0"/>
                </a:cubicBezTo>
                <a:cubicBezTo>
                  <a:pt x="85" y="0"/>
                  <a:pt x="75" y="1"/>
                  <a:pt x="66" y="5"/>
                </a:cubicBezTo>
                <a:cubicBezTo>
                  <a:pt x="65" y="6"/>
                  <a:pt x="65" y="6"/>
                  <a:pt x="65" y="6"/>
                </a:cubicBezTo>
                <a:cubicBezTo>
                  <a:pt x="65" y="6"/>
                  <a:pt x="62" y="6"/>
                  <a:pt x="60" y="7"/>
                </a:cubicBezTo>
                <a:cubicBezTo>
                  <a:pt x="45" y="13"/>
                  <a:pt x="31" y="24"/>
                  <a:pt x="21" y="37"/>
                </a:cubicBezTo>
                <a:cubicBezTo>
                  <a:pt x="20" y="37"/>
                  <a:pt x="20" y="38"/>
                  <a:pt x="20" y="38"/>
                </a:cubicBezTo>
                <a:cubicBezTo>
                  <a:pt x="22" y="37"/>
                  <a:pt x="26" y="33"/>
                  <a:pt x="30" y="31"/>
                </a:cubicBezTo>
                <a:cubicBezTo>
                  <a:pt x="30" y="31"/>
                  <a:pt x="30" y="31"/>
                  <a:pt x="30" y="31"/>
                </a:cubicBezTo>
                <a:cubicBezTo>
                  <a:pt x="31" y="30"/>
                  <a:pt x="31" y="30"/>
                  <a:pt x="31" y="30"/>
                </a:cubicBezTo>
                <a:cubicBezTo>
                  <a:pt x="31" y="30"/>
                  <a:pt x="31" y="30"/>
                  <a:pt x="32" y="30"/>
                </a:cubicBezTo>
                <a:cubicBezTo>
                  <a:pt x="32" y="30"/>
                  <a:pt x="32" y="30"/>
                  <a:pt x="32" y="29"/>
                </a:cubicBezTo>
                <a:cubicBezTo>
                  <a:pt x="32" y="29"/>
                  <a:pt x="33" y="29"/>
                  <a:pt x="33" y="29"/>
                </a:cubicBezTo>
                <a:cubicBezTo>
                  <a:pt x="33" y="29"/>
                  <a:pt x="33" y="29"/>
                  <a:pt x="33" y="29"/>
                </a:cubicBezTo>
                <a:cubicBezTo>
                  <a:pt x="33" y="29"/>
                  <a:pt x="33" y="29"/>
                  <a:pt x="34" y="29"/>
                </a:cubicBezTo>
                <a:cubicBezTo>
                  <a:pt x="34" y="29"/>
                  <a:pt x="34" y="29"/>
                  <a:pt x="34" y="29"/>
                </a:cubicBezTo>
                <a:cubicBezTo>
                  <a:pt x="34" y="29"/>
                  <a:pt x="34" y="29"/>
                  <a:pt x="34" y="29"/>
                </a:cubicBezTo>
                <a:cubicBezTo>
                  <a:pt x="34" y="29"/>
                  <a:pt x="34" y="29"/>
                  <a:pt x="34" y="28"/>
                </a:cubicBezTo>
                <a:cubicBezTo>
                  <a:pt x="34" y="29"/>
                  <a:pt x="34" y="29"/>
                  <a:pt x="34" y="29"/>
                </a:cubicBezTo>
                <a:cubicBezTo>
                  <a:pt x="34" y="29"/>
                  <a:pt x="34" y="29"/>
                  <a:pt x="34" y="29"/>
                </a:cubicBezTo>
                <a:cubicBezTo>
                  <a:pt x="34" y="30"/>
                  <a:pt x="34" y="30"/>
                  <a:pt x="34" y="30"/>
                </a:cubicBezTo>
                <a:cubicBezTo>
                  <a:pt x="34" y="30"/>
                  <a:pt x="34" y="30"/>
                  <a:pt x="34" y="31"/>
                </a:cubicBezTo>
                <a:cubicBezTo>
                  <a:pt x="34" y="31"/>
                  <a:pt x="34" y="32"/>
                  <a:pt x="34" y="33"/>
                </a:cubicBezTo>
                <a:cubicBezTo>
                  <a:pt x="34" y="33"/>
                  <a:pt x="34" y="33"/>
                  <a:pt x="34" y="33"/>
                </a:cubicBezTo>
                <a:cubicBezTo>
                  <a:pt x="34" y="33"/>
                  <a:pt x="34" y="34"/>
                  <a:pt x="33" y="35"/>
                </a:cubicBezTo>
                <a:cubicBezTo>
                  <a:pt x="33" y="35"/>
                  <a:pt x="33" y="35"/>
                  <a:pt x="33" y="35"/>
                </a:cubicBezTo>
                <a:cubicBezTo>
                  <a:pt x="33" y="35"/>
                  <a:pt x="33" y="36"/>
                  <a:pt x="33" y="36"/>
                </a:cubicBezTo>
                <a:cubicBezTo>
                  <a:pt x="33" y="37"/>
                  <a:pt x="33" y="37"/>
                  <a:pt x="33" y="37"/>
                </a:cubicBezTo>
                <a:cubicBezTo>
                  <a:pt x="33" y="37"/>
                  <a:pt x="33" y="38"/>
                  <a:pt x="33" y="38"/>
                </a:cubicBezTo>
                <a:cubicBezTo>
                  <a:pt x="33" y="39"/>
                  <a:pt x="33" y="39"/>
                  <a:pt x="33" y="39"/>
                </a:cubicBezTo>
                <a:cubicBezTo>
                  <a:pt x="33" y="39"/>
                  <a:pt x="33" y="39"/>
                  <a:pt x="33" y="40"/>
                </a:cubicBezTo>
                <a:cubicBezTo>
                  <a:pt x="33" y="40"/>
                  <a:pt x="33" y="41"/>
                  <a:pt x="33" y="42"/>
                </a:cubicBezTo>
                <a:cubicBezTo>
                  <a:pt x="33" y="42"/>
                  <a:pt x="33" y="42"/>
                  <a:pt x="33" y="42"/>
                </a:cubicBezTo>
                <a:cubicBezTo>
                  <a:pt x="33" y="43"/>
                  <a:pt x="33" y="43"/>
                  <a:pt x="33" y="44"/>
                </a:cubicBezTo>
                <a:cubicBezTo>
                  <a:pt x="33" y="45"/>
                  <a:pt x="33" y="45"/>
                  <a:pt x="33" y="46"/>
                </a:cubicBezTo>
                <a:cubicBezTo>
                  <a:pt x="33" y="46"/>
                  <a:pt x="33" y="46"/>
                  <a:pt x="33" y="47"/>
                </a:cubicBezTo>
                <a:cubicBezTo>
                  <a:pt x="33" y="47"/>
                  <a:pt x="33" y="47"/>
                  <a:pt x="33" y="47"/>
                </a:cubicBezTo>
                <a:cubicBezTo>
                  <a:pt x="34" y="48"/>
                  <a:pt x="34" y="49"/>
                  <a:pt x="34" y="49"/>
                </a:cubicBezTo>
                <a:cubicBezTo>
                  <a:pt x="33" y="50"/>
                  <a:pt x="32" y="51"/>
                  <a:pt x="31" y="51"/>
                </a:cubicBezTo>
                <a:cubicBezTo>
                  <a:pt x="31" y="51"/>
                  <a:pt x="31" y="52"/>
                  <a:pt x="31" y="52"/>
                </a:cubicBezTo>
                <a:cubicBezTo>
                  <a:pt x="30" y="52"/>
                  <a:pt x="30" y="52"/>
                  <a:pt x="30" y="53"/>
                </a:cubicBezTo>
                <a:cubicBezTo>
                  <a:pt x="29" y="53"/>
                  <a:pt x="29" y="53"/>
                  <a:pt x="29" y="54"/>
                </a:cubicBezTo>
                <a:cubicBezTo>
                  <a:pt x="28" y="54"/>
                  <a:pt x="28" y="54"/>
                  <a:pt x="28" y="55"/>
                </a:cubicBezTo>
                <a:cubicBezTo>
                  <a:pt x="28" y="55"/>
                  <a:pt x="27" y="55"/>
                  <a:pt x="27" y="55"/>
                </a:cubicBezTo>
                <a:cubicBezTo>
                  <a:pt x="27" y="56"/>
                  <a:pt x="26" y="56"/>
                  <a:pt x="26" y="56"/>
                </a:cubicBezTo>
                <a:cubicBezTo>
                  <a:pt x="26" y="57"/>
                  <a:pt x="25" y="57"/>
                  <a:pt x="25" y="58"/>
                </a:cubicBezTo>
                <a:cubicBezTo>
                  <a:pt x="25" y="58"/>
                  <a:pt x="24" y="59"/>
                  <a:pt x="24" y="59"/>
                </a:cubicBezTo>
                <a:cubicBezTo>
                  <a:pt x="24" y="59"/>
                  <a:pt x="24" y="59"/>
                  <a:pt x="24" y="59"/>
                </a:cubicBezTo>
                <a:cubicBezTo>
                  <a:pt x="24" y="59"/>
                  <a:pt x="23" y="60"/>
                  <a:pt x="23" y="60"/>
                </a:cubicBezTo>
                <a:cubicBezTo>
                  <a:pt x="23" y="60"/>
                  <a:pt x="22" y="61"/>
                  <a:pt x="22" y="62"/>
                </a:cubicBezTo>
                <a:cubicBezTo>
                  <a:pt x="22" y="62"/>
                  <a:pt x="22" y="62"/>
                  <a:pt x="22" y="62"/>
                </a:cubicBezTo>
                <a:cubicBezTo>
                  <a:pt x="22" y="62"/>
                  <a:pt x="21" y="63"/>
                  <a:pt x="21" y="63"/>
                </a:cubicBezTo>
                <a:cubicBezTo>
                  <a:pt x="21" y="63"/>
                  <a:pt x="21" y="64"/>
                  <a:pt x="20" y="64"/>
                </a:cubicBezTo>
                <a:cubicBezTo>
                  <a:pt x="20" y="64"/>
                  <a:pt x="20" y="64"/>
                  <a:pt x="20" y="64"/>
                </a:cubicBezTo>
                <a:cubicBezTo>
                  <a:pt x="20" y="65"/>
                  <a:pt x="20" y="65"/>
                  <a:pt x="20" y="65"/>
                </a:cubicBezTo>
                <a:cubicBezTo>
                  <a:pt x="19" y="66"/>
                  <a:pt x="19" y="66"/>
                  <a:pt x="19" y="67"/>
                </a:cubicBezTo>
                <a:cubicBezTo>
                  <a:pt x="19" y="67"/>
                  <a:pt x="19" y="67"/>
                  <a:pt x="19" y="67"/>
                </a:cubicBezTo>
                <a:cubicBezTo>
                  <a:pt x="18" y="68"/>
                  <a:pt x="18" y="69"/>
                  <a:pt x="18" y="70"/>
                </a:cubicBezTo>
                <a:cubicBezTo>
                  <a:pt x="17" y="71"/>
                  <a:pt x="17" y="72"/>
                  <a:pt x="16" y="73"/>
                </a:cubicBezTo>
                <a:cubicBezTo>
                  <a:pt x="16" y="73"/>
                  <a:pt x="16" y="73"/>
                  <a:pt x="16" y="73"/>
                </a:cubicBezTo>
                <a:cubicBezTo>
                  <a:pt x="16" y="74"/>
                  <a:pt x="16" y="75"/>
                  <a:pt x="16" y="75"/>
                </a:cubicBezTo>
                <a:cubicBezTo>
                  <a:pt x="16" y="75"/>
                  <a:pt x="16" y="75"/>
                  <a:pt x="16" y="75"/>
                </a:cubicBezTo>
                <a:cubicBezTo>
                  <a:pt x="15" y="77"/>
                  <a:pt x="15" y="79"/>
                  <a:pt x="14" y="80"/>
                </a:cubicBezTo>
                <a:cubicBezTo>
                  <a:pt x="14" y="81"/>
                  <a:pt x="14" y="82"/>
                  <a:pt x="14" y="83"/>
                </a:cubicBezTo>
                <a:cubicBezTo>
                  <a:pt x="14" y="83"/>
                  <a:pt x="14" y="83"/>
                  <a:pt x="14" y="83"/>
                </a:cubicBezTo>
                <a:cubicBezTo>
                  <a:pt x="14" y="83"/>
                  <a:pt x="14" y="83"/>
                  <a:pt x="14"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3" y="83"/>
                </a:cubicBezTo>
                <a:cubicBezTo>
                  <a:pt x="13" y="83"/>
                  <a:pt x="13" y="83"/>
                  <a:pt x="12" y="83"/>
                </a:cubicBezTo>
                <a:cubicBezTo>
                  <a:pt x="12" y="83"/>
                  <a:pt x="12" y="83"/>
                  <a:pt x="12" y="83"/>
                </a:cubicBezTo>
                <a:cubicBezTo>
                  <a:pt x="12" y="83"/>
                  <a:pt x="12" y="83"/>
                  <a:pt x="12" y="83"/>
                </a:cubicBezTo>
                <a:cubicBezTo>
                  <a:pt x="12" y="83"/>
                  <a:pt x="12" y="83"/>
                  <a:pt x="12" y="83"/>
                </a:cubicBezTo>
                <a:cubicBezTo>
                  <a:pt x="11" y="83"/>
                  <a:pt x="11" y="83"/>
                  <a:pt x="11" y="83"/>
                </a:cubicBezTo>
                <a:cubicBezTo>
                  <a:pt x="11" y="83"/>
                  <a:pt x="11" y="83"/>
                  <a:pt x="11" y="83"/>
                </a:cubicBezTo>
                <a:cubicBezTo>
                  <a:pt x="10" y="82"/>
                  <a:pt x="10" y="82"/>
                  <a:pt x="10" y="82"/>
                </a:cubicBezTo>
                <a:cubicBezTo>
                  <a:pt x="10" y="82"/>
                  <a:pt x="10" y="82"/>
                  <a:pt x="10" y="82"/>
                </a:cubicBezTo>
                <a:cubicBezTo>
                  <a:pt x="10" y="82"/>
                  <a:pt x="10" y="82"/>
                  <a:pt x="9" y="82"/>
                </a:cubicBezTo>
                <a:cubicBezTo>
                  <a:pt x="9" y="82"/>
                  <a:pt x="9" y="82"/>
                  <a:pt x="9" y="82"/>
                </a:cubicBezTo>
                <a:cubicBezTo>
                  <a:pt x="8" y="82"/>
                  <a:pt x="8" y="82"/>
                  <a:pt x="7" y="82"/>
                </a:cubicBezTo>
                <a:cubicBezTo>
                  <a:pt x="7" y="82"/>
                  <a:pt x="7" y="82"/>
                  <a:pt x="7" y="82"/>
                </a:cubicBezTo>
                <a:cubicBezTo>
                  <a:pt x="6" y="82"/>
                  <a:pt x="6" y="82"/>
                  <a:pt x="6" y="82"/>
                </a:cubicBezTo>
                <a:cubicBezTo>
                  <a:pt x="6" y="82"/>
                  <a:pt x="5" y="82"/>
                  <a:pt x="5" y="82"/>
                </a:cubicBezTo>
                <a:cubicBezTo>
                  <a:pt x="5" y="82"/>
                  <a:pt x="5" y="82"/>
                  <a:pt x="5" y="82"/>
                </a:cubicBezTo>
                <a:cubicBezTo>
                  <a:pt x="5" y="82"/>
                  <a:pt x="5" y="81"/>
                  <a:pt x="5" y="81"/>
                </a:cubicBezTo>
                <a:cubicBezTo>
                  <a:pt x="5" y="81"/>
                  <a:pt x="4" y="81"/>
                  <a:pt x="4" y="81"/>
                </a:cubicBezTo>
                <a:cubicBezTo>
                  <a:pt x="4" y="81"/>
                  <a:pt x="4" y="81"/>
                  <a:pt x="4" y="81"/>
                </a:cubicBezTo>
                <a:cubicBezTo>
                  <a:pt x="4" y="81"/>
                  <a:pt x="4" y="81"/>
                  <a:pt x="4" y="81"/>
                </a:cubicBezTo>
                <a:cubicBezTo>
                  <a:pt x="4" y="81"/>
                  <a:pt x="4" y="81"/>
                  <a:pt x="4" y="81"/>
                </a:cubicBezTo>
                <a:cubicBezTo>
                  <a:pt x="3" y="81"/>
                  <a:pt x="3" y="81"/>
                  <a:pt x="3" y="81"/>
                </a:cubicBezTo>
                <a:cubicBezTo>
                  <a:pt x="3" y="81"/>
                  <a:pt x="3" y="81"/>
                  <a:pt x="3" y="81"/>
                </a:cubicBezTo>
                <a:cubicBezTo>
                  <a:pt x="3" y="81"/>
                  <a:pt x="3" y="81"/>
                  <a:pt x="3" y="81"/>
                </a:cubicBezTo>
                <a:cubicBezTo>
                  <a:pt x="2" y="81"/>
                  <a:pt x="2" y="81"/>
                  <a:pt x="2" y="81"/>
                </a:cubicBezTo>
                <a:cubicBezTo>
                  <a:pt x="1" y="86"/>
                  <a:pt x="0" y="91"/>
                  <a:pt x="0" y="96"/>
                </a:cubicBezTo>
                <a:cubicBezTo>
                  <a:pt x="0" y="113"/>
                  <a:pt x="5" y="129"/>
                  <a:pt x="12" y="143"/>
                </a:cubicBezTo>
                <a:cubicBezTo>
                  <a:pt x="13" y="145"/>
                  <a:pt x="16" y="148"/>
                  <a:pt x="17" y="148"/>
                </a:cubicBezTo>
                <a:cubicBezTo>
                  <a:pt x="16" y="149"/>
                  <a:pt x="16" y="149"/>
                  <a:pt x="17" y="150"/>
                </a:cubicBezTo>
                <a:cubicBezTo>
                  <a:pt x="28" y="168"/>
                  <a:pt x="46" y="181"/>
                  <a:pt x="67" y="188"/>
                </a:cubicBezTo>
                <a:cubicBezTo>
                  <a:pt x="69" y="189"/>
                  <a:pt x="71" y="188"/>
                  <a:pt x="73" y="188"/>
                </a:cubicBezTo>
                <a:cubicBezTo>
                  <a:pt x="73" y="189"/>
                  <a:pt x="76" y="190"/>
                  <a:pt x="78" y="191"/>
                </a:cubicBezTo>
                <a:cubicBezTo>
                  <a:pt x="84" y="192"/>
                  <a:pt x="90" y="193"/>
                  <a:pt x="96" y="193"/>
                </a:cubicBezTo>
                <a:cubicBezTo>
                  <a:pt x="103" y="193"/>
                  <a:pt x="110" y="192"/>
                  <a:pt x="116" y="190"/>
                </a:cubicBezTo>
                <a:cubicBezTo>
                  <a:pt x="118" y="190"/>
                  <a:pt x="121" y="189"/>
                  <a:pt x="122" y="188"/>
                </a:cubicBezTo>
                <a:cubicBezTo>
                  <a:pt x="122" y="188"/>
                  <a:pt x="123" y="188"/>
                  <a:pt x="124" y="188"/>
                </a:cubicBezTo>
                <a:cubicBezTo>
                  <a:pt x="148" y="181"/>
                  <a:pt x="166" y="167"/>
                  <a:pt x="177" y="149"/>
                </a:cubicBezTo>
                <a:close/>
                <a:moveTo>
                  <a:pt x="77" y="153"/>
                </a:moveTo>
                <a:cubicBezTo>
                  <a:pt x="77" y="153"/>
                  <a:pt x="77" y="153"/>
                  <a:pt x="76" y="154"/>
                </a:cubicBezTo>
                <a:cubicBezTo>
                  <a:pt x="76" y="154"/>
                  <a:pt x="76" y="154"/>
                  <a:pt x="76" y="154"/>
                </a:cubicBezTo>
                <a:cubicBezTo>
                  <a:pt x="76" y="154"/>
                  <a:pt x="76" y="155"/>
                  <a:pt x="75" y="155"/>
                </a:cubicBezTo>
                <a:cubicBezTo>
                  <a:pt x="75" y="155"/>
                  <a:pt x="75" y="155"/>
                  <a:pt x="75" y="155"/>
                </a:cubicBezTo>
                <a:cubicBezTo>
                  <a:pt x="75" y="155"/>
                  <a:pt x="75" y="156"/>
                  <a:pt x="74" y="156"/>
                </a:cubicBezTo>
                <a:cubicBezTo>
                  <a:pt x="74" y="156"/>
                  <a:pt x="74" y="156"/>
                  <a:pt x="74" y="156"/>
                </a:cubicBezTo>
                <a:cubicBezTo>
                  <a:pt x="74" y="156"/>
                  <a:pt x="74" y="156"/>
                  <a:pt x="74" y="156"/>
                </a:cubicBezTo>
                <a:cubicBezTo>
                  <a:pt x="74" y="156"/>
                  <a:pt x="74" y="156"/>
                  <a:pt x="74" y="156"/>
                </a:cubicBezTo>
                <a:cubicBezTo>
                  <a:pt x="74" y="157"/>
                  <a:pt x="74" y="157"/>
                  <a:pt x="74" y="157"/>
                </a:cubicBezTo>
                <a:cubicBezTo>
                  <a:pt x="73" y="157"/>
                  <a:pt x="73" y="158"/>
                  <a:pt x="73" y="158"/>
                </a:cubicBezTo>
                <a:cubicBezTo>
                  <a:pt x="73" y="158"/>
                  <a:pt x="73" y="158"/>
                  <a:pt x="73" y="158"/>
                </a:cubicBezTo>
                <a:cubicBezTo>
                  <a:pt x="72" y="158"/>
                  <a:pt x="72" y="159"/>
                  <a:pt x="71" y="159"/>
                </a:cubicBezTo>
                <a:cubicBezTo>
                  <a:pt x="71" y="159"/>
                  <a:pt x="71" y="159"/>
                  <a:pt x="71" y="159"/>
                </a:cubicBezTo>
                <a:cubicBezTo>
                  <a:pt x="71" y="160"/>
                  <a:pt x="70" y="160"/>
                  <a:pt x="70" y="161"/>
                </a:cubicBezTo>
                <a:cubicBezTo>
                  <a:pt x="70" y="161"/>
                  <a:pt x="69" y="161"/>
                  <a:pt x="69" y="161"/>
                </a:cubicBezTo>
                <a:cubicBezTo>
                  <a:pt x="69" y="162"/>
                  <a:pt x="69" y="162"/>
                  <a:pt x="69" y="162"/>
                </a:cubicBezTo>
                <a:cubicBezTo>
                  <a:pt x="68" y="162"/>
                  <a:pt x="68" y="163"/>
                  <a:pt x="67" y="163"/>
                </a:cubicBezTo>
                <a:cubicBezTo>
                  <a:pt x="67" y="163"/>
                  <a:pt x="67" y="163"/>
                  <a:pt x="67" y="163"/>
                </a:cubicBezTo>
                <a:cubicBezTo>
                  <a:pt x="67" y="163"/>
                  <a:pt x="67" y="163"/>
                  <a:pt x="67" y="163"/>
                </a:cubicBezTo>
                <a:cubicBezTo>
                  <a:pt x="67" y="163"/>
                  <a:pt x="67" y="164"/>
                  <a:pt x="66" y="164"/>
                </a:cubicBezTo>
                <a:cubicBezTo>
                  <a:pt x="66" y="164"/>
                  <a:pt x="66" y="164"/>
                  <a:pt x="66" y="164"/>
                </a:cubicBezTo>
                <a:cubicBezTo>
                  <a:pt x="66" y="164"/>
                  <a:pt x="66" y="165"/>
                  <a:pt x="65" y="165"/>
                </a:cubicBezTo>
                <a:cubicBezTo>
                  <a:pt x="65" y="165"/>
                  <a:pt x="65" y="165"/>
                  <a:pt x="65" y="165"/>
                </a:cubicBezTo>
                <a:cubicBezTo>
                  <a:pt x="65" y="165"/>
                  <a:pt x="65" y="165"/>
                  <a:pt x="65" y="165"/>
                </a:cubicBezTo>
                <a:cubicBezTo>
                  <a:pt x="65" y="165"/>
                  <a:pt x="65" y="165"/>
                  <a:pt x="65" y="165"/>
                </a:cubicBezTo>
                <a:cubicBezTo>
                  <a:pt x="64" y="166"/>
                  <a:pt x="64" y="166"/>
                  <a:pt x="64" y="166"/>
                </a:cubicBezTo>
                <a:cubicBezTo>
                  <a:pt x="63" y="166"/>
                  <a:pt x="63" y="166"/>
                  <a:pt x="63" y="166"/>
                </a:cubicBezTo>
                <a:cubicBezTo>
                  <a:pt x="63" y="166"/>
                  <a:pt x="63" y="166"/>
                  <a:pt x="63" y="166"/>
                </a:cubicBezTo>
                <a:cubicBezTo>
                  <a:pt x="63" y="167"/>
                  <a:pt x="63" y="167"/>
                  <a:pt x="63" y="167"/>
                </a:cubicBezTo>
                <a:cubicBezTo>
                  <a:pt x="63" y="167"/>
                  <a:pt x="63" y="167"/>
                  <a:pt x="62" y="167"/>
                </a:cubicBezTo>
                <a:cubicBezTo>
                  <a:pt x="62" y="167"/>
                  <a:pt x="62" y="167"/>
                  <a:pt x="62" y="167"/>
                </a:cubicBezTo>
                <a:cubicBezTo>
                  <a:pt x="62" y="168"/>
                  <a:pt x="62" y="168"/>
                  <a:pt x="62" y="168"/>
                </a:cubicBezTo>
                <a:cubicBezTo>
                  <a:pt x="62" y="168"/>
                  <a:pt x="62" y="168"/>
                  <a:pt x="62" y="168"/>
                </a:cubicBezTo>
                <a:cubicBezTo>
                  <a:pt x="62" y="168"/>
                  <a:pt x="61" y="168"/>
                  <a:pt x="61" y="168"/>
                </a:cubicBezTo>
                <a:cubicBezTo>
                  <a:pt x="61" y="168"/>
                  <a:pt x="61" y="168"/>
                  <a:pt x="61" y="168"/>
                </a:cubicBezTo>
                <a:cubicBezTo>
                  <a:pt x="61" y="168"/>
                  <a:pt x="61" y="168"/>
                  <a:pt x="61" y="168"/>
                </a:cubicBezTo>
                <a:cubicBezTo>
                  <a:pt x="61" y="168"/>
                  <a:pt x="61" y="168"/>
                  <a:pt x="61" y="168"/>
                </a:cubicBezTo>
                <a:cubicBezTo>
                  <a:pt x="61" y="169"/>
                  <a:pt x="60" y="169"/>
                  <a:pt x="60" y="169"/>
                </a:cubicBezTo>
                <a:cubicBezTo>
                  <a:pt x="60" y="169"/>
                  <a:pt x="60" y="169"/>
                  <a:pt x="60" y="169"/>
                </a:cubicBezTo>
                <a:cubicBezTo>
                  <a:pt x="60" y="169"/>
                  <a:pt x="60" y="169"/>
                  <a:pt x="59" y="169"/>
                </a:cubicBezTo>
                <a:cubicBezTo>
                  <a:pt x="59" y="170"/>
                  <a:pt x="59" y="170"/>
                  <a:pt x="59" y="170"/>
                </a:cubicBezTo>
                <a:cubicBezTo>
                  <a:pt x="59" y="170"/>
                  <a:pt x="58" y="170"/>
                  <a:pt x="58" y="170"/>
                </a:cubicBezTo>
                <a:cubicBezTo>
                  <a:pt x="50" y="167"/>
                  <a:pt x="30" y="155"/>
                  <a:pt x="27" y="149"/>
                </a:cubicBezTo>
                <a:cubicBezTo>
                  <a:pt x="26" y="148"/>
                  <a:pt x="26" y="147"/>
                  <a:pt x="26" y="146"/>
                </a:cubicBezTo>
                <a:cubicBezTo>
                  <a:pt x="26" y="146"/>
                  <a:pt x="26" y="146"/>
                  <a:pt x="26" y="146"/>
                </a:cubicBezTo>
                <a:cubicBezTo>
                  <a:pt x="26" y="146"/>
                  <a:pt x="26" y="146"/>
                  <a:pt x="26" y="145"/>
                </a:cubicBezTo>
                <a:cubicBezTo>
                  <a:pt x="26" y="145"/>
                  <a:pt x="26" y="145"/>
                  <a:pt x="26" y="145"/>
                </a:cubicBezTo>
                <a:cubicBezTo>
                  <a:pt x="26" y="145"/>
                  <a:pt x="26" y="145"/>
                  <a:pt x="26" y="145"/>
                </a:cubicBezTo>
                <a:cubicBezTo>
                  <a:pt x="26" y="145"/>
                  <a:pt x="26" y="145"/>
                  <a:pt x="26" y="145"/>
                </a:cubicBezTo>
                <a:cubicBezTo>
                  <a:pt x="26" y="144"/>
                  <a:pt x="26" y="144"/>
                  <a:pt x="26" y="144"/>
                </a:cubicBezTo>
                <a:cubicBezTo>
                  <a:pt x="26" y="144"/>
                  <a:pt x="26" y="144"/>
                  <a:pt x="26" y="144"/>
                </a:cubicBezTo>
                <a:cubicBezTo>
                  <a:pt x="26" y="143"/>
                  <a:pt x="26" y="143"/>
                  <a:pt x="26" y="143"/>
                </a:cubicBezTo>
                <a:cubicBezTo>
                  <a:pt x="26" y="143"/>
                  <a:pt x="25" y="143"/>
                  <a:pt x="25" y="143"/>
                </a:cubicBezTo>
                <a:cubicBezTo>
                  <a:pt x="25" y="142"/>
                  <a:pt x="25" y="142"/>
                  <a:pt x="25" y="142"/>
                </a:cubicBezTo>
                <a:cubicBezTo>
                  <a:pt x="25" y="142"/>
                  <a:pt x="25" y="141"/>
                  <a:pt x="25" y="141"/>
                </a:cubicBezTo>
                <a:cubicBezTo>
                  <a:pt x="25" y="141"/>
                  <a:pt x="25" y="141"/>
                  <a:pt x="25" y="140"/>
                </a:cubicBezTo>
                <a:cubicBezTo>
                  <a:pt x="25" y="140"/>
                  <a:pt x="25" y="140"/>
                  <a:pt x="25" y="140"/>
                </a:cubicBezTo>
                <a:cubicBezTo>
                  <a:pt x="25" y="139"/>
                  <a:pt x="25" y="138"/>
                  <a:pt x="25" y="137"/>
                </a:cubicBezTo>
                <a:cubicBezTo>
                  <a:pt x="25" y="137"/>
                  <a:pt x="25" y="137"/>
                  <a:pt x="25" y="137"/>
                </a:cubicBezTo>
                <a:cubicBezTo>
                  <a:pt x="24" y="134"/>
                  <a:pt x="24" y="130"/>
                  <a:pt x="24" y="127"/>
                </a:cubicBezTo>
                <a:cubicBezTo>
                  <a:pt x="24" y="127"/>
                  <a:pt x="24" y="127"/>
                  <a:pt x="24" y="127"/>
                </a:cubicBezTo>
                <a:cubicBezTo>
                  <a:pt x="24" y="126"/>
                  <a:pt x="24" y="126"/>
                  <a:pt x="24" y="125"/>
                </a:cubicBezTo>
                <a:cubicBezTo>
                  <a:pt x="24" y="125"/>
                  <a:pt x="24" y="125"/>
                  <a:pt x="24" y="125"/>
                </a:cubicBezTo>
                <a:cubicBezTo>
                  <a:pt x="24" y="124"/>
                  <a:pt x="24" y="124"/>
                  <a:pt x="24" y="123"/>
                </a:cubicBezTo>
                <a:cubicBezTo>
                  <a:pt x="24" y="123"/>
                  <a:pt x="24" y="123"/>
                  <a:pt x="24" y="123"/>
                </a:cubicBezTo>
                <a:cubicBezTo>
                  <a:pt x="24" y="122"/>
                  <a:pt x="24" y="122"/>
                  <a:pt x="24" y="121"/>
                </a:cubicBezTo>
                <a:cubicBezTo>
                  <a:pt x="24" y="121"/>
                  <a:pt x="24" y="121"/>
                  <a:pt x="24" y="121"/>
                </a:cubicBezTo>
                <a:cubicBezTo>
                  <a:pt x="24" y="121"/>
                  <a:pt x="24" y="120"/>
                  <a:pt x="24" y="120"/>
                </a:cubicBezTo>
                <a:cubicBezTo>
                  <a:pt x="24" y="120"/>
                  <a:pt x="24" y="120"/>
                  <a:pt x="24" y="119"/>
                </a:cubicBezTo>
                <a:cubicBezTo>
                  <a:pt x="24" y="119"/>
                  <a:pt x="24" y="119"/>
                  <a:pt x="24" y="118"/>
                </a:cubicBezTo>
                <a:cubicBezTo>
                  <a:pt x="24" y="118"/>
                  <a:pt x="24" y="118"/>
                  <a:pt x="24" y="118"/>
                </a:cubicBezTo>
                <a:cubicBezTo>
                  <a:pt x="25" y="118"/>
                  <a:pt x="25" y="117"/>
                  <a:pt x="25" y="117"/>
                </a:cubicBezTo>
                <a:cubicBezTo>
                  <a:pt x="25" y="117"/>
                  <a:pt x="26" y="117"/>
                  <a:pt x="26" y="117"/>
                </a:cubicBezTo>
                <a:cubicBezTo>
                  <a:pt x="26" y="117"/>
                  <a:pt x="27" y="117"/>
                  <a:pt x="27" y="117"/>
                </a:cubicBezTo>
                <a:cubicBezTo>
                  <a:pt x="27" y="117"/>
                  <a:pt x="27" y="117"/>
                  <a:pt x="28" y="117"/>
                </a:cubicBezTo>
                <a:cubicBezTo>
                  <a:pt x="28" y="118"/>
                  <a:pt x="28" y="118"/>
                  <a:pt x="29" y="118"/>
                </a:cubicBezTo>
                <a:cubicBezTo>
                  <a:pt x="29" y="118"/>
                  <a:pt x="29" y="118"/>
                  <a:pt x="29" y="118"/>
                </a:cubicBezTo>
                <a:cubicBezTo>
                  <a:pt x="30" y="118"/>
                  <a:pt x="30" y="118"/>
                  <a:pt x="31" y="118"/>
                </a:cubicBezTo>
                <a:cubicBezTo>
                  <a:pt x="31" y="118"/>
                  <a:pt x="31" y="118"/>
                  <a:pt x="31" y="118"/>
                </a:cubicBezTo>
                <a:cubicBezTo>
                  <a:pt x="32" y="118"/>
                  <a:pt x="32" y="118"/>
                  <a:pt x="33" y="118"/>
                </a:cubicBezTo>
                <a:cubicBezTo>
                  <a:pt x="33" y="118"/>
                  <a:pt x="33" y="118"/>
                  <a:pt x="33" y="118"/>
                </a:cubicBezTo>
                <a:cubicBezTo>
                  <a:pt x="34" y="118"/>
                  <a:pt x="35" y="118"/>
                  <a:pt x="36" y="118"/>
                </a:cubicBezTo>
                <a:cubicBezTo>
                  <a:pt x="36" y="118"/>
                  <a:pt x="36" y="118"/>
                  <a:pt x="36" y="118"/>
                </a:cubicBezTo>
                <a:cubicBezTo>
                  <a:pt x="37" y="118"/>
                  <a:pt x="38" y="119"/>
                  <a:pt x="39" y="119"/>
                </a:cubicBezTo>
                <a:cubicBezTo>
                  <a:pt x="39" y="119"/>
                  <a:pt x="39" y="119"/>
                  <a:pt x="39" y="119"/>
                </a:cubicBezTo>
                <a:cubicBezTo>
                  <a:pt x="40" y="119"/>
                  <a:pt x="41" y="119"/>
                  <a:pt x="42" y="119"/>
                </a:cubicBezTo>
                <a:cubicBezTo>
                  <a:pt x="43" y="119"/>
                  <a:pt x="43" y="119"/>
                  <a:pt x="43" y="119"/>
                </a:cubicBezTo>
                <a:cubicBezTo>
                  <a:pt x="44" y="119"/>
                  <a:pt x="45" y="119"/>
                  <a:pt x="46" y="119"/>
                </a:cubicBezTo>
                <a:cubicBezTo>
                  <a:pt x="46" y="119"/>
                  <a:pt x="46" y="119"/>
                  <a:pt x="47" y="119"/>
                </a:cubicBezTo>
                <a:cubicBezTo>
                  <a:pt x="47" y="119"/>
                  <a:pt x="48" y="119"/>
                  <a:pt x="49" y="119"/>
                </a:cubicBezTo>
                <a:cubicBezTo>
                  <a:pt x="49" y="119"/>
                  <a:pt x="49" y="119"/>
                  <a:pt x="50" y="119"/>
                </a:cubicBezTo>
                <a:cubicBezTo>
                  <a:pt x="50" y="119"/>
                  <a:pt x="50" y="119"/>
                  <a:pt x="50" y="119"/>
                </a:cubicBezTo>
                <a:cubicBezTo>
                  <a:pt x="51" y="119"/>
                  <a:pt x="52" y="119"/>
                  <a:pt x="53" y="119"/>
                </a:cubicBezTo>
                <a:cubicBezTo>
                  <a:pt x="53" y="119"/>
                  <a:pt x="53" y="119"/>
                  <a:pt x="53" y="119"/>
                </a:cubicBezTo>
                <a:cubicBezTo>
                  <a:pt x="53" y="119"/>
                  <a:pt x="53" y="119"/>
                  <a:pt x="53" y="119"/>
                </a:cubicBezTo>
                <a:cubicBezTo>
                  <a:pt x="54" y="119"/>
                  <a:pt x="55" y="119"/>
                  <a:pt x="55" y="119"/>
                </a:cubicBezTo>
                <a:cubicBezTo>
                  <a:pt x="56" y="119"/>
                  <a:pt x="56" y="119"/>
                  <a:pt x="56" y="119"/>
                </a:cubicBezTo>
                <a:cubicBezTo>
                  <a:pt x="57" y="119"/>
                  <a:pt x="58" y="119"/>
                  <a:pt x="59" y="119"/>
                </a:cubicBezTo>
                <a:cubicBezTo>
                  <a:pt x="59" y="120"/>
                  <a:pt x="60" y="121"/>
                  <a:pt x="60" y="122"/>
                </a:cubicBezTo>
                <a:cubicBezTo>
                  <a:pt x="60" y="122"/>
                  <a:pt x="60" y="122"/>
                  <a:pt x="60" y="122"/>
                </a:cubicBezTo>
                <a:cubicBezTo>
                  <a:pt x="61" y="123"/>
                  <a:pt x="61" y="124"/>
                  <a:pt x="61" y="124"/>
                </a:cubicBezTo>
                <a:cubicBezTo>
                  <a:pt x="62" y="125"/>
                  <a:pt x="62" y="125"/>
                  <a:pt x="62" y="126"/>
                </a:cubicBezTo>
                <a:cubicBezTo>
                  <a:pt x="62" y="126"/>
                  <a:pt x="62" y="127"/>
                  <a:pt x="63" y="127"/>
                </a:cubicBezTo>
                <a:cubicBezTo>
                  <a:pt x="63" y="128"/>
                  <a:pt x="64" y="129"/>
                  <a:pt x="64" y="130"/>
                </a:cubicBezTo>
                <a:cubicBezTo>
                  <a:pt x="64" y="130"/>
                  <a:pt x="64" y="130"/>
                  <a:pt x="65" y="130"/>
                </a:cubicBezTo>
                <a:cubicBezTo>
                  <a:pt x="65" y="132"/>
                  <a:pt x="66" y="133"/>
                  <a:pt x="67" y="134"/>
                </a:cubicBezTo>
                <a:cubicBezTo>
                  <a:pt x="67" y="134"/>
                  <a:pt x="67" y="134"/>
                  <a:pt x="67" y="134"/>
                </a:cubicBezTo>
                <a:cubicBezTo>
                  <a:pt x="68" y="137"/>
                  <a:pt x="70" y="140"/>
                  <a:pt x="72" y="142"/>
                </a:cubicBezTo>
                <a:cubicBezTo>
                  <a:pt x="72" y="142"/>
                  <a:pt x="72" y="142"/>
                  <a:pt x="72" y="142"/>
                </a:cubicBezTo>
                <a:cubicBezTo>
                  <a:pt x="72" y="143"/>
                  <a:pt x="73" y="144"/>
                  <a:pt x="73" y="144"/>
                </a:cubicBezTo>
                <a:cubicBezTo>
                  <a:pt x="73" y="145"/>
                  <a:pt x="73" y="145"/>
                  <a:pt x="74" y="145"/>
                </a:cubicBezTo>
                <a:cubicBezTo>
                  <a:pt x="74" y="145"/>
                  <a:pt x="74" y="146"/>
                  <a:pt x="74" y="146"/>
                </a:cubicBezTo>
                <a:cubicBezTo>
                  <a:pt x="76" y="148"/>
                  <a:pt x="77" y="150"/>
                  <a:pt x="78" y="152"/>
                </a:cubicBezTo>
                <a:cubicBezTo>
                  <a:pt x="78" y="152"/>
                  <a:pt x="77" y="152"/>
                  <a:pt x="77" y="153"/>
                </a:cubicBezTo>
                <a:close/>
                <a:moveTo>
                  <a:pt x="116" y="84"/>
                </a:moveTo>
                <a:cubicBezTo>
                  <a:pt x="116" y="84"/>
                  <a:pt x="115" y="84"/>
                  <a:pt x="115" y="84"/>
                </a:cubicBezTo>
                <a:cubicBezTo>
                  <a:pt x="114" y="84"/>
                  <a:pt x="114" y="84"/>
                  <a:pt x="114" y="84"/>
                </a:cubicBezTo>
                <a:cubicBezTo>
                  <a:pt x="113" y="84"/>
                  <a:pt x="113" y="84"/>
                  <a:pt x="112" y="84"/>
                </a:cubicBezTo>
                <a:cubicBezTo>
                  <a:pt x="112" y="84"/>
                  <a:pt x="112" y="84"/>
                  <a:pt x="112" y="84"/>
                </a:cubicBezTo>
                <a:cubicBezTo>
                  <a:pt x="111" y="84"/>
                  <a:pt x="111" y="84"/>
                  <a:pt x="110" y="84"/>
                </a:cubicBezTo>
                <a:cubicBezTo>
                  <a:pt x="110" y="84"/>
                  <a:pt x="110" y="84"/>
                  <a:pt x="110" y="84"/>
                </a:cubicBezTo>
                <a:cubicBezTo>
                  <a:pt x="109" y="84"/>
                  <a:pt x="109" y="84"/>
                  <a:pt x="109" y="84"/>
                </a:cubicBezTo>
                <a:cubicBezTo>
                  <a:pt x="109" y="84"/>
                  <a:pt x="108" y="84"/>
                  <a:pt x="108" y="84"/>
                </a:cubicBezTo>
                <a:cubicBezTo>
                  <a:pt x="107" y="84"/>
                  <a:pt x="107" y="84"/>
                  <a:pt x="107" y="84"/>
                </a:cubicBezTo>
                <a:cubicBezTo>
                  <a:pt x="107" y="84"/>
                  <a:pt x="107" y="84"/>
                  <a:pt x="107" y="84"/>
                </a:cubicBezTo>
                <a:cubicBezTo>
                  <a:pt x="106" y="84"/>
                  <a:pt x="105" y="84"/>
                  <a:pt x="104" y="84"/>
                </a:cubicBezTo>
                <a:cubicBezTo>
                  <a:pt x="103" y="84"/>
                  <a:pt x="103" y="84"/>
                  <a:pt x="103" y="84"/>
                </a:cubicBezTo>
                <a:cubicBezTo>
                  <a:pt x="102" y="84"/>
                  <a:pt x="101" y="84"/>
                  <a:pt x="100" y="84"/>
                </a:cubicBezTo>
                <a:cubicBezTo>
                  <a:pt x="100" y="84"/>
                  <a:pt x="100" y="84"/>
                  <a:pt x="100" y="84"/>
                </a:cubicBezTo>
                <a:cubicBezTo>
                  <a:pt x="99" y="84"/>
                  <a:pt x="99" y="84"/>
                  <a:pt x="99" y="84"/>
                </a:cubicBezTo>
                <a:cubicBezTo>
                  <a:pt x="99" y="84"/>
                  <a:pt x="98" y="84"/>
                  <a:pt x="97" y="84"/>
                </a:cubicBezTo>
                <a:cubicBezTo>
                  <a:pt x="95" y="84"/>
                  <a:pt x="95" y="84"/>
                  <a:pt x="95" y="84"/>
                </a:cubicBezTo>
                <a:cubicBezTo>
                  <a:pt x="95" y="84"/>
                  <a:pt x="94" y="84"/>
                  <a:pt x="94" y="84"/>
                </a:cubicBezTo>
                <a:cubicBezTo>
                  <a:pt x="93" y="84"/>
                  <a:pt x="92" y="84"/>
                  <a:pt x="91" y="84"/>
                </a:cubicBezTo>
                <a:cubicBezTo>
                  <a:pt x="91" y="84"/>
                  <a:pt x="90" y="84"/>
                  <a:pt x="90" y="84"/>
                </a:cubicBezTo>
                <a:cubicBezTo>
                  <a:pt x="89" y="84"/>
                  <a:pt x="88" y="84"/>
                  <a:pt x="87" y="84"/>
                </a:cubicBezTo>
                <a:cubicBezTo>
                  <a:pt x="87" y="84"/>
                  <a:pt x="86" y="84"/>
                  <a:pt x="86" y="84"/>
                </a:cubicBezTo>
                <a:cubicBezTo>
                  <a:pt x="85" y="84"/>
                  <a:pt x="84" y="84"/>
                  <a:pt x="83" y="84"/>
                </a:cubicBezTo>
                <a:cubicBezTo>
                  <a:pt x="83" y="84"/>
                  <a:pt x="83" y="84"/>
                  <a:pt x="82" y="84"/>
                </a:cubicBezTo>
                <a:cubicBezTo>
                  <a:pt x="82" y="84"/>
                  <a:pt x="82" y="84"/>
                  <a:pt x="82" y="84"/>
                </a:cubicBezTo>
                <a:cubicBezTo>
                  <a:pt x="82" y="84"/>
                  <a:pt x="82" y="84"/>
                  <a:pt x="82" y="84"/>
                </a:cubicBezTo>
                <a:cubicBezTo>
                  <a:pt x="81" y="84"/>
                  <a:pt x="81" y="84"/>
                  <a:pt x="80" y="84"/>
                </a:cubicBezTo>
                <a:cubicBezTo>
                  <a:pt x="80" y="84"/>
                  <a:pt x="79" y="84"/>
                  <a:pt x="79" y="84"/>
                </a:cubicBezTo>
                <a:cubicBezTo>
                  <a:pt x="74" y="78"/>
                  <a:pt x="67" y="60"/>
                  <a:pt x="66" y="50"/>
                </a:cubicBezTo>
                <a:cubicBezTo>
                  <a:pt x="74" y="42"/>
                  <a:pt x="89" y="32"/>
                  <a:pt x="98" y="30"/>
                </a:cubicBezTo>
                <a:cubicBezTo>
                  <a:pt x="99" y="30"/>
                  <a:pt x="99" y="30"/>
                  <a:pt x="100" y="30"/>
                </a:cubicBezTo>
                <a:cubicBezTo>
                  <a:pt x="100" y="30"/>
                  <a:pt x="100" y="30"/>
                  <a:pt x="100" y="30"/>
                </a:cubicBezTo>
                <a:cubicBezTo>
                  <a:pt x="100" y="30"/>
                  <a:pt x="100" y="30"/>
                  <a:pt x="100" y="30"/>
                </a:cubicBezTo>
                <a:cubicBezTo>
                  <a:pt x="100" y="30"/>
                  <a:pt x="100" y="30"/>
                  <a:pt x="100" y="30"/>
                </a:cubicBezTo>
                <a:cubicBezTo>
                  <a:pt x="100" y="30"/>
                  <a:pt x="101" y="30"/>
                  <a:pt x="101" y="30"/>
                </a:cubicBezTo>
                <a:cubicBezTo>
                  <a:pt x="101" y="30"/>
                  <a:pt x="101" y="31"/>
                  <a:pt x="101" y="31"/>
                </a:cubicBezTo>
                <a:cubicBezTo>
                  <a:pt x="101" y="31"/>
                  <a:pt x="101" y="31"/>
                  <a:pt x="102" y="31"/>
                </a:cubicBezTo>
                <a:cubicBezTo>
                  <a:pt x="102" y="31"/>
                  <a:pt x="102" y="31"/>
                  <a:pt x="102" y="31"/>
                </a:cubicBezTo>
                <a:cubicBezTo>
                  <a:pt x="102" y="31"/>
                  <a:pt x="102" y="31"/>
                  <a:pt x="102" y="31"/>
                </a:cubicBezTo>
                <a:cubicBezTo>
                  <a:pt x="103" y="31"/>
                  <a:pt x="103" y="31"/>
                  <a:pt x="103" y="31"/>
                </a:cubicBezTo>
                <a:cubicBezTo>
                  <a:pt x="103" y="31"/>
                  <a:pt x="103" y="31"/>
                  <a:pt x="103" y="31"/>
                </a:cubicBezTo>
                <a:cubicBezTo>
                  <a:pt x="106" y="33"/>
                  <a:pt x="109" y="34"/>
                  <a:pt x="111" y="36"/>
                </a:cubicBezTo>
                <a:cubicBezTo>
                  <a:pt x="112" y="36"/>
                  <a:pt x="112" y="36"/>
                  <a:pt x="112" y="36"/>
                </a:cubicBezTo>
                <a:cubicBezTo>
                  <a:pt x="113" y="37"/>
                  <a:pt x="114" y="37"/>
                  <a:pt x="115" y="38"/>
                </a:cubicBezTo>
                <a:cubicBezTo>
                  <a:pt x="115" y="38"/>
                  <a:pt x="115" y="38"/>
                  <a:pt x="115" y="38"/>
                </a:cubicBezTo>
                <a:cubicBezTo>
                  <a:pt x="116" y="39"/>
                  <a:pt x="117" y="39"/>
                  <a:pt x="118" y="40"/>
                </a:cubicBezTo>
                <a:cubicBezTo>
                  <a:pt x="118" y="40"/>
                  <a:pt x="118" y="40"/>
                  <a:pt x="118" y="40"/>
                </a:cubicBezTo>
                <a:cubicBezTo>
                  <a:pt x="119" y="41"/>
                  <a:pt x="120" y="42"/>
                  <a:pt x="121" y="42"/>
                </a:cubicBezTo>
                <a:cubicBezTo>
                  <a:pt x="122" y="43"/>
                  <a:pt x="122" y="43"/>
                  <a:pt x="122" y="43"/>
                </a:cubicBezTo>
                <a:cubicBezTo>
                  <a:pt x="123" y="44"/>
                  <a:pt x="124" y="44"/>
                  <a:pt x="125" y="45"/>
                </a:cubicBezTo>
                <a:cubicBezTo>
                  <a:pt x="125" y="45"/>
                  <a:pt x="125" y="45"/>
                  <a:pt x="125" y="45"/>
                </a:cubicBezTo>
                <a:cubicBezTo>
                  <a:pt x="126" y="46"/>
                  <a:pt x="127" y="47"/>
                  <a:pt x="128" y="48"/>
                </a:cubicBezTo>
                <a:cubicBezTo>
                  <a:pt x="128" y="48"/>
                  <a:pt x="128" y="48"/>
                  <a:pt x="129" y="48"/>
                </a:cubicBezTo>
                <a:cubicBezTo>
                  <a:pt x="129" y="49"/>
                  <a:pt x="130" y="50"/>
                  <a:pt x="131" y="51"/>
                </a:cubicBezTo>
                <a:cubicBezTo>
                  <a:pt x="131" y="51"/>
                  <a:pt x="131" y="52"/>
                  <a:pt x="131" y="52"/>
                </a:cubicBezTo>
                <a:cubicBezTo>
                  <a:pt x="131" y="53"/>
                  <a:pt x="131" y="53"/>
                  <a:pt x="131" y="53"/>
                </a:cubicBezTo>
                <a:cubicBezTo>
                  <a:pt x="131" y="54"/>
                  <a:pt x="130" y="54"/>
                  <a:pt x="130" y="55"/>
                </a:cubicBezTo>
                <a:cubicBezTo>
                  <a:pt x="130" y="55"/>
                  <a:pt x="130" y="55"/>
                  <a:pt x="130" y="55"/>
                </a:cubicBezTo>
                <a:cubicBezTo>
                  <a:pt x="130" y="56"/>
                  <a:pt x="130" y="56"/>
                  <a:pt x="130" y="57"/>
                </a:cubicBezTo>
                <a:cubicBezTo>
                  <a:pt x="130" y="57"/>
                  <a:pt x="130" y="57"/>
                  <a:pt x="130" y="57"/>
                </a:cubicBezTo>
                <a:cubicBezTo>
                  <a:pt x="129" y="58"/>
                  <a:pt x="129" y="59"/>
                  <a:pt x="129" y="59"/>
                </a:cubicBezTo>
                <a:cubicBezTo>
                  <a:pt x="129" y="60"/>
                  <a:pt x="129" y="60"/>
                  <a:pt x="129" y="60"/>
                </a:cubicBezTo>
                <a:cubicBezTo>
                  <a:pt x="129" y="60"/>
                  <a:pt x="128" y="61"/>
                  <a:pt x="128" y="62"/>
                </a:cubicBezTo>
                <a:cubicBezTo>
                  <a:pt x="128" y="62"/>
                  <a:pt x="128" y="62"/>
                  <a:pt x="128" y="62"/>
                </a:cubicBezTo>
                <a:cubicBezTo>
                  <a:pt x="128" y="63"/>
                  <a:pt x="128" y="64"/>
                  <a:pt x="127" y="65"/>
                </a:cubicBezTo>
                <a:cubicBezTo>
                  <a:pt x="127" y="65"/>
                  <a:pt x="127" y="65"/>
                  <a:pt x="127" y="65"/>
                </a:cubicBezTo>
                <a:cubicBezTo>
                  <a:pt x="127" y="67"/>
                  <a:pt x="126" y="69"/>
                  <a:pt x="126" y="70"/>
                </a:cubicBezTo>
                <a:cubicBezTo>
                  <a:pt x="126" y="71"/>
                  <a:pt x="126" y="71"/>
                  <a:pt x="125" y="71"/>
                </a:cubicBezTo>
                <a:cubicBezTo>
                  <a:pt x="125" y="71"/>
                  <a:pt x="125" y="71"/>
                  <a:pt x="125" y="71"/>
                </a:cubicBezTo>
                <a:cubicBezTo>
                  <a:pt x="125" y="71"/>
                  <a:pt x="125" y="72"/>
                  <a:pt x="125" y="72"/>
                </a:cubicBezTo>
                <a:cubicBezTo>
                  <a:pt x="125" y="72"/>
                  <a:pt x="125" y="72"/>
                  <a:pt x="125" y="72"/>
                </a:cubicBezTo>
                <a:cubicBezTo>
                  <a:pt x="125" y="72"/>
                  <a:pt x="125" y="73"/>
                  <a:pt x="125" y="73"/>
                </a:cubicBezTo>
                <a:cubicBezTo>
                  <a:pt x="125" y="73"/>
                  <a:pt x="125" y="73"/>
                  <a:pt x="125" y="73"/>
                </a:cubicBezTo>
                <a:cubicBezTo>
                  <a:pt x="125" y="74"/>
                  <a:pt x="125" y="74"/>
                  <a:pt x="124" y="74"/>
                </a:cubicBezTo>
                <a:cubicBezTo>
                  <a:pt x="124" y="74"/>
                  <a:pt x="124" y="74"/>
                  <a:pt x="124" y="74"/>
                </a:cubicBezTo>
                <a:cubicBezTo>
                  <a:pt x="124" y="75"/>
                  <a:pt x="124" y="75"/>
                  <a:pt x="124" y="75"/>
                </a:cubicBezTo>
                <a:cubicBezTo>
                  <a:pt x="124" y="75"/>
                  <a:pt x="124" y="75"/>
                  <a:pt x="124" y="75"/>
                </a:cubicBezTo>
                <a:cubicBezTo>
                  <a:pt x="124" y="76"/>
                  <a:pt x="124" y="76"/>
                  <a:pt x="124" y="76"/>
                </a:cubicBezTo>
                <a:cubicBezTo>
                  <a:pt x="124" y="76"/>
                  <a:pt x="124" y="76"/>
                  <a:pt x="124" y="76"/>
                </a:cubicBezTo>
                <a:cubicBezTo>
                  <a:pt x="124" y="77"/>
                  <a:pt x="123" y="77"/>
                  <a:pt x="123" y="78"/>
                </a:cubicBezTo>
                <a:cubicBezTo>
                  <a:pt x="123" y="78"/>
                  <a:pt x="123" y="78"/>
                  <a:pt x="123" y="78"/>
                </a:cubicBezTo>
                <a:cubicBezTo>
                  <a:pt x="123" y="78"/>
                  <a:pt x="123" y="79"/>
                  <a:pt x="122" y="80"/>
                </a:cubicBezTo>
                <a:cubicBezTo>
                  <a:pt x="122" y="80"/>
                  <a:pt x="122" y="80"/>
                  <a:pt x="122" y="80"/>
                </a:cubicBezTo>
                <a:cubicBezTo>
                  <a:pt x="122" y="81"/>
                  <a:pt x="122" y="81"/>
                  <a:pt x="122" y="81"/>
                </a:cubicBezTo>
                <a:cubicBezTo>
                  <a:pt x="122" y="81"/>
                  <a:pt x="122" y="81"/>
                  <a:pt x="122" y="81"/>
                </a:cubicBezTo>
                <a:cubicBezTo>
                  <a:pt x="122" y="82"/>
                  <a:pt x="122" y="82"/>
                  <a:pt x="121" y="82"/>
                </a:cubicBezTo>
                <a:cubicBezTo>
                  <a:pt x="121" y="82"/>
                  <a:pt x="121" y="82"/>
                  <a:pt x="121" y="82"/>
                </a:cubicBezTo>
                <a:cubicBezTo>
                  <a:pt x="121" y="82"/>
                  <a:pt x="121" y="83"/>
                  <a:pt x="121" y="83"/>
                </a:cubicBezTo>
                <a:cubicBezTo>
                  <a:pt x="121" y="83"/>
                  <a:pt x="121" y="83"/>
                  <a:pt x="121" y="83"/>
                </a:cubicBezTo>
                <a:cubicBezTo>
                  <a:pt x="121" y="84"/>
                  <a:pt x="120" y="84"/>
                  <a:pt x="120" y="85"/>
                </a:cubicBezTo>
                <a:cubicBezTo>
                  <a:pt x="120" y="85"/>
                  <a:pt x="119" y="85"/>
                  <a:pt x="118" y="85"/>
                </a:cubicBezTo>
                <a:cubicBezTo>
                  <a:pt x="118" y="85"/>
                  <a:pt x="117" y="84"/>
                  <a:pt x="116" y="84"/>
                </a:cubicBezTo>
                <a:close/>
                <a:moveTo>
                  <a:pt x="167" y="152"/>
                </a:moveTo>
                <a:cubicBezTo>
                  <a:pt x="167" y="153"/>
                  <a:pt x="166" y="153"/>
                  <a:pt x="165" y="154"/>
                </a:cubicBezTo>
                <a:cubicBezTo>
                  <a:pt x="165" y="154"/>
                  <a:pt x="165" y="154"/>
                  <a:pt x="165" y="154"/>
                </a:cubicBezTo>
                <a:cubicBezTo>
                  <a:pt x="163" y="156"/>
                  <a:pt x="160" y="159"/>
                  <a:pt x="156" y="162"/>
                </a:cubicBezTo>
                <a:cubicBezTo>
                  <a:pt x="156" y="162"/>
                  <a:pt x="156" y="162"/>
                  <a:pt x="156" y="162"/>
                </a:cubicBezTo>
                <a:cubicBezTo>
                  <a:pt x="156" y="162"/>
                  <a:pt x="156" y="162"/>
                  <a:pt x="156" y="162"/>
                </a:cubicBezTo>
                <a:cubicBezTo>
                  <a:pt x="151" y="166"/>
                  <a:pt x="145" y="169"/>
                  <a:pt x="138" y="171"/>
                </a:cubicBezTo>
                <a:cubicBezTo>
                  <a:pt x="138" y="171"/>
                  <a:pt x="138" y="171"/>
                  <a:pt x="138" y="171"/>
                </a:cubicBezTo>
                <a:cubicBezTo>
                  <a:pt x="138" y="171"/>
                  <a:pt x="138" y="171"/>
                  <a:pt x="138" y="171"/>
                </a:cubicBezTo>
                <a:cubicBezTo>
                  <a:pt x="138" y="171"/>
                  <a:pt x="138" y="171"/>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7" y="170"/>
                  <a:pt x="137" y="170"/>
                  <a:pt x="137" y="170"/>
                </a:cubicBezTo>
                <a:cubicBezTo>
                  <a:pt x="136" y="170"/>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6" y="169"/>
                </a:cubicBezTo>
                <a:cubicBezTo>
                  <a:pt x="136" y="169"/>
                  <a:pt x="136" y="169"/>
                  <a:pt x="135" y="169"/>
                </a:cubicBezTo>
                <a:cubicBezTo>
                  <a:pt x="135" y="169"/>
                  <a:pt x="135" y="169"/>
                  <a:pt x="135" y="169"/>
                </a:cubicBezTo>
                <a:cubicBezTo>
                  <a:pt x="135" y="169"/>
                  <a:pt x="135" y="169"/>
                  <a:pt x="135" y="169"/>
                </a:cubicBezTo>
                <a:cubicBezTo>
                  <a:pt x="135" y="168"/>
                  <a:pt x="135" y="168"/>
                  <a:pt x="135" y="168"/>
                </a:cubicBezTo>
                <a:cubicBezTo>
                  <a:pt x="134" y="168"/>
                  <a:pt x="134" y="168"/>
                  <a:pt x="134" y="168"/>
                </a:cubicBezTo>
                <a:cubicBezTo>
                  <a:pt x="134" y="168"/>
                  <a:pt x="134" y="168"/>
                  <a:pt x="134" y="168"/>
                </a:cubicBezTo>
                <a:cubicBezTo>
                  <a:pt x="134" y="168"/>
                  <a:pt x="134" y="168"/>
                  <a:pt x="134" y="168"/>
                </a:cubicBezTo>
                <a:cubicBezTo>
                  <a:pt x="134" y="168"/>
                  <a:pt x="134" y="167"/>
                  <a:pt x="134" y="167"/>
                </a:cubicBezTo>
                <a:cubicBezTo>
                  <a:pt x="134" y="167"/>
                  <a:pt x="134" y="167"/>
                  <a:pt x="134" y="167"/>
                </a:cubicBezTo>
                <a:cubicBezTo>
                  <a:pt x="134" y="167"/>
                  <a:pt x="134" y="167"/>
                  <a:pt x="134" y="167"/>
                </a:cubicBezTo>
                <a:cubicBezTo>
                  <a:pt x="134" y="167"/>
                  <a:pt x="133" y="167"/>
                  <a:pt x="133" y="167"/>
                </a:cubicBezTo>
                <a:cubicBezTo>
                  <a:pt x="133" y="167"/>
                  <a:pt x="133" y="167"/>
                  <a:pt x="133" y="167"/>
                </a:cubicBezTo>
                <a:cubicBezTo>
                  <a:pt x="133" y="166"/>
                  <a:pt x="133" y="166"/>
                  <a:pt x="132" y="166"/>
                </a:cubicBezTo>
                <a:cubicBezTo>
                  <a:pt x="132" y="166"/>
                  <a:pt x="132" y="166"/>
                  <a:pt x="131" y="165"/>
                </a:cubicBezTo>
                <a:cubicBezTo>
                  <a:pt x="131" y="165"/>
                  <a:pt x="131" y="165"/>
                  <a:pt x="131" y="165"/>
                </a:cubicBezTo>
                <a:cubicBezTo>
                  <a:pt x="131" y="165"/>
                  <a:pt x="130" y="164"/>
                  <a:pt x="130" y="164"/>
                </a:cubicBezTo>
                <a:cubicBezTo>
                  <a:pt x="129" y="163"/>
                  <a:pt x="129" y="163"/>
                  <a:pt x="129" y="163"/>
                </a:cubicBezTo>
                <a:cubicBezTo>
                  <a:pt x="129" y="163"/>
                  <a:pt x="129" y="163"/>
                  <a:pt x="129" y="163"/>
                </a:cubicBezTo>
                <a:cubicBezTo>
                  <a:pt x="129" y="163"/>
                  <a:pt x="128" y="162"/>
                  <a:pt x="128" y="162"/>
                </a:cubicBezTo>
                <a:cubicBezTo>
                  <a:pt x="128" y="162"/>
                  <a:pt x="128" y="162"/>
                  <a:pt x="128" y="162"/>
                </a:cubicBezTo>
                <a:cubicBezTo>
                  <a:pt x="128" y="162"/>
                  <a:pt x="128" y="162"/>
                  <a:pt x="128" y="162"/>
                </a:cubicBezTo>
                <a:cubicBezTo>
                  <a:pt x="126" y="160"/>
                  <a:pt x="125" y="159"/>
                  <a:pt x="124" y="158"/>
                </a:cubicBezTo>
                <a:cubicBezTo>
                  <a:pt x="124" y="158"/>
                  <a:pt x="124" y="158"/>
                  <a:pt x="124" y="158"/>
                </a:cubicBezTo>
                <a:cubicBezTo>
                  <a:pt x="124" y="158"/>
                  <a:pt x="124" y="158"/>
                  <a:pt x="124" y="158"/>
                </a:cubicBezTo>
                <a:cubicBezTo>
                  <a:pt x="123" y="157"/>
                  <a:pt x="123" y="157"/>
                  <a:pt x="122" y="156"/>
                </a:cubicBezTo>
                <a:cubicBezTo>
                  <a:pt x="122" y="156"/>
                  <a:pt x="122" y="156"/>
                  <a:pt x="122" y="156"/>
                </a:cubicBezTo>
                <a:cubicBezTo>
                  <a:pt x="122" y="156"/>
                  <a:pt x="122" y="155"/>
                  <a:pt x="121" y="155"/>
                </a:cubicBezTo>
                <a:cubicBezTo>
                  <a:pt x="121" y="155"/>
                  <a:pt x="121" y="155"/>
                  <a:pt x="121" y="155"/>
                </a:cubicBezTo>
                <a:cubicBezTo>
                  <a:pt x="121" y="154"/>
                  <a:pt x="121" y="154"/>
                  <a:pt x="120" y="154"/>
                </a:cubicBezTo>
                <a:cubicBezTo>
                  <a:pt x="120" y="154"/>
                  <a:pt x="120" y="153"/>
                  <a:pt x="120" y="153"/>
                </a:cubicBezTo>
                <a:cubicBezTo>
                  <a:pt x="120" y="153"/>
                  <a:pt x="119" y="153"/>
                  <a:pt x="119" y="152"/>
                </a:cubicBezTo>
                <a:cubicBezTo>
                  <a:pt x="119" y="152"/>
                  <a:pt x="119" y="152"/>
                  <a:pt x="120" y="152"/>
                </a:cubicBezTo>
                <a:cubicBezTo>
                  <a:pt x="120" y="152"/>
                  <a:pt x="120" y="152"/>
                  <a:pt x="120" y="152"/>
                </a:cubicBezTo>
                <a:cubicBezTo>
                  <a:pt x="124" y="147"/>
                  <a:pt x="130" y="139"/>
                  <a:pt x="134" y="131"/>
                </a:cubicBezTo>
                <a:cubicBezTo>
                  <a:pt x="134" y="131"/>
                  <a:pt x="134" y="131"/>
                  <a:pt x="134" y="131"/>
                </a:cubicBezTo>
                <a:cubicBezTo>
                  <a:pt x="134" y="130"/>
                  <a:pt x="135" y="130"/>
                  <a:pt x="135" y="129"/>
                </a:cubicBezTo>
                <a:cubicBezTo>
                  <a:pt x="135" y="129"/>
                  <a:pt x="135" y="129"/>
                  <a:pt x="136" y="128"/>
                </a:cubicBezTo>
                <a:cubicBezTo>
                  <a:pt x="136" y="128"/>
                  <a:pt x="136" y="128"/>
                  <a:pt x="136" y="127"/>
                </a:cubicBezTo>
                <a:cubicBezTo>
                  <a:pt x="136" y="127"/>
                  <a:pt x="137" y="127"/>
                  <a:pt x="137" y="126"/>
                </a:cubicBezTo>
                <a:cubicBezTo>
                  <a:pt x="137" y="126"/>
                  <a:pt x="137" y="126"/>
                  <a:pt x="137" y="125"/>
                </a:cubicBezTo>
                <a:cubicBezTo>
                  <a:pt x="138" y="125"/>
                  <a:pt x="138" y="124"/>
                  <a:pt x="138" y="124"/>
                </a:cubicBezTo>
                <a:cubicBezTo>
                  <a:pt x="138" y="124"/>
                  <a:pt x="138" y="123"/>
                  <a:pt x="138" y="123"/>
                </a:cubicBezTo>
                <a:cubicBezTo>
                  <a:pt x="139" y="123"/>
                  <a:pt x="139" y="122"/>
                  <a:pt x="139" y="122"/>
                </a:cubicBezTo>
                <a:cubicBezTo>
                  <a:pt x="139" y="122"/>
                  <a:pt x="139" y="121"/>
                  <a:pt x="139" y="121"/>
                </a:cubicBezTo>
                <a:cubicBezTo>
                  <a:pt x="140" y="121"/>
                  <a:pt x="140" y="120"/>
                  <a:pt x="140" y="120"/>
                </a:cubicBezTo>
                <a:cubicBezTo>
                  <a:pt x="141" y="120"/>
                  <a:pt x="141" y="120"/>
                  <a:pt x="142" y="120"/>
                </a:cubicBezTo>
                <a:cubicBezTo>
                  <a:pt x="142" y="120"/>
                  <a:pt x="142" y="120"/>
                  <a:pt x="142" y="120"/>
                </a:cubicBezTo>
                <a:cubicBezTo>
                  <a:pt x="143" y="120"/>
                  <a:pt x="143" y="120"/>
                  <a:pt x="143" y="120"/>
                </a:cubicBezTo>
                <a:cubicBezTo>
                  <a:pt x="143" y="120"/>
                  <a:pt x="144" y="120"/>
                  <a:pt x="144" y="120"/>
                </a:cubicBezTo>
                <a:cubicBezTo>
                  <a:pt x="144" y="120"/>
                  <a:pt x="144" y="120"/>
                  <a:pt x="144" y="120"/>
                </a:cubicBezTo>
                <a:cubicBezTo>
                  <a:pt x="145" y="120"/>
                  <a:pt x="145" y="120"/>
                  <a:pt x="146" y="120"/>
                </a:cubicBezTo>
                <a:cubicBezTo>
                  <a:pt x="146" y="120"/>
                  <a:pt x="146" y="120"/>
                  <a:pt x="146" y="120"/>
                </a:cubicBezTo>
                <a:cubicBezTo>
                  <a:pt x="147" y="120"/>
                  <a:pt x="147" y="120"/>
                  <a:pt x="148" y="120"/>
                </a:cubicBezTo>
                <a:cubicBezTo>
                  <a:pt x="148" y="120"/>
                  <a:pt x="148" y="120"/>
                  <a:pt x="148" y="120"/>
                </a:cubicBezTo>
                <a:cubicBezTo>
                  <a:pt x="148" y="120"/>
                  <a:pt x="148" y="120"/>
                  <a:pt x="149" y="120"/>
                </a:cubicBezTo>
                <a:cubicBezTo>
                  <a:pt x="152" y="120"/>
                  <a:pt x="155" y="120"/>
                  <a:pt x="158" y="120"/>
                </a:cubicBezTo>
                <a:cubicBezTo>
                  <a:pt x="160" y="120"/>
                  <a:pt x="162" y="120"/>
                  <a:pt x="163" y="120"/>
                </a:cubicBezTo>
                <a:cubicBezTo>
                  <a:pt x="164" y="120"/>
                  <a:pt x="166" y="120"/>
                  <a:pt x="166" y="120"/>
                </a:cubicBezTo>
                <a:cubicBezTo>
                  <a:pt x="167" y="120"/>
                  <a:pt x="167" y="120"/>
                  <a:pt x="167" y="120"/>
                </a:cubicBezTo>
                <a:cubicBezTo>
                  <a:pt x="168" y="120"/>
                  <a:pt x="169" y="120"/>
                  <a:pt x="170" y="120"/>
                </a:cubicBezTo>
                <a:cubicBezTo>
                  <a:pt x="170" y="120"/>
                  <a:pt x="170" y="120"/>
                  <a:pt x="170" y="120"/>
                </a:cubicBezTo>
                <a:cubicBezTo>
                  <a:pt x="170" y="120"/>
                  <a:pt x="171" y="120"/>
                  <a:pt x="171" y="120"/>
                </a:cubicBezTo>
                <a:cubicBezTo>
                  <a:pt x="171" y="122"/>
                  <a:pt x="172" y="124"/>
                  <a:pt x="172" y="126"/>
                </a:cubicBezTo>
                <a:cubicBezTo>
                  <a:pt x="172" y="126"/>
                  <a:pt x="172" y="126"/>
                  <a:pt x="172" y="126"/>
                </a:cubicBezTo>
                <a:cubicBezTo>
                  <a:pt x="172" y="127"/>
                  <a:pt x="172" y="127"/>
                  <a:pt x="172" y="128"/>
                </a:cubicBezTo>
                <a:cubicBezTo>
                  <a:pt x="172" y="128"/>
                  <a:pt x="172" y="128"/>
                  <a:pt x="172" y="128"/>
                </a:cubicBezTo>
                <a:cubicBezTo>
                  <a:pt x="172" y="128"/>
                  <a:pt x="172" y="129"/>
                  <a:pt x="172" y="129"/>
                </a:cubicBezTo>
                <a:cubicBezTo>
                  <a:pt x="172" y="129"/>
                  <a:pt x="172" y="130"/>
                  <a:pt x="172" y="130"/>
                </a:cubicBezTo>
                <a:cubicBezTo>
                  <a:pt x="172" y="130"/>
                  <a:pt x="172" y="131"/>
                  <a:pt x="172" y="131"/>
                </a:cubicBezTo>
                <a:cubicBezTo>
                  <a:pt x="172" y="131"/>
                  <a:pt x="172" y="131"/>
                  <a:pt x="172" y="132"/>
                </a:cubicBezTo>
                <a:cubicBezTo>
                  <a:pt x="172" y="132"/>
                  <a:pt x="172" y="132"/>
                  <a:pt x="172" y="133"/>
                </a:cubicBezTo>
                <a:cubicBezTo>
                  <a:pt x="172" y="133"/>
                  <a:pt x="172" y="133"/>
                  <a:pt x="172" y="133"/>
                </a:cubicBezTo>
                <a:cubicBezTo>
                  <a:pt x="172" y="134"/>
                  <a:pt x="172" y="134"/>
                  <a:pt x="172" y="135"/>
                </a:cubicBezTo>
                <a:cubicBezTo>
                  <a:pt x="172" y="135"/>
                  <a:pt x="172" y="135"/>
                  <a:pt x="172" y="135"/>
                </a:cubicBezTo>
                <a:cubicBezTo>
                  <a:pt x="172" y="136"/>
                  <a:pt x="172" y="137"/>
                  <a:pt x="172" y="138"/>
                </a:cubicBezTo>
                <a:cubicBezTo>
                  <a:pt x="172" y="138"/>
                  <a:pt x="172" y="138"/>
                  <a:pt x="172" y="138"/>
                </a:cubicBezTo>
                <a:cubicBezTo>
                  <a:pt x="172" y="138"/>
                  <a:pt x="172" y="139"/>
                  <a:pt x="172" y="139"/>
                </a:cubicBezTo>
                <a:cubicBezTo>
                  <a:pt x="172" y="139"/>
                  <a:pt x="172" y="139"/>
                  <a:pt x="172" y="140"/>
                </a:cubicBezTo>
                <a:cubicBezTo>
                  <a:pt x="172" y="140"/>
                  <a:pt x="172" y="140"/>
                  <a:pt x="172" y="141"/>
                </a:cubicBezTo>
                <a:cubicBezTo>
                  <a:pt x="172" y="141"/>
                  <a:pt x="172" y="141"/>
                  <a:pt x="172" y="141"/>
                </a:cubicBezTo>
                <a:cubicBezTo>
                  <a:pt x="172" y="142"/>
                  <a:pt x="172" y="142"/>
                  <a:pt x="172" y="142"/>
                </a:cubicBezTo>
                <a:cubicBezTo>
                  <a:pt x="172" y="142"/>
                  <a:pt x="172" y="143"/>
                  <a:pt x="171" y="143"/>
                </a:cubicBezTo>
                <a:cubicBezTo>
                  <a:pt x="171" y="143"/>
                  <a:pt x="171" y="143"/>
                  <a:pt x="171" y="144"/>
                </a:cubicBezTo>
                <a:cubicBezTo>
                  <a:pt x="171" y="144"/>
                  <a:pt x="171" y="144"/>
                  <a:pt x="171" y="144"/>
                </a:cubicBezTo>
                <a:cubicBezTo>
                  <a:pt x="171" y="145"/>
                  <a:pt x="171" y="145"/>
                  <a:pt x="171" y="145"/>
                </a:cubicBezTo>
                <a:cubicBezTo>
                  <a:pt x="171" y="145"/>
                  <a:pt x="171" y="145"/>
                  <a:pt x="171" y="146"/>
                </a:cubicBezTo>
                <a:cubicBezTo>
                  <a:pt x="171" y="146"/>
                  <a:pt x="171" y="146"/>
                  <a:pt x="171" y="146"/>
                </a:cubicBezTo>
                <a:cubicBezTo>
                  <a:pt x="171" y="146"/>
                  <a:pt x="171" y="146"/>
                  <a:pt x="171" y="146"/>
                </a:cubicBezTo>
                <a:cubicBezTo>
                  <a:pt x="171" y="146"/>
                  <a:pt x="171" y="146"/>
                  <a:pt x="171" y="146"/>
                </a:cubicBezTo>
                <a:cubicBezTo>
                  <a:pt x="171" y="146"/>
                  <a:pt x="171" y="146"/>
                  <a:pt x="171" y="146"/>
                </a:cubicBezTo>
                <a:cubicBezTo>
                  <a:pt x="171" y="146"/>
                  <a:pt x="171" y="146"/>
                  <a:pt x="171" y="147"/>
                </a:cubicBezTo>
                <a:cubicBezTo>
                  <a:pt x="171" y="147"/>
                  <a:pt x="171" y="147"/>
                  <a:pt x="171" y="148"/>
                </a:cubicBezTo>
                <a:cubicBezTo>
                  <a:pt x="171" y="148"/>
                  <a:pt x="170" y="148"/>
                  <a:pt x="170" y="149"/>
                </a:cubicBezTo>
                <a:cubicBezTo>
                  <a:pt x="170" y="149"/>
                  <a:pt x="170" y="149"/>
                  <a:pt x="170" y="149"/>
                </a:cubicBezTo>
                <a:cubicBezTo>
                  <a:pt x="169" y="149"/>
                  <a:pt x="169" y="150"/>
                  <a:pt x="169" y="150"/>
                </a:cubicBezTo>
                <a:cubicBezTo>
                  <a:pt x="169" y="150"/>
                  <a:pt x="169" y="150"/>
                  <a:pt x="169" y="150"/>
                </a:cubicBezTo>
                <a:cubicBezTo>
                  <a:pt x="168" y="151"/>
                  <a:pt x="168" y="151"/>
                  <a:pt x="167" y="152"/>
                </a:cubicBezTo>
                <a:cubicBezTo>
                  <a:pt x="167" y="152"/>
                  <a:pt x="167" y="152"/>
                  <a:pt x="167" y="152"/>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p:txBody>
      </p:sp>
      <p:cxnSp>
        <p:nvCxnSpPr>
          <p:cNvPr id="63" name="Gerader Verbinder 62">
            <a:extLst>
              <a:ext uri="{FF2B5EF4-FFF2-40B4-BE49-F238E27FC236}">
                <a16:creationId xmlns:a16="http://schemas.microsoft.com/office/drawing/2014/main" id="{1A2468B8-BB15-4F8F-8446-2980A1AD196C}"/>
              </a:ext>
            </a:extLst>
          </p:cNvPr>
          <p:cNvCxnSpPr/>
          <p:nvPr/>
        </p:nvCxnSpPr>
        <p:spPr>
          <a:xfrm>
            <a:off x="4479847" y="2650849"/>
            <a:ext cx="3232308" cy="0"/>
          </a:xfrm>
          <a:prstGeom prst="line">
            <a:avLst/>
          </a:prstGeom>
        </p:spPr>
        <p:style>
          <a:lnRef idx="1">
            <a:schemeClr val="dk1"/>
          </a:lnRef>
          <a:fillRef idx="0">
            <a:schemeClr val="dk1"/>
          </a:fillRef>
          <a:effectRef idx="0">
            <a:schemeClr val="dk1"/>
          </a:effectRef>
          <a:fontRef idx="minor">
            <a:schemeClr val="tx1"/>
          </a:fontRef>
        </p:style>
      </p:cxnSp>
      <p:cxnSp>
        <p:nvCxnSpPr>
          <p:cNvPr id="73" name="Gerader Verbinder 72">
            <a:extLst>
              <a:ext uri="{FF2B5EF4-FFF2-40B4-BE49-F238E27FC236}">
                <a16:creationId xmlns:a16="http://schemas.microsoft.com/office/drawing/2014/main" id="{E9360438-2C27-4EE9-B138-E98EA7CEF53D}"/>
              </a:ext>
            </a:extLst>
          </p:cNvPr>
          <p:cNvCxnSpPr/>
          <p:nvPr/>
        </p:nvCxnSpPr>
        <p:spPr>
          <a:xfrm>
            <a:off x="524176" y="2650849"/>
            <a:ext cx="3232308" cy="0"/>
          </a:xfrm>
          <a:prstGeom prst="line">
            <a:avLst/>
          </a:prstGeom>
        </p:spPr>
        <p:style>
          <a:lnRef idx="1">
            <a:schemeClr val="dk1"/>
          </a:lnRef>
          <a:fillRef idx="0">
            <a:schemeClr val="dk1"/>
          </a:fillRef>
          <a:effectRef idx="0">
            <a:schemeClr val="dk1"/>
          </a:effectRef>
          <a:fontRef idx="minor">
            <a:schemeClr val="tx1"/>
          </a:fontRef>
        </p:style>
      </p:cxnSp>
      <p:cxnSp>
        <p:nvCxnSpPr>
          <p:cNvPr id="74" name="Gerader Verbinder 73">
            <a:extLst>
              <a:ext uri="{FF2B5EF4-FFF2-40B4-BE49-F238E27FC236}">
                <a16:creationId xmlns:a16="http://schemas.microsoft.com/office/drawing/2014/main" id="{78A7149E-EA07-43AD-BB92-DE1D2184E6BE}"/>
              </a:ext>
            </a:extLst>
          </p:cNvPr>
          <p:cNvCxnSpPr/>
          <p:nvPr/>
        </p:nvCxnSpPr>
        <p:spPr>
          <a:xfrm>
            <a:off x="4479847" y="2650849"/>
            <a:ext cx="3232308" cy="0"/>
          </a:xfrm>
          <a:prstGeom prst="line">
            <a:avLst/>
          </a:prstGeom>
        </p:spPr>
        <p:style>
          <a:lnRef idx="1">
            <a:schemeClr val="dk1"/>
          </a:lnRef>
          <a:fillRef idx="0">
            <a:schemeClr val="dk1"/>
          </a:fillRef>
          <a:effectRef idx="0">
            <a:schemeClr val="dk1"/>
          </a:effectRef>
          <a:fontRef idx="minor">
            <a:schemeClr val="tx1"/>
          </a:fontRef>
        </p:style>
      </p:cxnSp>
      <p:cxnSp>
        <p:nvCxnSpPr>
          <p:cNvPr id="75" name="Gerader Verbinder 74">
            <a:extLst>
              <a:ext uri="{FF2B5EF4-FFF2-40B4-BE49-F238E27FC236}">
                <a16:creationId xmlns:a16="http://schemas.microsoft.com/office/drawing/2014/main" id="{2762AB17-8A1C-4B76-90AF-C4700A87B021}"/>
              </a:ext>
            </a:extLst>
          </p:cNvPr>
          <p:cNvCxnSpPr/>
          <p:nvPr/>
        </p:nvCxnSpPr>
        <p:spPr>
          <a:xfrm>
            <a:off x="524176" y="2650849"/>
            <a:ext cx="3232308" cy="0"/>
          </a:xfrm>
          <a:prstGeom prst="line">
            <a:avLst/>
          </a:prstGeom>
        </p:spPr>
        <p:style>
          <a:lnRef idx="1">
            <a:schemeClr val="dk1"/>
          </a:lnRef>
          <a:fillRef idx="0">
            <a:schemeClr val="dk1"/>
          </a:fillRef>
          <a:effectRef idx="0">
            <a:schemeClr val="dk1"/>
          </a:effectRef>
          <a:fontRef idx="minor">
            <a:schemeClr val="tx1"/>
          </a:fontRef>
        </p:style>
      </p:cxnSp>
      <p:cxnSp>
        <p:nvCxnSpPr>
          <p:cNvPr id="76" name="Gerader Verbinder 75">
            <a:extLst>
              <a:ext uri="{FF2B5EF4-FFF2-40B4-BE49-F238E27FC236}">
                <a16:creationId xmlns:a16="http://schemas.microsoft.com/office/drawing/2014/main" id="{381F5DFA-E3E2-4D91-9771-4481BAF37AC8}"/>
              </a:ext>
            </a:extLst>
          </p:cNvPr>
          <p:cNvCxnSpPr/>
          <p:nvPr/>
        </p:nvCxnSpPr>
        <p:spPr>
          <a:xfrm>
            <a:off x="4479847" y="2650849"/>
            <a:ext cx="3232308" cy="0"/>
          </a:xfrm>
          <a:prstGeom prst="line">
            <a:avLst/>
          </a:prstGeom>
        </p:spPr>
        <p:style>
          <a:lnRef idx="1">
            <a:schemeClr val="dk1"/>
          </a:lnRef>
          <a:fillRef idx="0">
            <a:schemeClr val="dk1"/>
          </a:fillRef>
          <a:effectRef idx="0">
            <a:schemeClr val="dk1"/>
          </a:effectRef>
          <a:fontRef idx="minor">
            <a:schemeClr val="tx1"/>
          </a:fontRef>
        </p:style>
      </p:cxnSp>
      <p:cxnSp>
        <p:nvCxnSpPr>
          <p:cNvPr id="77" name="Gerader Verbinder 76">
            <a:extLst>
              <a:ext uri="{FF2B5EF4-FFF2-40B4-BE49-F238E27FC236}">
                <a16:creationId xmlns:a16="http://schemas.microsoft.com/office/drawing/2014/main" id="{8F2326F3-AE5B-4A6F-AE73-16B2105FB6E1}"/>
              </a:ext>
            </a:extLst>
          </p:cNvPr>
          <p:cNvCxnSpPr/>
          <p:nvPr/>
        </p:nvCxnSpPr>
        <p:spPr>
          <a:xfrm>
            <a:off x="524176" y="2650849"/>
            <a:ext cx="3232308" cy="0"/>
          </a:xfrm>
          <a:prstGeom prst="line">
            <a:avLst/>
          </a:prstGeom>
        </p:spPr>
        <p:style>
          <a:lnRef idx="1">
            <a:schemeClr val="dk1"/>
          </a:lnRef>
          <a:fillRef idx="0">
            <a:schemeClr val="dk1"/>
          </a:fillRef>
          <a:effectRef idx="0">
            <a:schemeClr val="dk1"/>
          </a:effectRef>
          <a:fontRef idx="minor">
            <a:schemeClr val="tx1"/>
          </a:fontRef>
        </p:style>
      </p:cxnSp>
      <p:cxnSp>
        <p:nvCxnSpPr>
          <p:cNvPr id="78" name="Gerader Verbinder 77">
            <a:extLst>
              <a:ext uri="{FF2B5EF4-FFF2-40B4-BE49-F238E27FC236}">
                <a16:creationId xmlns:a16="http://schemas.microsoft.com/office/drawing/2014/main" id="{425E3010-5A40-487F-8515-223B722233A8}"/>
              </a:ext>
            </a:extLst>
          </p:cNvPr>
          <p:cNvCxnSpPr/>
          <p:nvPr/>
        </p:nvCxnSpPr>
        <p:spPr>
          <a:xfrm>
            <a:off x="4479847" y="2650849"/>
            <a:ext cx="3232308" cy="0"/>
          </a:xfrm>
          <a:prstGeom prst="line">
            <a:avLst/>
          </a:prstGeom>
        </p:spPr>
        <p:style>
          <a:lnRef idx="1">
            <a:schemeClr val="dk1"/>
          </a:lnRef>
          <a:fillRef idx="0">
            <a:schemeClr val="dk1"/>
          </a:fillRef>
          <a:effectRef idx="0">
            <a:schemeClr val="dk1"/>
          </a:effectRef>
          <a:fontRef idx="minor">
            <a:schemeClr val="tx1"/>
          </a:fontRef>
        </p:style>
      </p:cxnSp>
      <p:cxnSp>
        <p:nvCxnSpPr>
          <p:cNvPr id="79" name="Gerader Verbinder 78">
            <a:extLst>
              <a:ext uri="{FF2B5EF4-FFF2-40B4-BE49-F238E27FC236}">
                <a16:creationId xmlns:a16="http://schemas.microsoft.com/office/drawing/2014/main" id="{1F7D80F2-FF8F-4FB1-ACAE-34AD9FA62340}"/>
              </a:ext>
            </a:extLst>
          </p:cNvPr>
          <p:cNvCxnSpPr/>
          <p:nvPr/>
        </p:nvCxnSpPr>
        <p:spPr>
          <a:xfrm>
            <a:off x="524176" y="2650849"/>
            <a:ext cx="3232308" cy="0"/>
          </a:xfrm>
          <a:prstGeom prst="line">
            <a:avLst/>
          </a:prstGeom>
        </p:spPr>
        <p:style>
          <a:lnRef idx="1">
            <a:schemeClr val="dk1"/>
          </a:lnRef>
          <a:fillRef idx="0">
            <a:schemeClr val="dk1"/>
          </a:fillRef>
          <a:effectRef idx="0">
            <a:schemeClr val="dk1"/>
          </a:effectRef>
          <a:fontRef idx="minor">
            <a:schemeClr val="tx1"/>
          </a:fontRef>
        </p:style>
      </p:cxnSp>
      <p:sp>
        <p:nvSpPr>
          <p:cNvPr id="80" name="Textfeld 79">
            <a:extLst>
              <a:ext uri="{FF2B5EF4-FFF2-40B4-BE49-F238E27FC236}">
                <a16:creationId xmlns:a16="http://schemas.microsoft.com/office/drawing/2014/main" id="{B2E69A1F-7DED-4567-BA19-4B0009884618}"/>
              </a:ext>
            </a:extLst>
          </p:cNvPr>
          <p:cNvSpPr txBox="1"/>
          <p:nvPr/>
        </p:nvSpPr>
        <p:spPr>
          <a:xfrm>
            <a:off x="427525" y="2635412"/>
            <a:ext cx="1611339" cy="276999"/>
          </a:xfrm>
          <a:prstGeom prst="rect">
            <a:avLst/>
          </a:prstGeom>
          <a:noFill/>
        </p:spPr>
        <p:txBody>
          <a:bodyPr wrap="none" rtlCol="0">
            <a:spAutoFit/>
          </a:bodyPr>
          <a:lstStyle/>
          <a:p>
            <a:r>
              <a:rPr lang="en-US" sz="1200" dirty="0">
                <a:latin typeface="Segoe UI" panose="020B0502040204020203" pitchFamily="34" charset="0"/>
                <a:ea typeface="Segoe UI" panose="020B0502040204020203" pitchFamily="34" charset="0"/>
                <a:cs typeface="Segoe UI" panose="020B0502040204020203" pitchFamily="34" charset="0"/>
              </a:rPr>
              <a:t>Increased sponsoring</a:t>
            </a:r>
          </a:p>
        </p:txBody>
      </p:sp>
      <p:sp>
        <p:nvSpPr>
          <p:cNvPr id="81" name="Textfeld 80">
            <a:extLst>
              <a:ext uri="{FF2B5EF4-FFF2-40B4-BE49-F238E27FC236}">
                <a16:creationId xmlns:a16="http://schemas.microsoft.com/office/drawing/2014/main" id="{80C15DF7-F169-44C4-934E-64FE42052C76}"/>
              </a:ext>
            </a:extLst>
          </p:cNvPr>
          <p:cNvSpPr txBox="1"/>
          <p:nvPr/>
        </p:nvSpPr>
        <p:spPr>
          <a:xfrm>
            <a:off x="4394454" y="2635412"/>
            <a:ext cx="1357166" cy="276999"/>
          </a:xfrm>
          <a:prstGeom prst="rect">
            <a:avLst/>
          </a:prstGeom>
          <a:noFill/>
        </p:spPr>
        <p:txBody>
          <a:bodyPr wrap="none" rtlCol="0">
            <a:spAutoFit/>
          </a:bodyPr>
          <a:lstStyle/>
          <a:p>
            <a:r>
              <a:rPr lang="en-US" sz="1200" dirty="0">
                <a:latin typeface="Segoe UI" panose="020B0502040204020203" pitchFamily="34" charset="0"/>
                <a:ea typeface="Segoe UI" panose="020B0502040204020203" pitchFamily="34" charset="0"/>
                <a:cs typeface="Segoe UI" panose="020B0502040204020203" pitchFamily="34" charset="0"/>
              </a:rPr>
              <a:t>Different degrees</a:t>
            </a:r>
          </a:p>
        </p:txBody>
      </p:sp>
      <p:sp>
        <p:nvSpPr>
          <p:cNvPr id="82" name="Textfeld 81">
            <a:extLst>
              <a:ext uri="{FF2B5EF4-FFF2-40B4-BE49-F238E27FC236}">
                <a16:creationId xmlns:a16="http://schemas.microsoft.com/office/drawing/2014/main" id="{02B0CF85-6C50-40E8-8E46-F02A08183EA2}"/>
              </a:ext>
            </a:extLst>
          </p:cNvPr>
          <p:cNvSpPr txBox="1"/>
          <p:nvPr/>
        </p:nvSpPr>
        <p:spPr>
          <a:xfrm>
            <a:off x="8341996" y="2635412"/>
            <a:ext cx="1433406" cy="276999"/>
          </a:xfrm>
          <a:prstGeom prst="rect">
            <a:avLst/>
          </a:prstGeom>
          <a:noFill/>
        </p:spPr>
        <p:txBody>
          <a:bodyPr wrap="none" rtlCol="0">
            <a:spAutoFit/>
          </a:bodyPr>
          <a:lstStyle/>
          <a:p>
            <a:r>
              <a:rPr lang="en-US" sz="1200" dirty="0">
                <a:latin typeface="Segoe UI" panose="020B0502040204020203" pitchFamily="34" charset="0"/>
                <a:ea typeface="Segoe UI" panose="020B0502040204020203" pitchFamily="34" charset="0"/>
                <a:cs typeface="Segoe UI" panose="020B0502040204020203" pitchFamily="34" charset="0"/>
              </a:rPr>
              <a:t>Soccer is booming</a:t>
            </a:r>
          </a:p>
        </p:txBody>
      </p:sp>
    </p:spTree>
    <p:extLst>
      <p:ext uri="{BB962C8B-B14F-4D97-AF65-F5344CB8AC3E}">
        <p14:creationId xmlns:p14="http://schemas.microsoft.com/office/powerpoint/2010/main" val="1022045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7"/>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73"/>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7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77"/>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79"/>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8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8"/>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7"/>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63"/>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74"/>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76"/>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78"/>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81"/>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9"/>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19"/>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23"/>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16"/>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17"/>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40"/>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24"/>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42"/>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43"/>
                                        </p:tgtEl>
                                        <p:attrNameLst>
                                          <p:attrName>style.visibility</p:attrName>
                                        </p:attrNameLst>
                                      </p:cBhvr>
                                      <p:to>
                                        <p:strVal val="visible"/>
                                      </p:to>
                                    </p:set>
                                  </p:childTnLst>
                                </p:cTn>
                              </p:par>
                              <p:par>
                                <p:cTn id="65" presetID="1" presetClass="entr" presetSubtype="0" fill="hold" nodeType="withEffect">
                                  <p:stCondLst>
                                    <p:cond delay="0"/>
                                  </p:stCondLst>
                                  <p:childTnLst>
                                    <p:set>
                                      <p:cBhvr>
                                        <p:cTn id="66" dur="1" fill="hold">
                                          <p:stCondLst>
                                            <p:cond delay="0"/>
                                          </p:stCondLst>
                                        </p:cTn>
                                        <p:tgtEl>
                                          <p:spTgt spid="48"/>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26"/>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0"/>
                                          </p:stCondLst>
                                        </p:cTn>
                                        <p:tgtEl>
                                          <p:spTgt spid="29"/>
                                        </p:tgtEl>
                                        <p:attrNameLst>
                                          <p:attrName>style.visibility</p:attrName>
                                        </p:attrNameLst>
                                      </p:cBhvr>
                                      <p:to>
                                        <p:strVal val="visible"/>
                                      </p:to>
                                    </p:set>
                                  </p:childTnLst>
                                </p:cTn>
                              </p:par>
                              <p:par>
                                <p:cTn id="71" presetID="1" presetClass="entr" presetSubtype="0" fill="hold" grpId="0" nodeType="withEffect">
                                  <p:stCondLst>
                                    <p:cond delay="0"/>
                                  </p:stCondLst>
                                  <p:childTnLst>
                                    <p:set>
                                      <p:cBhvr>
                                        <p:cTn id="72" dur="1" fill="hold">
                                          <p:stCondLst>
                                            <p:cond delay="0"/>
                                          </p:stCondLst>
                                        </p:cTn>
                                        <p:tgtEl>
                                          <p:spTgt spid="30"/>
                                        </p:tgtEl>
                                        <p:attrNameLst>
                                          <p:attrName>style.visibility</p:attrName>
                                        </p:attrNameLst>
                                      </p:cBhvr>
                                      <p:to>
                                        <p:strVal val="visible"/>
                                      </p:to>
                                    </p:set>
                                  </p:childTnLst>
                                </p:cTn>
                              </p:par>
                              <p:par>
                                <p:cTn id="73" presetID="1" presetClass="entr" presetSubtype="0" fill="hold" grpId="0" nodeType="withEffect">
                                  <p:stCondLst>
                                    <p:cond delay="0"/>
                                  </p:stCondLst>
                                  <p:childTnLst>
                                    <p:set>
                                      <p:cBhvr>
                                        <p:cTn id="74" dur="1" fill="hold">
                                          <p:stCondLst>
                                            <p:cond delay="0"/>
                                          </p:stCondLst>
                                        </p:cTn>
                                        <p:tgtEl>
                                          <p:spTgt spid="31"/>
                                        </p:tgtEl>
                                        <p:attrNameLst>
                                          <p:attrName>style.visibility</p:attrName>
                                        </p:attrNameLst>
                                      </p:cBhvr>
                                      <p:to>
                                        <p:strVal val="visible"/>
                                      </p:to>
                                    </p:set>
                                  </p:childTnLst>
                                </p:cTn>
                              </p:par>
                              <p:par>
                                <p:cTn id="75" presetID="1" presetClass="entr" presetSubtype="0" fill="hold" grpId="0" nodeType="withEffect">
                                  <p:stCondLst>
                                    <p:cond delay="0"/>
                                  </p:stCondLst>
                                  <p:childTnLst>
                                    <p:set>
                                      <p:cBhvr>
                                        <p:cTn id="76" dur="1" fill="hold">
                                          <p:stCondLst>
                                            <p:cond delay="0"/>
                                          </p:stCondLst>
                                        </p:cTn>
                                        <p:tgtEl>
                                          <p:spTgt spid="32"/>
                                        </p:tgtEl>
                                        <p:attrNameLst>
                                          <p:attrName>style.visibility</p:attrName>
                                        </p:attrNameLst>
                                      </p:cBhvr>
                                      <p:to>
                                        <p:strVal val="visible"/>
                                      </p:to>
                                    </p:set>
                                  </p:childTnLst>
                                </p:cTn>
                              </p:par>
                              <p:par>
                                <p:cTn id="77" presetID="1" presetClass="entr" presetSubtype="0" fill="hold" grpId="0" nodeType="withEffect">
                                  <p:stCondLst>
                                    <p:cond delay="0"/>
                                  </p:stCondLst>
                                  <p:childTnLst>
                                    <p:set>
                                      <p:cBhvr>
                                        <p:cTn id="78" dur="1" fill="hold">
                                          <p:stCondLst>
                                            <p:cond delay="0"/>
                                          </p:stCondLst>
                                        </p:cTn>
                                        <p:tgtEl>
                                          <p:spTgt spid="33"/>
                                        </p:tgtEl>
                                        <p:attrNameLst>
                                          <p:attrName>style.visibility</p:attrName>
                                        </p:attrNameLst>
                                      </p:cBhvr>
                                      <p:to>
                                        <p:strVal val="visible"/>
                                      </p:to>
                                    </p:set>
                                  </p:childTnLst>
                                </p:cTn>
                              </p:par>
                              <p:par>
                                <p:cTn id="79" presetID="1" presetClass="entr" presetSubtype="0" fill="hold" grpId="0" nodeType="withEffect">
                                  <p:stCondLst>
                                    <p:cond delay="0"/>
                                  </p:stCondLst>
                                  <p:childTnLst>
                                    <p:set>
                                      <p:cBhvr>
                                        <p:cTn id="80" dur="1" fill="hold">
                                          <p:stCondLst>
                                            <p:cond delay="0"/>
                                          </p:stCondLst>
                                        </p:cTn>
                                        <p:tgtEl>
                                          <p:spTgt spid="34"/>
                                        </p:tgtEl>
                                        <p:attrNameLst>
                                          <p:attrName>style.visibility</p:attrName>
                                        </p:attrNameLst>
                                      </p:cBhvr>
                                      <p:to>
                                        <p:strVal val="visible"/>
                                      </p:to>
                                    </p:set>
                                  </p:childTnLst>
                                </p:cTn>
                              </p:par>
                              <p:par>
                                <p:cTn id="81" presetID="1" presetClass="entr" presetSubtype="0" fill="hold" grpId="0" nodeType="withEffect">
                                  <p:stCondLst>
                                    <p:cond delay="0"/>
                                  </p:stCondLst>
                                  <p:childTnLst>
                                    <p:set>
                                      <p:cBhvr>
                                        <p:cTn id="82" dur="1" fill="hold">
                                          <p:stCondLst>
                                            <p:cond delay="0"/>
                                          </p:stCondLst>
                                        </p:cTn>
                                        <p:tgtEl>
                                          <p:spTgt spid="35"/>
                                        </p:tgtEl>
                                        <p:attrNameLst>
                                          <p:attrName>style.visibility</p:attrName>
                                        </p:attrNameLst>
                                      </p:cBhvr>
                                      <p:to>
                                        <p:strVal val="visible"/>
                                      </p:to>
                                    </p:set>
                                  </p:childTnLst>
                                </p:cTn>
                              </p:par>
                              <p:par>
                                <p:cTn id="83" presetID="1" presetClass="entr" presetSubtype="0" fill="hold" grpId="0" nodeType="withEffect">
                                  <p:stCondLst>
                                    <p:cond delay="0"/>
                                  </p:stCondLst>
                                  <p:childTnLst>
                                    <p:set>
                                      <p:cBhvr>
                                        <p:cTn id="84" dur="1" fill="hold">
                                          <p:stCondLst>
                                            <p:cond delay="0"/>
                                          </p:stCondLst>
                                        </p:cTn>
                                        <p:tgtEl>
                                          <p:spTgt spid="36"/>
                                        </p:tgtEl>
                                        <p:attrNameLst>
                                          <p:attrName>style.visibility</p:attrName>
                                        </p:attrNameLst>
                                      </p:cBhvr>
                                      <p:to>
                                        <p:strVal val="visible"/>
                                      </p:to>
                                    </p:set>
                                  </p:childTnLst>
                                </p:cTn>
                              </p:par>
                              <p:par>
                                <p:cTn id="85" presetID="1" presetClass="entr" presetSubtype="0" fill="hold" grpId="0" nodeType="withEffect">
                                  <p:stCondLst>
                                    <p:cond delay="0"/>
                                  </p:stCondLst>
                                  <p:childTnLst>
                                    <p:set>
                                      <p:cBhvr>
                                        <p:cTn id="86" dur="1" fill="hold">
                                          <p:stCondLst>
                                            <p:cond delay="0"/>
                                          </p:stCondLst>
                                        </p:cTn>
                                        <p:tgtEl>
                                          <p:spTgt spid="37"/>
                                        </p:tgtEl>
                                        <p:attrNameLst>
                                          <p:attrName>style.visibility</p:attrName>
                                        </p:attrNameLst>
                                      </p:cBhvr>
                                      <p:to>
                                        <p:strVal val="visible"/>
                                      </p:to>
                                    </p:set>
                                  </p:childTnLst>
                                </p:cTn>
                              </p:par>
                              <p:par>
                                <p:cTn id="87" presetID="1" presetClass="entr" presetSubtype="0" fill="hold" grpId="0" nodeType="withEffect">
                                  <p:stCondLst>
                                    <p:cond delay="0"/>
                                  </p:stCondLst>
                                  <p:childTnLst>
                                    <p:set>
                                      <p:cBhvr>
                                        <p:cTn id="88" dur="1" fill="hold">
                                          <p:stCondLst>
                                            <p:cond delay="0"/>
                                          </p:stCondLst>
                                        </p:cTn>
                                        <p:tgtEl>
                                          <p:spTgt spid="41"/>
                                        </p:tgtEl>
                                        <p:attrNameLst>
                                          <p:attrName>style.visibility</p:attrName>
                                        </p:attrNameLst>
                                      </p:cBhvr>
                                      <p:to>
                                        <p:strVal val="visible"/>
                                      </p:to>
                                    </p:set>
                                  </p:childTnLst>
                                </p:cTn>
                              </p:par>
                              <p:par>
                                <p:cTn id="89" presetID="1" presetClass="entr" presetSubtype="0" fill="hold" grpId="0" nodeType="withEffect">
                                  <p:stCondLst>
                                    <p:cond delay="0"/>
                                  </p:stCondLst>
                                  <p:childTnLst>
                                    <p:set>
                                      <p:cBhvr>
                                        <p:cTn id="90" dur="1" fill="hold">
                                          <p:stCondLst>
                                            <p:cond delay="0"/>
                                          </p:stCondLst>
                                        </p:cTn>
                                        <p:tgtEl>
                                          <p:spTgt spid="44"/>
                                        </p:tgtEl>
                                        <p:attrNameLst>
                                          <p:attrName>style.visibility</p:attrName>
                                        </p:attrNameLst>
                                      </p:cBhvr>
                                      <p:to>
                                        <p:strVal val="visible"/>
                                      </p:to>
                                    </p:set>
                                  </p:childTnLst>
                                </p:cTn>
                              </p:par>
                              <p:par>
                                <p:cTn id="91" presetID="1" presetClass="entr" presetSubtype="0" fill="hold" grpId="0" nodeType="withEffect">
                                  <p:stCondLst>
                                    <p:cond delay="0"/>
                                  </p:stCondLst>
                                  <p:childTnLst>
                                    <p:set>
                                      <p:cBhvr>
                                        <p:cTn id="92" dur="1" fill="hold">
                                          <p:stCondLst>
                                            <p:cond delay="0"/>
                                          </p:stCondLst>
                                        </p:cTn>
                                        <p:tgtEl>
                                          <p:spTgt spid="45"/>
                                        </p:tgtEl>
                                        <p:attrNameLst>
                                          <p:attrName>style.visibility</p:attrName>
                                        </p:attrNameLst>
                                      </p:cBhvr>
                                      <p:to>
                                        <p:strVal val="visible"/>
                                      </p:to>
                                    </p:set>
                                  </p:childTnLst>
                                </p:cTn>
                              </p:par>
                              <p:par>
                                <p:cTn id="93" presetID="1" presetClass="entr" presetSubtype="0" fill="hold" grpId="0" nodeType="withEffect">
                                  <p:stCondLst>
                                    <p:cond delay="0"/>
                                  </p:stCondLst>
                                  <p:childTnLst>
                                    <p:set>
                                      <p:cBhvr>
                                        <p:cTn id="94" dur="1" fill="hold">
                                          <p:stCondLst>
                                            <p:cond delay="0"/>
                                          </p:stCondLst>
                                        </p:cTn>
                                        <p:tgtEl>
                                          <p:spTgt spid="46"/>
                                        </p:tgtEl>
                                        <p:attrNameLst>
                                          <p:attrName>style.visibility</p:attrName>
                                        </p:attrNameLst>
                                      </p:cBhvr>
                                      <p:to>
                                        <p:strVal val="visible"/>
                                      </p:to>
                                    </p:set>
                                  </p:childTnLst>
                                </p:cTn>
                              </p:par>
                              <p:par>
                                <p:cTn id="95" presetID="1" presetClass="entr" presetSubtype="0" fill="hold" grpId="0" nodeType="withEffect">
                                  <p:stCondLst>
                                    <p:cond delay="0"/>
                                  </p:stCondLst>
                                  <p:childTnLst>
                                    <p:set>
                                      <p:cBhvr>
                                        <p:cTn id="96" dur="1" fill="hold">
                                          <p:stCondLst>
                                            <p:cond delay="0"/>
                                          </p:stCondLst>
                                        </p:cTn>
                                        <p:tgtEl>
                                          <p:spTgt spid="52"/>
                                        </p:tgtEl>
                                        <p:attrNameLst>
                                          <p:attrName>style.visibility</p:attrName>
                                        </p:attrNameLst>
                                      </p:cBhvr>
                                      <p:to>
                                        <p:strVal val="visible"/>
                                      </p:to>
                                    </p:set>
                                  </p:childTnLst>
                                </p:cTn>
                              </p:par>
                              <p:par>
                                <p:cTn id="97" presetID="1" presetClass="entr" presetSubtype="0" fill="hold" grpId="0" nodeType="withEffect">
                                  <p:stCondLst>
                                    <p:cond delay="0"/>
                                  </p:stCondLst>
                                  <p:childTnLst>
                                    <p:set>
                                      <p:cBhvr>
                                        <p:cTn id="98" dur="1" fill="hold">
                                          <p:stCondLst>
                                            <p:cond delay="0"/>
                                          </p:stCondLst>
                                        </p:cTn>
                                        <p:tgtEl>
                                          <p:spTgt spid="53"/>
                                        </p:tgtEl>
                                        <p:attrNameLst>
                                          <p:attrName>style.visibility</p:attrName>
                                        </p:attrNameLst>
                                      </p:cBhvr>
                                      <p:to>
                                        <p:strVal val="visible"/>
                                      </p:to>
                                    </p:set>
                                  </p:childTnLst>
                                </p:cTn>
                              </p:par>
                              <p:par>
                                <p:cTn id="99" presetID="1" presetClass="entr" presetSubtype="0" fill="hold" grpId="0" nodeType="withEffect">
                                  <p:stCondLst>
                                    <p:cond delay="0"/>
                                  </p:stCondLst>
                                  <p:childTnLst>
                                    <p:set>
                                      <p:cBhvr>
                                        <p:cTn id="100" dur="1" fill="hold">
                                          <p:stCondLst>
                                            <p:cond delay="0"/>
                                          </p:stCondLst>
                                        </p:cTn>
                                        <p:tgtEl>
                                          <p:spTgt spid="54"/>
                                        </p:tgtEl>
                                        <p:attrNameLst>
                                          <p:attrName>style.visibility</p:attrName>
                                        </p:attrNameLst>
                                      </p:cBhvr>
                                      <p:to>
                                        <p:strVal val="visible"/>
                                      </p:to>
                                    </p:set>
                                  </p:childTnLst>
                                </p:cTn>
                              </p:par>
                              <p:par>
                                <p:cTn id="101" presetID="1" presetClass="entr" presetSubtype="0" fill="hold" grpId="0" nodeType="withEffect">
                                  <p:stCondLst>
                                    <p:cond delay="0"/>
                                  </p:stCondLst>
                                  <p:childTnLst>
                                    <p:set>
                                      <p:cBhvr>
                                        <p:cTn id="102" dur="1" fill="hold">
                                          <p:stCondLst>
                                            <p:cond delay="0"/>
                                          </p:stCondLst>
                                        </p:cTn>
                                        <p:tgtEl>
                                          <p:spTgt spid="55"/>
                                        </p:tgtEl>
                                        <p:attrNameLst>
                                          <p:attrName>style.visibility</p:attrName>
                                        </p:attrNameLst>
                                      </p:cBhvr>
                                      <p:to>
                                        <p:strVal val="visible"/>
                                      </p:to>
                                    </p:set>
                                  </p:childTnLst>
                                </p:cTn>
                              </p:par>
                              <p:par>
                                <p:cTn id="103" presetID="1" presetClass="entr" presetSubtype="0" fill="hold" grpId="0" nodeType="withEffect">
                                  <p:stCondLst>
                                    <p:cond delay="0"/>
                                  </p:stCondLst>
                                  <p:childTnLst>
                                    <p:set>
                                      <p:cBhvr>
                                        <p:cTn id="104" dur="1" fill="hold">
                                          <p:stCondLst>
                                            <p:cond delay="0"/>
                                          </p:stCondLst>
                                        </p:cTn>
                                        <p:tgtEl>
                                          <p:spTgt spid="56"/>
                                        </p:tgtEl>
                                        <p:attrNameLst>
                                          <p:attrName>style.visibility</p:attrName>
                                        </p:attrNameLst>
                                      </p:cBhvr>
                                      <p:to>
                                        <p:strVal val="visible"/>
                                      </p:to>
                                    </p:set>
                                  </p:childTnLst>
                                </p:cTn>
                              </p:par>
                              <p:par>
                                <p:cTn id="105" presetID="1" presetClass="entr" presetSubtype="0" fill="hold" grpId="0" nodeType="withEffect">
                                  <p:stCondLst>
                                    <p:cond delay="0"/>
                                  </p:stCondLst>
                                  <p:childTnLst>
                                    <p:set>
                                      <p:cBhvr>
                                        <p:cTn id="106" dur="1" fill="hold">
                                          <p:stCondLst>
                                            <p:cond delay="0"/>
                                          </p:stCondLst>
                                        </p:cTn>
                                        <p:tgtEl>
                                          <p:spTgt spid="57"/>
                                        </p:tgtEl>
                                        <p:attrNameLst>
                                          <p:attrName>style.visibility</p:attrName>
                                        </p:attrNameLst>
                                      </p:cBhvr>
                                      <p:to>
                                        <p:strVal val="visible"/>
                                      </p:to>
                                    </p:set>
                                  </p:childTnLst>
                                </p:cTn>
                              </p:par>
                              <p:par>
                                <p:cTn id="107" presetID="1" presetClass="entr" presetSubtype="0" fill="hold" grpId="0" nodeType="withEffect">
                                  <p:stCondLst>
                                    <p:cond delay="0"/>
                                  </p:stCondLst>
                                  <p:childTnLst>
                                    <p:set>
                                      <p:cBhvr>
                                        <p:cTn id="108" dur="1" fill="hold">
                                          <p:stCondLst>
                                            <p:cond delay="0"/>
                                          </p:stCondLst>
                                        </p:cTn>
                                        <p:tgtEl>
                                          <p:spTgt spid="58"/>
                                        </p:tgtEl>
                                        <p:attrNameLst>
                                          <p:attrName>style.visibility</p:attrName>
                                        </p:attrNameLst>
                                      </p:cBhvr>
                                      <p:to>
                                        <p:strVal val="visible"/>
                                      </p:to>
                                    </p:set>
                                  </p:childTnLst>
                                </p:cTn>
                              </p:par>
                              <p:par>
                                <p:cTn id="109" presetID="1" presetClass="entr" presetSubtype="0" fill="hold" grpId="0" nodeType="withEffect">
                                  <p:stCondLst>
                                    <p:cond delay="0"/>
                                  </p:stCondLst>
                                  <p:childTnLst>
                                    <p:set>
                                      <p:cBhvr>
                                        <p:cTn id="110" dur="1" fill="hold">
                                          <p:stCondLst>
                                            <p:cond delay="0"/>
                                          </p:stCondLst>
                                        </p:cTn>
                                        <p:tgtEl>
                                          <p:spTgt spid="59"/>
                                        </p:tgtEl>
                                        <p:attrNameLst>
                                          <p:attrName>style.visibility</p:attrName>
                                        </p:attrNameLst>
                                      </p:cBhvr>
                                      <p:to>
                                        <p:strVal val="visible"/>
                                      </p:to>
                                    </p:set>
                                  </p:childTnLst>
                                </p:cTn>
                              </p:par>
                              <p:par>
                                <p:cTn id="111" presetID="1" presetClass="entr" presetSubtype="0" fill="hold" grpId="0" nodeType="withEffect">
                                  <p:stCondLst>
                                    <p:cond delay="0"/>
                                  </p:stCondLst>
                                  <p:childTnLst>
                                    <p:set>
                                      <p:cBhvr>
                                        <p:cTn id="112" dur="1" fill="hold">
                                          <p:stCondLst>
                                            <p:cond delay="0"/>
                                          </p:stCondLst>
                                        </p:cTn>
                                        <p:tgtEl>
                                          <p:spTgt spid="60"/>
                                        </p:tgtEl>
                                        <p:attrNameLst>
                                          <p:attrName>style.visibility</p:attrName>
                                        </p:attrNameLst>
                                      </p:cBhvr>
                                      <p:to>
                                        <p:strVal val="visible"/>
                                      </p:to>
                                    </p:set>
                                  </p:childTnLst>
                                </p:cTn>
                              </p:par>
                              <p:par>
                                <p:cTn id="113" presetID="1" presetClass="entr" presetSubtype="0" fill="hold" grpId="0" nodeType="withEffect">
                                  <p:stCondLst>
                                    <p:cond delay="0"/>
                                  </p:stCondLst>
                                  <p:childTnLst>
                                    <p:set>
                                      <p:cBhvr>
                                        <p:cTn id="114" dur="1" fill="hold">
                                          <p:stCondLst>
                                            <p:cond delay="0"/>
                                          </p:stCondLst>
                                        </p:cTn>
                                        <p:tgtEl>
                                          <p:spTgt spid="61"/>
                                        </p:tgtEl>
                                        <p:attrNameLst>
                                          <p:attrName>style.visibility</p:attrName>
                                        </p:attrNameLst>
                                      </p:cBhvr>
                                      <p:to>
                                        <p:strVal val="visible"/>
                                      </p:to>
                                    </p:set>
                                  </p:childTnLst>
                                </p:cTn>
                              </p:par>
                              <p:par>
                                <p:cTn id="115" presetID="1" presetClass="entr" presetSubtype="0" fill="hold" grpId="0" nodeType="withEffect">
                                  <p:stCondLst>
                                    <p:cond delay="0"/>
                                  </p:stCondLst>
                                  <p:childTnLst>
                                    <p:set>
                                      <p:cBhvr>
                                        <p:cTn id="116" dur="1" fill="hold">
                                          <p:stCondLst>
                                            <p:cond delay="0"/>
                                          </p:stCondLst>
                                        </p:cTn>
                                        <p:tgtEl>
                                          <p:spTgt spid="62"/>
                                        </p:tgtEl>
                                        <p:attrNameLst>
                                          <p:attrName>style.visibility</p:attrName>
                                        </p:attrNameLst>
                                      </p:cBhvr>
                                      <p:to>
                                        <p:strVal val="visible"/>
                                      </p:to>
                                    </p:set>
                                  </p:childTnLst>
                                </p:cTn>
                              </p:par>
                              <p:par>
                                <p:cTn id="117" presetID="1" presetClass="entr" presetSubtype="0" fill="hold" grpId="0" nodeType="withEffect">
                                  <p:stCondLst>
                                    <p:cond delay="0"/>
                                  </p:stCondLst>
                                  <p:childTnLst>
                                    <p:set>
                                      <p:cBhvr>
                                        <p:cTn id="118" dur="1" fill="hold">
                                          <p:stCondLst>
                                            <p:cond delay="0"/>
                                          </p:stCondLst>
                                        </p:cTn>
                                        <p:tgtEl>
                                          <p:spTgt spid="64"/>
                                        </p:tgtEl>
                                        <p:attrNameLst>
                                          <p:attrName>style.visibility</p:attrName>
                                        </p:attrNameLst>
                                      </p:cBhvr>
                                      <p:to>
                                        <p:strVal val="visible"/>
                                      </p:to>
                                    </p:set>
                                  </p:childTnLst>
                                </p:cTn>
                              </p:par>
                              <p:par>
                                <p:cTn id="119" presetID="1" presetClass="entr" presetSubtype="0" fill="hold" grpId="0" nodeType="withEffect">
                                  <p:stCondLst>
                                    <p:cond delay="0"/>
                                  </p:stCondLst>
                                  <p:childTnLst>
                                    <p:set>
                                      <p:cBhvr>
                                        <p:cTn id="120" dur="1" fill="hold">
                                          <p:stCondLst>
                                            <p:cond delay="0"/>
                                          </p:stCondLst>
                                        </p:cTn>
                                        <p:tgtEl>
                                          <p:spTgt spid="65"/>
                                        </p:tgtEl>
                                        <p:attrNameLst>
                                          <p:attrName>style.visibility</p:attrName>
                                        </p:attrNameLst>
                                      </p:cBhvr>
                                      <p:to>
                                        <p:strVal val="visible"/>
                                      </p:to>
                                    </p:set>
                                  </p:childTnLst>
                                </p:cTn>
                              </p:par>
                              <p:par>
                                <p:cTn id="121" presetID="1" presetClass="entr" presetSubtype="0" fill="hold" grpId="0" nodeType="withEffect">
                                  <p:stCondLst>
                                    <p:cond delay="0"/>
                                  </p:stCondLst>
                                  <p:childTnLst>
                                    <p:set>
                                      <p:cBhvr>
                                        <p:cTn id="122" dur="1" fill="hold">
                                          <p:stCondLst>
                                            <p:cond delay="0"/>
                                          </p:stCondLst>
                                        </p:cTn>
                                        <p:tgtEl>
                                          <p:spTgt spid="67"/>
                                        </p:tgtEl>
                                        <p:attrNameLst>
                                          <p:attrName>style.visibility</p:attrName>
                                        </p:attrNameLst>
                                      </p:cBhvr>
                                      <p:to>
                                        <p:strVal val="visible"/>
                                      </p:to>
                                    </p:set>
                                  </p:childTnLst>
                                </p:cTn>
                              </p:par>
                              <p:par>
                                <p:cTn id="123" presetID="1" presetClass="entr" presetSubtype="0" fill="hold" grpId="0" nodeType="withEffect">
                                  <p:stCondLst>
                                    <p:cond delay="0"/>
                                  </p:stCondLst>
                                  <p:childTnLst>
                                    <p:set>
                                      <p:cBhvr>
                                        <p:cTn id="124" dur="1" fill="hold">
                                          <p:stCondLst>
                                            <p:cond delay="0"/>
                                          </p:stCondLst>
                                        </p:cTn>
                                        <p:tgtEl>
                                          <p:spTgt spid="68"/>
                                        </p:tgtEl>
                                        <p:attrNameLst>
                                          <p:attrName>style.visibility</p:attrName>
                                        </p:attrNameLst>
                                      </p:cBhvr>
                                      <p:to>
                                        <p:strVal val="visible"/>
                                      </p:to>
                                    </p:set>
                                  </p:childTnLst>
                                </p:cTn>
                              </p:par>
                              <p:par>
                                <p:cTn id="125" presetID="1" presetClass="entr" presetSubtype="0" fill="hold" grpId="0" nodeType="withEffect">
                                  <p:stCondLst>
                                    <p:cond delay="0"/>
                                  </p:stCondLst>
                                  <p:childTnLst>
                                    <p:set>
                                      <p:cBhvr>
                                        <p:cTn id="126" dur="1" fill="hold">
                                          <p:stCondLst>
                                            <p:cond delay="0"/>
                                          </p:stCondLst>
                                        </p:cTn>
                                        <p:tgtEl>
                                          <p:spTgt spid="69"/>
                                        </p:tgtEl>
                                        <p:attrNameLst>
                                          <p:attrName>style.visibility</p:attrName>
                                        </p:attrNameLst>
                                      </p:cBhvr>
                                      <p:to>
                                        <p:strVal val="visible"/>
                                      </p:to>
                                    </p:set>
                                  </p:childTnLst>
                                </p:cTn>
                              </p:par>
                              <p:par>
                                <p:cTn id="127" presetID="1" presetClass="entr" presetSubtype="0" fill="hold" grpId="0" nodeType="withEffect">
                                  <p:stCondLst>
                                    <p:cond delay="0"/>
                                  </p:stCondLst>
                                  <p:childTnLst>
                                    <p:set>
                                      <p:cBhvr>
                                        <p:cTn id="128" dur="1" fill="hold">
                                          <p:stCondLst>
                                            <p:cond delay="0"/>
                                          </p:stCondLst>
                                        </p:cTn>
                                        <p:tgtEl>
                                          <p:spTgt spid="70"/>
                                        </p:tgtEl>
                                        <p:attrNameLst>
                                          <p:attrName>style.visibility</p:attrName>
                                        </p:attrNameLst>
                                      </p:cBhvr>
                                      <p:to>
                                        <p:strVal val="visible"/>
                                      </p:to>
                                    </p:set>
                                  </p:childTnLst>
                                </p:cTn>
                              </p:par>
                              <p:par>
                                <p:cTn id="129" presetID="1" presetClass="entr" presetSubtype="0" fill="hold" grpId="0" nodeType="withEffect">
                                  <p:stCondLst>
                                    <p:cond delay="0"/>
                                  </p:stCondLst>
                                  <p:childTnLst>
                                    <p:set>
                                      <p:cBhvr>
                                        <p:cTn id="130" dur="1" fill="hold">
                                          <p:stCondLst>
                                            <p:cond delay="0"/>
                                          </p:stCondLst>
                                        </p:cTn>
                                        <p:tgtEl>
                                          <p:spTgt spid="71"/>
                                        </p:tgtEl>
                                        <p:attrNameLst>
                                          <p:attrName>style.visibility</p:attrName>
                                        </p:attrNameLst>
                                      </p:cBhvr>
                                      <p:to>
                                        <p:strVal val="visible"/>
                                      </p:to>
                                    </p:set>
                                  </p:childTnLst>
                                </p:cTn>
                              </p:par>
                              <p:par>
                                <p:cTn id="131" presetID="1" presetClass="entr" presetSubtype="0" fill="hold" grpId="0" nodeType="withEffect">
                                  <p:stCondLst>
                                    <p:cond delay="0"/>
                                  </p:stCondLst>
                                  <p:childTnLst>
                                    <p:set>
                                      <p:cBhvr>
                                        <p:cTn id="132" dur="1" fill="hold">
                                          <p:stCondLst>
                                            <p:cond delay="0"/>
                                          </p:stCondLst>
                                        </p:cTn>
                                        <p:tgtEl>
                                          <p:spTgt spid="72"/>
                                        </p:tgtEl>
                                        <p:attrNameLst>
                                          <p:attrName>style.visibility</p:attrName>
                                        </p:attrNameLst>
                                      </p:cBhvr>
                                      <p:to>
                                        <p:strVal val="visible"/>
                                      </p:to>
                                    </p:set>
                                  </p:childTnLst>
                                </p:cTn>
                              </p:par>
                              <p:par>
                                <p:cTn id="133" presetID="1" presetClass="entr" presetSubtype="0" fill="hold" grpId="0" nodeType="withEffect">
                                  <p:stCondLst>
                                    <p:cond delay="0"/>
                                  </p:stCondLst>
                                  <p:childTnLst>
                                    <p:set>
                                      <p:cBhvr>
                                        <p:cTn id="134" dur="1" fill="hold">
                                          <p:stCondLst>
                                            <p:cond delay="0"/>
                                          </p:stCondLst>
                                        </p:cTn>
                                        <p:tgtEl>
                                          <p:spTgt spid="8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9" grpId="0">
        <p:bldAsOne/>
      </p:bldGraphic>
      <p:bldP spid="21" grpId="0"/>
      <p:bldP spid="22" grpId="0"/>
      <p:bldP spid="23" grpId="0"/>
      <p:bldGraphic spid="9" grpId="0">
        <p:bldAsOne/>
      </p:bldGraphic>
      <p:bldGraphic spid="15" grpId="0">
        <p:bldAsOne/>
      </p:bldGraphic>
      <p:bldP spid="16" grpId="0"/>
      <p:bldP spid="66" grpId="0"/>
      <p:bldP spid="40" grpId="0"/>
      <p:bldP spid="24" grpId="0" animBg="1"/>
      <p:bldP spid="42" grpId="0" animBg="1"/>
      <p:bldP spid="43" grpId="0"/>
      <p:bldGraphic spid="27" grpId="0">
        <p:bldAsOne/>
      </p:bldGraphic>
      <p:bldP spid="47" grpId="0" animBg="1"/>
      <p:bldP spid="26" grpId="0" animBg="1"/>
      <p:bldP spid="29" grpId="0" animBg="1"/>
      <p:bldP spid="30" grpId="0" animBg="1"/>
      <p:bldP spid="31" grpId="0" animBg="1"/>
      <p:bldP spid="32" grpId="0" animBg="1"/>
      <p:bldP spid="33" grpId="0" animBg="1"/>
      <p:bldP spid="34" grpId="0" animBg="1"/>
      <p:bldP spid="35" grpId="0" animBg="1"/>
      <p:bldP spid="36" grpId="0" animBg="1"/>
      <p:bldP spid="37" grpId="0" animBg="1"/>
      <p:bldP spid="41" grpId="0" animBg="1"/>
      <p:bldP spid="44" grpId="0" animBg="1"/>
      <p:bldP spid="45" grpId="0" animBg="1"/>
      <p:bldP spid="46"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4" grpId="0" animBg="1"/>
      <p:bldP spid="65" grpId="0" animBg="1"/>
      <p:bldP spid="67" grpId="0" animBg="1"/>
      <p:bldP spid="68" grpId="0" animBg="1"/>
      <p:bldP spid="69" grpId="0" animBg="1"/>
      <p:bldP spid="70" grpId="0" animBg="1"/>
      <p:bldP spid="71" grpId="0" animBg="1"/>
      <p:bldP spid="72" grpId="0" animBg="1"/>
      <p:bldP spid="80" grpId="0"/>
      <p:bldP spid="81" grpId="0"/>
      <p:bldP spid="8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hteck 7"/>
          <p:cNvSpPr/>
          <p:nvPr/>
        </p:nvSpPr>
        <p:spPr>
          <a:xfrm>
            <a:off x="420248" y="704389"/>
            <a:ext cx="11530849" cy="519438"/>
          </a:xfrm>
          <a:prstGeom prst="rect">
            <a:avLst/>
          </a:prstGeom>
        </p:spPr>
        <p:txBody>
          <a:bodyPr wrap="none">
            <a:spAutoFit/>
          </a:bodyPr>
          <a:lstStyle/>
          <a:p>
            <a:pPr>
              <a:lnSpc>
                <a:spcPct val="107000"/>
              </a:lnSpc>
              <a:spcAft>
                <a:spcPts val="800"/>
              </a:spcAft>
            </a:pPr>
            <a:r>
              <a:rPr lang="en-US" sz="2800" cap="all" spc="160" dirty="0">
                <a:solidFill>
                  <a:srgbClr val="3B3B3D"/>
                </a:solidFill>
                <a:latin typeface="Segoe UI" panose="020B0502040204020203" pitchFamily="34" charset="0"/>
                <a:ea typeface="Segoe UI" panose="020B0502040204020203" pitchFamily="34" charset="0"/>
                <a:cs typeface="Segoe UI" panose="020B0502040204020203" pitchFamily="34" charset="0"/>
              </a:rPr>
              <a:t>holistic approach may be Eye opening – example soccer</a:t>
            </a:r>
          </a:p>
        </p:txBody>
      </p:sp>
      <p:sp>
        <p:nvSpPr>
          <p:cNvPr id="83" name="Rectangle 3">
            <a:extLst>
              <a:ext uri="{FF2B5EF4-FFF2-40B4-BE49-F238E27FC236}">
                <a16:creationId xmlns:a16="http://schemas.microsoft.com/office/drawing/2014/main" id="{961C7F77-E58A-4FD9-B3EA-28BB5151C16A}"/>
              </a:ext>
            </a:extLst>
          </p:cNvPr>
          <p:cNvSpPr>
            <a:spLocks noChangeArrowheads="1"/>
          </p:cNvSpPr>
          <p:nvPr/>
        </p:nvSpPr>
        <p:spPr bwMode="gray">
          <a:xfrm>
            <a:off x="571500" y="4017879"/>
            <a:ext cx="10960100" cy="1296988"/>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000" tIns="90000" rIns="72000" bIns="90000" anchor="ctr"/>
          <a:lstStyle/>
          <a:p>
            <a:endParaRPr lang="de-DE">
              <a:latin typeface="Segoe UI" panose="020B0502040204020203" pitchFamily="34" charset="0"/>
              <a:ea typeface="Segoe UI" panose="020B0502040204020203" pitchFamily="34" charset="0"/>
              <a:cs typeface="Segoe UI" panose="020B0502040204020203" pitchFamily="34" charset="0"/>
            </a:endParaRPr>
          </a:p>
        </p:txBody>
      </p:sp>
      <p:sp>
        <p:nvSpPr>
          <p:cNvPr id="84" name="Rectangle 25">
            <a:extLst>
              <a:ext uri="{FF2B5EF4-FFF2-40B4-BE49-F238E27FC236}">
                <a16:creationId xmlns:a16="http://schemas.microsoft.com/office/drawing/2014/main" id="{16DCCE20-2AF5-41D3-9D7E-A01E5D8BC385}"/>
              </a:ext>
            </a:extLst>
          </p:cNvPr>
          <p:cNvSpPr>
            <a:spLocks noChangeArrowheads="1"/>
          </p:cNvSpPr>
          <p:nvPr/>
        </p:nvSpPr>
        <p:spPr bwMode="gray">
          <a:xfrm flipV="1">
            <a:off x="571500" y="3638464"/>
            <a:ext cx="10960100" cy="390525"/>
          </a:xfrm>
          <a:prstGeom prst="rect">
            <a:avLst/>
          </a:prstGeom>
          <a:gradFill rotWithShape="1">
            <a:gsLst>
              <a:gs pos="0">
                <a:srgbClr val="DBDBDB"/>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lIns="90000" tIns="90000" rIns="72000" bIns="90000" anchor="ctr"/>
          <a:lstStyle/>
          <a:p>
            <a:endParaRPr lang="de-DE">
              <a:latin typeface="Segoe UI" panose="020B0502040204020203" pitchFamily="34" charset="0"/>
              <a:ea typeface="Segoe UI" panose="020B0502040204020203" pitchFamily="34" charset="0"/>
              <a:cs typeface="Segoe UI" panose="020B0502040204020203" pitchFamily="34" charset="0"/>
            </a:endParaRPr>
          </a:p>
        </p:txBody>
      </p:sp>
      <p:sp>
        <p:nvSpPr>
          <p:cNvPr id="85" name="Ellipse 84">
            <a:extLst>
              <a:ext uri="{FF2B5EF4-FFF2-40B4-BE49-F238E27FC236}">
                <a16:creationId xmlns:a16="http://schemas.microsoft.com/office/drawing/2014/main" id="{4A68F246-3AA0-4255-840C-D52083FB727B}"/>
              </a:ext>
            </a:extLst>
          </p:cNvPr>
          <p:cNvSpPr>
            <a:spLocks noChangeArrowheads="1"/>
          </p:cNvSpPr>
          <p:nvPr/>
        </p:nvSpPr>
        <p:spPr bwMode="gray">
          <a:xfrm>
            <a:off x="5809258" y="4833854"/>
            <a:ext cx="563562" cy="563562"/>
          </a:xfrm>
          <a:prstGeom prst="ellipse">
            <a:avLst/>
          </a:prstGeom>
          <a:solidFill>
            <a:schemeClr val="tx2"/>
          </a:solidFill>
          <a:ln w="14351" algn="ctr">
            <a:solidFill>
              <a:schemeClr val="accent1"/>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a:defRPr/>
            </a:pPr>
            <a:endParaRPr lang="en-GB">
              <a:solidFill>
                <a:schemeClr val="lt1"/>
              </a:solidFill>
              <a:latin typeface="Segoe UI" panose="020B0502040204020203" pitchFamily="34" charset="0"/>
              <a:ea typeface="Segoe UI" panose="020B0502040204020203" pitchFamily="34" charset="0"/>
              <a:cs typeface="Segoe UI" panose="020B0502040204020203" pitchFamily="34" charset="0"/>
            </a:endParaRPr>
          </a:p>
        </p:txBody>
      </p:sp>
      <p:pic>
        <p:nvPicPr>
          <p:cNvPr id="86" name="Picture 117">
            <a:extLst>
              <a:ext uri="{FF2B5EF4-FFF2-40B4-BE49-F238E27FC236}">
                <a16:creationId xmlns:a16="http://schemas.microsoft.com/office/drawing/2014/main" id="{8A8BC0B7-4542-4DFF-A0B7-2FF8EE059A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gray">
          <a:xfrm>
            <a:off x="691264" y="5397416"/>
            <a:ext cx="10830710"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7" name="Group 44">
            <a:extLst>
              <a:ext uri="{FF2B5EF4-FFF2-40B4-BE49-F238E27FC236}">
                <a16:creationId xmlns:a16="http://schemas.microsoft.com/office/drawing/2014/main" id="{D248F3A5-73AF-4DD7-9740-E21323026851}"/>
              </a:ext>
            </a:extLst>
          </p:cNvPr>
          <p:cNvGrpSpPr>
            <a:grpSpLocks/>
          </p:cNvGrpSpPr>
          <p:nvPr/>
        </p:nvGrpSpPr>
        <p:grpSpPr bwMode="auto">
          <a:xfrm>
            <a:off x="2467570" y="4741779"/>
            <a:ext cx="7543800" cy="803275"/>
            <a:chOff x="564" y="2781"/>
            <a:chExt cx="4752" cy="506"/>
          </a:xfrm>
        </p:grpSpPr>
        <p:sp>
          <p:nvSpPr>
            <p:cNvPr id="88" name="Ellipse 289">
              <a:extLst>
                <a:ext uri="{FF2B5EF4-FFF2-40B4-BE49-F238E27FC236}">
                  <a16:creationId xmlns:a16="http://schemas.microsoft.com/office/drawing/2014/main" id="{F77E6DCF-48F1-422B-BA68-38DED77F148A}"/>
                </a:ext>
              </a:extLst>
            </p:cNvPr>
            <p:cNvSpPr>
              <a:spLocks noChangeArrowheads="1"/>
            </p:cNvSpPr>
            <p:nvPr/>
          </p:nvSpPr>
          <p:spPr bwMode="gray">
            <a:xfrm>
              <a:off x="2657" y="2909"/>
              <a:ext cx="378" cy="378"/>
            </a:xfrm>
            <a:prstGeom prst="ellipse">
              <a:avLst/>
            </a:prstGeom>
            <a:gradFill rotWithShape="1">
              <a:gsLst>
                <a:gs pos="0">
                  <a:schemeClr val="accent2"/>
                </a:gs>
                <a:gs pos="100000">
                  <a:schemeClr val="accent1"/>
                </a:gs>
              </a:gsLst>
              <a:lin ang="5400000" scaled="1"/>
            </a:gradFill>
            <a:ln w="14351" algn="ctr">
              <a:solidFill>
                <a:schemeClr val="accent1"/>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a:defRPr/>
              </a:pPr>
              <a:endParaRPr lang="en-GB">
                <a:solidFill>
                  <a:schemeClr val="lt1"/>
                </a:solidFill>
                <a:latin typeface="Segoe UI" panose="020B0502040204020203" pitchFamily="34" charset="0"/>
                <a:ea typeface="Segoe UI" panose="020B0502040204020203" pitchFamily="34" charset="0"/>
                <a:cs typeface="Segoe UI" panose="020B0502040204020203" pitchFamily="34" charset="0"/>
              </a:endParaRPr>
            </a:p>
          </p:txBody>
        </p:sp>
        <p:grpSp>
          <p:nvGrpSpPr>
            <p:cNvPr id="89" name="Group 43">
              <a:extLst>
                <a:ext uri="{FF2B5EF4-FFF2-40B4-BE49-F238E27FC236}">
                  <a16:creationId xmlns:a16="http://schemas.microsoft.com/office/drawing/2014/main" id="{1925DB04-32B3-4A73-81E3-2C0E3ADE8203}"/>
                </a:ext>
              </a:extLst>
            </p:cNvPr>
            <p:cNvGrpSpPr>
              <a:grpSpLocks/>
            </p:cNvGrpSpPr>
            <p:nvPr/>
          </p:nvGrpSpPr>
          <p:grpSpPr bwMode="auto">
            <a:xfrm>
              <a:off x="564" y="2781"/>
              <a:ext cx="4752" cy="128"/>
              <a:chOff x="564" y="2781"/>
              <a:chExt cx="4752" cy="128"/>
            </a:xfrm>
          </p:grpSpPr>
          <p:sp>
            <p:nvSpPr>
              <p:cNvPr id="90" name="Rectangle 13">
                <a:extLst>
                  <a:ext uri="{FF2B5EF4-FFF2-40B4-BE49-F238E27FC236}">
                    <a16:creationId xmlns:a16="http://schemas.microsoft.com/office/drawing/2014/main" id="{C48EC3F3-E49E-470A-B698-A8DD82C76A36}"/>
                  </a:ext>
                </a:extLst>
              </p:cNvPr>
              <p:cNvSpPr>
                <a:spLocks noChangeArrowheads="1"/>
              </p:cNvSpPr>
              <p:nvPr/>
            </p:nvSpPr>
            <p:spPr bwMode="gray">
              <a:xfrm rot="457412">
                <a:off x="564" y="2853"/>
                <a:ext cx="4752" cy="56"/>
              </a:xfrm>
              <a:prstGeom prst="rect">
                <a:avLst/>
              </a:prstGeom>
              <a:solidFill>
                <a:schemeClr val="accent1"/>
              </a:solidFill>
              <a:ln w="6350" algn="ctr">
                <a:solidFill>
                  <a:schemeClr val="accent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de-DE">
                  <a:latin typeface="Segoe UI" panose="020B0502040204020203" pitchFamily="34" charset="0"/>
                  <a:ea typeface="Segoe UI" panose="020B0502040204020203" pitchFamily="34" charset="0"/>
                  <a:cs typeface="Segoe UI" panose="020B0502040204020203" pitchFamily="34" charset="0"/>
                </a:endParaRPr>
              </a:p>
            </p:txBody>
          </p:sp>
          <p:sp>
            <p:nvSpPr>
              <p:cNvPr id="91" name="Freeform 14">
                <a:extLst>
                  <a:ext uri="{FF2B5EF4-FFF2-40B4-BE49-F238E27FC236}">
                    <a16:creationId xmlns:a16="http://schemas.microsoft.com/office/drawing/2014/main" id="{FEA37BB4-419E-4399-93B9-4334C531BF3C}"/>
                  </a:ext>
                </a:extLst>
              </p:cNvPr>
              <p:cNvSpPr>
                <a:spLocks/>
              </p:cNvSpPr>
              <p:nvPr/>
            </p:nvSpPr>
            <p:spPr bwMode="gray">
              <a:xfrm rot="457412">
                <a:off x="564" y="2781"/>
                <a:ext cx="4752" cy="72"/>
              </a:xfrm>
              <a:custGeom>
                <a:avLst/>
                <a:gdLst>
                  <a:gd name="T0" fmla="*/ 0 w 4752"/>
                  <a:gd name="T1" fmla="*/ 72 h 72"/>
                  <a:gd name="T2" fmla="*/ 204 w 4752"/>
                  <a:gd name="T3" fmla="*/ 0 h 72"/>
                  <a:gd name="T4" fmla="*/ 4548 w 4752"/>
                  <a:gd name="T5" fmla="*/ 0 h 72"/>
                  <a:gd name="T6" fmla="*/ 4752 w 4752"/>
                  <a:gd name="T7" fmla="*/ 72 h 72"/>
                  <a:gd name="T8" fmla="*/ 0 w 4752"/>
                  <a:gd name="T9" fmla="*/ 72 h 72"/>
                </a:gdLst>
                <a:ahLst/>
                <a:cxnLst>
                  <a:cxn ang="0">
                    <a:pos x="T0" y="T1"/>
                  </a:cxn>
                  <a:cxn ang="0">
                    <a:pos x="T2" y="T3"/>
                  </a:cxn>
                  <a:cxn ang="0">
                    <a:pos x="T4" y="T5"/>
                  </a:cxn>
                  <a:cxn ang="0">
                    <a:pos x="T6" y="T7"/>
                  </a:cxn>
                  <a:cxn ang="0">
                    <a:pos x="T8" y="T9"/>
                  </a:cxn>
                </a:cxnLst>
                <a:rect l="0" t="0" r="r" b="b"/>
                <a:pathLst>
                  <a:path w="4752" h="72">
                    <a:moveTo>
                      <a:pt x="0" y="72"/>
                    </a:moveTo>
                    <a:lnTo>
                      <a:pt x="204" y="0"/>
                    </a:lnTo>
                    <a:lnTo>
                      <a:pt x="4548" y="0"/>
                    </a:lnTo>
                    <a:lnTo>
                      <a:pt x="4752" y="72"/>
                    </a:lnTo>
                    <a:lnTo>
                      <a:pt x="0" y="72"/>
                    </a:lnTo>
                    <a:close/>
                  </a:path>
                </a:pathLst>
              </a:custGeom>
              <a:solidFill>
                <a:schemeClr val="tx2"/>
              </a:solidFill>
              <a:ln w="6350" cap="flat" cmpd="sng">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de-DE">
                  <a:latin typeface="Segoe UI" panose="020B0502040204020203" pitchFamily="34" charset="0"/>
                  <a:ea typeface="Segoe UI" panose="020B0502040204020203" pitchFamily="34" charset="0"/>
                  <a:cs typeface="Segoe UI" panose="020B0502040204020203" pitchFamily="34" charset="0"/>
                </a:endParaRPr>
              </a:p>
            </p:txBody>
          </p:sp>
        </p:grpSp>
      </p:grpSp>
      <p:grpSp>
        <p:nvGrpSpPr>
          <p:cNvPr id="92" name="Group 41">
            <a:extLst>
              <a:ext uri="{FF2B5EF4-FFF2-40B4-BE49-F238E27FC236}">
                <a16:creationId xmlns:a16="http://schemas.microsoft.com/office/drawing/2014/main" id="{74CEA0B6-73CD-425A-A0ED-A75E28719CFD}"/>
              </a:ext>
            </a:extLst>
          </p:cNvPr>
          <p:cNvGrpSpPr>
            <a:grpSpLocks/>
          </p:cNvGrpSpPr>
          <p:nvPr/>
        </p:nvGrpSpPr>
        <p:grpSpPr bwMode="auto">
          <a:xfrm>
            <a:off x="2372320" y="3092068"/>
            <a:ext cx="1255713" cy="1255713"/>
            <a:chOff x="504" y="2024"/>
            <a:chExt cx="791" cy="791"/>
          </a:xfrm>
        </p:grpSpPr>
        <p:grpSp>
          <p:nvGrpSpPr>
            <p:cNvPr id="93" name="Group 26">
              <a:extLst>
                <a:ext uri="{FF2B5EF4-FFF2-40B4-BE49-F238E27FC236}">
                  <a16:creationId xmlns:a16="http://schemas.microsoft.com/office/drawing/2014/main" id="{C242203B-5BAA-4918-A1F4-15C64F9760C0}"/>
                </a:ext>
              </a:extLst>
            </p:cNvPr>
            <p:cNvGrpSpPr>
              <a:grpSpLocks/>
            </p:cNvGrpSpPr>
            <p:nvPr/>
          </p:nvGrpSpPr>
          <p:grpSpPr bwMode="auto">
            <a:xfrm>
              <a:off x="504" y="2024"/>
              <a:ext cx="791" cy="791"/>
              <a:chOff x="4267" y="1053"/>
              <a:chExt cx="905" cy="905"/>
            </a:xfrm>
          </p:grpSpPr>
          <p:sp>
            <p:nvSpPr>
              <p:cNvPr id="95" name="Oval 103">
                <a:extLst>
                  <a:ext uri="{FF2B5EF4-FFF2-40B4-BE49-F238E27FC236}">
                    <a16:creationId xmlns:a16="http://schemas.microsoft.com/office/drawing/2014/main" id="{A359C9CE-B65D-44E6-A696-0DA6130FDF93}"/>
                  </a:ext>
                </a:extLst>
              </p:cNvPr>
              <p:cNvSpPr>
                <a:spLocks noChangeArrowheads="1"/>
              </p:cNvSpPr>
              <p:nvPr/>
            </p:nvSpPr>
            <p:spPr bwMode="gray">
              <a:xfrm>
                <a:off x="4267" y="1053"/>
                <a:ext cx="905" cy="905"/>
              </a:xfrm>
              <a:prstGeom prst="ellipse">
                <a:avLst/>
              </a:prstGeom>
              <a:solidFill>
                <a:srgbClr val="919191"/>
              </a:solidFill>
              <a:ln w="9525" algn="ctr">
                <a:solidFill>
                  <a:schemeClr val="bg1"/>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endParaRPr lang="de-DE" altLang="de-DE" noProof="1">
                  <a:latin typeface="Segoe UI" panose="020B0502040204020203" pitchFamily="34" charset="0"/>
                  <a:ea typeface="Segoe UI" panose="020B0502040204020203" pitchFamily="34" charset="0"/>
                  <a:cs typeface="Segoe UI" panose="020B0502040204020203" pitchFamily="34" charset="0"/>
                </a:endParaRPr>
              </a:p>
            </p:txBody>
          </p:sp>
          <p:sp>
            <p:nvSpPr>
              <p:cNvPr id="96" name="Oval 104">
                <a:extLst>
                  <a:ext uri="{FF2B5EF4-FFF2-40B4-BE49-F238E27FC236}">
                    <a16:creationId xmlns:a16="http://schemas.microsoft.com/office/drawing/2014/main" id="{57D576FD-E9B1-475F-9560-3323A969BA6B}"/>
                  </a:ext>
                </a:extLst>
              </p:cNvPr>
              <p:cNvSpPr>
                <a:spLocks noChangeArrowheads="1"/>
              </p:cNvSpPr>
              <p:nvPr/>
            </p:nvSpPr>
            <p:spPr bwMode="gray">
              <a:xfrm>
                <a:off x="4290" y="1061"/>
                <a:ext cx="858" cy="858"/>
              </a:xfrm>
              <a:prstGeom prst="ellipse">
                <a:avLst/>
              </a:prstGeom>
              <a:gradFill rotWithShape="1">
                <a:gsLst>
                  <a:gs pos="0">
                    <a:srgbClr val="FFFFFF"/>
                  </a:gs>
                  <a:gs pos="100000">
                    <a:srgbClr val="9D9D9D"/>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a:endParaRPr lang="de-DE" altLang="de-DE" noProof="1">
                  <a:latin typeface="Segoe UI" panose="020B0502040204020203" pitchFamily="34" charset="0"/>
                  <a:ea typeface="Segoe UI" panose="020B0502040204020203" pitchFamily="34" charset="0"/>
                  <a:cs typeface="Segoe UI" panose="020B0502040204020203" pitchFamily="34" charset="0"/>
                </a:endParaRPr>
              </a:p>
            </p:txBody>
          </p:sp>
          <p:pic>
            <p:nvPicPr>
              <p:cNvPr id="97" name="Picture 105">
                <a:extLst>
                  <a:ext uri="{FF2B5EF4-FFF2-40B4-BE49-F238E27FC236}">
                    <a16:creationId xmlns:a16="http://schemas.microsoft.com/office/drawing/2014/main" id="{3E2BB525-4A1D-425E-A828-D5D7CBE287C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gray">
              <a:xfrm>
                <a:off x="4472" y="1066"/>
                <a:ext cx="494" cy="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94" name="Text Box 14">
              <a:extLst>
                <a:ext uri="{FF2B5EF4-FFF2-40B4-BE49-F238E27FC236}">
                  <a16:creationId xmlns:a16="http://schemas.microsoft.com/office/drawing/2014/main" id="{7F0FECF4-6064-4202-89BB-5ADFFF3D58F0}"/>
                </a:ext>
              </a:extLst>
            </p:cNvPr>
            <p:cNvSpPr txBox="1">
              <a:spLocks noChangeArrowheads="1"/>
            </p:cNvSpPr>
            <p:nvPr/>
          </p:nvSpPr>
          <p:spPr bwMode="gray">
            <a:xfrm>
              <a:off x="536" y="2305"/>
              <a:ext cx="726" cy="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801688" eaLnBrk="0" hangingPunct="0">
                <a:defRPr>
                  <a:solidFill>
                    <a:schemeClr val="tx1"/>
                  </a:solidFill>
                  <a:latin typeface="Arial" pitchFamily="34" charset="0"/>
                  <a:cs typeface="Arial" pitchFamily="34" charset="0"/>
                </a:defRPr>
              </a:lvl1pPr>
              <a:lvl2pPr marL="742950" indent="-285750" defTabSz="801688" eaLnBrk="0" hangingPunct="0">
                <a:defRPr>
                  <a:solidFill>
                    <a:schemeClr val="tx1"/>
                  </a:solidFill>
                  <a:latin typeface="Arial" pitchFamily="34" charset="0"/>
                  <a:cs typeface="Arial" pitchFamily="34" charset="0"/>
                </a:defRPr>
              </a:lvl2pPr>
              <a:lvl3pPr marL="1143000" indent="-228600" defTabSz="801688" eaLnBrk="0" hangingPunct="0">
                <a:defRPr>
                  <a:solidFill>
                    <a:schemeClr val="tx1"/>
                  </a:solidFill>
                  <a:latin typeface="Arial" pitchFamily="34" charset="0"/>
                  <a:cs typeface="Arial" pitchFamily="34" charset="0"/>
                </a:defRPr>
              </a:lvl3pPr>
              <a:lvl4pPr marL="1600200" indent="-228600" defTabSz="801688" eaLnBrk="0" hangingPunct="0">
                <a:defRPr>
                  <a:solidFill>
                    <a:schemeClr val="tx1"/>
                  </a:solidFill>
                  <a:latin typeface="Arial" pitchFamily="34" charset="0"/>
                  <a:cs typeface="Arial" pitchFamily="34" charset="0"/>
                </a:defRPr>
              </a:lvl4pPr>
              <a:lvl5pPr marL="2057400" indent="-228600" defTabSz="801688" eaLnBrk="0" hangingPunct="0">
                <a:defRPr>
                  <a:solidFill>
                    <a:schemeClr val="tx1"/>
                  </a:solidFill>
                  <a:latin typeface="Arial" pitchFamily="34" charset="0"/>
                  <a:cs typeface="Arial" pitchFamily="34" charset="0"/>
                </a:defRPr>
              </a:lvl5pPr>
              <a:lvl6pPr marL="2514600" indent="-228600" defTabSz="801688" eaLnBrk="0" fontAlgn="base" hangingPunct="0">
                <a:spcBef>
                  <a:spcPct val="0"/>
                </a:spcBef>
                <a:spcAft>
                  <a:spcPct val="0"/>
                </a:spcAft>
                <a:defRPr>
                  <a:solidFill>
                    <a:schemeClr val="tx1"/>
                  </a:solidFill>
                  <a:latin typeface="Arial" pitchFamily="34" charset="0"/>
                  <a:cs typeface="Arial" pitchFamily="34" charset="0"/>
                </a:defRPr>
              </a:lvl6pPr>
              <a:lvl7pPr marL="2971800" indent="-228600" defTabSz="801688" eaLnBrk="0" fontAlgn="base" hangingPunct="0">
                <a:spcBef>
                  <a:spcPct val="0"/>
                </a:spcBef>
                <a:spcAft>
                  <a:spcPct val="0"/>
                </a:spcAft>
                <a:defRPr>
                  <a:solidFill>
                    <a:schemeClr val="tx1"/>
                  </a:solidFill>
                  <a:latin typeface="Arial" pitchFamily="34" charset="0"/>
                  <a:cs typeface="Arial" pitchFamily="34" charset="0"/>
                </a:defRPr>
              </a:lvl7pPr>
              <a:lvl8pPr marL="3429000" indent="-228600" defTabSz="801688" eaLnBrk="0" fontAlgn="base" hangingPunct="0">
                <a:spcBef>
                  <a:spcPct val="0"/>
                </a:spcBef>
                <a:spcAft>
                  <a:spcPct val="0"/>
                </a:spcAft>
                <a:defRPr>
                  <a:solidFill>
                    <a:schemeClr val="tx1"/>
                  </a:solidFill>
                  <a:latin typeface="Arial" pitchFamily="34" charset="0"/>
                  <a:cs typeface="Arial" pitchFamily="34" charset="0"/>
                </a:defRPr>
              </a:lvl8pPr>
              <a:lvl9pPr marL="3886200" indent="-228600" defTabSz="801688"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spcAft>
                  <a:spcPct val="40000"/>
                </a:spcAft>
              </a:pPr>
              <a:r>
                <a:rPr lang="de-DE" altLang="de-DE" sz="1400" noProof="1">
                  <a:solidFill>
                    <a:srgbClr val="080808"/>
                  </a:solidFill>
                  <a:latin typeface="Segoe UI" panose="020B0502040204020203" pitchFamily="34" charset="0"/>
                  <a:ea typeface="Segoe UI" panose="020B0502040204020203" pitchFamily="34" charset="0"/>
                  <a:cs typeface="Segoe UI" panose="020B0502040204020203" pitchFamily="34" charset="0"/>
                </a:rPr>
                <a:t>All other sports</a:t>
              </a:r>
            </a:p>
          </p:txBody>
        </p:sp>
      </p:grpSp>
      <p:grpSp>
        <p:nvGrpSpPr>
          <p:cNvPr id="98" name="Gruppieren 97">
            <a:extLst>
              <a:ext uri="{FF2B5EF4-FFF2-40B4-BE49-F238E27FC236}">
                <a16:creationId xmlns:a16="http://schemas.microsoft.com/office/drawing/2014/main" id="{38609217-8BB3-4A83-A059-E775F3AF491B}"/>
              </a:ext>
            </a:extLst>
          </p:cNvPr>
          <p:cNvGrpSpPr>
            <a:grpSpLocks noChangeAspect="1"/>
          </p:cNvGrpSpPr>
          <p:nvPr/>
        </p:nvGrpSpPr>
        <p:grpSpPr>
          <a:xfrm>
            <a:off x="8080894" y="3236835"/>
            <a:ext cx="1903034" cy="1903034"/>
            <a:chOff x="1552160" y="3596026"/>
            <a:chExt cx="1228125" cy="1228125"/>
          </a:xfrm>
        </p:grpSpPr>
        <p:sp>
          <p:nvSpPr>
            <p:cNvPr id="99" name="Oval 104">
              <a:extLst>
                <a:ext uri="{FF2B5EF4-FFF2-40B4-BE49-F238E27FC236}">
                  <a16:creationId xmlns:a16="http://schemas.microsoft.com/office/drawing/2014/main" id="{01AACA99-745F-4585-BD07-A9AB4CD164F5}"/>
                </a:ext>
              </a:extLst>
            </p:cNvPr>
            <p:cNvSpPr>
              <a:spLocks noChangeArrowheads="1"/>
            </p:cNvSpPr>
            <p:nvPr/>
          </p:nvSpPr>
          <p:spPr bwMode="gray">
            <a:xfrm>
              <a:off x="1552160" y="3596026"/>
              <a:ext cx="1228125" cy="1228125"/>
            </a:xfrm>
            <a:prstGeom prst="ellipse">
              <a:avLst/>
            </a:prstGeom>
            <a:gradFill rotWithShape="1">
              <a:gsLst>
                <a:gs pos="0">
                  <a:srgbClr val="FFFFFF"/>
                </a:gs>
                <a:gs pos="100000">
                  <a:srgbClr val="EE0000"/>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a:endParaRPr lang="de-DE" altLang="de-DE" noProof="1">
                <a:latin typeface="Segoe UI" panose="020B0502040204020203" pitchFamily="34" charset="0"/>
                <a:ea typeface="Segoe UI" panose="020B0502040204020203" pitchFamily="34" charset="0"/>
                <a:cs typeface="Segoe UI" panose="020B0502040204020203" pitchFamily="34" charset="0"/>
              </a:endParaRPr>
            </a:p>
          </p:txBody>
        </p:sp>
        <p:pic>
          <p:nvPicPr>
            <p:cNvPr id="100" name="Picture 105">
              <a:extLst>
                <a:ext uri="{FF2B5EF4-FFF2-40B4-BE49-F238E27FC236}">
                  <a16:creationId xmlns:a16="http://schemas.microsoft.com/office/drawing/2014/main" id="{4BF7EDEB-6208-4381-B86F-89EA8CCE701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gray">
            <a:xfrm>
              <a:off x="1812671" y="3603183"/>
              <a:ext cx="707102" cy="379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1" name="Text Box 14">
              <a:extLst>
                <a:ext uri="{FF2B5EF4-FFF2-40B4-BE49-F238E27FC236}">
                  <a16:creationId xmlns:a16="http://schemas.microsoft.com/office/drawing/2014/main" id="{CEA04E67-AD1E-483D-AD5C-4579D6B3E5F5}"/>
                </a:ext>
              </a:extLst>
            </p:cNvPr>
            <p:cNvSpPr txBox="1">
              <a:spLocks noChangeArrowheads="1"/>
            </p:cNvSpPr>
            <p:nvPr/>
          </p:nvSpPr>
          <p:spPr bwMode="gray">
            <a:xfrm>
              <a:off x="1594100" y="4079417"/>
              <a:ext cx="1152525" cy="357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801688" eaLnBrk="0" hangingPunct="0">
                <a:defRPr>
                  <a:solidFill>
                    <a:schemeClr val="tx1"/>
                  </a:solidFill>
                  <a:latin typeface="Arial" pitchFamily="34" charset="0"/>
                  <a:cs typeface="Arial" pitchFamily="34" charset="0"/>
                </a:defRPr>
              </a:lvl1pPr>
              <a:lvl2pPr marL="742950" indent="-285750" defTabSz="801688" eaLnBrk="0" hangingPunct="0">
                <a:defRPr>
                  <a:solidFill>
                    <a:schemeClr val="tx1"/>
                  </a:solidFill>
                  <a:latin typeface="Arial" pitchFamily="34" charset="0"/>
                  <a:cs typeface="Arial" pitchFamily="34" charset="0"/>
                </a:defRPr>
              </a:lvl2pPr>
              <a:lvl3pPr marL="1143000" indent="-228600" defTabSz="801688" eaLnBrk="0" hangingPunct="0">
                <a:defRPr>
                  <a:solidFill>
                    <a:schemeClr val="tx1"/>
                  </a:solidFill>
                  <a:latin typeface="Arial" pitchFamily="34" charset="0"/>
                  <a:cs typeface="Arial" pitchFamily="34" charset="0"/>
                </a:defRPr>
              </a:lvl3pPr>
              <a:lvl4pPr marL="1600200" indent="-228600" defTabSz="801688" eaLnBrk="0" hangingPunct="0">
                <a:defRPr>
                  <a:solidFill>
                    <a:schemeClr val="tx1"/>
                  </a:solidFill>
                  <a:latin typeface="Arial" pitchFamily="34" charset="0"/>
                  <a:cs typeface="Arial" pitchFamily="34" charset="0"/>
                </a:defRPr>
              </a:lvl4pPr>
              <a:lvl5pPr marL="2057400" indent="-228600" defTabSz="801688" eaLnBrk="0" hangingPunct="0">
                <a:defRPr>
                  <a:solidFill>
                    <a:schemeClr val="tx1"/>
                  </a:solidFill>
                  <a:latin typeface="Arial" pitchFamily="34" charset="0"/>
                  <a:cs typeface="Arial" pitchFamily="34" charset="0"/>
                </a:defRPr>
              </a:lvl5pPr>
              <a:lvl6pPr marL="2514600" indent="-228600" defTabSz="801688" eaLnBrk="0" fontAlgn="base" hangingPunct="0">
                <a:spcBef>
                  <a:spcPct val="0"/>
                </a:spcBef>
                <a:spcAft>
                  <a:spcPct val="0"/>
                </a:spcAft>
                <a:defRPr>
                  <a:solidFill>
                    <a:schemeClr val="tx1"/>
                  </a:solidFill>
                  <a:latin typeface="Arial" pitchFamily="34" charset="0"/>
                  <a:cs typeface="Arial" pitchFamily="34" charset="0"/>
                </a:defRPr>
              </a:lvl6pPr>
              <a:lvl7pPr marL="2971800" indent="-228600" defTabSz="801688" eaLnBrk="0" fontAlgn="base" hangingPunct="0">
                <a:spcBef>
                  <a:spcPct val="0"/>
                </a:spcBef>
                <a:spcAft>
                  <a:spcPct val="0"/>
                </a:spcAft>
                <a:defRPr>
                  <a:solidFill>
                    <a:schemeClr val="tx1"/>
                  </a:solidFill>
                  <a:latin typeface="Arial" pitchFamily="34" charset="0"/>
                  <a:cs typeface="Arial" pitchFamily="34" charset="0"/>
                </a:defRPr>
              </a:lvl7pPr>
              <a:lvl8pPr marL="3429000" indent="-228600" defTabSz="801688" eaLnBrk="0" fontAlgn="base" hangingPunct="0">
                <a:spcBef>
                  <a:spcPct val="0"/>
                </a:spcBef>
                <a:spcAft>
                  <a:spcPct val="0"/>
                </a:spcAft>
                <a:defRPr>
                  <a:solidFill>
                    <a:schemeClr val="tx1"/>
                  </a:solidFill>
                  <a:latin typeface="Arial" pitchFamily="34" charset="0"/>
                  <a:cs typeface="Arial" pitchFamily="34" charset="0"/>
                </a:defRPr>
              </a:lvl8pPr>
              <a:lvl9pPr marL="3886200" indent="-228600" defTabSz="801688"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spcAft>
                  <a:spcPct val="40000"/>
                </a:spcAft>
              </a:pPr>
              <a:r>
                <a:rPr lang="de-DE" altLang="de-DE" dirty="0">
                  <a:solidFill>
                    <a:srgbClr val="080808"/>
                  </a:solidFill>
                  <a:latin typeface="Segoe UI" panose="020B0502040204020203" pitchFamily="34" charset="0"/>
                  <a:ea typeface="Segoe UI" panose="020B0502040204020203" pitchFamily="34" charset="0"/>
                  <a:cs typeface="Segoe UI" panose="020B0502040204020203" pitchFamily="34" charset="0"/>
                </a:rPr>
                <a:t>Professional Soccer</a:t>
              </a:r>
              <a:endParaRPr lang="de-DE" altLang="de-DE" noProof="1">
                <a:solidFill>
                  <a:srgbClr val="080808"/>
                </a:solidFill>
                <a:latin typeface="Segoe UI" panose="020B0502040204020203" pitchFamily="34" charset="0"/>
                <a:ea typeface="Segoe UI" panose="020B0502040204020203" pitchFamily="34" charset="0"/>
                <a:cs typeface="Segoe UI" panose="020B0502040204020203" pitchFamily="34" charset="0"/>
              </a:endParaRPr>
            </a:p>
          </p:txBody>
        </p:sp>
      </p:grpSp>
      <p:sp>
        <p:nvSpPr>
          <p:cNvPr id="102" name="Rechteck 101">
            <a:extLst>
              <a:ext uri="{FF2B5EF4-FFF2-40B4-BE49-F238E27FC236}">
                <a16:creationId xmlns:a16="http://schemas.microsoft.com/office/drawing/2014/main" id="{6E2D4B26-CD5D-491B-A7CE-237339EBBBDD}"/>
              </a:ext>
            </a:extLst>
          </p:cNvPr>
          <p:cNvSpPr/>
          <p:nvPr/>
        </p:nvSpPr>
        <p:spPr>
          <a:xfrm>
            <a:off x="2580915" y="2115533"/>
            <a:ext cx="6841745" cy="369332"/>
          </a:xfrm>
          <a:prstGeom prst="rect">
            <a:avLst/>
          </a:prstGeom>
        </p:spPr>
        <p:txBody>
          <a:bodyPr wrap="none">
            <a:spAutoFit/>
          </a:bodyPr>
          <a:lstStyle/>
          <a:p>
            <a:pPr algn="ctr"/>
            <a:r>
              <a:rPr lang="en-US" b="1" dirty="0">
                <a:solidFill>
                  <a:schemeClr val="tx1">
                    <a:lumMod val="75000"/>
                  </a:schemeClr>
                </a:solidFill>
                <a:latin typeface="Segoe UI" panose="020B0502040204020203" pitchFamily="34" charset="0"/>
                <a:ea typeface="Segoe UI" panose="020B0502040204020203" pitchFamily="34" charset="0"/>
                <a:cs typeface="Segoe UI" panose="020B0502040204020203" pitchFamily="34" charset="0"/>
              </a:rPr>
              <a:t>"Emotional" media perception of sport as an economic factor</a:t>
            </a:r>
          </a:p>
        </p:txBody>
      </p:sp>
    </p:spTree>
    <p:extLst>
      <p:ext uri="{BB962C8B-B14F-4D97-AF65-F5344CB8AC3E}">
        <p14:creationId xmlns:p14="http://schemas.microsoft.com/office/powerpoint/2010/main" val="26051979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hteck 7"/>
          <p:cNvSpPr/>
          <p:nvPr/>
        </p:nvSpPr>
        <p:spPr>
          <a:xfrm>
            <a:off x="420248" y="704389"/>
            <a:ext cx="11530849" cy="519438"/>
          </a:xfrm>
          <a:prstGeom prst="rect">
            <a:avLst/>
          </a:prstGeom>
        </p:spPr>
        <p:txBody>
          <a:bodyPr wrap="none">
            <a:spAutoFit/>
          </a:bodyPr>
          <a:lstStyle/>
          <a:p>
            <a:pPr>
              <a:lnSpc>
                <a:spcPct val="107000"/>
              </a:lnSpc>
              <a:spcAft>
                <a:spcPts val="800"/>
              </a:spcAft>
            </a:pPr>
            <a:r>
              <a:rPr lang="en-US" sz="2800" cap="all" spc="160" dirty="0">
                <a:solidFill>
                  <a:srgbClr val="3B3B3D"/>
                </a:solidFill>
                <a:latin typeface="Segoe UI" panose="020B0502040204020203" pitchFamily="34" charset="0"/>
                <a:ea typeface="Segoe UI" panose="020B0502040204020203" pitchFamily="34" charset="0"/>
                <a:cs typeface="Segoe UI" panose="020B0502040204020203" pitchFamily="34" charset="0"/>
              </a:rPr>
              <a:t>holistic approach may be Eye opening – example soccer</a:t>
            </a:r>
          </a:p>
        </p:txBody>
      </p:sp>
      <p:sp>
        <p:nvSpPr>
          <p:cNvPr id="24" name="Rectangle 3">
            <a:extLst>
              <a:ext uri="{FF2B5EF4-FFF2-40B4-BE49-F238E27FC236}">
                <a16:creationId xmlns:a16="http://schemas.microsoft.com/office/drawing/2014/main" id="{1AC4E5BF-2B93-4497-9925-00E42D73A503}"/>
              </a:ext>
            </a:extLst>
          </p:cNvPr>
          <p:cNvSpPr>
            <a:spLocks noChangeArrowheads="1"/>
          </p:cNvSpPr>
          <p:nvPr/>
        </p:nvSpPr>
        <p:spPr bwMode="gray">
          <a:xfrm>
            <a:off x="446881" y="3867668"/>
            <a:ext cx="11033919" cy="1296988"/>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000" tIns="90000" rIns="72000" bIns="90000" anchor="ctr"/>
          <a:lstStyle/>
          <a:p>
            <a:endParaRPr lang="de-DE"/>
          </a:p>
        </p:txBody>
      </p:sp>
      <p:sp>
        <p:nvSpPr>
          <p:cNvPr id="25" name="Rectangle 25">
            <a:extLst>
              <a:ext uri="{FF2B5EF4-FFF2-40B4-BE49-F238E27FC236}">
                <a16:creationId xmlns:a16="http://schemas.microsoft.com/office/drawing/2014/main" id="{CED63E2A-3A37-4D72-BA49-DC71591C326B}"/>
              </a:ext>
            </a:extLst>
          </p:cNvPr>
          <p:cNvSpPr>
            <a:spLocks noChangeArrowheads="1"/>
          </p:cNvSpPr>
          <p:nvPr/>
        </p:nvSpPr>
        <p:spPr bwMode="gray">
          <a:xfrm flipV="1">
            <a:off x="446881" y="3488253"/>
            <a:ext cx="11033919" cy="390525"/>
          </a:xfrm>
          <a:prstGeom prst="rect">
            <a:avLst/>
          </a:prstGeom>
          <a:gradFill rotWithShape="1">
            <a:gsLst>
              <a:gs pos="0">
                <a:srgbClr val="DBDBDB"/>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lIns="90000" tIns="90000" rIns="72000" bIns="90000" anchor="ctr"/>
          <a:lstStyle/>
          <a:p>
            <a:endParaRPr lang="de-DE"/>
          </a:p>
        </p:txBody>
      </p:sp>
      <p:sp>
        <p:nvSpPr>
          <p:cNvPr id="26" name="Ellipse 25">
            <a:extLst>
              <a:ext uri="{FF2B5EF4-FFF2-40B4-BE49-F238E27FC236}">
                <a16:creationId xmlns:a16="http://schemas.microsoft.com/office/drawing/2014/main" id="{984F03B5-D78E-4B52-947C-A0CC150D19C0}"/>
              </a:ext>
            </a:extLst>
          </p:cNvPr>
          <p:cNvSpPr>
            <a:spLocks noChangeArrowheads="1"/>
          </p:cNvSpPr>
          <p:nvPr/>
        </p:nvSpPr>
        <p:spPr bwMode="gray">
          <a:xfrm>
            <a:off x="5943918" y="4683643"/>
            <a:ext cx="563562" cy="563562"/>
          </a:xfrm>
          <a:prstGeom prst="ellipse">
            <a:avLst/>
          </a:prstGeom>
          <a:solidFill>
            <a:schemeClr val="tx2"/>
          </a:solidFill>
          <a:ln w="14351" algn="ctr">
            <a:solidFill>
              <a:schemeClr val="accent1"/>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a:defRPr/>
            </a:pPr>
            <a:endParaRPr lang="en-GB">
              <a:solidFill>
                <a:schemeClr val="lt1"/>
              </a:solidFill>
              <a:latin typeface="+mn-lt"/>
              <a:cs typeface="+mn-cs"/>
            </a:endParaRPr>
          </a:p>
        </p:txBody>
      </p:sp>
      <p:sp>
        <p:nvSpPr>
          <p:cNvPr id="27" name="Ellipse 289">
            <a:extLst>
              <a:ext uri="{FF2B5EF4-FFF2-40B4-BE49-F238E27FC236}">
                <a16:creationId xmlns:a16="http://schemas.microsoft.com/office/drawing/2014/main" id="{36E0F74A-EB56-4D94-939A-2EE3AF7FBF8F}"/>
              </a:ext>
            </a:extLst>
          </p:cNvPr>
          <p:cNvSpPr>
            <a:spLocks noChangeArrowheads="1"/>
          </p:cNvSpPr>
          <p:nvPr/>
        </p:nvSpPr>
        <p:spPr bwMode="gray">
          <a:xfrm>
            <a:off x="5924868" y="4794768"/>
            <a:ext cx="600075" cy="600075"/>
          </a:xfrm>
          <a:prstGeom prst="ellipse">
            <a:avLst/>
          </a:prstGeom>
          <a:gradFill rotWithShape="1">
            <a:gsLst>
              <a:gs pos="0">
                <a:schemeClr val="accent2"/>
              </a:gs>
              <a:gs pos="100000">
                <a:schemeClr val="accent1"/>
              </a:gs>
            </a:gsLst>
            <a:lin ang="5400000" scaled="1"/>
          </a:gradFill>
          <a:ln w="14351" algn="ctr">
            <a:solidFill>
              <a:schemeClr val="accent1"/>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a:defRPr/>
            </a:pPr>
            <a:endParaRPr lang="en-GB">
              <a:solidFill>
                <a:schemeClr val="lt1"/>
              </a:solidFill>
              <a:latin typeface="+mn-lt"/>
              <a:cs typeface="+mn-cs"/>
            </a:endParaRPr>
          </a:p>
        </p:txBody>
      </p:sp>
      <p:sp>
        <p:nvSpPr>
          <p:cNvPr id="28" name="Rectangle 13">
            <a:extLst>
              <a:ext uri="{FF2B5EF4-FFF2-40B4-BE49-F238E27FC236}">
                <a16:creationId xmlns:a16="http://schemas.microsoft.com/office/drawing/2014/main" id="{8E4CD4CB-AB56-463A-B281-7619EE48FA85}"/>
              </a:ext>
            </a:extLst>
          </p:cNvPr>
          <p:cNvSpPr>
            <a:spLocks noChangeArrowheads="1"/>
          </p:cNvSpPr>
          <p:nvPr/>
        </p:nvSpPr>
        <p:spPr bwMode="gray">
          <a:xfrm rot="21080603">
            <a:off x="2602230" y="4705868"/>
            <a:ext cx="7543800" cy="88900"/>
          </a:xfrm>
          <a:prstGeom prst="rect">
            <a:avLst/>
          </a:prstGeom>
          <a:solidFill>
            <a:schemeClr val="accent1"/>
          </a:solidFill>
          <a:ln w="6350" algn="ctr">
            <a:solidFill>
              <a:schemeClr val="accent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de-DE"/>
          </a:p>
        </p:txBody>
      </p:sp>
      <p:sp>
        <p:nvSpPr>
          <p:cNvPr id="29" name="Freeform 14">
            <a:extLst>
              <a:ext uri="{FF2B5EF4-FFF2-40B4-BE49-F238E27FC236}">
                <a16:creationId xmlns:a16="http://schemas.microsoft.com/office/drawing/2014/main" id="{D66C7F36-705D-45A9-A627-5EF178093244}"/>
              </a:ext>
            </a:extLst>
          </p:cNvPr>
          <p:cNvSpPr>
            <a:spLocks/>
          </p:cNvSpPr>
          <p:nvPr/>
        </p:nvSpPr>
        <p:spPr bwMode="gray">
          <a:xfrm rot="21080603">
            <a:off x="2602230" y="4591568"/>
            <a:ext cx="7543800" cy="114300"/>
          </a:xfrm>
          <a:custGeom>
            <a:avLst/>
            <a:gdLst>
              <a:gd name="T0" fmla="*/ 0 w 4752"/>
              <a:gd name="T1" fmla="*/ 72 h 72"/>
              <a:gd name="T2" fmla="*/ 204 w 4752"/>
              <a:gd name="T3" fmla="*/ 0 h 72"/>
              <a:gd name="T4" fmla="*/ 4548 w 4752"/>
              <a:gd name="T5" fmla="*/ 0 h 72"/>
              <a:gd name="T6" fmla="*/ 4752 w 4752"/>
              <a:gd name="T7" fmla="*/ 72 h 72"/>
              <a:gd name="T8" fmla="*/ 0 w 4752"/>
              <a:gd name="T9" fmla="*/ 72 h 72"/>
            </a:gdLst>
            <a:ahLst/>
            <a:cxnLst>
              <a:cxn ang="0">
                <a:pos x="T0" y="T1"/>
              </a:cxn>
              <a:cxn ang="0">
                <a:pos x="T2" y="T3"/>
              </a:cxn>
              <a:cxn ang="0">
                <a:pos x="T4" y="T5"/>
              </a:cxn>
              <a:cxn ang="0">
                <a:pos x="T6" y="T7"/>
              </a:cxn>
              <a:cxn ang="0">
                <a:pos x="T8" y="T9"/>
              </a:cxn>
            </a:cxnLst>
            <a:rect l="0" t="0" r="r" b="b"/>
            <a:pathLst>
              <a:path w="4752" h="72">
                <a:moveTo>
                  <a:pt x="0" y="72"/>
                </a:moveTo>
                <a:lnTo>
                  <a:pt x="204" y="0"/>
                </a:lnTo>
                <a:lnTo>
                  <a:pt x="4548" y="0"/>
                </a:lnTo>
                <a:lnTo>
                  <a:pt x="4752" y="72"/>
                </a:lnTo>
                <a:lnTo>
                  <a:pt x="0" y="72"/>
                </a:lnTo>
                <a:close/>
              </a:path>
            </a:pathLst>
          </a:custGeom>
          <a:solidFill>
            <a:schemeClr val="tx2"/>
          </a:solidFill>
          <a:ln w="6350" cap="flat" cmpd="sng">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de-DE"/>
          </a:p>
        </p:txBody>
      </p:sp>
      <p:grpSp>
        <p:nvGrpSpPr>
          <p:cNvPr id="30" name="Group 41">
            <a:extLst>
              <a:ext uri="{FF2B5EF4-FFF2-40B4-BE49-F238E27FC236}">
                <a16:creationId xmlns:a16="http://schemas.microsoft.com/office/drawing/2014/main" id="{6F40CA78-B732-4854-96E6-63E44A5757A0}"/>
              </a:ext>
            </a:extLst>
          </p:cNvPr>
          <p:cNvGrpSpPr>
            <a:grpSpLocks noChangeAspect="1"/>
          </p:cNvGrpSpPr>
          <p:nvPr/>
        </p:nvGrpSpPr>
        <p:grpSpPr bwMode="auto">
          <a:xfrm>
            <a:off x="2550101" y="3184656"/>
            <a:ext cx="1908000" cy="1908000"/>
            <a:chOff x="504" y="2024"/>
            <a:chExt cx="791" cy="791"/>
          </a:xfrm>
        </p:grpSpPr>
        <p:grpSp>
          <p:nvGrpSpPr>
            <p:cNvPr id="31" name="Group 26">
              <a:extLst>
                <a:ext uri="{FF2B5EF4-FFF2-40B4-BE49-F238E27FC236}">
                  <a16:creationId xmlns:a16="http://schemas.microsoft.com/office/drawing/2014/main" id="{9AE43052-1C03-4489-B858-D7AFA9B66A8E}"/>
                </a:ext>
              </a:extLst>
            </p:cNvPr>
            <p:cNvGrpSpPr>
              <a:grpSpLocks/>
            </p:cNvGrpSpPr>
            <p:nvPr/>
          </p:nvGrpSpPr>
          <p:grpSpPr bwMode="auto">
            <a:xfrm>
              <a:off x="504" y="2024"/>
              <a:ext cx="791" cy="791"/>
              <a:chOff x="4267" y="1053"/>
              <a:chExt cx="905" cy="905"/>
            </a:xfrm>
          </p:grpSpPr>
          <p:sp>
            <p:nvSpPr>
              <p:cNvPr id="33" name="Oval 103">
                <a:extLst>
                  <a:ext uri="{FF2B5EF4-FFF2-40B4-BE49-F238E27FC236}">
                    <a16:creationId xmlns:a16="http://schemas.microsoft.com/office/drawing/2014/main" id="{6DB94117-5CE9-46C8-A198-AF415C030263}"/>
                  </a:ext>
                </a:extLst>
              </p:cNvPr>
              <p:cNvSpPr>
                <a:spLocks noChangeArrowheads="1"/>
              </p:cNvSpPr>
              <p:nvPr/>
            </p:nvSpPr>
            <p:spPr bwMode="gray">
              <a:xfrm>
                <a:off x="4267" y="1053"/>
                <a:ext cx="905" cy="905"/>
              </a:xfrm>
              <a:prstGeom prst="ellipse">
                <a:avLst/>
              </a:prstGeom>
              <a:solidFill>
                <a:srgbClr val="919191"/>
              </a:solidFill>
              <a:ln w="9525" algn="ctr">
                <a:solidFill>
                  <a:schemeClr val="bg1"/>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endParaRPr lang="de-DE" altLang="de-DE" noProof="1"/>
              </a:p>
            </p:txBody>
          </p:sp>
          <p:sp>
            <p:nvSpPr>
              <p:cNvPr id="34" name="Oval 104">
                <a:extLst>
                  <a:ext uri="{FF2B5EF4-FFF2-40B4-BE49-F238E27FC236}">
                    <a16:creationId xmlns:a16="http://schemas.microsoft.com/office/drawing/2014/main" id="{FACC5E4F-69FD-4A2D-B617-9FB39DF2B0BB}"/>
                  </a:ext>
                </a:extLst>
              </p:cNvPr>
              <p:cNvSpPr>
                <a:spLocks noChangeArrowheads="1"/>
              </p:cNvSpPr>
              <p:nvPr/>
            </p:nvSpPr>
            <p:spPr bwMode="gray">
              <a:xfrm>
                <a:off x="4290" y="1061"/>
                <a:ext cx="858" cy="858"/>
              </a:xfrm>
              <a:prstGeom prst="ellipse">
                <a:avLst/>
              </a:prstGeom>
              <a:gradFill rotWithShape="1">
                <a:gsLst>
                  <a:gs pos="0">
                    <a:srgbClr val="FFFFFF"/>
                  </a:gs>
                  <a:gs pos="100000">
                    <a:srgbClr val="9D9D9D"/>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a:endParaRPr lang="de-DE" altLang="de-DE" noProof="1"/>
              </a:p>
            </p:txBody>
          </p:sp>
          <p:pic>
            <p:nvPicPr>
              <p:cNvPr id="35" name="Picture 105">
                <a:extLst>
                  <a:ext uri="{FF2B5EF4-FFF2-40B4-BE49-F238E27FC236}">
                    <a16:creationId xmlns:a16="http://schemas.microsoft.com/office/drawing/2014/main" id="{68089A4A-44F1-444A-9F67-DB00C9D2EA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gray">
              <a:xfrm>
                <a:off x="4472" y="1066"/>
                <a:ext cx="494" cy="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2" name="Text Box 14">
              <a:extLst>
                <a:ext uri="{FF2B5EF4-FFF2-40B4-BE49-F238E27FC236}">
                  <a16:creationId xmlns:a16="http://schemas.microsoft.com/office/drawing/2014/main" id="{8F2B0361-0ED6-4C7B-8EC2-84C84668AA0E}"/>
                </a:ext>
              </a:extLst>
            </p:cNvPr>
            <p:cNvSpPr txBox="1">
              <a:spLocks noChangeArrowheads="1"/>
            </p:cNvSpPr>
            <p:nvPr/>
          </p:nvSpPr>
          <p:spPr bwMode="gray">
            <a:xfrm>
              <a:off x="524" y="2288"/>
              <a:ext cx="726" cy="2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801688" eaLnBrk="0" hangingPunct="0">
                <a:defRPr>
                  <a:solidFill>
                    <a:schemeClr val="tx1"/>
                  </a:solidFill>
                  <a:latin typeface="Arial" pitchFamily="34" charset="0"/>
                  <a:cs typeface="Arial" pitchFamily="34" charset="0"/>
                </a:defRPr>
              </a:lvl1pPr>
              <a:lvl2pPr marL="742950" indent="-285750" defTabSz="801688" eaLnBrk="0" hangingPunct="0">
                <a:defRPr>
                  <a:solidFill>
                    <a:schemeClr val="tx1"/>
                  </a:solidFill>
                  <a:latin typeface="Arial" pitchFamily="34" charset="0"/>
                  <a:cs typeface="Arial" pitchFamily="34" charset="0"/>
                </a:defRPr>
              </a:lvl2pPr>
              <a:lvl3pPr marL="1143000" indent="-228600" defTabSz="801688" eaLnBrk="0" hangingPunct="0">
                <a:defRPr>
                  <a:solidFill>
                    <a:schemeClr val="tx1"/>
                  </a:solidFill>
                  <a:latin typeface="Arial" pitchFamily="34" charset="0"/>
                  <a:cs typeface="Arial" pitchFamily="34" charset="0"/>
                </a:defRPr>
              </a:lvl3pPr>
              <a:lvl4pPr marL="1600200" indent="-228600" defTabSz="801688" eaLnBrk="0" hangingPunct="0">
                <a:defRPr>
                  <a:solidFill>
                    <a:schemeClr val="tx1"/>
                  </a:solidFill>
                  <a:latin typeface="Arial" pitchFamily="34" charset="0"/>
                  <a:cs typeface="Arial" pitchFamily="34" charset="0"/>
                </a:defRPr>
              </a:lvl4pPr>
              <a:lvl5pPr marL="2057400" indent="-228600" defTabSz="801688" eaLnBrk="0" hangingPunct="0">
                <a:defRPr>
                  <a:solidFill>
                    <a:schemeClr val="tx1"/>
                  </a:solidFill>
                  <a:latin typeface="Arial" pitchFamily="34" charset="0"/>
                  <a:cs typeface="Arial" pitchFamily="34" charset="0"/>
                </a:defRPr>
              </a:lvl5pPr>
              <a:lvl6pPr marL="2514600" indent="-228600" defTabSz="801688" eaLnBrk="0" fontAlgn="base" hangingPunct="0">
                <a:spcBef>
                  <a:spcPct val="0"/>
                </a:spcBef>
                <a:spcAft>
                  <a:spcPct val="0"/>
                </a:spcAft>
                <a:defRPr>
                  <a:solidFill>
                    <a:schemeClr val="tx1"/>
                  </a:solidFill>
                  <a:latin typeface="Arial" pitchFamily="34" charset="0"/>
                  <a:cs typeface="Arial" pitchFamily="34" charset="0"/>
                </a:defRPr>
              </a:lvl6pPr>
              <a:lvl7pPr marL="2971800" indent="-228600" defTabSz="801688" eaLnBrk="0" fontAlgn="base" hangingPunct="0">
                <a:spcBef>
                  <a:spcPct val="0"/>
                </a:spcBef>
                <a:spcAft>
                  <a:spcPct val="0"/>
                </a:spcAft>
                <a:defRPr>
                  <a:solidFill>
                    <a:schemeClr val="tx1"/>
                  </a:solidFill>
                  <a:latin typeface="Arial" pitchFamily="34" charset="0"/>
                  <a:cs typeface="Arial" pitchFamily="34" charset="0"/>
                </a:defRPr>
              </a:lvl7pPr>
              <a:lvl8pPr marL="3429000" indent="-228600" defTabSz="801688" eaLnBrk="0" fontAlgn="base" hangingPunct="0">
                <a:spcBef>
                  <a:spcPct val="0"/>
                </a:spcBef>
                <a:spcAft>
                  <a:spcPct val="0"/>
                </a:spcAft>
                <a:defRPr>
                  <a:solidFill>
                    <a:schemeClr val="tx1"/>
                  </a:solidFill>
                  <a:latin typeface="Arial" pitchFamily="34" charset="0"/>
                  <a:cs typeface="Arial" pitchFamily="34" charset="0"/>
                </a:defRPr>
              </a:lvl8pPr>
              <a:lvl9pPr marL="3886200" indent="-228600" defTabSz="801688"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spcAft>
                  <a:spcPct val="40000"/>
                </a:spcAft>
              </a:pPr>
              <a:r>
                <a:rPr lang="en-US" altLang="de-DE" sz="1400" noProof="1">
                  <a:solidFill>
                    <a:srgbClr val="080808"/>
                  </a:solidFill>
                </a:rPr>
                <a:t>Consumption of all other sports, </a:t>
              </a:r>
              <a:br>
                <a:rPr lang="en-US" altLang="de-DE" sz="1400" noProof="1">
                  <a:solidFill>
                    <a:srgbClr val="080808"/>
                  </a:solidFill>
                </a:rPr>
              </a:br>
              <a:r>
                <a:rPr lang="en-US" altLang="de-DE" sz="1400" noProof="1">
                  <a:solidFill>
                    <a:srgbClr val="080808"/>
                  </a:solidFill>
                </a:rPr>
                <a:t>incl. grassroot soccer</a:t>
              </a:r>
              <a:endParaRPr lang="de-DE" altLang="de-DE" sz="1400" noProof="1">
                <a:solidFill>
                  <a:srgbClr val="080808"/>
                </a:solidFill>
              </a:endParaRPr>
            </a:p>
          </p:txBody>
        </p:sp>
      </p:grpSp>
      <p:grpSp>
        <p:nvGrpSpPr>
          <p:cNvPr id="36" name="Gruppieren 35">
            <a:extLst>
              <a:ext uri="{FF2B5EF4-FFF2-40B4-BE49-F238E27FC236}">
                <a16:creationId xmlns:a16="http://schemas.microsoft.com/office/drawing/2014/main" id="{F228CC84-570A-428B-987C-BDDC22B207F9}"/>
              </a:ext>
            </a:extLst>
          </p:cNvPr>
          <p:cNvGrpSpPr>
            <a:grpSpLocks noChangeAspect="1"/>
          </p:cNvGrpSpPr>
          <p:nvPr/>
        </p:nvGrpSpPr>
        <p:grpSpPr>
          <a:xfrm>
            <a:off x="9463468" y="3719348"/>
            <a:ext cx="468000" cy="468000"/>
            <a:chOff x="7756588" y="4336686"/>
            <a:chExt cx="198000" cy="198000"/>
          </a:xfrm>
        </p:grpSpPr>
        <p:sp>
          <p:nvSpPr>
            <p:cNvPr id="37" name="Oval 104">
              <a:extLst>
                <a:ext uri="{FF2B5EF4-FFF2-40B4-BE49-F238E27FC236}">
                  <a16:creationId xmlns:a16="http://schemas.microsoft.com/office/drawing/2014/main" id="{4DD72A21-8AAF-4E42-82EF-084198C2DD93}"/>
                </a:ext>
              </a:extLst>
            </p:cNvPr>
            <p:cNvSpPr>
              <a:spLocks noChangeArrowheads="1"/>
            </p:cNvSpPr>
            <p:nvPr/>
          </p:nvSpPr>
          <p:spPr bwMode="gray">
            <a:xfrm>
              <a:off x="7756588" y="4336686"/>
              <a:ext cx="198000" cy="198000"/>
            </a:xfrm>
            <a:prstGeom prst="ellipse">
              <a:avLst/>
            </a:prstGeom>
            <a:gradFill rotWithShape="1">
              <a:gsLst>
                <a:gs pos="0">
                  <a:srgbClr val="FFFFFF"/>
                </a:gs>
                <a:gs pos="100000">
                  <a:srgbClr val="EE0000"/>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a:endParaRPr lang="de-DE" altLang="de-DE" noProof="1"/>
            </a:p>
          </p:txBody>
        </p:sp>
        <p:pic>
          <p:nvPicPr>
            <p:cNvPr id="38" name="Picture 105">
              <a:extLst>
                <a:ext uri="{FF2B5EF4-FFF2-40B4-BE49-F238E27FC236}">
                  <a16:creationId xmlns:a16="http://schemas.microsoft.com/office/drawing/2014/main" id="{5B5A3CD9-EE41-4821-8DA9-7DA2F393C4D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gray">
            <a:xfrm>
              <a:off x="7798588" y="4337840"/>
              <a:ext cx="114000" cy="61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9" name="Text Box 14">
            <a:extLst>
              <a:ext uri="{FF2B5EF4-FFF2-40B4-BE49-F238E27FC236}">
                <a16:creationId xmlns:a16="http://schemas.microsoft.com/office/drawing/2014/main" id="{0972E2E4-34A2-4E75-AE17-89DFDB97A6BF}"/>
              </a:ext>
            </a:extLst>
          </p:cNvPr>
          <p:cNvSpPr txBox="1">
            <a:spLocks noChangeArrowheads="1"/>
          </p:cNvSpPr>
          <p:nvPr/>
        </p:nvSpPr>
        <p:spPr bwMode="gray">
          <a:xfrm>
            <a:off x="9216760" y="3185199"/>
            <a:ext cx="950552"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801688" eaLnBrk="0" hangingPunct="0">
              <a:defRPr>
                <a:solidFill>
                  <a:schemeClr val="tx1"/>
                </a:solidFill>
                <a:latin typeface="Arial" pitchFamily="34" charset="0"/>
                <a:cs typeface="Arial" pitchFamily="34" charset="0"/>
              </a:defRPr>
            </a:lvl1pPr>
            <a:lvl2pPr marL="742950" indent="-285750" defTabSz="801688" eaLnBrk="0" hangingPunct="0">
              <a:defRPr>
                <a:solidFill>
                  <a:schemeClr val="tx1"/>
                </a:solidFill>
                <a:latin typeface="Arial" pitchFamily="34" charset="0"/>
                <a:cs typeface="Arial" pitchFamily="34" charset="0"/>
              </a:defRPr>
            </a:lvl2pPr>
            <a:lvl3pPr marL="1143000" indent="-228600" defTabSz="801688" eaLnBrk="0" hangingPunct="0">
              <a:defRPr>
                <a:solidFill>
                  <a:schemeClr val="tx1"/>
                </a:solidFill>
                <a:latin typeface="Arial" pitchFamily="34" charset="0"/>
                <a:cs typeface="Arial" pitchFamily="34" charset="0"/>
              </a:defRPr>
            </a:lvl3pPr>
            <a:lvl4pPr marL="1600200" indent="-228600" defTabSz="801688" eaLnBrk="0" hangingPunct="0">
              <a:defRPr>
                <a:solidFill>
                  <a:schemeClr val="tx1"/>
                </a:solidFill>
                <a:latin typeface="Arial" pitchFamily="34" charset="0"/>
                <a:cs typeface="Arial" pitchFamily="34" charset="0"/>
              </a:defRPr>
            </a:lvl4pPr>
            <a:lvl5pPr marL="2057400" indent="-228600" defTabSz="801688" eaLnBrk="0" hangingPunct="0">
              <a:defRPr>
                <a:solidFill>
                  <a:schemeClr val="tx1"/>
                </a:solidFill>
                <a:latin typeface="Arial" pitchFamily="34" charset="0"/>
                <a:cs typeface="Arial" pitchFamily="34" charset="0"/>
              </a:defRPr>
            </a:lvl5pPr>
            <a:lvl6pPr marL="2514600" indent="-228600" defTabSz="801688" eaLnBrk="0" fontAlgn="base" hangingPunct="0">
              <a:spcBef>
                <a:spcPct val="0"/>
              </a:spcBef>
              <a:spcAft>
                <a:spcPct val="0"/>
              </a:spcAft>
              <a:defRPr>
                <a:solidFill>
                  <a:schemeClr val="tx1"/>
                </a:solidFill>
                <a:latin typeface="Arial" pitchFamily="34" charset="0"/>
                <a:cs typeface="Arial" pitchFamily="34" charset="0"/>
              </a:defRPr>
            </a:lvl6pPr>
            <a:lvl7pPr marL="2971800" indent="-228600" defTabSz="801688" eaLnBrk="0" fontAlgn="base" hangingPunct="0">
              <a:spcBef>
                <a:spcPct val="0"/>
              </a:spcBef>
              <a:spcAft>
                <a:spcPct val="0"/>
              </a:spcAft>
              <a:defRPr>
                <a:solidFill>
                  <a:schemeClr val="tx1"/>
                </a:solidFill>
                <a:latin typeface="Arial" pitchFamily="34" charset="0"/>
                <a:cs typeface="Arial" pitchFamily="34" charset="0"/>
              </a:defRPr>
            </a:lvl7pPr>
            <a:lvl8pPr marL="3429000" indent="-228600" defTabSz="801688" eaLnBrk="0" fontAlgn="base" hangingPunct="0">
              <a:spcBef>
                <a:spcPct val="0"/>
              </a:spcBef>
              <a:spcAft>
                <a:spcPct val="0"/>
              </a:spcAft>
              <a:defRPr>
                <a:solidFill>
                  <a:schemeClr val="tx1"/>
                </a:solidFill>
                <a:latin typeface="Arial" pitchFamily="34" charset="0"/>
                <a:cs typeface="Arial" pitchFamily="34" charset="0"/>
              </a:defRPr>
            </a:lvl8pPr>
            <a:lvl9pPr marL="3886200" indent="-228600" defTabSz="801688"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spcAft>
                <a:spcPct val="40000"/>
              </a:spcAft>
            </a:pPr>
            <a:r>
              <a:rPr lang="de-DE" altLang="de-DE" sz="1200" dirty="0" err="1">
                <a:solidFill>
                  <a:srgbClr val="080808"/>
                </a:solidFill>
              </a:rPr>
              <a:t>Consumption</a:t>
            </a:r>
            <a:r>
              <a:rPr lang="de-DE" altLang="de-DE" sz="1200" dirty="0">
                <a:solidFill>
                  <a:srgbClr val="080808"/>
                </a:solidFill>
              </a:rPr>
              <a:t> professional </a:t>
            </a:r>
            <a:r>
              <a:rPr lang="de-DE" altLang="de-DE" sz="1200" dirty="0" err="1">
                <a:solidFill>
                  <a:srgbClr val="080808"/>
                </a:solidFill>
              </a:rPr>
              <a:t>soccer</a:t>
            </a:r>
            <a:endParaRPr lang="de-DE" altLang="de-DE" sz="1200" noProof="1">
              <a:solidFill>
                <a:srgbClr val="080808"/>
              </a:solidFill>
            </a:endParaRPr>
          </a:p>
        </p:txBody>
      </p:sp>
      <p:sp>
        <p:nvSpPr>
          <p:cNvPr id="40" name="Rechteck 39">
            <a:extLst>
              <a:ext uri="{FF2B5EF4-FFF2-40B4-BE49-F238E27FC236}">
                <a16:creationId xmlns:a16="http://schemas.microsoft.com/office/drawing/2014/main" id="{37F4AD83-2843-413A-8DBA-41A3E7AF3980}"/>
              </a:ext>
            </a:extLst>
          </p:cNvPr>
          <p:cNvSpPr/>
          <p:nvPr/>
        </p:nvSpPr>
        <p:spPr>
          <a:xfrm>
            <a:off x="3989585" y="1965322"/>
            <a:ext cx="4431021" cy="1077218"/>
          </a:xfrm>
          <a:prstGeom prst="rect">
            <a:avLst/>
          </a:prstGeom>
        </p:spPr>
        <p:txBody>
          <a:bodyPr wrap="none">
            <a:spAutoFit/>
          </a:bodyPr>
          <a:lstStyle/>
          <a:p>
            <a:pPr algn="ctr"/>
            <a:r>
              <a:rPr lang="en-US" b="1" dirty="0">
                <a:solidFill>
                  <a:schemeClr val="tx1">
                    <a:lumMod val="75000"/>
                  </a:schemeClr>
                </a:solidFill>
              </a:rPr>
              <a:t>Economic Factor Soccer</a:t>
            </a:r>
            <a:br>
              <a:rPr lang="en-US" b="1" dirty="0">
                <a:solidFill>
                  <a:schemeClr val="tx1">
                    <a:lumMod val="75000"/>
                  </a:schemeClr>
                </a:solidFill>
              </a:rPr>
            </a:br>
            <a:r>
              <a:rPr lang="en-US" b="1" dirty="0">
                <a:solidFill>
                  <a:schemeClr val="tx1">
                    <a:lumMod val="75000"/>
                  </a:schemeClr>
                </a:solidFill>
              </a:rPr>
              <a:t>Sports Satellite Account Germany 2010</a:t>
            </a:r>
            <a:r>
              <a:rPr lang="de-DE" sz="800" b="1" dirty="0">
                <a:solidFill>
                  <a:schemeClr val="tx1">
                    <a:lumMod val="75000"/>
                  </a:schemeClr>
                </a:solidFill>
              </a:rPr>
              <a:t> </a:t>
            </a:r>
            <a:r>
              <a:rPr lang="de-DE" b="1" dirty="0">
                <a:solidFill>
                  <a:schemeClr val="tx1">
                    <a:lumMod val="75000"/>
                  </a:schemeClr>
                </a:solidFill>
              </a:rPr>
              <a:t/>
            </a:r>
            <a:br>
              <a:rPr lang="de-DE" b="1" dirty="0">
                <a:solidFill>
                  <a:schemeClr val="tx1">
                    <a:lumMod val="75000"/>
                  </a:schemeClr>
                </a:solidFill>
              </a:rPr>
            </a:br>
            <a:r>
              <a:rPr lang="de-DE" b="1" dirty="0">
                <a:solidFill>
                  <a:schemeClr val="tx1">
                    <a:lumMod val="75000"/>
                  </a:schemeClr>
                </a:solidFill>
              </a:rPr>
              <a:t>CONSUMING OF PRIVATE HOUSEHOLDS</a:t>
            </a:r>
            <a:br>
              <a:rPr lang="de-DE" b="1" dirty="0">
                <a:solidFill>
                  <a:schemeClr val="tx1">
                    <a:lumMod val="75000"/>
                  </a:schemeClr>
                </a:solidFill>
              </a:rPr>
            </a:br>
            <a:r>
              <a:rPr lang="de-DE" sz="1000" dirty="0">
                <a:solidFill>
                  <a:schemeClr val="tx1">
                    <a:lumMod val="75000"/>
                  </a:schemeClr>
                </a:solidFill>
              </a:rPr>
              <a:t>(</a:t>
            </a:r>
            <a:r>
              <a:rPr lang="de-DE" sz="1000" dirty="0" err="1">
                <a:solidFill>
                  <a:schemeClr val="tx1">
                    <a:lumMod val="75000"/>
                  </a:schemeClr>
                </a:solidFill>
              </a:rPr>
              <a:t>to</a:t>
            </a:r>
            <a:r>
              <a:rPr lang="de-DE" sz="1000" dirty="0">
                <a:solidFill>
                  <a:schemeClr val="tx1">
                    <a:lumMod val="75000"/>
                  </a:schemeClr>
                </a:solidFill>
              </a:rPr>
              <a:t> </a:t>
            </a:r>
            <a:r>
              <a:rPr lang="de-DE" sz="1000" dirty="0" err="1">
                <a:solidFill>
                  <a:schemeClr val="tx1">
                    <a:lumMod val="75000"/>
                  </a:schemeClr>
                </a:solidFill>
              </a:rPr>
              <a:t>scale</a:t>
            </a:r>
            <a:r>
              <a:rPr lang="de-DE" sz="1000" dirty="0">
                <a:solidFill>
                  <a:schemeClr val="tx1">
                    <a:lumMod val="75000"/>
                  </a:schemeClr>
                </a:solidFill>
              </a:rPr>
              <a:t>, source SSA 2010)</a:t>
            </a:r>
          </a:p>
        </p:txBody>
      </p:sp>
      <p:sp>
        <p:nvSpPr>
          <p:cNvPr id="41" name="Textfeld 40">
            <a:extLst>
              <a:ext uri="{FF2B5EF4-FFF2-40B4-BE49-F238E27FC236}">
                <a16:creationId xmlns:a16="http://schemas.microsoft.com/office/drawing/2014/main" id="{210B6246-91C6-4424-9C99-E820B8E2800E}"/>
              </a:ext>
            </a:extLst>
          </p:cNvPr>
          <p:cNvSpPr txBox="1"/>
          <p:nvPr/>
        </p:nvSpPr>
        <p:spPr>
          <a:xfrm>
            <a:off x="9231256" y="2951376"/>
            <a:ext cx="386644" cy="276999"/>
          </a:xfrm>
          <a:prstGeom prst="rect">
            <a:avLst/>
          </a:prstGeom>
          <a:noFill/>
        </p:spPr>
        <p:txBody>
          <a:bodyPr wrap="none" rtlCol="0">
            <a:spAutoFit/>
          </a:bodyPr>
          <a:lstStyle/>
          <a:p>
            <a:r>
              <a:rPr lang="de-DE" sz="1200" b="1" dirty="0">
                <a:solidFill>
                  <a:srgbClr val="4F81BD"/>
                </a:solidFill>
              </a:rPr>
              <a:t>6%</a:t>
            </a:r>
          </a:p>
        </p:txBody>
      </p:sp>
      <p:sp>
        <p:nvSpPr>
          <p:cNvPr id="42" name="Textfeld 41">
            <a:extLst>
              <a:ext uri="{FF2B5EF4-FFF2-40B4-BE49-F238E27FC236}">
                <a16:creationId xmlns:a16="http://schemas.microsoft.com/office/drawing/2014/main" id="{70EB7F9A-9C71-40A0-AB2B-3A871B55CC13}"/>
              </a:ext>
            </a:extLst>
          </p:cNvPr>
          <p:cNvSpPr txBox="1"/>
          <p:nvPr/>
        </p:nvSpPr>
        <p:spPr>
          <a:xfrm>
            <a:off x="2982300" y="2861535"/>
            <a:ext cx="474810" cy="276999"/>
          </a:xfrm>
          <a:prstGeom prst="rect">
            <a:avLst/>
          </a:prstGeom>
          <a:noFill/>
        </p:spPr>
        <p:txBody>
          <a:bodyPr wrap="none" rtlCol="0">
            <a:spAutoFit/>
          </a:bodyPr>
          <a:lstStyle/>
          <a:p>
            <a:r>
              <a:rPr lang="de-DE" sz="1200" b="1" dirty="0">
                <a:solidFill>
                  <a:srgbClr val="4F81BD"/>
                </a:solidFill>
              </a:rPr>
              <a:t>94%</a:t>
            </a:r>
          </a:p>
        </p:txBody>
      </p:sp>
    </p:spTree>
    <p:extLst>
      <p:ext uri="{BB962C8B-B14F-4D97-AF65-F5344CB8AC3E}">
        <p14:creationId xmlns:p14="http://schemas.microsoft.com/office/powerpoint/2010/main" val="3591491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hteck 7"/>
          <p:cNvSpPr/>
          <p:nvPr/>
        </p:nvSpPr>
        <p:spPr>
          <a:xfrm>
            <a:off x="420248" y="704389"/>
            <a:ext cx="11530849" cy="519438"/>
          </a:xfrm>
          <a:prstGeom prst="rect">
            <a:avLst/>
          </a:prstGeom>
        </p:spPr>
        <p:txBody>
          <a:bodyPr wrap="none">
            <a:spAutoFit/>
          </a:bodyPr>
          <a:lstStyle/>
          <a:p>
            <a:pPr>
              <a:lnSpc>
                <a:spcPct val="107000"/>
              </a:lnSpc>
              <a:spcAft>
                <a:spcPts val="800"/>
              </a:spcAft>
            </a:pPr>
            <a:r>
              <a:rPr lang="en-US" sz="2800" cap="all" spc="160" dirty="0">
                <a:solidFill>
                  <a:srgbClr val="3B3B3D"/>
                </a:solidFill>
                <a:latin typeface="Segoe UI" panose="020B0502040204020203" pitchFamily="34" charset="0"/>
                <a:ea typeface="Segoe UI" panose="020B0502040204020203" pitchFamily="34" charset="0"/>
                <a:cs typeface="Segoe UI" panose="020B0502040204020203" pitchFamily="34" charset="0"/>
              </a:rPr>
              <a:t>holistic approach may be Eye opening – example soccer</a:t>
            </a:r>
          </a:p>
        </p:txBody>
      </p:sp>
      <p:sp>
        <p:nvSpPr>
          <p:cNvPr id="84" name="Rectangle 3">
            <a:extLst>
              <a:ext uri="{FF2B5EF4-FFF2-40B4-BE49-F238E27FC236}">
                <a16:creationId xmlns:a16="http://schemas.microsoft.com/office/drawing/2014/main" id="{F7C16D56-12A1-4236-98EC-70CE7C96D99A}"/>
              </a:ext>
            </a:extLst>
          </p:cNvPr>
          <p:cNvSpPr>
            <a:spLocks noChangeArrowheads="1"/>
          </p:cNvSpPr>
          <p:nvPr/>
        </p:nvSpPr>
        <p:spPr bwMode="gray">
          <a:xfrm>
            <a:off x="446881" y="3809266"/>
            <a:ext cx="11122819" cy="1296988"/>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000" tIns="90000" rIns="72000" bIns="90000" anchor="ctr"/>
          <a:lstStyle/>
          <a:p>
            <a:endParaRPr lang="de-DE"/>
          </a:p>
        </p:txBody>
      </p:sp>
      <p:sp>
        <p:nvSpPr>
          <p:cNvPr id="85" name="Rectangle 25">
            <a:extLst>
              <a:ext uri="{FF2B5EF4-FFF2-40B4-BE49-F238E27FC236}">
                <a16:creationId xmlns:a16="http://schemas.microsoft.com/office/drawing/2014/main" id="{9C5A4A15-2D9F-40F6-8172-584D8D0BFA5F}"/>
              </a:ext>
            </a:extLst>
          </p:cNvPr>
          <p:cNvSpPr>
            <a:spLocks noChangeArrowheads="1"/>
          </p:cNvSpPr>
          <p:nvPr/>
        </p:nvSpPr>
        <p:spPr bwMode="gray">
          <a:xfrm flipV="1">
            <a:off x="446881" y="3429851"/>
            <a:ext cx="11122819" cy="390525"/>
          </a:xfrm>
          <a:prstGeom prst="rect">
            <a:avLst/>
          </a:prstGeom>
          <a:gradFill rotWithShape="1">
            <a:gsLst>
              <a:gs pos="0">
                <a:srgbClr val="DBDBDB"/>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lIns="90000" tIns="90000" rIns="72000" bIns="90000" anchor="ctr"/>
          <a:lstStyle/>
          <a:p>
            <a:endParaRPr lang="de-DE"/>
          </a:p>
        </p:txBody>
      </p:sp>
      <p:sp>
        <p:nvSpPr>
          <p:cNvPr id="86" name="Ellipse 85">
            <a:extLst>
              <a:ext uri="{FF2B5EF4-FFF2-40B4-BE49-F238E27FC236}">
                <a16:creationId xmlns:a16="http://schemas.microsoft.com/office/drawing/2014/main" id="{469DA674-D58F-458D-A0F0-D22C889D5CBC}"/>
              </a:ext>
            </a:extLst>
          </p:cNvPr>
          <p:cNvSpPr>
            <a:spLocks noChangeArrowheads="1"/>
          </p:cNvSpPr>
          <p:nvPr/>
        </p:nvSpPr>
        <p:spPr bwMode="gray">
          <a:xfrm>
            <a:off x="5822694" y="4625241"/>
            <a:ext cx="563562" cy="563562"/>
          </a:xfrm>
          <a:prstGeom prst="ellipse">
            <a:avLst/>
          </a:prstGeom>
          <a:solidFill>
            <a:schemeClr val="tx2"/>
          </a:solidFill>
          <a:ln w="14351" algn="ctr">
            <a:solidFill>
              <a:schemeClr val="accent1"/>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a:defRPr/>
            </a:pPr>
            <a:endParaRPr lang="en-GB">
              <a:solidFill>
                <a:schemeClr val="lt1"/>
              </a:solidFill>
              <a:latin typeface="+mn-lt"/>
              <a:cs typeface="+mn-cs"/>
            </a:endParaRPr>
          </a:p>
        </p:txBody>
      </p:sp>
      <p:sp>
        <p:nvSpPr>
          <p:cNvPr id="87" name="Ellipse 289">
            <a:extLst>
              <a:ext uri="{FF2B5EF4-FFF2-40B4-BE49-F238E27FC236}">
                <a16:creationId xmlns:a16="http://schemas.microsoft.com/office/drawing/2014/main" id="{C52FBFFE-4CF6-4199-B0DF-71DAC94A3D96}"/>
              </a:ext>
            </a:extLst>
          </p:cNvPr>
          <p:cNvSpPr>
            <a:spLocks noChangeArrowheads="1"/>
          </p:cNvSpPr>
          <p:nvPr/>
        </p:nvSpPr>
        <p:spPr bwMode="gray">
          <a:xfrm>
            <a:off x="5803644" y="4736366"/>
            <a:ext cx="600075" cy="600075"/>
          </a:xfrm>
          <a:prstGeom prst="ellipse">
            <a:avLst/>
          </a:prstGeom>
          <a:gradFill rotWithShape="1">
            <a:gsLst>
              <a:gs pos="0">
                <a:schemeClr val="accent2"/>
              </a:gs>
              <a:gs pos="100000">
                <a:schemeClr val="accent1"/>
              </a:gs>
            </a:gsLst>
            <a:lin ang="5400000" scaled="1"/>
          </a:gradFill>
          <a:ln w="14351" algn="ctr">
            <a:solidFill>
              <a:schemeClr val="accent1"/>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a:defRPr/>
            </a:pPr>
            <a:endParaRPr lang="en-GB">
              <a:solidFill>
                <a:schemeClr val="lt1"/>
              </a:solidFill>
              <a:latin typeface="+mn-lt"/>
              <a:cs typeface="+mn-cs"/>
            </a:endParaRPr>
          </a:p>
        </p:txBody>
      </p:sp>
      <p:sp>
        <p:nvSpPr>
          <p:cNvPr id="88" name="Rectangle 13">
            <a:extLst>
              <a:ext uri="{FF2B5EF4-FFF2-40B4-BE49-F238E27FC236}">
                <a16:creationId xmlns:a16="http://schemas.microsoft.com/office/drawing/2014/main" id="{1A00224A-1B50-482D-87F6-7628AF16D302}"/>
              </a:ext>
            </a:extLst>
          </p:cNvPr>
          <p:cNvSpPr>
            <a:spLocks noChangeArrowheads="1"/>
          </p:cNvSpPr>
          <p:nvPr/>
        </p:nvSpPr>
        <p:spPr bwMode="gray">
          <a:xfrm>
            <a:off x="2481006" y="4647466"/>
            <a:ext cx="7543800" cy="88900"/>
          </a:xfrm>
          <a:prstGeom prst="rect">
            <a:avLst/>
          </a:prstGeom>
          <a:solidFill>
            <a:schemeClr val="accent1"/>
          </a:solidFill>
          <a:ln w="6350" algn="ctr">
            <a:solidFill>
              <a:schemeClr val="accent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de-DE"/>
          </a:p>
        </p:txBody>
      </p:sp>
      <p:sp>
        <p:nvSpPr>
          <p:cNvPr id="89" name="Freeform 14">
            <a:extLst>
              <a:ext uri="{FF2B5EF4-FFF2-40B4-BE49-F238E27FC236}">
                <a16:creationId xmlns:a16="http://schemas.microsoft.com/office/drawing/2014/main" id="{99FED21A-20C7-4E30-B347-7758BB50C0B5}"/>
              </a:ext>
            </a:extLst>
          </p:cNvPr>
          <p:cNvSpPr>
            <a:spLocks/>
          </p:cNvSpPr>
          <p:nvPr/>
        </p:nvSpPr>
        <p:spPr bwMode="gray">
          <a:xfrm>
            <a:off x="2481006" y="4533166"/>
            <a:ext cx="7543800" cy="114300"/>
          </a:xfrm>
          <a:custGeom>
            <a:avLst/>
            <a:gdLst>
              <a:gd name="T0" fmla="*/ 0 w 4752"/>
              <a:gd name="T1" fmla="*/ 72 h 72"/>
              <a:gd name="T2" fmla="*/ 204 w 4752"/>
              <a:gd name="T3" fmla="*/ 0 h 72"/>
              <a:gd name="T4" fmla="*/ 4548 w 4752"/>
              <a:gd name="T5" fmla="*/ 0 h 72"/>
              <a:gd name="T6" fmla="*/ 4752 w 4752"/>
              <a:gd name="T7" fmla="*/ 72 h 72"/>
              <a:gd name="T8" fmla="*/ 0 w 4752"/>
              <a:gd name="T9" fmla="*/ 72 h 72"/>
            </a:gdLst>
            <a:ahLst/>
            <a:cxnLst>
              <a:cxn ang="0">
                <a:pos x="T0" y="T1"/>
              </a:cxn>
              <a:cxn ang="0">
                <a:pos x="T2" y="T3"/>
              </a:cxn>
              <a:cxn ang="0">
                <a:pos x="T4" y="T5"/>
              </a:cxn>
              <a:cxn ang="0">
                <a:pos x="T6" y="T7"/>
              </a:cxn>
              <a:cxn ang="0">
                <a:pos x="T8" y="T9"/>
              </a:cxn>
            </a:cxnLst>
            <a:rect l="0" t="0" r="r" b="b"/>
            <a:pathLst>
              <a:path w="4752" h="72">
                <a:moveTo>
                  <a:pt x="0" y="72"/>
                </a:moveTo>
                <a:lnTo>
                  <a:pt x="204" y="0"/>
                </a:lnTo>
                <a:lnTo>
                  <a:pt x="4548" y="0"/>
                </a:lnTo>
                <a:lnTo>
                  <a:pt x="4752" y="72"/>
                </a:lnTo>
                <a:lnTo>
                  <a:pt x="0" y="72"/>
                </a:lnTo>
                <a:close/>
              </a:path>
            </a:pathLst>
          </a:custGeom>
          <a:solidFill>
            <a:schemeClr val="tx2"/>
          </a:solidFill>
          <a:ln w="6350" cap="flat" cmpd="sng">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de-DE"/>
          </a:p>
        </p:txBody>
      </p:sp>
      <p:grpSp>
        <p:nvGrpSpPr>
          <p:cNvPr id="90" name="Group 41">
            <a:extLst>
              <a:ext uri="{FF2B5EF4-FFF2-40B4-BE49-F238E27FC236}">
                <a16:creationId xmlns:a16="http://schemas.microsoft.com/office/drawing/2014/main" id="{3435ED70-4431-4469-BF43-C4CB55F02FDB}"/>
              </a:ext>
            </a:extLst>
          </p:cNvPr>
          <p:cNvGrpSpPr>
            <a:grpSpLocks noChangeAspect="1"/>
          </p:cNvGrpSpPr>
          <p:nvPr/>
        </p:nvGrpSpPr>
        <p:grpSpPr bwMode="auto">
          <a:xfrm>
            <a:off x="2341232" y="3131056"/>
            <a:ext cx="1440000" cy="1440000"/>
            <a:chOff x="504" y="2024"/>
            <a:chExt cx="791" cy="791"/>
          </a:xfrm>
        </p:grpSpPr>
        <p:grpSp>
          <p:nvGrpSpPr>
            <p:cNvPr id="91" name="Group 26">
              <a:extLst>
                <a:ext uri="{FF2B5EF4-FFF2-40B4-BE49-F238E27FC236}">
                  <a16:creationId xmlns:a16="http://schemas.microsoft.com/office/drawing/2014/main" id="{AABD1444-A47C-4854-A76A-474A39F10303}"/>
                </a:ext>
              </a:extLst>
            </p:cNvPr>
            <p:cNvGrpSpPr>
              <a:grpSpLocks/>
            </p:cNvGrpSpPr>
            <p:nvPr/>
          </p:nvGrpSpPr>
          <p:grpSpPr bwMode="auto">
            <a:xfrm>
              <a:off x="504" y="2024"/>
              <a:ext cx="791" cy="791"/>
              <a:chOff x="4267" y="1053"/>
              <a:chExt cx="905" cy="905"/>
            </a:xfrm>
          </p:grpSpPr>
          <p:sp>
            <p:nvSpPr>
              <p:cNvPr id="93" name="Oval 103">
                <a:extLst>
                  <a:ext uri="{FF2B5EF4-FFF2-40B4-BE49-F238E27FC236}">
                    <a16:creationId xmlns:a16="http://schemas.microsoft.com/office/drawing/2014/main" id="{BE964CBA-D8DF-4CE3-881E-25370BCBECA1}"/>
                  </a:ext>
                </a:extLst>
              </p:cNvPr>
              <p:cNvSpPr>
                <a:spLocks noChangeArrowheads="1"/>
              </p:cNvSpPr>
              <p:nvPr/>
            </p:nvSpPr>
            <p:spPr bwMode="gray">
              <a:xfrm>
                <a:off x="4267" y="1053"/>
                <a:ext cx="905" cy="905"/>
              </a:xfrm>
              <a:prstGeom prst="ellipse">
                <a:avLst/>
              </a:prstGeom>
              <a:solidFill>
                <a:srgbClr val="919191"/>
              </a:solidFill>
              <a:ln w="9525" algn="ctr">
                <a:solidFill>
                  <a:schemeClr val="bg1"/>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endParaRPr lang="de-DE" altLang="de-DE" noProof="1"/>
              </a:p>
            </p:txBody>
          </p:sp>
          <p:sp>
            <p:nvSpPr>
              <p:cNvPr id="94" name="Oval 104">
                <a:extLst>
                  <a:ext uri="{FF2B5EF4-FFF2-40B4-BE49-F238E27FC236}">
                    <a16:creationId xmlns:a16="http://schemas.microsoft.com/office/drawing/2014/main" id="{DB48116A-63C0-4C97-B93A-3135278EE178}"/>
                  </a:ext>
                </a:extLst>
              </p:cNvPr>
              <p:cNvSpPr>
                <a:spLocks noChangeArrowheads="1"/>
              </p:cNvSpPr>
              <p:nvPr/>
            </p:nvSpPr>
            <p:spPr bwMode="gray">
              <a:xfrm>
                <a:off x="4288" y="1061"/>
                <a:ext cx="858" cy="858"/>
              </a:xfrm>
              <a:prstGeom prst="ellipse">
                <a:avLst/>
              </a:prstGeom>
              <a:gradFill rotWithShape="1">
                <a:gsLst>
                  <a:gs pos="0">
                    <a:srgbClr val="FFFFFF"/>
                  </a:gs>
                  <a:gs pos="100000">
                    <a:srgbClr val="9D9D9D"/>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a:endParaRPr lang="de-DE" altLang="de-DE" noProof="1"/>
              </a:p>
            </p:txBody>
          </p:sp>
          <p:pic>
            <p:nvPicPr>
              <p:cNvPr id="95" name="Picture 105">
                <a:extLst>
                  <a:ext uri="{FF2B5EF4-FFF2-40B4-BE49-F238E27FC236}">
                    <a16:creationId xmlns:a16="http://schemas.microsoft.com/office/drawing/2014/main" id="{1DAECCB8-85F5-4C8D-A43C-473A52C5AD6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gray">
              <a:xfrm>
                <a:off x="4472" y="1066"/>
                <a:ext cx="494" cy="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92" name="Text Box 14">
              <a:extLst>
                <a:ext uri="{FF2B5EF4-FFF2-40B4-BE49-F238E27FC236}">
                  <a16:creationId xmlns:a16="http://schemas.microsoft.com/office/drawing/2014/main" id="{D4E99EB3-0D8C-4545-BBB7-3D70FFDEDAC7}"/>
                </a:ext>
              </a:extLst>
            </p:cNvPr>
            <p:cNvSpPr txBox="1">
              <a:spLocks noChangeArrowheads="1"/>
            </p:cNvSpPr>
            <p:nvPr/>
          </p:nvSpPr>
          <p:spPr bwMode="gray">
            <a:xfrm>
              <a:off x="533" y="2321"/>
              <a:ext cx="726" cy="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801688" eaLnBrk="0" hangingPunct="0">
                <a:defRPr>
                  <a:solidFill>
                    <a:schemeClr val="tx1"/>
                  </a:solidFill>
                  <a:latin typeface="Arial" pitchFamily="34" charset="0"/>
                  <a:cs typeface="Arial" pitchFamily="34" charset="0"/>
                </a:defRPr>
              </a:lvl1pPr>
              <a:lvl2pPr marL="742950" indent="-285750" defTabSz="801688" eaLnBrk="0" hangingPunct="0">
                <a:defRPr>
                  <a:solidFill>
                    <a:schemeClr val="tx1"/>
                  </a:solidFill>
                  <a:latin typeface="Arial" pitchFamily="34" charset="0"/>
                  <a:cs typeface="Arial" pitchFamily="34" charset="0"/>
                </a:defRPr>
              </a:lvl2pPr>
              <a:lvl3pPr marL="1143000" indent="-228600" defTabSz="801688" eaLnBrk="0" hangingPunct="0">
                <a:defRPr>
                  <a:solidFill>
                    <a:schemeClr val="tx1"/>
                  </a:solidFill>
                  <a:latin typeface="Arial" pitchFamily="34" charset="0"/>
                  <a:cs typeface="Arial" pitchFamily="34" charset="0"/>
                </a:defRPr>
              </a:lvl3pPr>
              <a:lvl4pPr marL="1600200" indent="-228600" defTabSz="801688" eaLnBrk="0" hangingPunct="0">
                <a:defRPr>
                  <a:solidFill>
                    <a:schemeClr val="tx1"/>
                  </a:solidFill>
                  <a:latin typeface="Arial" pitchFamily="34" charset="0"/>
                  <a:cs typeface="Arial" pitchFamily="34" charset="0"/>
                </a:defRPr>
              </a:lvl4pPr>
              <a:lvl5pPr marL="2057400" indent="-228600" defTabSz="801688" eaLnBrk="0" hangingPunct="0">
                <a:defRPr>
                  <a:solidFill>
                    <a:schemeClr val="tx1"/>
                  </a:solidFill>
                  <a:latin typeface="Arial" pitchFamily="34" charset="0"/>
                  <a:cs typeface="Arial" pitchFamily="34" charset="0"/>
                </a:defRPr>
              </a:lvl5pPr>
              <a:lvl6pPr marL="2514600" indent="-228600" defTabSz="801688" eaLnBrk="0" fontAlgn="base" hangingPunct="0">
                <a:spcBef>
                  <a:spcPct val="0"/>
                </a:spcBef>
                <a:spcAft>
                  <a:spcPct val="0"/>
                </a:spcAft>
                <a:defRPr>
                  <a:solidFill>
                    <a:schemeClr val="tx1"/>
                  </a:solidFill>
                  <a:latin typeface="Arial" pitchFamily="34" charset="0"/>
                  <a:cs typeface="Arial" pitchFamily="34" charset="0"/>
                </a:defRPr>
              </a:lvl6pPr>
              <a:lvl7pPr marL="2971800" indent="-228600" defTabSz="801688" eaLnBrk="0" fontAlgn="base" hangingPunct="0">
                <a:spcBef>
                  <a:spcPct val="0"/>
                </a:spcBef>
                <a:spcAft>
                  <a:spcPct val="0"/>
                </a:spcAft>
                <a:defRPr>
                  <a:solidFill>
                    <a:schemeClr val="tx1"/>
                  </a:solidFill>
                  <a:latin typeface="Arial" pitchFamily="34" charset="0"/>
                  <a:cs typeface="Arial" pitchFamily="34" charset="0"/>
                </a:defRPr>
              </a:lvl7pPr>
              <a:lvl8pPr marL="3429000" indent="-228600" defTabSz="801688" eaLnBrk="0" fontAlgn="base" hangingPunct="0">
                <a:spcBef>
                  <a:spcPct val="0"/>
                </a:spcBef>
                <a:spcAft>
                  <a:spcPct val="0"/>
                </a:spcAft>
                <a:defRPr>
                  <a:solidFill>
                    <a:schemeClr val="tx1"/>
                  </a:solidFill>
                  <a:latin typeface="Arial" pitchFamily="34" charset="0"/>
                  <a:cs typeface="Arial" pitchFamily="34" charset="0"/>
                </a:defRPr>
              </a:lvl8pPr>
              <a:lvl9pPr marL="3886200" indent="-228600" defTabSz="801688"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spcAft>
                  <a:spcPct val="40000"/>
                </a:spcAft>
              </a:pPr>
              <a:r>
                <a:rPr lang="de-DE" altLang="de-DE" sz="1400" noProof="1">
                  <a:solidFill>
                    <a:srgbClr val="080808"/>
                  </a:solidFill>
                </a:rPr>
                <a:t>Consumption private households</a:t>
              </a:r>
            </a:p>
          </p:txBody>
        </p:sp>
      </p:grpSp>
      <p:grpSp>
        <p:nvGrpSpPr>
          <p:cNvPr id="96" name="Gruppieren 95">
            <a:extLst>
              <a:ext uri="{FF2B5EF4-FFF2-40B4-BE49-F238E27FC236}">
                <a16:creationId xmlns:a16="http://schemas.microsoft.com/office/drawing/2014/main" id="{E26AA53E-5E92-4813-962D-0EB00713AF1C}"/>
              </a:ext>
            </a:extLst>
          </p:cNvPr>
          <p:cNvGrpSpPr>
            <a:grpSpLocks noChangeAspect="1"/>
          </p:cNvGrpSpPr>
          <p:nvPr/>
        </p:nvGrpSpPr>
        <p:grpSpPr>
          <a:xfrm>
            <a:off x="8750104" y="3175446"/>
            <a:ext cx="1440000" cy="1440000"/>
            <a:chOff x="7756588" y="4336686"/>
            <a:chExt cx="1980000" cy="1980000"/>
          </a:xfrm>
        </p:grpSpPr>
        <p:grpSp>
          <p:nvGrpSpPr>
            <p:cNvPr id="97" name="Gruppieren 96">
              <a:extLst>
                <a:ext uri="{FF2B5EF4-FFF2-40B4-BE49-F238E27FC236}">
                  <a16:creationId xmlns:a16="http://schemas.microsoft.com/office/drawing/2014/main" id="{DDCD9D53-C5D1-478C-BDF6-94D46319E5F2}"/>
                </a:ext>
              </a:extLst>
            </p:cNvPr>
            <p:cNvGrpSpPr>
              <a:grpSpLocks noChangeAspect="1"/>
            </p:cNvGrpSpPr>
            <p:nvPr/>
          </p:nvGrpSpPr>
          <p:grpSpPr>
            <a:xfrm>
              <a:off x="7756588" y="4336686"/>
              <a:ext cx="1980000" cy="1980000"/>
              <a:chOff x="7756588" y="4336686"/>
              <a:chExt cx="198000" cy="198000"/>
            </a:xfrm>
          </p:grpSpPr>
          <p:sp>
            <p:nvSpPr>
              <p:cNvPr id="99" name="Oval 104">
                <a:extLst>
                  <a:ext uri="{FF2B5EF4-FFF2-40B4-BE49-F238E27FC236}">
                    <a16:creationId xmlns:a16="http://schemas.microsoft.com/office/drawing/2014/main" id="{0B7B4C9C-A576-417B-ACE7-51FCB94E6A67}"/>
                  </a:ext>
                </a:extLst>
              </p:cNvPr>
              <p:cNvSpPr>
                <a:spLocks noChangeArrowheads="1"/>
              </p:cNvSpPr>
              <p:nvPr/>
            </p:nvSpPr>
            <p:spPr bwMode="gray">
              <a:xfrm>
                <a:off x="7756588" y="4336686"/>
                <a:ext cx="198000" cy="198000"/>
              </a:xfrm>
              <a:prstGeom prst="ellipse">
                <a:avLst/>
              </a:prstGeom>
              <a:gradFill rotWithShape="1">
                <a:gsLst>
                  <a:gs pos="0">
                    <a:srgbClr val="FFFFFF"/>
                  </a:gs>
                  <a:gs pos="100000">
                    <a:srgbClr val="EE0000"/>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a:endParaRPr lang="de-DE" altLang="de-DE" noProof="1"/>
              </a:p>
            </p:txBody>
          </p:sp>
          <p:pic>
            <p:nvPicPr>
              <p:cNvPr id="100" name="Picture 105">
                <a:extLst>
                  <a:ext uri="{FF2B5EF4-FFF2-40B4-BE49-F238E27FC236}">
                    <a16:creationId xmlns:a16="http://schemas.microsoft.com/office/drawing/2014/main" id="{E0519348-0ACD-4CEB-BE91-6090EFEAE76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gray">
              <a:xfrm>
                <a:off x="7798588" y="4337840"/>
                <a:ext cx="114000" cy="61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98" name="Text Box 14">
              <a:extLst>
                <a:ext uri="{FF2B5EF4-FFF2-40B4-BE49-F238E27FC236}">
                  <a16:creationId xmlns:a16="http://schemas.microsoft.com/office/drawing/2014/main" id="{06D83C14-6534-4410-8D0E-B96F84914C48}"/>
                </a:ext>
              </a:extLst>
            </p:cNvPr>
            <p:cNvSpPr txBox="1">
              <a:spLocks noChangeArrowheads="1"/>
            </p:cNvSpPr>
            <p:nvPr/>
          </p:nvSpPr>
          <p:spPr bwMode="gray">
            <a:xfrm>
              <a:off x="7965309" y="4970429"/>
              <a:ext cx="1579373" cy="888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801688" eaLnBrk="0" hangingPunct="0">
                <a:defRPr>
                  <a:solidFill>
                    <a:schemeClr val="tx1"/>
                  </a:solidFill>
                  <a:latin typeface="Arial" pitchFamily="34" charset="0"/>
                  <a:cs typeface="Arial" pitchFamily="34" charset="0"/>
                </a:defRPr>
              </a:lvl1pPr>
              <a:lvl2pPr marL="742950" indent="-285750" defTabSz="801688" eaLnBrk="0" hangingPunct="0">
                <a:defRPr>
                  <a:solidFill>
                    <a:schemeClr val="tx1"/>
                  </a:solidFill>
                  <a:latin typeface="Arial" pitchFamily="34" charset="0"/>
                  <a:cs typeface="Arial" pitchFamily="34" charset="0"/>
                </a:defRPr>
              </a:lvl2pPr>
              <a:lvl3pPr marL="1143000" indent="-228600" defTabSz="801688" eaLnBrk="0" hangingPunct="0">
                <a:defRPr>
                  <a:solidFill>
                    <a:schemeClr val="tx1"/>
                  </a:solidFill>
                  <a:latin typeface="Arial" pitchFamily="34" charset="0"/>
                  <a:cs typeface="Arial" pitchFamily="34" charset="0"/>
                </a:defRPr>
              </a:lvl3pPr>
              <a:lvl4pPr marL="1600200" indent="-228600" defTabSz="801688" eaLnBrk="0" hangingPunct="0">
                <a:defRPr>
                  <a:solidFill>
                    <a:schemeClr val="tx1"/>
                  </a:solidFill>
                  <a:latin typeface="Arial" pitchFamily="34" charset="0"/>
                  <a:cs typeface="Arial" pitchFamily="34" charset="0"/>
                </a:defRPr>
              </a:lvl4pPr>
              <a:lvl5pPr marL="2057400" indent="-228600" defTabSz="801688" eaLnBrk="0" hangingPunct="0">
                <a:defRPr>
                  <a:solidFill>
                    <a:schemeClr val="tx1"/>
                  </a:solidFill>
                  <a:latin typeface="Arial" pitchFamily="34" charset="0"/>
                  <a:cs typeface="Arial" pitchFamily="34" charset="0"/>
                </a:defRPr>
              </a:lvl5pPr>
              <a:lvl6pPr marL="2514600" indent="-228600" defTabSz="801688" eaLnBrk="0" fontAlgn="base" hangingPunct="0">
                <a:spcBef>
                  <a:spcPct val="0"/>
                </a:spcBef>
                <a:spcAft>
                  <a:spcPct val="0"/>
                </a:spcAft>
                <a:defRPr>
                  <a:solidFill>
                    <a:schemeClr val="tx1"/>
                  </a:solidFill>
                  <a:latin typeface="Arial" pitchFamily="34" charset="0"/>
                  <a:cs typeface="Arial" pitchFamily="34" charset="0"/>
                </a:defRPr>
              </a:lvl6pPr>
              <a:lvl7pPr marL="2971800" indent="-228600" defTabSz="801688" eaLnBrk="0" fontAlgn="base" hangingPunct="0">
                <a:spcBef>
                  <a:spcPct val="0"/>
                </a:spcBef>
                <a:spcAft>
                  <a:spcPct val="0"/>
                </a:spcAft>
                <a:defRPr>
                  <a:solidFill>
                    <a:schemeClr val="tx1"/>
                  </a:solidFill>
                  <a:latin typeface="Arial" pitchFamily="34" charset="0"/>
                  <a:cs typeface="Arial" pitchFamily="34" charset="0"/>
                </a:defRPr>
              </a:lvl7pPr>
              <a:lvl8pPr marL="3429000" indent="-228600" defTabSz="801688" eaLnBrk="0" fontAlgn="base" hangingPunct="0">
                <a:spcBef>
                  <a:spcPct val="0"/>
                </a:spcBef>
                <a:spcAft>
                  <a:spcPct val="0"/>
                </a:spcAft>
                <a:defRPr>
                  <a:solidFill>
                    <a:schemeClr val="tx1"/>
                  </a:solidFill>
                  <a:latin typeface="Arial" pitchFamily="34" charset="0"/>
                  <a:cs typeface="Arial" pitchFamily="34" charset="0"/>
                </a:defRPr>
              </a:lvl8pPr>
              <a:lvl9pPr marL="3886200" indent="-228600" defTabSz="801688"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spcAft>
                  <a:spcPct val="40000"/>
                </a:spcAft>
              </a:pPr>
              <a:r>
                <a:rPr lang="de-DE" altLang="de-DE" sz="1400" noProof="1">
                  <a:solidFill>
                    <a:srgbClr val="080808"/>
                  </a:solidFill>
                </a:rPr>
                <a:t>Consumption private households</a:t>
              </a:r>
            </a:p>
          </p:txBody>
        </p:sp>
      </p:grpSp>
      <p:sp>
        <p:nvSpPr>
          <p:cNvPr id="101" name="Rechteck 100">
            <a:extLst>
              <a:ext uri="{FF2B5EF4-FFF2-40B4-BE49-F238E27FC236}">
                <a16:creationId xmlns:a16="http://schemas.microsoft.com/office/drawing/2014/main" id="{A0993893-8737-4C05-BCB2-5EABD2105CCA}"/>
              </a:ext>
            </a:extLst>
          </p:cNvPr>
          <p:cNvSpPr/>
          <p:nvPr/>
        </p:nvSpPr>
        <p:spPr>
          <a:xfrm>
            <a:off x="4073852" y="1906920"/>
            <a:ext cx="4288353" cy="800219"/>
          </a:xfrm>
          <a:prstGeom prst="rect">
            <a:avLst/>
          </a:prstGeom>
        </p:spPr>
        <p:txBody>
          <a:bodyPr wrap="none">
            <a:spAutoFit/>
          </a:bodyPr>
          <a:lstStyle/>
          <a:p>
            <a:pPr lvl="0" algn="ctr"/>
            <a:r>
              <a:rPr lang="en-US" b="1" dirty="0">
                <a:solidFill>
                  <a:schemeClr val="tx1">
                    <a:lumMod val="75000"/>
                  </a:schemeClr>
                </a:solidFill>
              </a:rPr>
              <a:t>Economic Factor Soccer</a:t>
            </a:r>
            <a:br>
              <a:rPr lang="en-US" b="1" dirty="0">
                <a:solidFill>
                  <a:schemeClr val="tx1">
                    <a:lumMod val="75000"/>
                  </a:schemeClr>
                </a:solidFill>
              </a:rPr>
            </a:br>
            <a:r>
              <a:rPr lang="en-US" b="1" dirty="0">
                <a:solidFill>
                  <a:schemeClr val="tx1">
                    <a:lumMod val="75000"/>
                  </a:schemeClr>
                </a:solidFill>
              </a:rPr>
              <a:t>Sports Satellite Account Germany 2010</a:t>
            </a:r>
            <a:r>
              <a:rPr lang="de-DE" b="1" dirty="0">
                <a:solidFill>
                  <a:schemeClr val="tx1">
                    <a:lumMod val="75000"/>
                  </a:schemeClr>
                </a:solidFill>
              </a:rPr>
              <a:t/>
            </a:r>
            <a:br>
              <a:rPr lang="de-DE" b="1" dirty="0">
                <a:solidFill>
                  <a:schemeClr val="tx1">
                    <a:lumMod val="75000"/>
                  </a:schemeClr>
                </a:solidFill>
              </a:rPr>
            </a:br>
            <a:r>
              <a:rPr lang="de-DE" sz="1000" dirty="0">
                <a:solidFill>
                  <a:schemeClr val="tx1">
                    <a:lumMod val="75000"/>
                  </a:schemeClr>
                </a:solidFill>
              </a:rPr>
              <a:t>(</a:t>
            </a:r>
            <a:r>
              <a:rPr lang="de-DE" sz="1000" dirty="0" err="1">
                <a:solidFill>
                  <a:schemeClr val="tx1">
                    <a:lumMod val="75000"/>
                  </a:schemeClr>
                </a:solidFill>
              </a:rPr>
              <a:t>to</a:t>
            </a:r>
            <a:r>
              <a:rPr lang="de-DE" sz="1000" dirty="0">
                <a:solidFill>
                  <a:schemeClr val="tx1">
                    <a:lumMod val="75000"/>
                  </a:schemeClr>
                </a:solidFill>
              </a:rPr>
              <a:t> </a:t>
            </a:r>
            <a:r>
              <a:rPr lang="de-DE" sz="1000" dirty="0" err="1">
                <a:solidFill>
                  <a:schemeClr val="tx1">
                    <a:lumMod val="75000"/>
                  </a:schemeClr>
                </a:solidFill>
              </a:rPr>
              <a:t>scale</a:t>
            </a:r>
            <a:r>
              <a:rPr lang="de-DE" sz="1000" dirty="0">
                <a:solidFill>
                  <a:schemeClr val="tx1">
                    <a:lumMod val="75000"/>
                  </a:schemeClr>
                </a:solidFill>
              </a:rPr>
              <a:t>, source SSA 2010)</a:t>
            </a:r>
            <a:endParaRPr lang="de-DE" b="1" dirty="0">
              <a:solidFill>
                <a:schemeClr val="tx1">
                  <a:lumMod val="75000"/>
                </a:schemeClr>
              </a:solidFill>
            </a:endParaRPr>
          </a:p>
        </p:txBody>
      </p:sp>
      <p:grpSp>
        <p:nvGrpSpPr>
          <p:cNvPr id="102" name="Group 26">
            <a:extLst>
              <a:ext uri="{FF2B5EF4-FFF2-40B4-BE49-F238E27FC236}">
                <a16:creationId xmlns:a16="http://schemas.microsoft.com/office/drawing/2014/main" id="{0DCDFB01-D35E-40CD-B933-3DADB302E98D}"/>
              </a:ext>
            </a:extLst>
          </p:cNvPr>
          <p:cNvGrpSpPr>
            <a:grpSpLocks noChangeAspect="1"/>
          </p:cNvGrpSpPr>
          <p:nvPr/>
        </p:nvGrpSpPr>
        <p:grpSpPr bwMode="auto">
          <a:xfrm>
            <a:off x="3853240" y="3545468"/>
            <a:ext cx="1080000" cy="1080000"/>
            <a:chOff x="4267" y="1053"/>
            <a:chExt cx="905" cy="905"/>
          </a:xfrm>
        </p:grpSpPr>
        <p:sp>
          <p:nvSpPr>
            <p:cNvPr id="103" name="Oval 103">
              <a:extLst>
                <a:ext uri="{FF2B5EF4-FFF2-40B4-BE49-F238E27FC236}">
                  <a16:creationId xmlns:a16="http://schemas.microsoft.com/office/drawing/2014/main" id="{ECEE437D-A79B-4F32-AD16-0FACBE2BE0A4}"/>
                </a:ext>
              </a:extLst>
            </p:cNvPr>
            <p:cNvSpPr>
              <a:spLocks noChangeArrowheads="1"/>
            </p:cNvSpPr>
            <p:nvPr/>
          </p:nvSpPr>
          <p:spPr bwMode="gray">
            <a:xfrm>
              <a:off x="4267" y="1053"/>
              <a:ext cx="905" cy="905"/>
            </a:xfrm>
            <a:prstGeom prst="ellipse">
              <a:avLst/>
            </a:prstGeom>
            <a:solidFill>
              <a:srgbClr val="919191"/>
            </a:solidFill>
            <a:ln w="9525" algn="ctr">
              <a:solidFill>
                <a:schemeClr val="bg1"/>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endParaRPr lang="de-DE" altLang="de-DE" noProof="1"/>
            </a:p>
          </p:txBody>
        </p:sp>
        <p:sp>
          <p:nvSpPr>
            <p:cNvPr id="104" name="Oval 104">
              <a:extLst>
                <a:ext uri="{FF2B5EF4-FFF2-40B4-BE49-F238E27FC236}">
                  <a16:creationId xmlns:a16="http://schemas.microsoft.com/office/drawing/2014/main" id="{983BB1EB-E806-4E38-B4D4-7ED1AC99AC0E}"/>
                </a:ext>
              </a:extLst>
            </p:cNvPr>
            <p:cNvSpPr>
              <a:spLocks noChangeArrowheads="1"/>
            </p:cNvSpPr>
            <p:nvPr/>
          </p:nvSpPr>
          <p:spPr bwMode="gray">
            <a:xfrm>
              <a:off x="4290" y="1061"/>
              <a:ext cx="858" cy="858"/>
            </a:xfrm>
            <a:prstGeom prst="ellipse">
              <a:avLst/>
            </a:prstGeom>
            <a:gradFill rotWithShape="1">
              <a:gsLst>
                <a:gs pos="0">
                  <a:srgbClr val="FFFFFF"/>
                </a:gs>
                <a:gs pos="100000">
                  <a:srgbClr val="9D9D9D"/>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a:endParaRPr lang="de-DE" altLang="de-DE" noProof="1"/>
            </a:p>
          </p:txBody>
        </p:sp>
        <p:pic>
          <p:nvPicPr>
            <p:cNvPr id="105" name="Picture 105">
              <a:extLst>
                <a:ext uri="{FF2B5EF4-FFF2-40B4-BE49-F238E27FC236}">
                  <a16:creationId xmlns:a16="http://schemas.microsoft.com/office/drawing/2014/main" id="{3449E691-EC42-405F-BEE7-B54F0168C3A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gray">
            <a:xfrm>
              <a:off x="4472" y="1066"/>
              <a:ext cx="494" cy="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06" name="Text Box 14">
            <a:extLst>
              <a:ext uri="{FF2B5EF4-FFF2-40B4-BE49-F238E27FC236}">
                <a16:creationId xmlns:a16="http://schemas.microsoft.com/office/drawing/2014/main" id="{9260D5AA-D0C4-48F8-BEDE-01FBAD76B6A2}"/>
              </a:ext>
            </a:extLst>
          </p:cNvPr>
          <p:cNvSpPr txBox="1">
            <a:spLocks noChangeArrowheads="1"/>
          </p:cNvSpPr>
          <p:nvPr/>
        </p:nvSpPr>
        <p:spPr bwMode="gray">
          <a:xfrm>
            <a:off x="4100711" y="3917863"/>
            <a:ext cx="60466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801688" eaLnBrk="0" hangingPunct="0">
              <a:defRPr>
                <a:solidFill>
                  <a:schemeClr val="tx1"/>
                </a:solidFill>
                <a:latin typeface="Arial" pitchFamily="34" charset="0"/>
                <a:cs typeface="Arial" pitchFamily="34" charset="0"/>
              </a:defRPr>
            </a:lvl1pPr>
            <a:lvl2pPr marL="742950" indent="-285750" defTabSz="801688" eaLnBrk="0" hangingPunct="0">
              <a:defRPr>
                <a:solidFill>
                  <a:schemeClr val="tx1"/>
                </a:solidFill>
                <a:latin typeface="Arial" pitchFamily="34" charset="0"/>
                <a:cs typeface="Arial" pitchFamily="34" charset="0"/>
              </a:defRPr>
            </a:lvl2pPr>
            <a:lvl3pPr marL="1143000" indent="-228600" defTabSz="801688" eaLnBrk="0" hangingPunct="0">
              <a:defRPr>
                <a:solidFill>
                  <a:schemeClr val="tx1"/>
                </a:solidFill>
                <a:latin typeface="Arial" pitchFamily="34" charset="0"/>
                <a:cs typeface="Arial" pitchFamily="34" charset="0"/>
              </a:defRPr>
            </a:lvl3pPr>
            <a:lvl4pPr marL="1600200" indent="-228600" defTabSz="801688" eaLnBrk="0" hangingPunct="0">
              <a:defRPr>
                <a:solidFill>
                  <a:schemeClr val="tx1"/>
                </a:solidFill>
                <a:latin typeface="Arial" pitchFamily="34" charset="0"/>
                <a:cs typeface="Arial" pitchFamily="34" charset="0"/>
              </a:defRPr>
            </a:lvl4pPr>
            <a:lvl5pPr marL="2057400" indent="-228600" defTabSz="801688" eaLnBrk="0" hangingPunct="0">
              <a:defRPr>
                <a:solidFill>
                  <a:schemeClr val="tx1"/>
                </a:solidFill>
                <a:latin typeface="Arial" pitchFamily="34" charset="0"/>
                <a:cs typeface="Arial" pitchFamily="34" charset="0"/>
              </a:defRPr>
            </a:lvl5pPr>
            <a:lvl6pPr marL="2514600" indent="-228600" defTabSz="801688" eaLnBrk="0" fontAlgn="base" hangingPunct="0">
              <a:spcBef>
                <a:spcPct val="0"/>
              </a:spcBef>
              <a:spcAft>
                <a:spcPct val="0"/>
              </a:spcAft>
              <a:defRPr>
                <a:solidFill>
                  <a:schemeClr val="tx1"/>
                </a:solidFill>
                <a:latin typeface="Arial" pitchFamily="34" charset="0"/>
                <a:cs typeface="Arial" pitchFamily="34" charset="0"/>
              </a:defRPr>
            </a:lvl6pPr>
            <a:lvl7pPr marL="2971800" indent="-228600" defTabSz="801688" eaLnBrk="0" fontAlgn="base" hangingPunct="0">
              <a:spcBef>
                <a:spcPct val="0"/>
              </a:spcBef>
              <a:spcAft>
                <a:spcPct val="0"/>
              </a:spcAft>
              <a:defRPr>
                <a:solidFill>
                  <a:schemeClr val="tx1"/>
                </a:solidFill>
                <a:latin typeface="Arial" pitchFamily="34" charset="0"/>
                <a:cs typeface="Arial" pitchFamily="34" charset="0"/>
              </a:defRPr>
            </a:lvl7pPr>
            <a:lvl8pPr marL="3429000" indent="-228600" defTabSz="801688" eaLnBrk="0" fontAlgn="base" hangingPunct="0">
              <a:spcBef>
                <a:spcPct val="0"/>
              </a:spcBef>
              <a:spcAft>
                <a:spcPct val="0"/>
              </a:spcAft>
              <a:defRPr>
                <a:solidFill>
                  <a:schemeClr val="tx1"/>
                </a:solidFill>
                <a:latin typeface="Arial" pitchFamily="34" charset="0"/>
                <a:cs typeface="Arial" pitchFamily="34" charset="0"/>
              </a:defRPr>
            </a:lvl8pPr>
            <a:lvl9pPr marL="3886200" indent="-228600" defTabSz="801688"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spcAft>
                <a:spcPct val="40000"/>
              </a:spcAft>
            </a:pPr>
            <a:r>
              <a:rPr lang="de-DE" altLang="de-DE" sz="1400" noProof="1">
                <a:solidFill>
                  <a:srgbClr val="080808"/>
                </a:solidFill>
              </a:rPr>
              <a:t>Sport fields</a:t>
            </a:r>
          </a:p>
        </p:txBody>
      </p:sp>
      <p:grpSp>
        <p:nvGrpSpPr>
          <p:cNvPr id="107" name="Gruppieren 106">
            <a:extLst>
              <a:ext uri="{FF2B5EF4-FFF2-40B4-BE49-F238E27FC236}">
                <a16:creationId xmlns:a16="http://schemas.microsoft.com/office/drawing/2014/main" id="{BEEA9BD6-6494-4A08-AFDB-002EF56B3F4B}"/>
              </a:ext>
            </a:extLst>
          </p:cNvPr>
          <p:cNvGrpSpPr>
            <a:grpSpLocks noChangeAspect="1"/>
          </p:cNvGrpSpPr>
          <p:nvPr/>
        </p:nvGrpSpPr>
        <p:grpSpPr>
          <a:xfrm>
            <a:off x="7001273" y="4085468"/>
            <a:ext cx="540000" cy="540000"/>
            <a:chOff x="6892492" y="4489086"/>
            <a:chExt cx="198000" cy="198000"/>
          </a:xfrm>
        </p:grpSpPr>
        <p:sp>
          <p:nvSpPr>
            <p:cNvPr id="108" name="Oval 104">
              <a:extLst>
                <a:ext uri="{FF2B5EF4-FFF2-40B4-BE49-F238E27FC236}">
                  <a16:creationId xmlns:a16="http://schemas.microsoft.com/office/drawing/2014/main" id="{DB954FF6-770F-4594-8F11-A258E742BCA2}"/>
                </a:ext>
              </a:extLst>
            </p:cNvPr>
            <p:cNvSpPr>
              <a:spLocks noChangeAspect="1" noChangeArrowheads="1"/>
            </p:cNvSpPr>
            <p:nvPr/>
          </p:nvSpPr>
          <p:spPr bwMode="gray">
            <a:xfrm>
              <a:off x="6892492" y="4489086"/>
              <a:ext cx="198000" cy="198000"/>
            </a:xfrm>
            <a:prstGeom prst="ellipse">
              <a:avLst/>
            </a:prstGeom>
            <a:gradFill rotWithShape="1">
              <a:gsLst>
                <a:gs pos="0">
                  <a:srgbClr val="FFFFFF"/>
                </a:gs>
                <a:gs pos="100000">
                  <a:srgbClr val="EE0000"/>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a:endParaRPr lang="de-DE" altLang="de-DE" noProof="1"/>
            </a:p>
          </p:txBody>
        </p:sp>
        <p:pic>
          <p:nvPicPr>
            <p:cNvPr id="109" name="Picture 105">
              <a:extLst>
                <a:ext uri="{FF2B5EF4-FFF2-40B4-BE49-F238E27FC236}">
                  <a16:creationId xmlns:a16="http://schemas.microsoft.com/office/drawing/2014/main" id="{0B02DB4E-DBC0-4B2A-850B-0BB49773B95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gray">
            <a:xfrm>
              <a:off x="6934492" y="4490240"/>
              <a:ext cx="114000" cy="61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10" name="Text Box 14">
            <a:extLst>
              <a:ext uri="{FF2B5EF4-FFF2-40B4-BE49-F238E27FC236}">
                <a16:creationId xmlns:a16="http://schemas.microsoft.com/office/drawing/2014/main" id="{92F37A2D-5B8B-47C2-9670-CA9A61EEE2DC}"/>
              </a:ext>
            </a:extLst>
          </p:cNvPr>
          <p:cNvSpPr txBox="1">
            <a:spLocks noChangeArrowheads="1"/>
          </p:cNvSpPr>
          <p:nvPr/>
        </p:nvSpPr>
        <p:spPr bwMode="gray">
          <a:xfrm>
            <a:off x="6788956" y="3751327"/>
            <a:ext cx="9505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801688" eaLnBrk="0" hangingPunct="0">
              <a:defRPr>
                <a:solidFill>
                  <a:schemeClr val="tx1"/>
                </a:solidFill>
                <a:latin typeface="Arial" pitchFamily="34" charset="0"/>
                <a:cs typeface="Arial" pitchFamily="34" charset="0"/>
              </a:defRPr>
            </a:lvl1pPr>
            <a:lvl2pPr marL="742950" indent="-285750" defTabSz="801688" eaLnBrk="0" hangingPunct="0">
              <a:defRPr>
                <a:solidFill>
                  <a:schemeClr val="tx1"/>
                </a:solidFill>
                <a:latin typeface="Arial" pitchFamily="34" charset="0"/>
                <a:cs typeface="Arial" pitchFamily="34" charset="0"/>
              </a:defRPr>
            </a:lvl2pPr>
            <a:lvl3pPr marL="1143000" indent="-228600" defTabSz="801688" eaLnBrk="0" hangingPunct="0">
              <a:defRPr>
                <a:solidFill>
                  <a:schemeClr val="tx1"/>
                </a:solidFill>
                <a:latin typeface="Arial" pitchFamily="34" charset="0"/>
                <a:cs typeface="Arial" pitchFamily="34" charset="0"/>
              </a:defRPr>
            </a:lvl3pPr>
            <a:lvl4pPr marL="1600200" indent="-228600" defTabSz="801688" eaLnBrk="0" hangingPunct="0">
              <a:defRPr>
                <a:solidFill>
                  <a:schemeClr val="tx1"/>
                </a:solidFill>
                <a:latin typeface="Arial" pitchFamily="34" charset="0"/>
                <a:cs typeface="Arial" pitchFamily="34" charset="0"/>
              </a:defRPr>
            </a:lvl4pPr>
            <a:lvl5pPr marL="2057400" indent="-228600" defTabSz="801688" eaLnBrk="0" hangingPunct="0">
              <a:defRPr>
                <a:solidFill>
                  <a:schemeClr val="tx1"/>
                </a:solidFill>
                <a:latin typeface="Arial" pitchFamily="34" charset="0"/>
                <a:cs typeface="Arial" pitchFamily="34" charset="0"/>
              </a:defRPr>
            </a:lvl5pPr>
            <a:lvl6pPr marL="2514600" indent="-228600" defTabSz="801688" eaLnBrk="0" fontAlgn="base" hangingPunct="0">
              <a:spcBef>
                <a:spcPct val="0"/>
              </a:spcBef>
              <a:spcAft>
                <a:spcPct val="0"/>
              </a:spcAft>
              <a:defRPr>
                <a:solidFill>
                  <a:schemeClr val="tx1"/>
                </a:solidFill>
                <a:latin typeface="Arial" pitchFamily="34" charset="0"/>
                <a:cs typeface="Arial" pitchFamily="34" charset="0"/>
              </a:defRPr>
            </a:lvl6pPr>
            <a:lvl7pPr marL="2971800" indent="-228600" defTabSz="801688" eaLnBrk="0" fontAlgn="base" hangingPunct="0">
              <a:spcBef>
                <a:spcPct val="0"/>
              </a:spcBef>
              <a:spcAft>
                <a:spcPct val="0"/>
              </a:spcAft>
              <a:defRPr>
                <a:solidFill>
                  <a:schemeClr val="tx1"/>
                </a:solidFill>
                <a:latin typeface="Arial" pitchFamily="34" charset="0"/>
                <a:cs typeface="Arial" pitchFamily="34" charset="0"/>
              </a:defRPr>
            </a:lvl7pPr>
            <a:lvl8pPr marL="3429000" indent="-228600" defTabSz="801688" eaLnBrk="0" fontAlgn="base" hangingPunct="0">
              <a:spcBef>
                <a:spcPct val="0"/>
              </a:spcBef>
              <a:spcAft>
                <a:spcPct val="0"/>
              </a:spcAft>
              <a:defRPr>
                <a:solidFill>
                  <a:schemeClr val="tx1"/>
                </a:solidFill>
                <a:latin typeface="Arial" pitchFamily="34" charset="0"/>
                <a:cs typeface="Arial" pitchFamily="34" charset="0"/>
              </a:defRPr>
            </a:lvl8pPr>
            <a:lvl9pPr marL="3886200" indent="-228600" defTabSz="801688"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spcAft>
                <a:spcPct val="40000"/>
              </a:spcAft>
            </a:pPr>
            <a:r>
              <a:rPr lang="de-DE" altLang="de-DE" sz="1200" dirty="0">
                <a:solidFill>
                  <a:srgbClr val="080808"/>
                </a:solidFill>
              </a:rPr>
              <a:t>Soccer Stadiums</a:t>
            </a:r>
            <a:endParaRPr lang="de-DE" altLang="de-DE" sz="1200" noProof="1">
              <a:solidFill>
                <a:srgbClr val="080808"/>
              </a:solidFill>
            </a:endParaRPr>
          </a:p>
        </p:txBody>
      </p:sp>
      <p:grpSp>
        <p:nvGrpSpPr>
          <p:cNvPr id="111" name="Gruppieren 110">
            <a:extLst>
              <a:ext uri="{FF2B5EF4-FFF2-40B4-BE49-F238E27FC236}">
                <a16:creationId xmlns:a16="http://schemas.microsoft.com/office/drawing/2014/main" id="{AD413CD6-70CF-4E08-A443-4B8F74CA2711}"/>
              </a:ext>
            </a:extLst>
          </p:cNvPr>
          <p:cNvGrpSpPr>
            <a:grpSpLocks noChangeAspect="1"/>
          </p:cNvGrpSpPr>
          <p:nvPr/>
        </p:nvGrpSpPr>
        <p:grpSpPr>
          <a:xfrm>
            <a:off x="7765238" y="3752494"/>
            <a:ext cx="864000" cy="864000"/>
            <a:chOff x="6892492" y="4489086"/>
            <a:chExt cx="198000" cy="198000"/>
          </a:xfrm>
        </p:grpSpPr>
        <p:sp>
          <p:nvSpPr>
            <p:cNvPr id="112" name="Oval 104">
              <a:extLst>
                <a:ext uri="{FF2B5EF4-FFF2-40B4-BE49-F238E27FC236}">
                  <a16:creationId xmlns:a16="http://schemas.microsoft.com/office/drawing/2014/main" id="{93CA0437-D691-4BFA-B8C5-EF5F7DD93BD8}"/>
                </a:ext>
              </a:extLst>
            </p:cNvPr>
            <p:cNvSpPr>
              <a:spLocks noChangeAspect="1" noChangeArrowheads="1"/>
            </p:cNvSpPr>
            <p:nvPr/>
          </p:nvSpPr>
          <p:spPr bwMode="gray">
            <a:xfrm>
              <a:off x="6892492" y="4489086"/>
              <a:ext cx="198000" cy="198000"/>
            </a:xfrm>
            <a:prstGeom prst="ellipse">
              <a:avLst/>
            </a:prstGeom>
            <a:gradFill rotWithShape="1">
              <a:gsLst>
                <a:gs pos="0">
                  <a:srgbClr val="FFFFFF"/>
                </a:gs>
                <a:gs pos="100000">
                  <a:srgbClr val="EE0000"/>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a:endParaRPr lang="de-DE" altLang="de-DE" noProof="1"/>
            </a:p>
          </p:txBody>
        </p:sp>
        <p:pic>
          <p:nvPicPr>
            <p:cNvPr id="113" name="Picture 105">
              <a:extLst>
                <a:ext uri="{FF2B5EF4-FFF2-40B4-BE49-F238E27FC236}">
                  <a16:creationId xmlns:a16="http://schemas.microsoft.com/office/drawing/2014/main" id="{228115A4-5670-4991-9128-94CC1F2CAB5D}"/>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gray">
            <a:xfrm>
              <a:off x="6934492" y="4490240"/>
              <a:ext cx="114000" cy="61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14" name="Text Box 14">
            <a:extLst>
              <a:ext uri="{FF2B5EF4-FFF2-40B4-BE49-F238E27FC236}">
                <a16:creationId xmlns:a16="http://schemas.microsoft.com/office/drawing/2014/main" id="{3FF3D14A-A582-4F28-905F-E74E439231DB}"/>
              </a:ext>
            </a:extLst>
          </p:cNvPr>
          <p:cNvSpPr txBox="1">
            <a:spLocks noChangeArrowheads="1"/>
          </p:cNvSpPr>
          <p:nvPr/>
        </p:nvSpPr>
        <p:spPr bwMode="gray">
          <a:xfrm>
            <a:off x="7727384" y="3347080"/>
            <a:ext cx="9505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801688" eaLnBrk="0" hangingPunct="0">
              <a:defRPr>
                <a:solidFill>
                  <a:schemeClr val="tx1"/>
                </a:solidFill>
                <a:latin typeface="Arial" pitchFamily="34" charset="0"/>
                <a:cs typeface="Arial" pitchFamily="34" charset="0"/>
              </a:defRPr>
            </a:lvl1pPr>
            <a:lvl2pPr marL="742950" indent="-285750" defTabSz="801688" eaLnBrk="0" hangingPunct="0">
              <a:defRPr>
                <a:solidFill>
                  <a:schemeClr val="tx1"/>
                </a:solidFill>
                <a:latin typeface="Arial" pitchFamily="34" charset="0"/>
                <a:cs typeface="Arial" pitchFamily="34" charset="0"/>
              </a:defRPr>
            </a:lvl2pPr>
            <a:lvl3pPr marL="1143000" indent="-228600" defTabSz="801688" eaLnBrk="0" hangingPunct="0">
              <a:defRPr>
                <a:solidFill>
                  <a:schemeClr val="tx1"/>
                </a:solidFill>
                <a:latin typeface="Arial" pitchFamily="34" charset="0"/>
                <a:cs typeface="Arial" pitchFamily="34" charset="0"/>
              </a:defRPr>
            </a:lvl3pPr>
            <a:lvl4pPr marL="1600200" indent="-228600" defTabSz="801688" eaLnBrk="0" hangingPunct="0">
              <a:defRPr>
                <a:solidFill>
                  <a:schemeClr val="tx1"/>
                </a:solidFill>
                <a:latin typeface="Arial" pitchFamily="34" charset="0"/>
                <a:cs typeface="Arial" pitchFamily="34" charset="0"/>
              </a:defRPr>
            </a:lvl4pPr>
            <a:lvl5pPr marL="2057400" indent="-228600" defTabSz="801688" eaLnBrk="0" hangingPunct="0">
              <a:defRPr>
                <a:solidFill>
                  <a:schemeClr val="tx1"/>
                </a:solidFill>
                <a:latin typeface="Arial" pitchFamily="34" charset="0"/>
                <a:cs typeface="Arial" pitchFamily="34" charset="0"/>
              </a:defRPr>
            </a:lvl5pPr>
            <a:lvl6pPr marL="2514600" indent="-228600" defTabSz="801688" eaLnBrk="0" fontAlgn="base" hangingPunct="0">
              <a:spcBef>
                <a:spcPct val="0"/>
              </a:spcBef>
              <a:spcAft>
                <a:spcPct val="0"/>
              </a:spcAft>
              <a:defRPr>
                <a:solidFill>
                  <a:schemeClr val="tx1"/>
                </a:solidFill>
                <a:latin typeface="Arial" pitchFamily="34" charset="0"/>
                <a:cs typeface="Arial" pitchFamily="34" charset="0"/>
              </a:defRPr>
            </a:lvl6pPr>
            <a:lvl7pPr marL="2971800" indent="-228600" defTabSz="801688" eaLnBrk="0" fontAlgn="base" hangingPunct="0">
              <a:spcBef>
                <a:spcPct val="0"/>
              </a:spcBef>
              <a:spcAft>
                <a:spcPct val="0"/>
              </a:spcAft>
              <a:defRPr>
                <a:solidFill>
                  <a:schemeClr val="tx1"/>
                </a:solidFill>
                <a:latin typeface="Arial" pitchFamily="34" charset="0"/>
                <a:cs typeface="Arial" pitchFamily="34" charset="0"/>
              </a:defRPr>
            </a:lvl7pPr>
            <a:lvl8pPr marL="3429000" indent="-228600" defTabSz="801688" eaLnBrk="0" fontAlgn="base" hangingPunct="0">
              <a:spcBef>
                <a:spcPct val="0"/>
              </a:spcBef>
              <a:spcAft>
                <a:spcPct val="0"/>
              </a:spcAft>
              <a:defRPr>
                <a:solidFill>
                  <a:schemeClr val="tx1"/>
                </a:solidFill>
                <a:latin typeface="Arial" pitchFamily="34" charset="0"/>
                <a:cs typeface="Arial" pitchFamily="34" charset="0"/>
              </a:defRPr>
            </a:lvl8pPr>
            <a:lvl9pPr marL="3886200" indent="-228600" defTabSz="801688"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spcAft>
                <a:spcPct val="40000"/>
              </a:spcAft>
            </a:pPr>
            <a:r>
              <a:rPr lang="de-DE" altLang="de-DE" sz="1200" dirty="0">
                <a:solidFill>
                  <a:srgbClr val="080808"/>
                </a:solidFill>
              </a:rPr>
              <a:t>Sponsoring &amp; </a:t>
            </a:r>
            <a:r>
              <a:rPr lang="de-DE" altLang="de-DE" sz="1200" dirty="0" err="1">
                <a:solidFill>
                  <a:srgbClr val="080808"/>
                </a:solidFill>
              </a:rPr>
              <a:t>media</a:t>
            </a:r>
            <a:r>
              <a:rPr lang="de-DE" altLang="de-DE" sz="1200" dirty="0">
                <a:solidFill>
                  <a:srgbClr val="080808"/>
                </a:solidFill>
              </a:rPr>
              <a:t> </a:t>
            </a:r>
            <a:r>
              <a:rPr lang="de-DE" altLang="de-DE" sz="1200" dirty="0" err="1">
                <a:solidFill>
                  <a:srgbClr val="080808"/>
                </a:solidFill>
              </a:rPr>
              <a:t>rights</a:t>
            </a:r>
            <a:endParaRPr lang="de-DE" altLang="de-DE" sz="1200" noProof="1">
              <a:solidFill>
                <a:srgbClr val="080808"/>
              </a:solidFill>
            </a:endParaRPr>
          </a:p>
        </p:txBody>
      </p:sp>
      <p:grpSp>
        <p:nvGrpSpPr>
          <p:cNvPr id="115" name="Group 26">
            <a:extLst>
              <a:ext uri="{FF2B5EF4-FFF2-40B4-BE49-F238E27FC236}">
                <a16:creationId xmlns:a16="http://schemas.microsoft.com/office/drawing/2014/main" id="{6AF4939A-8189-4C49-B27E-B871C6B83909}"/>
              </a:ext>
            </a:extLst>
          </p:cNvPr>
          <p:cNvGrpSpPr>
            <a:grpSpLocks noChangeAspect="1"/>
          </p:cNvGrpSpPr>
          <p:nvPr/>
        </p:nvGrpSpPr>
        <p:grpSpPr bwMode="auto">
          <a:xfrm>
            <a:off x="5077376" y="3995152"/>
            <a:ext cx="648000" cy="648000"/>
            <a:chOff x="4267" y="1053"/>
            <a:chExt cx="905" cy="905"/>
          </a:xfrm>
        </p:grpSpPr>
        <p:sp>
          <p:nvSpPr>
            <p:cNvPr id="116" name="Oval 103">
              <a:extLst>
                <a:ext uri="{FF2B5EF4-FFF2-40B4-BE49-F238E27FC236}">
                  <a16:creationId xmlns:a16="http://schemas.microsoft.com/office/drawing/2014/main" id="{E3FBDF83-BD69-4ED8-B097-1A0440C48330}"/>
                </a:ext>
              </a:extLst>
            </p:cNvPr>
            <p:cNvSpPr>
              <a:spLocks noChangeArrowheads="1"/>
            </p:cNvSpPr>
            <p:nvPr/>
          </p:nvSpPr>
          <p:spPr bwMode="gray">
            <a:xfrm>
              <a:off x="4267" y="1053"/>
              <a:ext cx="905" cy="905"/>
            </a:xfrm>
            <a:prstGeom prst="ellipse">
              <a:avLst/>
            </a:prstGeom>
            <a:solidFill>
              <a:srgbClr val="919191"/>
            </a:solidFill>
            <a:ln w="9525" algn="ctr">
              <a:solidFill>
                <a:schemeClr val="bg1"/>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endParaRPr lang="de-DE" altLang="de-DE" noProof="1"/>
            </a:p>
          </p:txBody>
        </p:sp>
        <p:sp>
          <p:nvSpPr>
            <p:cNvPr id="117" name="Oval 104">
              <a:extLst>
                <a:ext uri="{FF2B5EF4-FFF2-40B4-BE49-F238E27FC236}">
                  <a16:creationId xmlns:a16="http://schemas.microsoft.com/office/drawing/2014/main" id="{43780BE9-6F86-4572-94DC-F813F59C1911}"/>
                </a:ext>
              </a:extLst>
            </p:cNvPr>
            <p:cNvSpPr>
              <a:spLocks noChangeArrowheads="1"/>
            </p:cNvSpPr>
            <p:nvPr/>
          </p:nvSpPr>
          <p:spPr bwMode="gray">
            <a:xfrm>
              <a:off x="4290" y="1061"/>
              <a:ext cx="858" cy="858"/>
            </a:xfrm>
            <a:prstGeom prst="ellipse">
              <a:avLst/>
            </a:prstGeom>
            <a:gradFill rotWithShape="1">
              <a:gsLst>
                <a:gs pos="0">
                  <a:srgbClr val="FFFFFF"/>
                </a:gs>
                <a:gs pos="100000">
                  <a:srgbClr val="9D9D9D"/>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a:endParaRPr lang="de-DE" altLang="de-DE" noProof="1"/>
            </a:p>
          </p:txBody>
        </p:sp>
        <p:pic>
          <p:nvPicPr>
            <p:cNvPr id="118" name="Picture 105">
              <a:extLst>
                <a:ext uri="{FF2B5EF4-FFF2-40B4-BE49-F238E27FC236}">
                  <a16:creationId xmlns:a16="http://schemas.microsoft.com/office/drawing/2014/main" id="{6D3FC3A2-5252-45FF-B76C-340E5669B8E6}"/>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gray">
            <a:xfrm>
              <a:off x="4472" y="1066"/>
              <a:ext cx="494" cy="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19" name="Text Box 14">
            <a:extLst>
              <a:ext uri="{FF2B5EF4-FFF2-40B4-BE49-F238E27FC236}">
                <a16:creationId xmlns:a16="http://schemas.microsoft.com/office/drawing/2014/main" id="{B5770708-36DA-4BE6-93AA-CF3B3A7CF9CC}"/>
              </a:ext>
            </a:extLst>
          </p:cNvPr>
          <p:cNvSpPr txBox="1">
            <a:spLocks noChangeArrowheads="1"/>
          </p:cNvSpPr>
          <p:nvPr/>
        </p:nvSpPr>
        <p:spPr bwMode="gray">
          <a:xfrm>
            <a:off x="4797555" y="3707120"/>
            <a:ext cx="128793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801688" eaLnBrk="0" hangingPunct="0">
              <a:defRPr>
                <a:solidFill>
                  <a:schemeClr val="tx1"/>
                </a:solidFill>
                <a:latin typeface="Arial" pitchFamily="34" charset="0"/>
                <a:cs typeface="Arial" pitchFamily="34" charset="0"/>
              </a:defRPr>
            </a:lvl1pPr>
            <a:lvl2pPr marL="742950" indent="-285750" defTabSz="801688" eaLnBrk="0" hangingPunct="0">
              <a:defRPr>
                <a:solidFill>
                  <a:schemeClr val="tx1"/>
                </a:solidFill>
                <a:latin typeface="Arial" pitchFamily="34" charset="0"/>
                <a:cs typeface="Arial" pitchFamily="34" charset="0"/>
              </a:defRPr>
            </a:lvl2pPr>
            <a:lvl3pPr marL="1143000" indent="-228600" defTabSz="801688" eaLnBrk="0" hangingPunct="0">
              <a:defRPr>
                <a:solidFill>
                  <a:schemeClr val="tx1"/>
                </a:solidFill>
                <a:latin typeface="Arial" pitchFamily="34" charset="0"/>
                <a:cs typeface="Arial" pitchFamily="34" charset="0"/>
              </a:defRPr>
            </a:lvl3pPr>
            <a:lvl4pPr marL="1600200" indent="-228600" defTabSz="801688" eaLnBrk="0" hangingPunct="0">
              <a:defRPr>
                <a:solidFill>
                  <a:schemeClr val="tx1"/>
                </a:solidFill>
                <a:latin typeface="Arial" pitchFamily="34" charset="0"/>
                <a:cs typeface="Arial" pitchFamily="34" charset="0"/>
              </a:defRPr>
            </a:lvl4pPr>
            <a:lvl5pPr marL="2057400" indent="-228600" defTabSz="801688" eaLnBrk="0" hangingPunct="0">
              <a:defRPr>
                <a:solidFill>
                  <a:schemeClr val="tx1"/>
                </a:solidFill>
                <a:latin typeface="Arial" pitchFamily="34" charset="0"/>
                <a:cs typeface="Arial" pitchFamily="34" charset="0"/>
              </a:defRPr>
            </a:lvl5pPr>
            <a:lvl6pPr marL="2514600" indent="-228600" defTabSz="801688" eaLnBrk="0" fontAlgn="base" hangingPunct="0">
              <a:spcBef>
                <a:spcPct val="0"/>
              </a:spcBef>
              <a:spcAft>
                <a:spcPct val="0"/>
              </a:spcAft>
              <a:defRPr>
                <a:solidFill>
                  <a:schemeClr val="tx1"/>
                </a:solidFill>
                <a:latin typeface="Arial" pitchFamily="34" charset="0"/>
                <a:cs typeface="Arial" pitchFamily="34" charset="0"/>
              </a:defRPr>
            </a:lvl6pPr>
            <a:lvl7pPr marL="2971800" indent="-228600" defTabSz="801688" eaLnBrk="0" fontAlgn="base" hangingPunct="0">
              <a:spcBef>
                <a:spcPct val="0"/>
              </a:spcBef>
              <a:spcAft>
                <a:spcPct val="0"/>
              </a:spcAft>
              <a:defRPr>
                <a:solidFill>
                  <a:schemeClr val="tx1"/>
                </a:solidFill>
                <a:latin typeface="Arial" pitchFamily="34" charset="0"/>
                <a:cs typeface="Arial" pitchFamily="34" charset="0"/>
              </a:defRPr>
            </a:lvl7pPr>
            <a:lvl8pPr marL="3429000" indent="-228600" defTabSz="801688" eaLnBrk="0" fontAlgn="base" hangingPunct="0">
              <a:spcBef>
                <a:spcPct val="0"/>
              </a:spcBef>
              <a:spcAft>
                <a:spcPct val="0"/>
              </a:spcAft>
              <a:defRPr>
                <a:solidFill>
                  <a:schemeClr val="tx1"/>
                </a:solidFill>
                <a:latin typeface="Arial" pitchFamily="34" charset="0"/>
                <a:cs typeface="Arial" pitchFamily="34" charset="0"/>
              </a:defRPr>
            </a:lvl8pPr>
            <a:lvl9pPr marL="3886200" indent="-228600" defTabSz="801688"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spcAft>
                <a:spcPct val="40000"/>
              </a:spcAft>
            </a:pPr>
            <a:r>
              <a:rPr lang="de-DE" altLang="de-DE" sz="1200" noProof="1">
                <a:solidFill>
                  <a:srgbClr val="080808"/>
                </a:solidFill>
              </a:rPr>
              <a:t>Sponsoring</a:t>
            </a:r>
          </a:p>
        </p:txBody>
      </p:sp>
      <p:sp>
        <p:nvSpPr>
          <p:cNvPr id="120" name="Rechteck 119">
            <a:extLst>
              <a:ext uri="{FF2B5EF4-FFF2-40B4-BE49-F238E27FC236}">
                <a16:creationId xmlns:a16="http://schemas.microsoft.com/office/drawing/2014/main" id="{AAD48D7A-7FFC-4690-B1C8-18461DBC641C}"/>
              </a:ext>
            </a:extLst>
          </p:cNvPr>
          <p:cNvSpPr/>
          <p:nvPr/>
        </p:nvSpPr>
        <p:spPr>
          <a:xfrm>
            <a:off x="3120790" y="4741282"/>
            <a:ext cx="2157963" cy="369332"/>
          </a:xfrm>
          <a:prstGeom prst="rect">
            <a:avLst/>
          </a:prstGeom>
        </p:spPr>
        <p:txBody>
          <a:bodyPr wrap="none">
            <a:spAutoFit/>
          </a:bodyPr>
          <a:lstStyle/>
          <a:p>
            <a:pPr algn="ctr"/>
            <a:r>
              <a:rPr lang="de-DE" b="1" dirty="0">
                <a:solidFill>
                  <a:schemeClr val="tx1">
                    <a:lumMod val="75000"/>
                  </a:schemeClr>
                </a:solidFill>
              </a:rPr>
              <a:t>„</a:t>
            </a:r>
            <a:r>
              <a:rPr lang="de-DE" b="1" dirty="0" err="1">
                <a:solidFill>
                  <a:schemeClr val="tx1">
                    <a:lumMod val="75000"/>
                  </a:schemeClr>
                </a:solidFill>
              </a:rPr>
              <a:t>Grassroot</a:t>
            </a:r>
            <a:r>
              <a:rPr lang="de-DE" b="1" dirty="0">
                <a:solidFill>
                  <a:schemeClr val="tx1">
                    <a:lumMod val="75000"/>
                  </a:schemeClr>
                </a:solidFill>
              </a:rPr>
              <a:t>“ Soccer</a:t>
            </a:r>
          </a:p>
        </p:txBody>
      </p:sp>
      <p:sp>
        <p:nvSpPr>
          <p:cNvPr id="121" name="Rechteck 120">
            <a:extLst>
              <a:ext uri="{FF2B5EF4-FFF2-40B4-BE49-F238E27FC236}">
                <a16:creationId xmlns:a16="http://schemas.microsoft.com/office/drawing/2014/main" id="{D6C8C3B6-4C85-4F3A-B8B8-1DCAC88ECE58}"/>
              </a:ext>
            </a:extLst>
          </p:cNvPr>
          <p:cNvSpPr/>
          <p:nvPr/>
        </p:nvSpPr>
        <p:spPr>
          <a:xfrm>
            <a:off x="7302808" y="4751228"/>
            <a:ext cx="2279791" cy="369332"/>
          </a:xfrm>
          <a:prstGeom prst="rect">
            <a:avLst/>
          </a:prstGeom>
        </p:spPr>
        <p:txBody>
          <a:bodyPr wrap="none">
            <a:spAutoFit/>
          </a:bodyPr>
          <a:lstStyle/>
          <a:p>
            <a:pPr algn="ctr"/>
            <a:r>
              <a:rPr lang="de-DE" b="1" dirty="0">
                <a:solidFill>
                  <a:schemeClr val="tx1">
                    <a:lumMod val="75000"/>
                  </a:schemeClr>
                </a:solidFill>
              </a:rPr>
              <a:t>Professional Soccer</a:t>
            </a:r>
          </a:p>
        </p:txBody>
      </p:sp>
      <p:sp>
        <p:nvSpPr>
          <p:cNvPr id="122" name="Textfeld 121">
            <a:extLst>
              <a:ext uri="{FF2B5EF4-FFF2-40B4-BE49-F238E27FC236}">
                <a16:creationId xmlns:a16="http://schemas.microsoft.com/office/drawing/2014/main" id="{86498BD7-6F0A-400C-A9F6-893909575267}"/>
              </a:ext>
            </a:extLst>
          </p:cNvPr>
          <p:cNvSpPr txBox="1"/>
          <p:nvPr/>
        </p:nvSpPr>
        <p:spPr>
          <a:xfrm>
            <a:off x="2585858" y="2746420"/>
            <a:ext cx="474810" cy="276999"/>
          </a:xfrm>
          <a:prstGeom prst="rect">
            <a:avLst/>
          </a:prstGeom>
          <a:noFill/>
        </p:spPr>
        <p:txBody>
          <a:bodyPr wrap="none" rtlCol="0">
            <a:spAutoFit/>
          </a:bodyPr>
          <a:lstStyle/>
          <a:p>
            <a:r>
              <a:rPr lang="de-DE" sz="1200" b="1" dirty="0">
                <a:solidFill>
                  <a:srgbClr val="4F81BD"/>
                </a:solidFill>
              </a:rPr>
              <a:t>30%</a:t>
            </a:r>
          </a:p>
        </p:txBody>
      </p:sp>
      <p:sp>
        <p:nvSpPr>
          <p:cNvPr id="123" name="Textfeld 122">
            <a:extLst>
              <a:ext uri="{FF2B5EF4-FFF2-40B4-BE49-F238E27FC236}">
                <a16:creationId xmlns:a16="http://schemas.microsoft.com/office/drawing/2014/main" id="{D0AEB7DF-F0D1-4089-9201-6AB00B6247CE}"/>
              </a:ext>
            </a:extLst>
          </p:cNvPr>
          <p:cNvSpPr txBox="1"/>
          <p:nvPr/>
        </p:nvSpPr>
        <p:spPr>
          <a:xfrm>
            <a:off x="9232699" y="2759964"/>
            <a:ext cx="474810" cy="276999"/>
          </a:xfrm>
          <a:prstGeom prst="rect">
            <a:avLst/>
          </a:prstGeom>
          <a:noFill/>
        </p:spPr>
        <p:txBody>
          <a:bodyPr wrap="none" rtlCol="0">
            <a:spAutoFit/>
          </a:bodyPr>
          <a:lstStyle/>
          <a:p>
            <a:r>
              <a:rPr lang="de-DE" sz="1200" b="1" dirty="0">
                <a:solidFill>
                  <a:srgbClr val="4F81BD"/>
                </a:solidFill>
              </a:rPr>
              <a:t>30%</a:t>
            </a:r>
          </a:p>
        </p:txBody>
      </p:sp>
      <p:sp>
        <p:nvSpPr>
          <p:cNvPr id="124" name="Textfeld 123">
            <a:extLst>
              <a:ext uri="{FF2B5EF4-FFF2-40B4-BE49-F238E27FC236}">
                <a16:creationId xmlns:a16="http://schemas.microsoft.com/office/drawing/2014/main" id="{B8B770BD-DBCA-4E7E-99F7-28D5BA604724}"/>
              </a:ext>
            </a:extLst>
          </p:cNvPr>
          <p:cNvSpPr txBox="1"/>
          <p:nvPr/>
        </p:nvSpPr>
        <p:spPr>
          <a:xfrm>
            <a:off x="4172834" y="3074906"/>
            <a:ext cx="474810" cy="276999"/>
          </a:xfrm>
          <a:prstGeom prst="rect">
            <a:avLst/>
          </a:prstGeom>
          <a:noFill/>
        </p:spPr>
        <p:txBody>
          <a:bodyPr wrap="none" rtlCol="0">
            <a:spAutoFit/>
          </a:bodyPr>
          <a:lstStyle/>
          <a:p>
            <a:pPr algn="ctr"/>
            <a:r>
              <a:rPr lang="de-DE" sz="1200" b="1" dirty="0">
                <a:solidFill>
                  <a:srgbClr val="4F81BD"/>
                </a:solidFill>
              </a:rPr>
              <a:t>18%</a:t>
            </a:r>
          </a:p>
        </p:txBody>
      </p:sp>
      <p:sp>
        <p:nvSpPr>
          <p:cNvPr id="125" name="Textfeld 124">
            <a:extLst>
              <a:ext uri="{FF2B5EF4-FFF2-40B4-BE49-F238E27FC236}">
                <a16:creationId xmlns:a16="http://schemas.microsoft.com/office/drawing/2014/main" id="{334C7B84-B0C6-4770-9603-E50107DC42E4}"/>
              </a:ext>
            </a:extLst>
          </p:cNvPr>
          <p:cNvSpPr txBox="1"/>
          <p:nvPr/>
        </p:nvSpPr>
        <p:spPr>
          <a:xfrm>
            <a:off x="5180453" y="3332368"/>
            <a:ext cx="386645" cy="276999"/>
          </a:xfrm>
          <a:prstGeom prst="rect">
            <a:avLst/>
          </a:prstGeom>
          <a:noFill/>
        </p:spPr>
        <p:txBody>
          <a:bodyPr wrap="none" rtlCol="0">
            <a:spAutoFit/>
          </a:bodyPr>
          <a:lstStyle/>
          <a:p>
            <a:pPr algn="ctr"/>
            <a:r>
              <a:rPr lang="de-DE" sz="1200" b="1" dirty="0">
                <a:solidFill>
                  <a:srgbClr val="4F81BD"/>
                </a:solidFill>
              </a:rPr>
              <a:t>6%</a:t>
            </a:r>
          </a:p>
        </p:txBody>
      </p:sp>
      <p:sp>
        <p:nvSpPr>
          <p:cNvPr id="126" name="Textfeld 125">
            <a:extLst>
              <a:ext uri="{FF2B5EF4-FFF2-40B4-BE49-F238E27FC236}">
                <a16:creationId xmlns:a16="http://schemas.microsoft.com/office/drawing/2014/main" id="{D32E8AB6-AC8C-4CC3-B330-431884624695}"/>
              </a:ext>
            </a:extLst>
          </p:cNvPr>
          <p:cNvSpPr txBox="1"/>
          <p:nvPr/>
        </p:nvSpPr>
        <p:spPr>
          <a:xfrm>
            <a:off x="7955439" y="2955480"/>
            <a:ext cx="474810" cy="276999"/>
          </a:xfrm>
          <a:prstGeom prst="rect">
            <a:avLst/>
          </a:prstGeom>
          <a:noFill/>
        </p:spPr>
        <p:txBody>
          <a:bodyPr wrap="none" rtlCol="0">
            <a:spAutoFit/>
          </a:bodyPr>
          <a:lstStyle/>
          <a:p>
            <a:pPr algn="ctr"/>
            <a:r>
              <a:rPr lang="de-DE" sz="1200" b="1" dirty="0">
                <a:solidFill>
                  <a:srgbClr val="4F81BD"/>
                </a:solidFill>
              </a:rPr>
              <a:t>11%</a:t>
            </a:r>
          </a:p>
        </p:txBody>
      </p:sp>
      <p:sp>
        <p:nvSpPr>
          <p:cNvPr id="127" name="Textfeld 126">
            <a:extLst>
              <a:ext uri="{FF2B5EF4-FFF2-40B4-BE49-F238E27FC236}">
                <a16:creationId xmlns:a16="http://schemas.microsoft.com/office/drawing/2014/main" id="{B34B91AB-9343-4ED7-A77D-DCF2F99BA895}"/>
              </a:ext>
            </a:extLst>
          </p:cNvPr>
          <p:cNvSpPr txBox="1"/>
          <p:nvPr/>
        </p:nvSpPr>
        <p:spPr>
          <a:xfrm>
            <a:off x="7070909" y="3521268"/>
            <a:ext cx="386645" cy="276999"/>
          </a:xfrm>
          <a:prstGeom prst="rect">
            <a:avLst/>
          </a:prstGeom>
          <a:noFill/>
        </p:spPr>
        <p:txBody>
          <a:bodyPr wrap="none" rtlCol="0">
            <a:spAutoFit/>
          </a:bodyPr>
          <a:lstStyle/>
          <a:p>
            <a:pPr algn="ctr"/>
            <a:r>
              <a:rPr lang="de-DE" sz="1200" b="1" dirty="0">
                <a:solidFill>
                  <a:srgbClr val="4F81BD"/>
                </a:solidFill>
              </a:rPr>
              <a:t>4%</a:t>
            </a:r>
          </a:p>
        </p:txBody>
      </p:sp>
    </p:spTree>
    <p:extLst>
      <p:ext uri="{BB962C8B-B14F-4D97-AF65-F5344CB8AC3E}">
        <p14:creationId xmlns:p14="http://schemas.microsoft.com/office/powerpoint/2010/main" val="1851352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2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2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2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 grpId="0"/>
      <p:bldP spid="123" grpId="0"/>
      <p:bldP spid="124" grpId="0"/>
      <p:bldP spid="125" grpId="0"/>
      <p:bldP spid="126" grpId="0"/>
      <p:bldP spid="12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hteck 7"/>
          <p:cNvSpPr/>
          <p:nvPr/>
        </p:nvSpPr>
        <p:spPr>
          <a:xfrm>
            <a:off x="420248" y="704389"/>
            <a:ext cx="11769889" cy="523220"/>
          </a:xfrm>
          <a:prstGeom prst="rect">
            <a:avLst/>
          </a:prstGeom>
        </p:spPr>
        <p:txBody>
          <a:bodyPr wrap="none">
            <a:spAutoFit/>
          </a:bodyPr>
          <a:lstStyle/>
          <a:p>
            <a:r>
              <a:rPr lang="de-DE" sz="2800" cap="all" dirty="0" err="1">
                <a:latin typeface="Segoe UI" panose="020B0502040204020203" pitchFamily="34" charset="0"/>
                <a:ea typeface="Segoe UI" panose="020B0502040204020203" pitchFamily="34" charset="0"/>
                <a:cs typeface="Segoe UI" panose="020B0502040204020203" pitchFamily="34" charset="0"/>
              </a:rPr>
              <a:t>Why</a:t>
            </a:r>
            <a:r>
              <a:rPr lang="de-DE" sz="2800" cap="all" dirty="0">
                <a:latin typeface="Segoe UI" panose="020B0502040204020203" pitchFamily="34" charset="0"/>
                <a:ea typeface="Segoe UI" panose="020B0502040204020203" pitchFamily="34" charset="0"/>
                <a:cs typeface="Segoe UI" panose="020B0502040204020203" pitchFamily="34" charset="0"/>
              </a:rPr>
              <a:t> </a:t>
            </a:r>
            <a:r>
              <a:rPr lang="de-DE" sz="2800" cap="all" dirty="0" err="1">
                <a:latin typeface="Segoe UI" panose="020B0502040204020203" pitchFamily="34" charset="0"/>
                <a:ea typeface="Segoe UI" panose="020B0502040204020203" pitchFamily="34" charset="0"/>
                <a:cs typeface="Segoe UI" panose="020B0502040204020203" pitchFamily="34" charset="0"/>
              </a:rPr>
              <a:t>it</a:t>
            </a:r>
            <a:r>
              <a:rPr lang="de-DE" sz="2800" cap="all" dirty="0">
                <a:latin typeface="Segoe UI" panose="020B0502040204020203" pitchFamily="34" charset="0"/>
                <a:ea typeface="Segoe UI" panose="020B0502040204020203" pitchFamily="34" charset="0"/>
                <a:cs typeface="Segoe UI" panose="020B0502040204020203" pitchFamily="34" charset="0"/>
              </a:rPr>
              <a:t> </a:t>
            </a:r>
            <a:r>
              <a:rPr lang="de-DE" sz="2800" cap="all" dirty="0" err="1">
                <a:latin typeface="Segoe UI" panose="020B0502040204020203" pitchFamily="34" charset="0"/>
                <a:ea typeface="Segoe UI" panose="020B0502040204020203" pitchFamily="34" charset="0"/>
                <a:cs typeface="Segoe UI" panose="020B0502040204020203" pitchFamily="34" charset="0"/>
              </a:rPr>
              <a:t>is</a:t>
            </a:r>
            <a:r>
              <a:rPr lang="de-DE" sz="2800" cap="all" dirty="0">
                <a:latin typeface="Segoe UI" panose="020B0502040204020203" pitchFamily="34" charset="0"/>
                <a:ea typeface="Segoe UI" panose="020B0502040204020203" pitchFamily="34" charset="0"/>
                <a:cs typeface="Segoe UI" panose="020B0502040204020203" pitchFamily="34" charset="0"/>
              </a:rPr>
              <a:t> </a:t>
            </a:r>
            <a:r>
              <a:rPr lang="de-DE" sz="2800" cap="all" dirty="0" err="1">
                <a:latin typeface="Segoe UI" panose="020B0502040204020203" pitchFamily="34" charset="0"/>
                <a:ea typeface="Segoe UI" panose="020B0502040204020203" pitchFamily="34" charset="0"/>
                <a:cs typeface="Segoe UI" panose="020B0502040204020203" pitchFamily="34" charset="0"/>
              </a:rPr>
              <a:t>important</a:t>
            </a:r>
            <a:r>
              <a:rPr lang="de-DE" sz="2800" cap="all" dirty="0">
                <a:latin typeface="Segoe UI" panose="020B0502040204020203" pitchFamily="34" charset="0"/>
                <a:ea typeface="Segoe UI" panose="020B0502040204020203" pitchFamily="34" charset="0"/>
                <a:cs typeface="Segoe UI" panose="020B0502040204020203" pitchFamily="34" charset="0"/>
              </a:rPr>
              <a:t> </a:t>
            </a:r>
            <a:r>
              <a:rPr lang="de-DE" sz="2800" cap="all" dirty="0" err="1">
                <a:latin typeface="Segoe UI" panose="020B0502040204020203" pitchFamily="34" charset="0"/>
                <a:ea typeface="Segoe UI" panose="020B0502040204020203" pitchFamily="34" charset="0"/>
                <a:cs typeface="Segoe UI" panose="020B0502040204020203" pitchFamily="34" charset="0"/>
              </a:rPr>
              <a:t>to</a:t>
            </a:r>
            <a:r>
              <a:rPr lang="de-DE" sz="2800" cap="all" dirty="0">
                <a:latin typeface="Segoe UI" panose="020B0502040204020203" pitchFamily="34" charset="0"/>
                <a:ea typeface="Segoe UI" panose="020B0502040204020203" pitchFamily="34" charset="0"/>
                <a:cs typeface="Segoe UI" panose="020B0502040204020203" pitchFamily="34" charset="0"/>
              </a:rPr>
              <a:t> </a:t>
            </a:r>
            <a:r>
              <a:rPr lang="de-DE" sz="2800" cap="all" dirty="0" err="1">
                <a:latin typeface="Segoe UI" panose="020B0502040204020203" pitchFamily="34" charset="0"/>
                <a:ea typeface="Segoe UI" panose="020B0502040204020203" pitchFamily="34" charset="0"/>
                <a:cs typeface="Segoe UI" panose="020B0502040204020203" pitchFamily="34" charset="0"/>
              </a:rPr>
              <a:t>have</a:t>
            </a:r>
            <a:r>
              <a:rPr lang="de-DE" sz="2800" cap="all" dirty="0">
                <a:latin typeface="Segoe UI" panose="020B0502040204020203" pitchFamily="34" charset="0"/>
                <a:ea typeface="Segoe UI" panose="020B0502040204020203" pitchFamily="34" charset="0"/>
                <a:cs typeface="Segoe UI" panose="020B0502040204020203" pitchFamily="34" charset="0"/>
              </a:rPr>
              <a:t> an </a:t>
            </a:r>
            <a:r>
              <a:rPr lang="de-DE" sz="2800" b="1" cap="all" dirty="0" err="1">
                <a:latin typeface="Segoe UI" panose="020B0502040204020203" pitchFamily="34" charset="0"/>
                <a:ea typeface="Segoe UI" panose="020B0502040204020203" pitchFamily="34" charset="0"/>
                <a:cs typeface="Segoe UI" panose="020B0502040204020203" pitchFamily="34" charset="0"/>
              </a:rPr>
              <a:t>differentiated</a:t>
            </a:r>
            <a:r>
              <a:rPr lang="de-DE" sz="2800" cap="all" dirty="0">
                <a:latin typeface="Segoe UI" panose="020B0502040204020203" pitchFamily="34" charset="0"/>
                <a:ea typeface="Segoe UI" panose="020B0502040204020203" pitchFamily="34" charset="0"/>
                <a:cs typeface="Segoe UI" panose="020B0502040204020203" pitchFamily="34" charset="0"/>
              </a:rPr>
              <a:t> </a:t>
            </a:r>
            <a:r>
              <a:rPr lang="de-DE" sz="2800" cap="all" dirty="0" err="1">
                <a:latin typeface="Segoe UI" panose="020B0502040204020203" pitchFamily="34" charset="0"/>
                <a:ea typeface="Segoe UI" panose="020B0502040204020203" pitchFamily="34" charset="0"/>
                <a:cs typeface="Segoe UI" panose="020B0502040204020203" pitchFamily="34" charset="0"/>
              </a:rPr>
              <a:t>view</a:t>
            </a:r>
            <a:r>
              <a:rPr lang="de-DE" sz="2800" cap="all" dirty="0">
                <a:latin typeface="Segoe UI" panose="020B0502040204020203" pitchFamily="34" charset="0"/>
                <a:ea typeface="Segoe UI" panose="020B0502040204020203" pitchFamily="34" charset="0"/>
                <a:cs typeface="Segoe UI" panose="020B0502040204020203" pitchFamily="34" charset="0"/>
              </a:rPr>
              <a:t> on </a:t>
            </a:r>
            <a:r>
              <a:rPr lang="de-DE" sz="2800" cap="all" dirty="0" err="1">
                <a:latin typeface="Segoe UI" panose="020B0502040204020203" pitchFamily="34" charset="0"/>
                <a:ea typeface="Segoe UI" panose="020B0502040204020203" pitchFamily="34" charset="0"/>
                <a:cs typeface="Segoe UI" panose="020B0502040204020203" pitchFamily="34" charset="0"/>
              </a:rPr>
              <a:t>sports</a:t>
            </a:r>
            <a:endParaRPr lang="de-DE" sz="2800" cap="all" dirty="0">
              <a:latin typeface="Segoe UI" panose="020B0502040204020203" pitchFamily="34" charset="0"/>
              <a:ea typeface="Segoe UI" panose="020B0502040204020203" pitchFamily="34" charset="0"/>
              <a:cs typeface="Segoe UI" panose="020B0502040204020203" pitchFamily="34" charset="0"/>
            </a:endParaRPr>
          </a:p>
        </p:txBody>
      </p:sp>
      <p:sp>
        <p:nvSpPr>
          <p:cNvPr id="9" name="Rechteck 8">
            <a:extLst>
              <a:ext uri="{FF2B5EF4-FFF2-40B4-BE49-F238E27FC236}">
                <a16:creationId xmlns:a16="http://schemas.microsoft.com/office/drawing/2014/main" id="{E4BE0451-E7EF-412A-9668-D9F290789262}"/>
              </a:ext>
            </a:extLst>
          </p:cNvPr>
          <p:cNvSpPr/>
          <p:nvPr/>
        </p:nvSpPr>
        <p:spPr>
          <a:xfrm>
            <a:off x="7949046" y="2063262"/>
            <a:ext cx="667416" cy="1828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latin typeface="Segoe UI" panose="020B0502040204020203" pitchFamily="34" charset="0"/>
              <a:ea typeface="Segoe UI" panose="020B0502040204020203" pitchFamily="34" charset="0"/>
              <a:cs typeface="Segoe UI" panose="020B0502040204020203" pitchFamily="34" charset="0"/>
            </a:endParaRPr>
          </a:p>
        </p:txBody>
      </p:sp>
      <p:sp>
        <p:nvSpPr>
          <p:cNvPr id="2" name="Textfeld 1">
            <a:extLst>
              <a:ext uri="{FF2B5EF4-FFF2-40B4-BE49-F238E27FC236}">
                <a16:creationId xmlns:a16="http://schemas.microsoft.com/office/drawing/2014/main" id="{A84912CF-6B07-4528-A3F9-8A8DC1B7E0EC}"/>
              </a:ext>
            </a:extLst>
          </p:cNvPr>
          <p:cNvSpPr txBox="1"/>
          <p:nvPr/>
        </p:nvSpPr>
        <p:spPr>
          <a:xfrm>
            <a:off x="4685742" y="3429000"/>
            <a:ext cx="2820516" cy="369332"/>
          </a:xfrm>
          <a:prstGeom prst="rect">
            <a:avLst/>
          </a:prstGeom>
          <a:solidFill>
            <a:schemeClr val="accent4"/>
          </a:solidFill>
        </p:spPr>
        <p:txBody>
          <a:bodyPr wrap="none" rtlCol="0">
            <a:spAutoFit/>
          </a:bodyPr>
          <a:lstStyle/>
          <a:p>
            <a:r>
              <a:rPr lang="de-DE" dirty="0" err="1">
                <a:latin typeface="Segoe UI" panose="020B0502040204020203" pitchFamily="34" charset="0"/>
                <a:ea typeface="Segoe UI" panose="020B0502040204020203" pitchFamily="34" charset="0"/>
                <a:cs typeface="Segoe UI" panose="020B0502040204020203" pitchFamily="34" charset="0"/>
              </a:rPr>
              <a:t>Because</a:t>
            </a:r>
            <a:r>
              <a:rPr lang="de-DE" dirty="0">
                <a:latin typeface="Segoe UI" panose="020B0502040204020203" pitchFamily="34" charset="0"/>
                <a:ea typeface="Segoe UI" panose="020B0502040204020203" pitchFamily="34" charset="0"/>
                <a:cs typeface="Segoe UI" panose="020B0502040204020203" pitchFamily="34" charset="0"/>
              </a:rPr>
              <a:t> </a:t>
            </a:r>
            <a:r>
              <a:rPr lang="de-DE" dirty="0" err="1">
                <a:latin typeface="Segoe UI" panose="020B0502040204020203" pitchFamily="34" charset="0"/>
                <a:ea typeface="Segoe UI" panose="020B0502040204020203" pitchFamily="34" charset="0"/>
                <a:cs typeface="Segoe UI" panose="020B0502040204020203" pitchFamily="34" charset="0"/>
              </a:rPr>
              <a:t>sports</a:t>
            </a:r>
            <a:r>
              <a:rPr lang="de-DE" dirty="0">
                <a:latin typeface="Segoe UI" panose="020B0502040204020203" pitchFamily="34" charset="0"/>
                <a:ea typeface="Segoe UI" panose="020B0502040204020203" pitchFamily="34" charset="0"/>
                <a:cs typeface="Segoe UI" panose="020B0502040204020203" pitchFamily="34" charset="0"/>
              </a:rPr>
              <a:t> </a:t>
            </a:r>
            <a:r>
              <a:rPr lang="de-DE" u="sng" dirty="0" err="1">
                <a:latin typeface="Segoe UI" panose="020B0502040204020203" pitchFamily="34" charset="0"/>
                <a:ea typeface="Segoe UI" panose="020B0502040204020203" pitchFamily="34" charset="0"/>
                <a:cs typeface="Segoe UI" panose="020B0502040204020203" pitchFamily="34" charset="0"/>
              </a:rPr>
              <a:t>is</a:t>
            </a:r>
            <a:r>
              <a:rPr lang="de-DE" dirty="0">
                <a:latin typeface="Segoe UI" panose="020B0502040204020203" pitchFamily="34" charset="0"/>
                <a:ea typeface="Segoe UI" panose="020B0502040204020203" pitchFamily="34" charset="0"/>
                <a:cs typeface="Segoe UI" panose="020B0502040204020203" pitchFamily="34" charset="0"/>
              </a:rPr>
              <a:t> versatile</a:t>
            </a:r>
          </a:p>
        </p:txBody>
      </p:sp>
      <p:sp>
        <p:nvSpPr>
          <p:cNvPr id="3" name="Textfeld 2">
            <a:extLst>
              <a:ext uri="{FF2B5EF4-FFF2-40B4-BE49-F238E27FC236}">
                <a16:creationId xmlns:a16="http://schemas.microsoft.com/office/drawing/2014/main" id="{8BC02449-25E9-4F56-8764-A6E765E3B24D}"/>
              </a:ext>
            </a:extLst>
          </p:cNvPr>
          <p:cNvSpPr txBox="1"/>
          <p:nvPr/>
        </p:nvSpPr>
        <p:spPr>
          <a:xfrm>
            <a:off x="7504510" y="2172769"/>
            <a:ext cx="3477234" cy="369332"/>
          </a:xfrm>
          <a:prstGeom prst="rect">
            <a:avLst/>
          </a:prstGeom>
          <a:noFill/>
        </p:spPr>
        <p:txBody>
          <a:bodyPr wrap="none" rtlCol="0">
            <a:spAutoFit/>
          </a:bodyPr>
          <a:lstStyle/>
          <a:p>
            <a:r>
              <a:rPr lang="de-DE" dirty="0">
                <a:latin typeface="Segoe UI" panose="020B0502040204020203" pitchFamily="34" charset="0"/>
                <a:ea typeface="Segoe UI" panose="020B0502040204020203" pitchFamily="34" charset="0"/>
                <a:cs typeface="Segoe UI" panose="020B0502040204020203" pitchFamily="34" charset="0"/>
              </a:rPr>
              <a:t>Different </a:t>
            </a:r>
            <a:r>
              <a:rPr lang="de-DE" dirty="0" err="1">
                <a:latin typeface="Segoe UI" panose="020B0502040204020203" pitchFamily="34" charset="0"/>
                <a:ea typeface="Segoe UI" panose="020B0502040204020203" pitchFamily="34" charset="0"/>
                <a:cs typeface="Segoe UI" panose="020B0502040204020203" pitchFamily="34" charset="0"/>
              </a:rPr>
              <a:t>ages</a:t>
            </a:r>
            <a:r>
              <a:rPr lang="de-DE" dirty="0">
                <a:latin typeface="Segoe UI" panose="020B0502040204020203" pitchFamily="34" charset="0"/>
                <a:ea typeface="Segoe UI" panose="020B0502040204020203" pitchFamily="34" charset="0"/>
                <a:cs typeface="Segoe UI" panose="020B0502040204020203" pitchFamily="34" charset="0"/>
              </a:rPr>
              <a:t> – different </a:t>
            </a:r>
            <a:r>
              <a:rPr lang="de-DE" dirty="0" err="1">
                <a:latin typeface="Segoe UI" panose="020B0502040204020203" pitchFamily="34" charset="0"/>
                <a:ea typeface="Segoe UI" panose="020B0502040204020203" pitchFamily="34" charset="0"/>
                <a:cs typeface="Segoe UI" panose="020B0502040204020203" pitchFamily="34" charset="0"/>
              </a:rPr>
              <a:t>sports</a:t>
            </a:r>
            <a:endParaRPr lang="de-DE" dirty="0">
              <a:latin typeface="Segoe UI" panose="020B0502040204020203" pitchFamily="34" charset="0"/>
              <a:ea typeface="Segoe UI" panose="020B0502040204020203" pitchFamily="34" charset="0"/>
              <a:cs typeface="Segoe UI" panose="020B0502040204020203" pitchFamily="34" charset="0"/>
            </a:endParaRPr>
          </a:p>
        </p:txBody>
      </p:sp>
      <p:sp>
        <p:nvSpPr>
          <p:cNvPr id="10" name="Textfeld 9">
            <a:extLst>
              <a:ext uri="{FF2B5EF4-FFF2-40B4-BE49-F238E27FC236}">
                <a16:creationId xmlns:a16="http://schemas.microsoft.com/office/drawing/2014/main" id="{C1508CB5-394E-4DB4-910C-23DA66A9374C}"/>
              </a:ext>
            </a:extLst>
          </p:cNvPr>
          <p:cNvSpPr txBox="1"/>
          <p:nvPr/>
        </p:nvSpPr>
        <p:spPr>
          <a:xfrm>
            <a:off x="8187209" y="3432691"/>
            <a:ext cx="3558988" cy="369332"/>
          </a:xfrm>
          <a:prstGeom prst="rect">
            <a:avLst/>
          </a:prstGeom>
          <a:noFill/>
        </p:spPr>
        <p:txBody>
          <a:bodyPr wrap="none" rtlCol="0">
            <a:spAutoFit/>
          </a:bodyPr>
          <a:lstStyle/>
          <a:p>
            <a:r>
              <a:rPr lang="de-DE" dirty="0">
                <a:latin typeface="Segoe UI" panose="020B0502040204020203" pitchFamily="34" charset="0"/>
                <a:ea typeface="Segoe UI" panose="020B0502040204020203" pitchFamily="34" charset="0"/>
                <a:cs typeface="Segoe UI" panose="020B0502040204020203" pitchFamily="34" charset="0"/>
              </a:rPr>
              <a:t>Different </a:t>
            </a:r>
            <a:r>
              <a:rPr lang="de-DE" dirty="0" err="1">
                <a:latin typeface="Segoe UI" panose="020B0502040204020203" pitchFamily="34" charset="0"/>
                <a:ea typeface="Segoe UI" panose="020B0502040204020203" pitchFamily="34" charset="0"/>
                <a:cs typeface="Segoe UI" panose="020B0502040204020203" pitchFamily="34" charset="0"/>
              </a:rPr>
              <a:t>sexes</a:t>
            </a:r>
            <a:r>
              <a:rPr lang="de-DE" dirty="0">
                <a:latin typeface="Segoe UI" panose="020B0502040204020203" pitchFamily="34" charset="0"/>
                <a:ea typeface="Segoe UI" panose="020B0502040204020203" pitchFamily="34" charset="0"/>
                <a:cs typeface="Segoe UI" panose="020B0502040204020203" pitchFamily="34" charset="0"/>
              </a:rPr>
              <a:t> – different </a:t>
            </a:r>
            <a:r>
              <a:rPr lang="de-DE" dirty="0" err="1">
                <a:latin typeface="Segoe UI" panose="020B0502040204020203" pitchFamily="34" charset="0"/>
                <a:ea typeface="Segoe UI" panose="020B0502040204020203" pitchFamily="34" charset="0"/>
                <a:cs typeface="Segoe UI" panose="020B0502040204020203" pitchFamily="34" charset="0"/>
              </a:rPr>
              <a:t>sports</a:t>
            </a:r>
            <a:endParaRPr lang="de-DE" dirty="0">
              <a:latin typeface="Segoe UI" panose="020B0502040204020203" pitchFamily="34" charset="0"/>
              <a:ea typeface="Segoe UI" panose="020B0502040204020203" pitchFamily="34" charset="0"/>
              <a:cs typeface="Segoe UI" panose="020B0502040204020203" pitchFamily="34" charset="0"/>
            </a:endParaRPr>
          </a:p>
        </p:txBody>
      </p:sp>
      <p:sp>
        <p:nvSpPr>
          <p:cNvPr id="11" name="Textfeld 10">
            <a:extLst>
              <a:ext uri="{FF2B5EF4-FFF2-40B4-BE49-F238E27FC236}">
                <a16:creationId xmlns:a16="http://schemas.microsoft.com/office/drawing/2014/main" id="{0AD57E62-3129-47CD-BA79-3F05B5B77B9E}"/>
              </a:ext>
            </a:extLst>
          </p:cNvPr>
          <p:cNvSpPr txBox="1"/>
          <p:nvPr/>
        </p:nvSpPr>
        <p:spPr>
          <a:xfrm>
            <a:off x="7504510" y="4518045"/>
            <a:ext cx="3805850" cy="369332"/>
          </a:xfrm>
          <a:prstGeom prst="rect">
            <a:avLst/>
          </a:prstGeom>
          <a:noFill/>
        </p:spPr>
        <p:txBody>
          <a:bodyPr wrap="none" rtlCol="0">
            <a:spAutoFit/>
          </a:bodyPr>
          <a:lstStyle/>
          <a:p>
            <a:r>
              <a:rPr lang="de-DE" dirty="0">
                <a:latin typeface="Segoe UI" panose="020B0502040204020203" pitchFamily="34" charset="0"/>
                <a:ea typeface="Segoe UI" panose="020B0502040204020203" pitchFamily="34" charset="0"/>
                <a:cs typeface="Segoe UI" panose="020B0502040204020203" pitchFamily="34" charset="0"/>
              </a:rPr>
              <a:t>Different </a:t>
            </a:r>
            <a:r>
              <a:rPr lang="de-DE" dirty="0" err="1">
                <a:latin typeface="Segoe UI" panose="020B0502040204020203" pitchFamily="34" charset="0"/>
                <a:ea typeface="Segoe UI" panose="020B0502040204020203" pitchFamily="34" charset="0"/>
                <a:cs typeface="Segoe UI" panose="020B0502040204020203" pitchFamily="34" charset="0"/>
              </a:rPr>
              <a:t>cultures</a:t>
            </a:r>
            <a:r>
              <a:rPr lang="de-DE" dirty="0">
                <a:latin typeface="Segoe UI" panose="020B0502040204020203" pitchFamily="34" charset="0"/>
                <a:ea typeface="Segoe UI" panose="020B0502040204020203" pitchFamily="34" charset="0"/>
                <a:cs typeface="Segoe UI" panose="020B0502040204020203" pitchFamily="34" charset="0"/>
              </a:rPr>
              <a:t> – different </a:t>
            </a:r>
            <a:r>
              <a:rPr lang="de-DE" dirty="0" err="1">
                <a:latin typeface="Segoe UI" panose="020B0502040204020203" pitchFamily="34" charset="0"/>
                <a:ea typeface="Segoe UI" panose="020B0502040204020203" pitchFamily="34" charset="0"/>
                <a:cs typeface="Segoe UI" panose="020B0502040204020203" pitchFamily="34" charset="0"/>
              </a:rPr>
              <a:t>sports</a:t>
            </a:r>
            <a:endParaRPr lang="de-DE" dirty="0">
              <a:latin typeface="Segoe UI" panose="020B0502040204020203" pitchFamily="34" charset="0"/>
              <a:ea typeface="Segoe UI" panose="020B0502040204020203" pitchFamily="34" charset="0"/>
              <a:cs typeface="Segoe UI" panose="020B0502040204020203" pitchFamily="34" charset="0"/>
            </a:endParaRPr>
          </a:p>
        </p:txBody>
      </p:sp>
      <p:sp>
        <p:nvSpPr>
          <p:cNvPr id="12" name="Textfeld 11">
            <a:extLst>
              <a:ext uri="{FF2B5EF4-FFF2-40B4-BE49-F238E27FC236}">
                <a16:creationId xmlns:a16="http://schemas.microsoft.com/office/drawing/2014/main" id="{14A7FD2A-49CC-47AF-A2E2-FC18BB49A20E}"/>
              </a:ext>
            </a:extLst>
          </p:cNvPr>
          <p:cNvSpPr txBox="1"/>
          <p:nvPr/>
        </p:nvSpPr>
        <p:spPr>
          <a:xfrm>
            <a:off x="4112123" y="5313244"/>
            <a:ext cx="3744936" cy="369332"/>
          </a:xfrm>
          <a:prstGeom prst="rect">
            <a:avLst/>
          </a:prstGeom>
          <a:noFill/>
        </p:spPr>
        <p:txBody>
          <a:bodyPr wrap="none" rtlCol="0">
            <a:spAutoFit/>
          </a:bodyPr>
          <a:lstStyle/>
          <a:p>
            <a:r>
              <a:rPr lang="de-DE" dirty="0">
                <a:latin typeface="Segoe UI" panose="020B0502040204020203" pitchFamily="34" charset="0"/>
                <a:ea typeface="Segoe UI" panose="020B0502040204020203" pitchFamily="34" charset="0"/>
                <a:cs typeface="Segoe UI" panose="020B0502040204020203" pitchFamily="34" charset="0"/>
              </a:rPr>
              <a:t>Different </a:t>
            </a:r>
            <a:r>
              <a:rPr lang="de-DE" dirty="0" err="1">
                <a:latin typeface="Segoe UI" panose="020B0502040204020203" pitchFamily="34" charset="0"/>
                <a:ea typeface="Segoe UI" panose="020B0502040204020203" pitchFamily="34" charset="0"/>
                <a:cs typeface="Segoe UI" panose="020B0502040204020203" pitchFamily="34" charset="0"/>
              </a:rPr>
              <a:t>regions</a:t>
            </a:r>
            <a:r>
              <a:rPr lang="de-DE" dirty="0">
                <a:latin typeface="Segoe UI" panose="020B0502040204020203" pitchFamily="34" charset="0"/>
                <a:ea typeface="Segoe UI" panose="020B0502040204020203" pitchFamily="34" charset="0"/>
                <a:cs typeface="Segoe UI" panose="020B0502040204020203" pitchFamily="34" charset="0"/>
              </a:rPr>
              <a:t> – different </a:t>
            </a:r>
            <a:r>
              <a:rPr lang="de-DE" dirty="0" err="1">
                <a:latin typeface="Segoe UI" panose="020B0502040204020203" pitchFamily="34" charset="0"/>
                <a:ea typeface="Segoe UI" panose="020B0502040204020203" pitchFamily="34" charset="0"/>
                <a:cs typeface="Segoe UI" panose="020B0502040204020203" pitchFamily="34" charset="0"/>
              </a:rPr>
              <a:t>sports</a:t>
            </a:r>
            <a:endParaRPr lang="de-DE" dirty="0">
              <a:latin typeface="Segoe UI" panose="020B0502040204020203" pitchFamily="34" charset="0"/>
              <a:ea typeface="Segoe UI" panose="020B0502040204020203" pitchFamily="34" charset="0"/>
              <a:cs typeface="Segoe UI" panose="020B0502040204020203" pitchFamily="34" charset="0"/>
            </a:endParaRPr>
          </a:p>
        </p:txBody>
      </p:sp>
      <p:sp>
        <p:nvSpPr>
          <p:cNvPr id="13" name="Textfeld 12">
            <a:extLst>
              <a:ext uri="{FF2B5EF4-FFF2-40B4-BE49-F238E27FC236}">
                <a16:creationId xmlns:a16="http://schemas.microsoft.com/office/drawing/2014/main" id="{D6FABB25-8559-4D95-9BB9-20845A502C31}"/>
              </a:ext>
            </a:extLst>
          </p:cNvPr>
          <p:cNvSpPr txBox="1"/>
          <p:nvPr/>
        </p:nvSpPr>
        <p:spPr>
          <a:xfrm>
            <a:off x="897782" y="4518045"/>
            <a:ext cx="4520789" cy="369332"/>
          </a:xfrm>
          <a:prstGeom prst="rect">
            <a:avLst/>
          </a:prstGeom>
          <a:noFill/>
        </p:spPr>
        <p:txBody>
          <a:bodyPr wrap="none" rtlCol="0">
            <a:spAutoFit/>
          </a:bodyPr>
          <a:lstStyle/>
          <a:p>
            <a:r>
              <a:rPr lang="de-DE" dirty="0">
                <a:latin typeface="Segoe UI" panose="020B0502040204020203" pitchFamily="34" charset="0"/>
                <a:ea typeface="Segoe UI" panose="020B0502040204020203" pitchFamily="34" charset="0"/>
                <a:cs typeface="Segoe UI" panose="020B0502040204020203" pitchFamily="34" charset="0"/>
              </a:rPr>
              <a:t>Different </a:t>
            </a:r>
            <a:r>
              <a:rPr lang="de-DE" dirty="0" err="1">
                <a:latin typeface="Segoe UI" panose="020B0502040204020203" pitchFamily="34" charset="0"/>
                <a:ea typeface="Segoe UI" panose="020B0502040204020203" pitchFamily="34" charset="0"/>
                <a:cs typeface="Segoe UI" panose="020B0502040204020203" pitchFamily="34" charset="0"/>
              </a:rPr>
              <a:t>measurements</a:t>
            </a:r>
            <a:r>
              <a:rPr lang="de-DE" dirty="0">
                <a:latin typeface="Segoe UI" panose="020B0502040204020203" pitchFamily="34" charset="0"/>
                <a:ea typeface="Segoe UI" panose="020B0502040204020203" pitchFamily="34" charset="0"/>
                <a:cs typeface="Segoe UI" panose="020B0502040204020203" pitchFamily="34" charset="0"/>
              </a:rPr>
              <a:t> – different </a:t>
            </a:r>
            <a:r>
              <a:rPr lang="de-DE" dirty="0" err="1">
                <a:latin typeface="Segoe UI" panose="020B0502040204020203" pitchFamily="34" charset="0"/>
                <a:ea typeface="Segoe UI" panose="020B0502040204020203" pitchFamily="34" charset="0"/>
                <a:cs typeface="Segoe UI" panose="020B0502040204020203" pitchFamily="34" charset="0"/>
              </a:rPr>
              <a:t>sports</a:t>
            </a:r>
            <a:endParaRPr lang="de-DE" dirty="0">
              <a:latin typeface="Segoe UI" panose="020B0502040204020203" pitchFamily="34" charset="0"/>
              <a:ea typeface="Segoe UI" panose="020B0502040204020203" pitchFamily="34" charset="0"/>
              <a:cs typeface="Segoe UI" panose="020B0502040204020203" pitchFamily="34" charset="0"/>
            </a:endParaRPr>
          </a:p>
        </p:txBody>
      </p:sp>
      <p:sp>
        <p:nvSpPr>
          <p:cNvPr id="14" name="Textfeld 13">
            <a:extLst>
              <a:ext uri="{FF2B5EF4-FFF2-40B4-BE49-F238E27FC236}">
                <a16:creationId xmlns:a16="http://schemas.microsoft.com/office/drawing/2014/main" id="{60262935-54D5-4FA9-B323-FD58F818529C}"/>
              </a:ext>
            </a:extLst>
          </p:cNvPr>
          <p:cNvSpPr txBox="1"/>
          <p:nvPr/>
        </p:nvSpPr>
        <p:spPr>
          <a:xfrm>
            <a:off x="308738" y="3414693"/>
            <a:ext cx="4184159" cy="369332"/>
          </a:xfrm>
          <a:prstGeom prst="rect">
            <a:avLst/>
          </a:prstGeom>
          <a:noFill/>
        </p:spPr>
        <p:txBody>
          <a:bodyPr wrap="none" rtlCol="0">
            <a:spAutoFit/>
          </a:bodyPr>
          <a:lstStyle/>
          <a:p>
            <a:r>
              <a:rPr lang="de-DE" dirty="0">
                <a:latin typeface="Segoe UI" panose="020B0502040204020203" pitchFamily="34" charset="0"/>
                <a:ea typeface="Segoe UI" panose="020B0502040204020203" pitchFamily="34" charset="0"/>
                <a:cs typeface="Segoe UI" panose="020B0502040204020203" pitchFamily="34" charset="0"/>
              </a:rPr>
              <a:t>Different </a:t>
            </a:r>
            <a:r>
              <a:rPr lang="de-DE" dirty="0" err="1">
                <a:latin typeface="Segoe UI" panose="020B0502040204020203" pitchFamily="34" charset="0"/>
                <a:ea typeface="Segoe UI" panose="020B0502040204020203" pitchFamily="34" charset="0"/>
                <a:cs typeface="Segoe UI" panose="020B0502040204020203" pitchFamily="34" charset="0"/>
              </a:rPr>
              <a:t>stakeholder</a:t>
            </a:r>
            <a:r>
              <a:rPr lang="de-DE" dirty="0">
                <a:latin typeface="Segoe UI" panose="020B0502040204020203" pitchFamily="34" charset="0"/>
                <a:ea typeface="Segoe UI" panose="020B0502040204020203" pitchFamily="34" charset="0"/>
                <a:cs typeface="Segoe UI" panose="020B0502040204020203" pitchFamily="34" charset="0"/>
              </a:rPr>
              <a:t> – different </a:t>
            </a:r>
            <a:r>
              <a:rPr lang="de-DE" dirty="0" err="1">
                <a:latin typeface="Segoe UI" panose="020B0502040204020203" pitchFamily="34" charset="0"/>
                <a:ea typeface="Segoe UI" panose="020B0502040204020203" pitchFamily="34" charset="0"/>
                <a:cs typeface="Segoe UI" panose="020B0502040204020203" pitchFamily="34" charset="0"/>
              </a:rPr>
              <a:t>sports</a:t>
            </a:r>
            <a:endParaRPr lang="de-DE" dirty="0">
              <a:latin typeface="Segoe UI" panose="020B0502040204020203" pitchFamily="34" charset="0"/>
              <a:ea typeface="Segoe UI" panose="020B0502040204020203" pitchFamily="34" charset="0"/>
              <a:cs typeface="Segoe UI" panose="020B0502040204020203" pitchFamily="34" charset="0"/>
            </a:endParaRPr>
          </a:p>
        </p:txBody>
      </p:sp>
      <p:sp>
        <p:nvSpPr>
          <p:cNvPr id="15" name="Textfeld 14">
            <a:extLst>
              <a:ext uri="{FF2B5EF4-FFF2-40B4-BE49-F238E27FC236}">
                <a16:creationId xmlns:a16="http://schemas.microsoft.com/office/drawing/2014/main" id="{4612A0F4-E692-4887-9541-0A45D377930C}"/>
              </a:ext>
            </a:extLst>
          </p:cNvPr>
          <p:cNvSpPr txBox="1"/>
          <p:nvPr/>
        </p:nvSpPr>
        <p:spPr>
          <a:xfrm>
            <a:off x="1525686" y="2186541"/>
            <a:ext cx="3671198" cy="369332"/>
          </a:xfrm>
          <a:prstGeom prst="rect">
            <a:avLst/>
          </a:prstGeom>
          <a:noFill/>
        </p:spPr>
        <p:txBody>
          <a:bodyPr wrap="none" rtlCol="0">
            <a:spAutoFit/>
          </a:bodyPr>
          <a:lstStyle/>
          <a:p>
            <a:r>
              <a:rPr lang="de-DE" dirty="0">
                <a:latin typeface="Segoe UI" panose="020B0502040204020203" pitchFamily="34" charset="0"/>
                <a:ea typeface="Segoe UI" panose="020B0502040204020203" pitchFamily="34" charset="0"/>
                <a:cs typeface="Segoe UI" panose="020B0502040204020203" pitchFamily="34" charset="0"/>
              </a:rPr>
              <a:t>Many positive </a:t>
            </a:r>
            <a:r>
              <a:rPr lang="de-DE" dirty="0" err="1">
                <a:latin typeface="Segoe UI" panose="020B0502040204020203" pitchFamily="34" charset="0"/>
                <a:ea typeface="Segoe UI" panose="020B0502040204020203" pitchFamily="34" charset="0"/>
                <a:cs typeface="Segoe UI" panose="020B0502040204020203" pitchFamily="34" charset="0"/>
              </a:rPr>
              <a:t>outcomes</a:t>
            </a:r>
            <a:r>
              <a:rPr lang="de-DE" dirty="0">
                <a:latin typeface="Segoe UI" panose="020B0502040204020203" pitchFamily="34" charset="0"/>
                <a:ea typeface="Segoe UI" panose="020B0502040204020203" pitchFamily="34" charset="0"/>
                <a:cs typeface="Segoe UI" panose="020B0502040204020203" pitchFamily="34" charset="0"/>
              </a:rPr>
              <a:t> </a:t>
            </a:r>
            <a:r>
              <a:rPr lang="de-DE" dirty="0" err="1">
                <a:latin typeface="Segoe UI" panose="020B0502040204020203" pitchFamily="34" charset="0"/>
                <a:ea typeface="Segoe UI" panose="020B0502040204020203" pitchFamily="34" charset="0"/>
                <a:cs typeface="Segoe UI" panose="020B0502040204020203" pitchFamily="34" charset="0"/>
              </a:rPr>
              <a:t>of</a:t>
            </a:r>
            <a:r>
              <a:rPr lang="de-DE" dirty="0">
                <a:latin typeface="Segoe UI" panose="020B0502040204020203" pitchFamily="34" charset="0"/>
                <a:ea typeface="Segoe UI" panose="020B0502040204020203" pitchFamily="34" charset="0"/>
                <a:cs typeface="Segoe UI" panose="020B0502040204020203" pitchFamily="34" charset="0"/>
              </a:rPr>
              <a:t> </a:t>
            </a:r>
            <a:r>
              <a:rPr lang="de-DE" dirty="0" err="1">
                <a:latin typeface="Segoe UI" panose="020B0502040204020203" pitchFamily="34" charset="0"/>
                <a:ea typeface="Segoe UI" panose="020B0502040204020203" pitchFamily="34" charset="0"/>
                <a:cs typeface="Segoe UI" panose="020B0502040204020203" pitchFamily="34" charset="0"/>
              </a:rPr>
              <a:t>sports</a:t>
            </a:r>
            <a:endParaRPr lang="de-DE" dirty="0">
              <a:latin typeface="Segoe UI" panose="020B0502040204020203" pitchFamily="34" charset="0"/>
              <a:ea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103601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10" grpId="0"/>
      <p:bldP spid="11" grpId="0"/>
      <p:bldP spid="12" grpId="0"/>
      <p:bldP spid="13" grpId="0"/>
      <p:bldP spid="14" grpId="0"/>
      <p:bldP spid="1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hteck 7"/>
          <p:cNvSpPr/>
          <p:nvPr/>
        </p:nvSpPr>
        <p:spPr>
          <a:xfrm>
            <a:off x="420248" y="704389"/>
            <a:ext cx="4094647" cy="519438"/>
          </a:xfrm>
          <a:prstGeom prst="rect">
            <a:avLst/>
          </a:prstGeom>
        </p:spPr>
        <p:txBody>
          <a:bodyPr wrap="none">
            <a:spAutoFit/>
          </a:bodyPr>
          <a:lstStyle/>
          <a:p>
            <a:pPr>
              <a:lnSpc>
                <a:spcPct val="107000"/>
              </a:lnSpc>
              <a:spcAft>
                <a:spcPts val="800"/>
              </a:spcAft>
            </a:pPr>
            <a:r>
              <a:rPr lang="en-US" sz="2800" cap="all" spc="160" dirty="0">
                <a:solidFill>
                  <a:srgbClr val="3B3B3D"/>
                </a:solidFill>
                <a:latin typeface="Segoe UI" panose="020B0502040204020203" pitchFamily="34" charset="0"/>
                <a:ea typeface="Segoe UI" panose="020B0502040204020203" pitchFamily="34" charset="0"/>
                <a:cs typeface="Segoe UI" panose="020B0502040204020203" pitchFamily="34" charset="0"/>
              </a:rPr>
              <a:t>Top 5 Sports by age</a:t>
            </a:r>
          </a:p>
        </p:txBody>
      </p:sp>
      <p:graphicFrame>
        <p:nvGraphicFramePr>
          <p:cNvPr id="4" name="Diagramm 3">
            <a:extLst>
              <a:ext uri="{FF2B5EF4-FFF2-40B4-BE49-F238E27FC236}">
                <a16:creationId xmlns:a16="http://schemas.microsoft.com/office/drawing/2014/main" id="{EB158AE3-3E4E-4FA0-A54E-623661C63F9A}"/>
              </a:ext>
            </a:extLst>
          </p:cNvPr>
          <p:cNvGraphicFramePr/>
          <p:nvPr>
            <p:extLst>
              <p:ext uri="{D42A27DB-BD31-4B8C-83A1-F6EECF244321}">
                <p14:modId xmlns:p14="http://schemas.microsoft.com/office/powerpoint/2010/main" val="1846289717"/>
              </p:ext>
            </p:extLst>
          </p:nvPr>
        </p:nvGraphicFramePr>
        <p:xfrm>
          <a:off x="546100" y="1917700"/>
          <a:ext cx="10947400" cy="4220633"/>
        </p:xfrm>
        <a:graphic>
          <a:graphicData uri="http://schemas.openxmlformats.org/drawingml/2006/chart">
            <c:chart xmlns:c="http://schemas.openxmlformats.org/drawingml/2006/chart" xmlns:r="http://schemas.openxmlformats.org/officeDocument/2006/relationships" r:id="rId3"/>
          </a:graphicData>
        </a:graphic>
      </p:graphicFrame>
      <p:sp>
        <p:nvSpPr>
          <p:cNvPr id="5" name="Textfeld 4">
            <a:extLst>
              <a:ext uri="{FF2B5EF4-FFF2-40B4-BE49-F238E27FC236}">
                <a16:creationId xmlns:a16="http://schemas.microsoft.com/office/drawing/2014/main" id="{FC4F1564-5F41-4B11-9BD8-B40B04F540D8}"/>
              </a:ext>
            </a:extLst>
          </p:cNvPr>
          <p:cNvSpPr txBox="1"/>
          <p:nvPr/>
        </p:nvSpPr>
        <p:spPr>
          <a:xfrm>
            <a:off x="990600" y="2099408"/>
            <a:ext cx="892745" cy="276999"/>
          </a:xfrm>
          <a:prstGeom prst="rect">
            <a:avLst/>
          </a:prstGeom>
          <a:noFill/>
        </p:spPr>
        <p:txBody>
          <a:bodyPr wrap="none" rtlCol="0">
            <a:spAutoFit/>
          </a:bodyPr>
          <a:lstStyle/>
          <a:p>
            <a:r>
              <a:rPr lang="de-DE" sz="1200" dirty="0">
                <a:solidFill>
                  <a:schemeClr val="tx2"/>
                </a:solidFill>
                <a:latin typeface="Segoe UI" panose="020B0502040204020203" pitchFamily="34" charset="0"/>
                <a:ea typeface="Segoe UI" panose="020B0502040204020203" pitchFamily="34" charset="0"/>
                <a:cs typeface="Segoe UI" panose="020B0502040204020203" pitchFamily="34" charset="0"/>
              </a:rPr>
              <a:t>Swimming</a:t>
            </a:r>
          </a:p>
        </p:txBody>
      </p:sp>
      <p:sp>
        <p:nvSpPr>
          <p:cNvPr id="9" name="Textfeld 8">
            <a:extLst>
              <a:ext uri="{FF2B5EF4-FFF2-40B4-BE49-F238E27FC236}">
                <a16:creationId xmlns:a16="http://schemas.microsoft.com/office/drawing/2014/main" id="{6492F724-0043-43AD-A6C6-36254FFC310E}"/>
              </a:ext>
            </a:extLst>
          </p:cNvPr>
          <p:cNvSpPr txBox="1"/>
          <p:nvPr/>
        </p:nvSpPr>
        <p:spPr>
          <a:xfrm>
            <a:off x="1154429" y="2336141"/>
            <a:ext cx="647934" cy="276999"/>
          </a:xfrm>
          <a:prstGeom prst="rect">
            <a:avLst/>
          </a:prstGeom>
          <a:noFill/>
        </p:spPr>
        <p:txBody>
          <a:bodyPr wrap="none" rtlCol="0">
            <a:spAutoFit/>
          </a:bodyPr>
          <a:lstStyle/>
          <a:p>
            <a:r>
              <a:rPr lang="de-DE" sz="1200" dirty="0">
                <a:solidFill>
                  <a:schemeClr val="tx2"/>
                </a:solidFill>
                <a:latin typeface="Segoe UI" panose="020B0502040204020203" pitchFamily="34" charset="0"/>
                <a:ea typeface="Segoe UI" panose="020B0502040204020203" pitchFamily="34" charset="0"/>
                <a:cs typeface="Segoe UI" panose="020B0502040204020203" pitchFamily="34" charset="0"/>
              </a:rPr>
              <a:t>Fitness</a:t>
            </a:r>
          </a:p>
        </p:txBody>
      </p:sp>
      <p:sp>
        <p:nvSpPr>
          <p:cNvPr id="10" name="Textfeld 9">
            <a:extLst>
              <a:ext uri="{FF2B5EF4-FFF2-40B4-BE49-F238E27FC236}">
                <a16:creationId xmlns:a16="http://schemas.microsoft.com/office/drawing/2014/main" id="{C1516089-C06C-4FAC-8E3F-4642B38F1C6F}"/>
              </a:ext>
            </a:extLst>
          </p:cNvPr>
          <p:cNvSpPr txBox="1"/>
          <p:nvPr/>
        </p:nvSpPr>
        <p:spPr>
          <a:xfrm>
            <a:off x="928353" y="2541412"/>
            <a:ext cx="1351652" cy="276999"/>
          </a:xfrm>
          <a:prstGeom prst="rect">
            <a:avLst/>
          </a:prstGeom>
          <a:noFill/>
        </p:spPr>
        <p:txBody>
          <a:bodyPr wrap="none" rtlCol="0">
            <a:spAutoFit/>
          </a:bodyPr>
          <a:lstStyle/>
          <a:p>
            <a:r>
              <a:rPr lang="de-DE" sz="1200" dirty="0">
                <a:solidFill>
                  <a:schemeClr val="tx2"/>
                </a:solidFill>
                <a:latin typeface="Segoe UI" panose="020B0502040204020203" pitchFamily="34" charset="0"/>
                <a:ea typeface="Segoe UI" panose="020B0502040204020203" pitchFamily="34" charset="0"/>
                <a:cs typeface="Segoe UI" panose="020B0502040204020203" pitchFamily="34" charset="0"/>
              </a:rPr>
              <a:t>Running/Jogging</a:t>
            </a:r>
          </a:p>
        </p:txBody>
      </p:sp>
      <p:sp>
        <p:nvSpPr>
          <p:cNvPr id="11" name="Textfeld 10">
            <a:extLst>
              <a:ext uri="{FF2B5EF4-FFF2-40B4-BE49-F238E27FC236}">
                <a16:creationId xmlns:a16="http://schemas.microsoft.com/office/drawing/2014/main" id="{88F912B6-419D-4082-8732-81D519D1E025}"/>
              </a:ext>
            </a:extLst>
          </p:cNvPr>
          <p:cNvSpPr txBox="1"/>
          <p:nvPr/>
        </p:nvSpPr>
        <p:spPr>
          <a:xfrm>
            <a:off x="1099764" y="3502147"/>
            <a:ext cx="674415" cy="276999"/>
          </a:xfrm>
          <a:prstGeom prst="rect">
            <a:avLst/>
          </a:prstGeom>
          <a:noFill/>
        </p:spPr>
        <p:txBody>
          <a:bodyPr wrap="none" rtlCol="0">
            <a:spAutoFit/>
          </a:bodyPr>
          <a:lstStyle/>
          <a:p>
            <a:r>
              <a:rPr lang="de-DE" sz="1200" dirty="0">
                <a:solidFill>
                  <a:schemeClr val="tx2"/>
                </a:solidFill>
                <a:latin typeface="Segoe UI" panose="020B0502040204020203" pitchFamily="34" charset="0"/>
                <a:ea typeface="Segoe UI" panose="020B0502040204020203" pitchFamily="34" charset="0"/>
                <a:cs typeface="Segoe UI" panose="020B0502040204020203" pitchFamily="34" charset="0"/>
              </a:rPr>
              <a:t>Cycling</a:t>
            </a:r>
          </a:p>
        </p:txBody>
      </p:sp>
      <p:sp>
        <p:nvSpPr>
          <p:cNvPr id="12" name="Textfeld 11">
            <a:extLst>
              <a:ext uri="{FF2B5EF4-FFF2-40B4-BE49-F238E27FC236}">
                <a16:creationId xmlns:a16="http://schemas.microsoft.com/office/drawing/2014/main" id="{5AE3FBE1-B815-4122-9A1E-E5D05E72C5DC}"/>
              </a:ext>
            </a:extLst>
          </p:cNvPr>
          <p:cNvSpPr txBox="1"/>
          <p:nvPr/>
        </p:nvSpPr>
        <p:spPr>
          <a:xfrm>
            <a:off x="1151893" y="5029960"/>
            <a:ext cx="622286" cy="276999"/>
          </a:xfrm>
          <a:prstGeom prst="rect">
            <a:avLst/>
          </a:prstGeom>
          <a:noFill/>
        </p:spPr>
        <p:txBody>
          <a:bodyPr wrap="none" rtlCol="0">
            <a:spAutoFit/>
          </a:bodyPr>
          <a:lstStyle/>
          <a:p>
            <a:r>
              <a:rPr lang="de-DE" sz="1200" dirty="0" err="1">
                <a:solidFill>
                  <a:schemeClr val="tx2"/>
                </a:solidFill>
                <a:latin typeface="Segoe UI" panose="020B0502040204020203" pitchFamily="34" charset="0"/>
                <a:ea typeface="Segoe UI" panose="020B0502040204020203" pitchFamily="34" charset="0"/>
                <a:cs typeface="Segoe UI" panose="020B0502040204020203" pitchFamily="34" charset="0"/>
              </a:rPr>
              <a:t>Hiking</a:t>
            </a:r>
            <a:endParaRPr lang="de-DE" sz="1200" dirty="0">
              <a:solidFill>
                <a:schemeClr val="tx2"/>
              </a:solidFill>
              <a:latin typeface="Segoe UI" panose="020B0502040204020203" pitchFamily="34" charset="0"/>
              <a:ea typeface="Segoe UI" panose="020B0502040204020203" pitchFamily="34" charset="0"/>
              <a:cs typeface="Segoe UI" panose="020B0502040204020203" pitchFamily="34" charset="0"/>
            </a:endParaRPr>
          </a:p>
        </p:txBody>
      </p:sp>
      <p:sp>
        <p:nvSpPr>
          <p:cNvPr id="13" name="Textfeld 12">
            <a:extLst>
              <a:ext uri="{FF2B5EF4-FFF2-40B4-BE49-F238E27FC236}">
                <a16:creationId xmlns:a16="http://schemas.microsoft.com/office/drawing/2014/main" id="{B5FE99EC-EBD2-4522-BCB2-2444536A2CF2}"/>
              </a:ext>
            </a:extLst>
          </p:cNvPr>
          <p:cNvSpPr txBox="1"/>
          <p:nvPr/>
        </p:nvSpPr>
        <p:spPr>
          <a:xfrm flipH="1">
            <a:off x="224033" y="5306959"/>
            <a:ext cx="2760292" cy="430887"/>
          </a:xfrm>
          <a:prstGeom prst="rect">
            <a:avLst/>
          </a:prstGeom>
          <a:noFill/>
        </p:spPr>
        <p:txBody>
          <a:bodyPr wrap="square" rtlCol="0">
            <a:spAutoFit/>
          </a:bodyPr>
          <a:lstStyle/>
          <a:p>
            <a:r>
              <a:rPr lang="de-DE" sz="1100" dirty="0">
                <a:solidFill>
                  <a:schemeClr val="tx2"/>
                </a:solidFill>
                <a:latin typeface="Segoe UI" panose="020B0502040204020203" pitchFamily="34" charset="0"/>
                <a:ea typeface="Segoe UI" panose="020B0502040204020203" pitchFamily="34" charset="0"/>
                <a:cs typeface="Segoe UI" panose="020B0502040204020203" pitchFamily="34" charset="0"/>
              </a:rPr>
              <a:t>% </a:t>
            </a:r>
            <a:r>
              <a:rPr lang="de-DE" sz="1100" dirty="0" err="1">
                <a:solidFill>
                  <a:schemeClr val="tx2"/>
                </a:solidFill>
                <a:latin typeface="Segoe UI" panose="020B0502040204020203" pitchFamily="34" charset="0"/>
                <a:ea typeface="Segoe UI" panose="020B0502040204020203" pitchFamily="34" charset="0"/>
                <a:cs typeface="Segoe UI" panose="020B0502040204020203" pitchFamily="34" charset="0"/>
              </a:rPr>
              <a:t>of</a:t>
            </a:r>
            <a:r>
              <a:rPr lang="de-DE" sz="1100" dirty="0">
                <a:solidFill>
                  <a:schemeClr val="tx2"/>
                </a:solidFill>
                <a:latin typeface="Segoe UI" panose="020B0502040204020203" pitchFamily="34" charset="0"/>
                <a:ea typeface="Segoe UI" panose="020B0502040204020203" pitchFamily="34" charset="0"/>
                <a:cs typeface="Segoe UI" panose="020B0502040204020203" pitchFamily="34" charset="0"/>
              </a:rPr>
              <a:t> </a:t>
            </a:r>
            <a:br>
              <a:rPr lang="de-DE" sz="1100" dirty="0">
                <a:solidFill>
                  <a:schemeClr val="tx2"/>
                </a:solidFill>
                <a:latin typeface="Segoe UI" panose="020B0502040204020203" pitchFamily="34" charset="0"/>
                <a:ea typeface="Segoe UI" panose="020B0502040204020203" pitchFamily="34" charset="0"/>
                <a:cs typeface="Segoe UI" panose="020B0502040204020203" pitchFamily="34" charset="0"/>
              </a:rPr>
            </a:br>
            <a:r>
              <a:rPr lang="de-DE" sz="1100" dirty="0" err="1">
                <a:solidFill>
                  <a:schemeClr val="tx2"/>
                </a:solidFill>
                <a:latin typeface="Segoe UI" panose="020B0502040204020203" pitchFamily="34" charset="0"/>
                <a:ea typeface="Segoe UI" panose="020B0502040204020203" pitchFamily="34" charset="0"/>
                <a:cs typeface="Segoe UI" panose="020B0502040204020203" pitchFamily="34" charset="0"/>
              </a:rPr>
              <a:t>population</a:t>
            </a:r>
            <a:r>
              <a:rPr lang="de-DE" sz="1100" dirty="0">
                <a:solidFill>
                  <a:schemeClr val="tx2"/>
                </a:solidFill>
                <a:latin typeface="Segoe UI" panose="020B0502040204020203" pitchFamily="34" charset="0"/>
                <a:ea typeface="Segoe UI" panose="020B0502040204020203" pitchFamily="34" charset="0"/>
                <a:cs typeface="Segoe UI" panose="020B0502040204020203" pitchFamily="34" charset="0"/>
              </a:rPr>
              <a:t> 16+</a:t>
            </a:r>
          </a:p>
        </p:txBody>
      </p:sp>
    </p:spTree>
    <p:extLst>
      <p:ext uri="{BB962C8B-B14F-4D97-AF65-F5344CB8AC3E}">
        <p14:creationId xmlns:p14="http://schemas.microsoft.com/office/powerpoint/2010/main" val="9899570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hteck 7"/>
          <p:cNvSpPr/>
          <p:nvPr/>
        </p:nvSpPr>
        <p:spPr>
          <a:xfrm>
            <a:off x="420248" y="704389"/>
            <a:ext cx="5874622" cy="519438"/>
          </a:xfrm>
          <a:prstGeom prst="rect">
            <a:avLst/>
          </a:prstGeom>
        </p:spPr>
        <p:txBody>
          <a:bodyPr wrap="none">
            <a:spAutoFit/>
          </a:bodyPr>
          <a:lstStyle/>
          <a:p>
            <a:pPr>
              <a:lnSpc>
                <a:spcPct val="107000"/>
              </a:lnSpc>
              <a:spcAft>
                <a:spcPts val="800"/>
              </a:spcAft>
            </a:pPr>
            <a:r>
              <a:rPr lang="en-US" sz="2800" cap="all" spc="160" dirty="0">
                <a:solidFill>
                  <a:srgbClr val="3B3B3D"/>
                </a:solidFill>
                <a:latin typeface="Segoe UI" panose="020B0502040204020203" pitchFamily="34" charset="0"/>
                <a:ea typeface="Segoe UI" panose="020B0502040204020203" pitchFamily="34" charset="0"/>
                <a:cs typeface="Segoe UI" panose="020B0502040204020203" pitchFamily="34" charset="0"/>
              </a:rPr>
              <a:t>Top 5 Sports of age groups</a:t>
            </a:r>
          </a:p>
        </p:txBody>
      </p:sp>
      <p:graphicFrame>
        <p:nvGraphicFramePr>
          <p:cNvPr id="6" name="Tabelle 5">
            <a:extLst>
              <a:ext uri="{FF2B5EF4-FFF2-40B4-BE49-F238E27FC236}">
                <a16:creationId xmlns:a16="http://schemas.microsoft.com/office/drawing/2014/main" id="{5C395778-9A30-4C96-A3FE-D3FD33FF366C}"/>
              </a:ext>
            </a:extLst>
          </p:cNvPr>
          <p:cNvGraphicFramePr>
            <a:graphicFrameLocks noGrp="1"/>
          </p:cNvGraphicFramePr>
          <p:nvPr>
            <p:extLst>
              <p:ext uri="{D42A27DB-BD31-4B8C-83A1-F6EECF244321}">
                <p14:modId xmlns:p14="http://schemas.microsoft.com/office/powerpoint/2010/main" val="2678952867"/>
              </p:ext>
            </p:extLst>
          </p:nvPr>
        </p:nvGraphicFramePr>
        <p:xfrm>
          <a:off x="562552" y="2111403"/>
          <a:ext cx="10781721" cy="2268000"/>
        </p:xfrm>
        <a:graphic>
          <a:graphicData uri="http://schemas.openxmlformats.org/drawingml/2006/table">
            <a:tbl>
              <a:tblPr>
                <a:tableStyleId>{5C22544A-7EE6-4342-B048-85BDC9FD1C3A}</a:tableStyleId>
              </a:tblPr>
              <a:tblGrid>
                <a:gridCol w="3593907">
                  <a:extLst>
                    <a:ext uri="{9D8B030D-6E8A-4147-A177-3AD203B41FA5}">
                      <a16:colId xmlns:a16="http://schemas.microsoft.com/office/drawing/2014/main" val="2513135032"/>
                    </a:ext>
                  </a:extLst>
                </a:gridCol>
                <a:gridCol w="3593907">
                  <a:extLst>
                    <a:ext uri="{9D8B030D-6E8A-4147-A177-3AD203B41FA5}">
                      <a16:colId xmlns:a16="http://schemas.microsoft.com/office/drawing/2014/main" val="3153161800"/>
                    </a:ext>
                  </a:extLst>
                </a:gridCol>
                <a:gridCol w="3593907">
                  <a:extLst>
                    <a:ext uri="{9D8B030D-6E8A-4147-A177-3AD203B41FA5}">
                      <a16:colId xmlns:a16="http://schemas.microsoft.com/office/drawing/2014/main" val="689007843"/>
                    </a:ext>
                  </a:extLst>
                </a:gridCol>
              </a:tblGrid>
              <a:tr h="288000">
                <a:tc>
                  <a:txBody>
                    <a:bodyPr/>
                    <a:lstStyle/>
                    <a:p>
                      <a:pPr algn="ctr" fontAlgn="t"/>
                      <a:r>
                        <a:rPr lang="en-US" sz="1600" b="0" i="0" u="none" strike="noStrike" noProof="0" dirty="0">
                          <a:solidFill>
                            <a:srgbClr val="000000"/>
                          </a:solidFill>
                          <a:effectLst/>
                          <a:latin typeface="Segoe UI" panose="020B0502040204020203" pitchFamily="34" charset="0"/>
                          <a:ea typeface="Segoe UI" panose="020B0502040204020203" pitchFamily="34" charset="0"/>
                          <a:cs typeface="Segoe UI" panose="020B0502040204020203" pitchFamily="34" charset="0"/>
                        </a:rPr>
                        <a:t>20-29 years</a:t>
                      </a:r>
                    </a:p>
                  </a:txBody>
                  <a:tcPr marL="0" marR="0" marT="0" marB="0">
                    <a:lnL w="1270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4"/>
                    </a:solidFill>
                  </a:tcPr>
                </a:tc>
                <a:tc>
                  <a:txBody>
                    <a:bodyPr/>
                    <a:lstStyle/>
                    <a:p>
                      <a:pPr algn="ctr" fontAlgn="t"/>
                      <a:r>
                        <a:rPr lang="en-US" sz="1600" b="0" i="0" u="none" strike="noStrike" noProof="0" dirty="0">
                          <a:solidFill>
                            <a:srgbClr val="000000"/>
                          </a:solidFill>
                          <a:effectLst/>
                          <a:latin typeface="Segoe UI" panose="020B0502040204020203" pitchFamily="34" charset="0"/>
                          <a:ea typeface="Segoe UI" panose="020B0502040204020203" pitchFamily="34" charset="0"/>
                          <a:cs typeface="Segoe UI" panose="020B0502040204020203" pitchFamily="34" charset="0"/>
                        </a:rPr>
                        <a:t>40-49 years</a:t>
                      </a:r>
                    </a:p>
                  </a:txBody>
                  <a:tcPr marL="0" marR="0" marT="0" marB="0">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4"/>
                    </a:solidFill>
                  </a:tcPr>
                </a:tc>
                <a:tc>
                  <a:txBody>
                    <a:bodyPr/>
                    <a:lstStyle/>
                    <a:p>
                      <a:pPr algn="ctr" fontAlgn="t"/>
                      <a:r>
                        <a:rPr lang="en-US" sz="1600" b="0" i="0" u="none" strike="noStrike" noProof="0" dirty="0">
                          <a:solidFill>
                            <a:srgbClr val="000000"/>
                          </a:solidFill>
                          <a:effectLst/>
                          <a:latin typeface="Segoe UI" panose="020B0502040204020203" pitchFamily="34" charset="0"/>
                          <a:ea typeface="Segoe UI" panose="020B0502040204020203" pitchFamily="34" charset="0"/>
                          <a:cs typeface="Segoe UI" panose="020B0502040204020203" pitchFamily="34" charset="0"/>
                        </a:rPr>
                        <a:t>60 years+</a:t>
                      </a:r>
                    </a:p>
                  </a:txBody>
                  <a:tcPr marL="0" marR="0" marT="0" marB="0">
                    <a:lnL w="635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4"/>
                    </a:solidFill>
                  </a:tcPr>
                </a:tc>
                <a:extLst>
                  <a:ext uri="{0D108BD9-81ED-4DB2-BD59-A6C34878D82A}">
                    <a16:rowId xmlns:a16="http://schemas.microsoft.com/office/drawing/2014/main" val="2114840416"/>
                  </a:ext>
                </a:extLst>
              </a:tr>
              <a:tr h="396000">
                <a:tc>
                  <a:txBody>
                    <a:bodyPr/>
                    <a:lstStyle/>
                    <a:p>
                      <a:pPr algn="ctr" fontAlgn="t"/>
                      <a:r>
                        <a:rPr lang="de-DE" sz="1400" b="0" i="0" u="none" strike="noStrike" dirty="0">
                          <a:solidFill>
                            <a:schemeClr val="tx1"/>
                          </a:solidFill>
                          <a:effectLst/>
                          <a:latin typeface="Segoe UI" panose="020B0502040204020203" pitchFamily="34" charset="0"/>
                          <a:ea typeface="Segoe UI" panose="020B0502040204020203" pitchFamily="34" charset="0"/>
                          <a:cs typeface="Segoe UI" panose="020B0502040204020203" pitchFamily="34" charset="0"/>
                        </a:rPr>
                        <a:t>Fitness</a:t>
                      </a:r>
                    </a:p>
                  </a:txBody>
                  <a:tcPr marL="9525" marR="9525" marT="9525"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t"/>
                      <a:r>
                        <a:rPr lang="de-DE" sz="1400" b="0" i="0" u="none" strike="noStrike" dirty="0">
                          <a:solidFill>
                            <a:srgbClr val="000000"/>
                          </a:solidFill>
                          <a:effectLst/>
                          <a:latin typeface="Segoe UI" panose="020B0502040204020203" pitchFamily="34" charset="0"/>
                          <a:ea typeface="Segoe UI" panose="020B0502040204020203" pitchFamily="34" charset="0"/>
                          <a:cs typeface="Segoe UI" panose="020B0502040204020203" pitchFamily="34" charset="0"/>
                        </a:rPr>
                        <a:t>Swimming</a:t>
                      </a:r>
                    </a:p>
                  </a:txBody>
                  <a:tcPr marL="9525" marR="9525" marT="9525"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t"/>
                      <a:r>
                        <a:rPr lang="de-DE" sz="1400" b="0" i="0" u="none" strike="noStrike" dirty="0">
                          <a:solidFill>
                            <a:srgbClr val="000000"/>
                          </a:solidFill>
                          <a:effectLst/>
                          <a:latin typeface="Segoe UI" panose="020B0502040204020203" pitchFamily="34" charset="0"/>
                          <a:ea typeface="Segoe UI" panose="020B0502040204020203" pitchFamily="34" charset="0"/>
                          <a:cs typeface="Segoe UI" panose="020B0502040204020203" pitchFamily="34" charset="0"/>
                        </a:rPr>
                        <a:t>Cycling</a:t>
                      </a:r>
                    </a:p>
                  </a:txBody>
                  <a:tcPr marL="9525" marR="9525" marT="9525"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09361"/>
                  </a:ext>
                </a:extLst>
              </a:tr>
              <a:tr h="396000">
                <a:tc>
                  <a:txBody>
                    <a:bodyPr/>
                    <a:lstStyle/>
                    <a:p>
                      <a:pPr algn="ctr" fontAlgn="t"/>
                      <a:r>
                        <a:rPr lang="de-DE" sz="1400" b="0" i="0" u="none" strike="noStrike" dirty="0">
                          <a:solidFill>
                            <a:srgbClr val="000000"/>
                          </a:solidFill>
                          <a:effectLst/>
                          <a:latin typeface="Segoe UI" panose="020B0502040204020203" pitchFamily="34" charset="0"/>
                          <a:ea typeface="Segoe UI" panose="020B0502040204020203" pitchFamily="34" charset="0"/>
                          <a:cs typeface="Segoe UI" panose="020B0502040204020203" pitchFamily="34" charset="0"/>
                        </a:rPr>
                        <a:t>Running/Jogging</a:t>
                      </a:r>
                    </a:p>
                  </a:txBody>
                  <a:tcPr marL="9525" marR="9525" marT="9525"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t"/>
                      <a:r>
                        <a:rPr lang="de-DE" sz="1400" b="0" i="0" u="none" strike="noStrike" dirty="0">
                          <a:solidFill>
                            <a:srgbClr val="000000"/>
                          </a:solidFill>
                          <a:effectLst/>
                          <a:latin typeface="Segoe UI" panose="020B0502040204020203" pitchFamily="34" charset="0"/>
                          <a:ea typeface="Segoe UI" panose="020B0502040204020203" pitchFamily="34" charset="0"/>
                          <a:cs typeface="Segoe UI" panose="020B0502040204020203" pitchFamily="34" charset="0"/>
                        </a:rPr>
                        <a:t>Cycling</a:t>
                      </a:r>
                    </a:p>
                  </a:txBody>
                  <a:tcPr marL="9525" marR="9525" marT="9525"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t"/>
                      <a:r>
                        <a:rPr lang="de-DE" sz="1400" b="0" i="0" u="none" strike="noStrike" dirty="0" err="1">
                          <a:solidFill>
                            <a:srgbClr val="000000"/>
                          </a:solidFill>
                          <a:effectLst/>
                          <a:latin typeface="Segoe UI" panose="020B0502040204020203" pitchFamily="34" charset="0"/>
                          <a:ea typeface="Segoe UI" panose="020B0502040204020203" pitchFamily="34" charset="0"/>
                          <a:cs typeface="Segoe UI" panose="020B0502040204020203" pitchFamily="34" charset="0"/>
                        </a:rPr>
                        <a:t>Hiking</a:t>
                      </a:r>
                      <a:endParaRPr lang="de-DE" sz="1400" b="0" i="0" u="none" strike="noStrike" dirty="0">
                        <a:solidFill>
                          <a:srgbClr val="000000"/>
                        </a:solidFill>
                        <a:effectLst/>
                        <a:latin typeface="Segoe UI" panose="020B0502040204020203" pitchFamily="34" charset="0"/>
                        <a:ea typeface="Segoe UI" panose="020B0502040204020203" pitchFamily="34" charset="0"/>
                        <a:cs typeface="Segoe UI" panose="020B0502040204020203" pitchFamily="34" charset="0"/>
                      </a:endParaRPr>
                    </a:p>
                  </a:txBody>
                  <a:tcPr marL="9525" marR="9525" marT="9525"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91617370"/>
                  </a:ext>
                </a:extLst>
              </a:tr>
              <a:tr h="396000">
                <a:tc>
                  <a:txBody>
                    <a:bodyPr/>
                    <a:lstStyle/>
                    <a:p>
                      <a:pPr algn="ctr" fontAlgn="t"/>
                      <a:r>
                        <a:rPr lang="de-DE" sz="1400" b="0" i="0" u="none" strike="noStrike" dirty="0">
                          <a:solidFill>
                            <a:srgbClr val="000000"/>
                          </a:solidFill>
                          <a:effectLst/>
                          <a:latin typeface="Segoe UI" panose="020B0502040204020203" pitchFamily="34" charset="0"/>
                          <a:ea typeface="Segoe UI" panose="020B0502040204020203" pitchFamily="34" charset="0"/>
                          <a:cs typeface="Segoe UI" panose="020B0502040204020203" pitchFamily="34" charset="0"/>
                        </a:rPr>
                        <a:t>Swimming</a:t>
                      </a:r>
                    </a:p>
                  </a:txBody>
                  <a:tcPr marL="9525" marR="9525" marT="9525"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t"/>
                      <a:r>
                        <a:rPr lang="de-DE" sz="1400" b="0" i="0" u="none" strike="noStrike" dirty="0">
                          <a:solidFill>
                            <a:srgbClr val="000000"/>
                          </a:solidFill>
                          <a:effectLst/>
                          <a:latin typeface="Segoe UI" panose="020B0502040204020203" pitchFamily="34" charset="0"/>
                          <a:ea typeface="Segoe UI" panose="020B0502040204020203" pitchFamily="34" charset="0"/>
                          <a:cs typeface="Segoe UI" panose="020B0502040204020203" pitchFamily="34" charset="0"/>
                        </a:rPr>
                        <a:t>Fitness</a:t>
                      </a:r>
                    </a:p>
                  </a:txBody>
                  <a:tcPr marL="9525" marR="9525" marT="9525"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t"/>
                      <a:r>
                        <a:rPr lang="de-DE" sz="1400" b="0" i="0" u="none" strike="noStrike" dirty="0">
                          <a:solidFill>
                            <a:srgbClr val="000000"/>
                          </a:solidFill>
                          <a:effectLst/>
                          <a:latin typeface="Segoe UI" panose="020B0502040204020203" pitchFamily="34" charset="0"/>
                          <a:ea typeface="Segoe UI" panose="020B0502040204020203" pitchFamily="34" charset="0"/>
                          <a:cs typeface="Segoe UI" panose="020B0502040204020203" pitchFamily="34" charset="0"/>
                        </a:rPr>
                        <a:t>Swimming</a:t>
                      </a:r>
                    </a:p>
                  </a:txBody>
                  <a:tcPr marL="9525" marR="9525" marT="9525"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56534643"/>
                  </a:ext>
                </a:extLst>
              </a:tr>
              <a:tr h="396000">
                <a:tc>
                  <a:txBody>
                    <a:bodyPr/>
                    <a:lstStyle/>
                    <a:p>
                      <a:pPr algn="ctr" fontAlgn="t"/>
                      <a:r>
                        <a:rPr lang="de-DE" sz="1400" b="0" i="0" u="none" strike="noStrike" dirty="0">
                          <a:solidFill>
                            <a:srgbClr val="000000"/>
                          </a:solidFill>
                          <a:effectLst/>
                          <a:latin typeface="Segoe UI" panose="020B0502040204020203" pitchFamily="34" charset="0"/>
                          <a:ea typeface="Segoe UI" panose="020B0502040204020203" pitchFamily="34" charset="0"/>
                          <a:cs typeface="Segoe UI" panose="020B0502040204020203" pitchFamily="34" charset="0"/>
                        </a:rPr>
                        <a:t>Cycling</a:t>
                      </a:r>
                    </a:p>
                  </a:txBody>
                  <a:tcPr marL="9525" marR="9525" marT="9525"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t"/>
                      <a:r>
                        <a:rPr lang="de-DE" sz="1400" b="0" i="0" u="none" strike="noStrike" dirty="0">
                          <a:solidFill>
                            <a:srgbClr val="000000"/>
                          </a:solidFill>
                          <a:effectLst/>
                          <a:latin typeface="Segoe UI" panose="020B0502040204020203" pitchFamily="34" charset="0"/>
                          <a:ea typeface="Segoe UI" panose="020B0502040204020203" pitchFamily="34" charset="0"/>
                          <a:cs typeface="Segoe UI" panose="020B0502040204020203" pitchFamily="34" charset="0"/>
                        </a:rPr>
                        <a:t>Running/Jogging</a:t>
                      </a:r>
                    </a:p>
                  </a:txBody>
                  <a:tcPr marL="9525" marR="9525" marT="9525"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t"/>
                      <a:r>
                        <a:rPr lang="de-DE" sz="1400" b="0" i="0" u="none" strike="noStrike" dirty="0" err="1">
                          <a:solidFill>
                            <a:srgbClr val="000000"/>
                          </a:solidFill>
                          <a:effectLst/>
                          <a:latin typeface="Segoe UI" panose="020B0502040204020203" pitchFamily="34" charset="0"/>
                          <a:ea typeface="Segoe UI" panose="020B0502040204020203" pitchFamily="34" charset="0"/>
                          <a:cs typeface="Segoe UI" panose="020B0502040204020203" pitchFamily="34" charset="0"/>
                        </a:rPr>
                        <a:t>Gymnastics</a:t>
                      </a:r>
                      <a:endParaRPr lang="de-DE" sz="1400" b="0" i="0" u="none" strike="noStrike" dirty="0">
                        <a:solidFill>
                          <a:srgbClr val="000000"/>
                        </a:solidFill>
                        <a:effectLst/>
                        <a:latin typeface="Segoe UI" panose="020B0502040204020203" pitchFamily="34" charset="0"/>
                        <a:ea typeface="Segoe UI" panose="020B0502040204020203" pitchFamily="34" charset="0"/>
                        <a:cs typeface="Segoe UI" panose="020B0502040204020203" pitchFamily="34" charset="0"/>
                      </a:endParaRPr>
                    </a:p>
                  </a:txBody>
                  <a:tcPr marL="9525" marR="9525" marT="9525"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444231799"/>
                  </a:ext>
                </a:extLst>
              </a:tr>
              <a:tr h="396000">
                <a:tc>
                  <a:txBody>
                    <a:bodyPr/>
                    <a:lstStyle/>
                    <a:p>
                      <a:pPr algn="ctr" fontAlgn="t"/>
                      <a:r>
                        <a:rPr lang="de-DE" sz="1400" b="0" i="0" u="none" strike="noStrike" dirty="0">
                          <a:solidFill>
                            <a:srgbClr val="000000"/>
                          </a:solidFill>
                          <a:effectLst/>
                          <a:latin typeface="Segoe UI" panose="020B0502040204020203" pitchFamily="34" charset="0"/>
                          <a:ea typeface="Segoe UI" panose="020B0502040204020203" pitchFamily="34" charset="0"/>
                          <a:cs typeface="Segoe UI" panose="020B0502040204020203" pitchFamily="34" charset="0"/>
                        </a:rPr>
                        <a:t>Soccer</a:t>
                      </a:r>
                    </a:p>
                  </a:txBody>
                  <a:tcPr marL="9525" marR="9525" marT="9525"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t"/>
                      <a:r>
                        <a:rPr lang="de-DE" sz="1400" b="0" i="0" u="none" strike="noStrike" dirty="0" err="1">
                          <a:solidFill>
                            <a:srgbClr val="000000"/>
                          </a:solidFill>
                          <a:effectLst/>
                          <a:latin typeface="Segoe UI" panose="020B0502040204020203" pitchFamily="34" charset="0"/>
                          <a:ea typeface="Segoe UI" panose="020B0502040204020203" pitchFamily="34" charset="0"/>
                          <a:cs typeface="Segoe UI" panose="020B0502040204020203" pitchFamily="34" charset="0"/>
                        </a:rPr>
                        <a:t>Hiking</a:t>
                      </a:r>
                      <a:endParaRPr lang="de-DE" sz="1400" b="0" i="0" u="none" strike="noStrike" dirty="0">
                        <a:solidFill>
                          <a:srgbClr val="000000"/>
                        </a:solidFill>
                        <a:effectLst/>
                        <a:latin typeface="Segoe UI" panose="020B0502040204020203" pitchFamily="34" charset="0"/>
                        <a:ea typeface="Segoe UI" panose="020B0502040204020203" pitchFamily="34" charset="0"/>
                        <a:cs typeface="Segoe UI" panose="020B0502040204020203" pitchFamily="34" charset="0"/>
                      </a:endParaRPr>
                    </a:p>
                  </a:txBody>
                  <a:tcPr marL="9525" marR="9525" marT="9525"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t"/>
                      <a:r>
                        <a:rPr lang="de-DE" sz="1400" b="0" i="0" u="none" strike="noStrike" dirty="0">
                          <a:solidFill>
                            <a:srgbClr val="000000"/>
                          </a:solidFill>
                          <a:effectLst/>
                          <a:latin typeface="Segoe UI" panose="020B0502040204020203" pitchFamily="34" charset="0"/>
                          <a:ea typeface="Segoe UI" panose="020B0502040204020203" pitchFamily="34" charset="0"/>
                          <a:cs typeface="Segoe UI" panose="020B0502040204020203" pitchFamily="34" charset="0"/>
                        </a:rPr>
                        <a:t>Health Sports</a:t>
                      </a:r>
                    </a:p>
                  </a:txBody>
                  <a:tcPr marL="9525" marR="9525" marT="9525"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35234749"/>
                  </a:ext>
                </a:extLst>
              </a:tr>
            </a:tbl>
          </a:graphicData>
        </a:graphic>
      </p:graphicFrame>
    </p:spTree>
    <p:extLst>
      <p:ext uri="{BB962C8B-B14F-4D97-AF65-F5344CB8AC3E}">
        <p14:creationId xmlns:p14="http://schemas.microsoft.com/office/powerpoint/2010/main" val="1932730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hteck 7"/>
          <p:cNvSpPr/>
          <p:nvPr/>
        </p:nvSpPr>
        <p:spPr>
          <a:xfrm>
            <a:off x="420248" y="704389"/>
            <a:ext cx="11225381" cy="519438"/>
          </a:xfrm>
          <a:prstGeom prst="rect">
            <a:avLst/>
          </a:prstGeom>
        </p:spPr>
        <p:txBody>
          <a:bodyPr wrap="none">
            <a:spAutoFit/>
          </a:bodyPr>
          <a:lstStyle/>
          <a:p>
            <a:pPr>
              <a:lnSpc>
                <a:spcPct val="107000"/>
              </a:lnSpc>
              <a:spcAft>
                <a:spcPts val="800"/>
              </a:spcAft>
            </a:pPr>
            <a:r>
              <a:rPr lang="en-US" sz="2800" cap="all" spc="160" dirty="0">
                <a:solidFill>
                  <a:srgbClr val="3B3B3D"/>
                </a:solidFill>
                <a:latin typeface="Segoe UI" panose="020B0502040204020203" pitchFamily="34" charset="0"/>
                <a:ea typeface="Segoe UI" panose="020B0502040204020203" pitchFamily="34" charset="0"/>
                <a:cs typeface="Segoe UI" panose="020B0502040204020203" pitchFamily="34" charset="0"/>
              </a:rPr>
              <a:t>Demographical change may change Sports Structure</a:t>
            </a:r>
          </a:p>
        </p:txBody>
      </p:sp>
      <p:pic>
        <p:nvPicPr>
          <p:cNvPr id="2" name="Grafik 1">
            <a:extLst>
              <a:ext uri="{FF2B5EF4-FFF2-40B4-BE49-F238E27FC236}">
                <a16:creationId xmlns:a16="http://schemas.microsoft.com/office/drawing/2014/main" id="{FB70AF23-9C75-46BA-9520-639AE278C8A5}"/>
              </a:ext>
            </a:extLst>
          </p:cNvPr>
          <p:cNvPicPr>
            <a:picLocks noChangeAspect="1"/>
          </p:cNvPicPr>
          <p:nvPr/>
        </p:nvPicPr>
        <p:blipFill>
          <a:blip r:embed="rId3"/>
          <a:stretch>
            <a:fillRect/>
          </a:stretch>
        </p:blipFill>
        <p:spPr>
          <a:xfrm>
            <a:off x="2058792" y="1702805"/>
            <a:ext cx="7885992" cy="4450806"/>
          </a:xfrm>
          <a:prstGeom prst="rect">
            <a:avLst/>
          </a:prstGeom>
        </p:spPr>
      </p:pic>
      <p:sp>
        <p:nvSpPr>
          <p:cNvPr id="3" name="Ellipse 2">
            <a:extLst>
              <a:ext uri="{FF2B5EF4-FFF2-40B4-BE49-F238E27FC236}">
                <a16:creationId xmlns:a16="http://schemas.microsoft.com/office/drawing/2014/main" id="{71C86B5D-1A3C-46AF-8741-63A518CEFF3F}"/>
              </a:ext>
            </a:extLst>
          </p:cNvPr>
          <p:cNvSpPr/>
          <p:nvPr/>
        </p:nvSpPr>
        <p:spPr>
          <a:xfrm>
            <a:off x="6496595" y="2238102"/>
            <a:ext cx="621533" cy="40930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28087361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hteck 7"/>
          <p:cNvSpPr/>
          <p:nvPr/>
        </p:nvSpPr>
        <p:spPr>
          <a:xfrm>
            <a:off x="420248" y="704389"/>
            <a:ext cx="9327875" cy="519438"/>
          </a:xfrm>
          <a:prstGeom prst="rect">
            <a:avLst/>
          </a:prstGeom>
        </p:spPr>
        <p:txBody>
          <a:bodyPr wrap="none">
            <a:spAutoFit/>
          </a:bodyPr>
          <a:lstStyle/>
          <a:p>
            <a:pPr>
              <a:lnSpc>
                <a:spcPct val="107000"/>
              </a:lnSpc>
              <a:spcAft>
                <a:spcPts val="800"/>
              </a:spcAft>
            </a:pPr>
            <a:r>
              <a:rPr lang="en-US" sz="2800" cap="all" spc="160" dirty="0">
                <a:solidFill>
                  <a:srgbClr val="3B3B3D"/>
                </a:solidFill>
                <a:latin typeface="Segoe UI" panose="020B0502040204020203" pitchFamily="34" charset="0"/>
                <a:ea typeface="Segoe UI" panose="020B0502040204020203" pitchFamily="34" charset="0"/>
                <a:cs typeface="Segoe UI" panose="020B0502040204020203" pitchFamily="34" charset="0"/>
              </a:rPr>
              <a:t>And need for Sports infrastructure as well</a:t>
            </a:r>
          </a:p>
        </p:txBody>
      </p:sp>
      <p:sp>
        <p:nvSpPr>
          <p:cNvPr id="3" name="Ellipse 2">
            <a:extLst>
              <a:ext uri="{FF2B5EF4-FFF2-40B4-BE49-F238E27FC236}">
                <a16:creationId xmlns:a16="http://schemas.microsoft.com/office/drawing/2014/main" id="{71C86B5D-1A3C-46AF-8741-63A518CEFF3F}"/>
              </a:ext>
            </a:extLst>
          </p:cNvPr>
          <p:cNvSpPr/>
          <p:nvPr/>
        </p:nvSpPr>
        <p:spPr>
          <a:xfrm>
            <a:off x="6496595" y="2238102"/>
            <a:ext cx="621533" cy="40930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4" name="Grafik 3">
            <a:extLst>
              <a:ext uri="{FF2B5EF4-FFF2-40B4-BE49-F238E27FC236}">
                <a16:creationId xmlns:a16="http://schemas.microsoft.com/office/drawing/2014/main" id="{945E2434-8776-4941-AC3C-D6C18A827CE1}"/>
              </a:ext>
            </a:extLst>
          </p:cNvPr>
          <p:cNvPicPr>
            <a:picLocks noChangeAspect="1"/>
          </p:cNvPicPr>
          <p:nvPr/>
        </p:nvPicPr>
        <p:blipFill>
          <a:blip r:embed="rId3"/>
          <a:stretch>
            <a:fillRect/>
          </a:stretch>
        </p:blipFill>
        <p:spPr>
          <a:xfrm>
            <a:off x="2036786" y="1926992"/>
            <a:ext cx="7717835" cy="3972112"/>
          </a:xfrm>
          <a:prstGeom prst="rect">
            <a:avLst/>
          </a:prstGeom>
        </p:spPr>
      </p:pic>
    </p:spTree>
    <p:extLst>
      <p:ext uri="{BB962C8B-B14F-4D97-AF65-F5344CB8AC3E}">
        <p14:creationId xmlns:p14="http://schemas.microsoft.com/office/powerpoint/2010/main" val="12295571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fik 6">
            <a:extLst>
              <a:ext uri="{FF2B5EF4-FFF2-40B4-BE49-F238E27FC236}">
                <a16:creationId xmlns:a16="http://schemas.microsoft.com/office/drawing/2014/main" id="{D9F6D1B1-C45A-4FE2-80D2-8DE6922462A8}"/>
              </a:ext>
            </a:extLst>
          </p:cNvPr>
          <p:cNvPicPr>
            <a:picLocks noChangeAspect="1"/>
          </p:cNvPicPr>
          <p:nvPr/>
        </p:nvPicPr>
        <p:blipFill>
          <a:blip r:embed="rId3">
            <a:duotone>
              <a:schemeClr val="accent6">
                <a:shade val="45000"/>
                <a:satMod val="135000"/>
              </a:schemeClr>
              <a:prstClr val="white"/>
            </a:duotone>
          </a:blip>
          <a:stretch>
            <a:fillRect/>
          </a:stretch>
        </p:blipFill>
        <p:spPr>
          <a:xfrm>
            <a:off x="7688123" y="44713"/>
            <a:ext cx="4507888" cy="5490376"/>
          </a:xfrm>
          <a:prstGeom prst="rect">
            <a:avLst/>
          </a:prstGeom>
        </p:spPr>
      </p:pic>
      <p:sp>
        <p:nvSpPr>
          <p:cNvPr id="8" name="Rechteck 7"/>
          <p:cNvSpPr/>
          <p:nvPr/>
        </p:nvSpPr>
        <p:spPr>
          <a:xfrm>
            <a:off x="420248" y="704389"/>
            <a:ext cx="4179477" cy="523220"/>
          </a:xfrm>
          <a:prstGeom prst="rect">
            <a:avLst/>
          </a:prstGeom>
        </p:spPr>
        <p:txBody>
          <a:bodyPr wrap="none">
            <a:spAutoFit/>
          </a:bodyPr>
          <a:lstStyle/>
          <a:p>
            <a:r>
              <a:rPr lang="de-DE" sz="2800" cap="all" dirty="0" err="1">
                <a:latin typeface="Segoe UI" panose="020B0502040204020203" pitchFamily="34" charset="0"/>
                <a:ea typeface="Segoe UI" panose="020B0502040204020203" pitchFamily="34" charset="0"/>
                <a:cs typeface="Segoe UI" panose="020B0502040204020203" pitchFamily="34" charset="0"/>
              </a:rPr>
              <a:t>Secondary</a:t>
            </a:r>
            <a:r>
              <a:rPr lang="de-DE" sz="2800" cap="all" dirty="0">
                <a:latin typeface="Segoe UI" panose="020B0502040204020203" pitchFamily="34" charset="0"/>
                <a:ea typeface="Segoe UI" panose="020B0502040204020203" pitchFamily="34" charset="0"/>
                <a:cs typeface="Segoe UI" panose="020B0502040204020203" pitchFamily="34" charset="0"/>
              </a:rPr>
              <a:t> </a:t>
            </a:r>
            <a:r>
              <a:rPr lang="de-DE" sz="2800" cap="all" dirty="0" err="1">
                <a:latin typeface="Segoe UI" panose="020B0502040204020203" pitchFamily="34" charset="0"/>
                <a:ea typeface="Segoe UI" panose="020B0502040204020203" pitchFamily="34" charset="0"/>
                <a:cs typeface="Segoe UI" panose="020B0502040204020203" pitchFamily="34" charset="0"/>
              </a:rPr>
              <a:t>literature</a:t>
            </a:r>
            <a:endParaRPr lang="de-DE" sz="2800" cap="all" dirty="0">
              <a:latin typeface="Segoe UI" panose="020B0502040204020203" pitchFamily="34" charset="0"/>
              <a:ea typeface="Segoe UI" panose="020B0502040204020203" pitchFamily="34" charset="0"/>
              <a:cs typeface="Segoe UI" panose="020B0502040204020203" pitchFamily="34" charset="0"/>
            </a:endParaRPr>
          </a:p>
        </p:txBody>
      </p:sp>
      <p:sp>
        <p:nvSpPr>
          <p:cNvPr id="4" name="Rechteck 3">
            <a:extLst>
              <a:ext uri="{FF2B5EF4-FFF2-40B4-BE49-F238E27FC236}">
                <a16:creationId xmlns:a16="http://schemas.microsoft.com/office/drawing/2014/main" id="{B5CB029E-8430-4CE7-84ED-A551D61C6A31}"/>
              </a:ext>
            </a:extLst>
          </p:cNvPr>
          <p:cNvSpPr/>
          <p:nvPr/>
        </p:nvSpPr>
        <p:spPr>
          <a:xfrm>
            <a:off x="1866741" y="1566413"/>
            <a:ext cx="8004313" cy="984885"/>
          </a:xfrm>
          <a:prstGeom prst="rect">
            <a:avLst/>
          </a:prstGeom>
        </p:spPr>
        <p:txBody>
          <a:bodyPr wrap="square">
            <a:spAutoFit/>
          </a:bodyPr>
          <a:lstStyle/>
          <a:p>
            <a:pPr algn="ctr"/>
            <a:r>
              <a:rPr lang="en-US" sz="2000" b="1" dirty="0">
                <a:latin typeface="Segoe UI" panose="020B0502040204020203" pitchFamily="34" charset="0"/>
                <a:ea typeface="Segoe UI" panose="020B0502040204020203" pitchFamily="34" charset="0"/>
                <a:cs typeface="Segoe UI" panose="020B0502040204020203" pitchFamily="34" charset="0"/>
              </a:rPr>
              <a:t>Study on the Contribution of Sport to Regiona</a:t>
            </a:r>
            <a:r>
              <a:rPr lang="en-US" sz="2000" b="1" dirty="0">
                <a:solidFill>
                  <a:schemeClr val="bg1"/>
                </a:solidFill>
                <a:latin typeface="Segoe UI" panose="020B0502040204020203" pitchFamily="34" charset="0"/>
                <a:ea typeface="Segoe UI" panose="020B0502040204020203" pitchFamily="34" charset="0"/>
                <a:cs typeface="Segoe UI" panose="020B0502040204020203" pitchFamily="34" charset="0"/>
              </a:rPr>
              <a:t>l Development </a:t>
            </a:r>
            <a:r>
              <a:rPr lang="en-US" dirty="0">
                <a:latin typeface="Segoe UI" panose="020B0502040204020203" pitchFamily="34" charset="0"/>
                <a:ea typeface="Segoe UI" panose="020B0502040204020203" pitchFamily="34" charset="0"/>
                <a:cs typeface="Segoe UI" panose="020B0502040204020203" pitchFamily="34" charset="0"/>
              </a:rPr>
              <a:t/>
            </a:r>
            <a:br>
              <a:rPr lang="en-US" dirty="0">
                <a:latin typeface="Segoe UI" panose="020B0502040204020203" pitchFamily="34" charset="0"/>
                <a:ea typeface="Segoe UI" panose="020B0502040204020203" pitchFamily="34" charset="0"/>
                <a:cs typeface="Segoe UI" panose="020B0502040204020203" pitchFamily="34" charset="0"/>
              </a:rPr>
            </a:br>
            <a:r>
              <a:rPr lang="en-US" sz="2000" b="1" dirty="0">
                <a:latin typeface="Segoe UI" panose="020B0502040204020203" pitchFamily="34" charset="0"/>
                <a:ea typeface="Segoe UI" panose="020B0502040204020203" pitchFamily="34" charset="0"/>
                <a:cs typeface="Segoe UI" panose="020B0502040204020203" pitchFamily="34" charset="0"/>
              </a:rPr>
              <a:t>through the Structural Funds</a:t>
            </a:r>
          </a:p>
          <a:p>
            <a:pPr algn="ctr"/>
            <a:r>
              <a:rPr lang="en-US" dirty="0">
                <a:effectLst/>
                <a:latin typeface="Segoe UI" panose="020B0502040204020203" pitchFamily="34" charset="0"/>
                <a:ea typeface="Segoe UI" panose="020B0502040204020203" pitchFamily="34" charset="0"/>
                <a:cs typeface="Segoe UI" panose="020B0502040204020203" pitchFamily="34" charset="0"/>
              </a:rPr>
              <a:t>European Commission 2016</a:t>
            </a:r>
          </a:p>
        </p:txBody>
      </p:sp>
      <p:sp>
        <p:nvSpPr>
          <p:cNvPr id="5" name="Rechteck 4">
            <a:extLst>
              <a:ext uri="{FF2B5EF4-FFF2-40B4-BE49-F238E27FC236}">
                <a16:creationId xmlns:a16="http://schemas.microsoft.com/office/drawing/2014/main" id="{FAA2C1FF-C599-42B3-9FB6-5659DDEE1B1D}"/>
              </a:ext>
            </a:extLst>
          </p:cNvPr>
          <p:cNvSpPr/>
          <p:nvPr/>
        </p:nvSpPr>
        <p:spPr>
          <a:xfrm>
            <a:off x="591390" y="3063876"/>
            <a:ext cx="2465740" cy="261610"/>
          </a:xfrm>
          <a:prstGeom prst="rect">
            <a:avLst/>
          </a:prstGeom>
        </p:spPr>
        <p:txBody>
          <a:bodyPr wrap="none">
            <a:spAutoFit/>
          </a:bodyPr>
          <a:lstStyle/>
          <a:p>
            <a:pPr marL="228600" indent="-228600">
              <a:buAutoNum type="arabicPeriod"/>
            </a:pPr>
            <a:r>
              <a:rPr lang="de-DE" sz="1100" b="1" dirty="0" err="1">
                <a:solidFill>
                  <a:srgbClr val="000000"/>
                </a:solidFill>
                <a:latin typeface="Segoe UI" panose="020B0502040204020203" pitchFamily="34" charset="0"/>
                <a:ea typeface="Segoe UI" panose="020B0502040204020203" pitchFamily="34" charset="0"/>
                <a:cs typeface="Segoe UI" panose="020B0502040204020203" pitchFamily="34" charset="0"/>
              </a:rPr>
              <a:t>Direct</a:t>
            </a:r>
            <a:r>
              <a:rPr lang="de-DE" sz="1100" b="1" dirty="0">
                <a:solidFill>
                  <a:srgbClr val="000000"/>
                </a:solidFill>
                <a:latin typeface="Segoe UI" panose="020B0502040204020203" pitchFamily="34" charset="0"/>
                <a:ea typeface="Segoe UI" panose="020B0502040204020203" pitchFamily="34" charset="0"/>
                <a:cs typeface="Segoe UI" panose="020B0502040204020203" pitchFamily="34" charset="0"/>
              </a:rPr>
              <a:t> Impacts on </a:t>
            </a:r>
            <a:r>
              <a:rPr lang="de-DE" sz="1100" b="1" dirty="0" err="1">
                <a:solidFill>
                  <a:srgbClr val="000000"/>
                </a:solidFill>
                <a:latin typeface="Segoe UI" panose="020B0502040204020203" pitchFamily="34" charset="0"/>
                <a:ea typeface="Segoe UI" panose="020B0502040204020203" pitchFamily="34" charset="0"/>
                <a:cs typeface="Segoe UI" panose="020B0502040204020203" pitchFamily="34" charset="0"/>
              </a:rPr>
              <a:t>Employment</a:t>
            </a:r>
            <a:endParaRPr lang="de-DE" sz="1100" b="1" dirty="0">
              <a:solidFill>
                <a:srgbClr val="000000"/>
              </a:solidFill>
              <a:latin typeface="Segoe UI" panose="020B0502040204020203" pitchFamily="34" charset="0"/>
              <a:ea typeface="Segoe UI" panose="020B0502040204020203" pitchFamily="34" charset="0"/>
              <a:cs typeface="Segoe UI" panose="020B0502040204020203" pitchFamily="34" charset="0"/>
            </a:endParaRPr>
          </a:p>
        </p:txBody>
      </p:sp>
      <p:sp>
        <p:nvSpPr>
          <p:cNvPr id="16" name="Rechteck 15">
            <a:extLst>
              <a:ext uri="{FF2B5EF4-FFF2-40B4-BE49-F238E27FC236}">
                <a16:creationId xmlns:a16="http://schemas.microsoft.com/office/drawing/2014/main" id="{8511C627-67B2-4406-AC9E-23B77445E010}"/>
              </a:ext>
            </a:extLst>
          </p:cNvPr>
          <p:cNvSpPr/>
          <p:nvPr/>
        </p:nvSpPr>
        <p:spPr>
          <a:xfrm>
            <a:off x="3396472" y="3063876"/>
            <a:ext cx="1063112" cy="261610"/>
          </a:xfrm>
          <a:prstGeom prst="rect">
            <a:avLst/>
          </a:prstGeom>
        </p:spPr>
        <p:txBody>
          <a:bodyPr wrap="none">
            <a:spAutoFit/>
          </a:bodyPr>
          <a:lstStyle/>
          <a:p>
            <a:r>
              <a:rPr lang="de-DE" sz="1100" b="1" dirty="0">
                <a:solidFill>
                  <a:srgbClr val="000000"/>
                </a:solidFill>
                <a:latin typeface="Segoe UI" panose="020B0502040204020203" pitchFamily="34" charset="0"/>
                <a:ea typeface="Segoe UI" panose="020B0502040204020203" pitchFamily="34" charset="0"/>
                <a:cs typeface="Segoe UI" panose="020B0502040204020203" pitchFamily="34" charset="0"/>
              </a:rPr>
              <a:t>2. Innovation</a:t>
            </a:r>
            <a:endParaRPr lang="de-DE" sz="1100" dirty="0">
              <a:latin typeface="Segoe UI" panose="020B0502040204020203" pitchFamily="34" charset="0"/>
              <a:ea typeface="Segoe UI" panose="020B0502040204020203" pitchFamily="34" charset="0"/>
              <a:cs typeface="Segoe UI" panose="020B0502040204020203" pitchFamily="34" charset="0"/>
            </a:endParaRPr>
          </a:p>
        </p:txBody>
      </p:sp>
      <p:sp>
        <p:nvSpPr>
          <p:cNvPr id="17" name="Rechteck 16">
            <a:extLst>
              <a:ext uri="{FF2B5EF4-FFF2-40B4-BE49-F238E27FC236}">
                <a16:creationId xmlns:a16="http://schemas.microsoft.com/office/drawing/2014/main" id="{EB157398-FD05-40E1-AA4E-E3E0E2AF5190}"/>
              </a:ext>
            </a:extLst>
          </p:cNvPr>
          <p:cNvSpPr/>
          <p:nvPr/>
        </p:nvSpPr>
        <p:spPr>
          <a:xfrm>
            <a:off x="5010177" y="3063876"/>
            <a:ext cx="3097323" cy="261610"/>
          </a:xfrm>
          <a:prstGeom prst="rect">
            <a:avLst/>
          </a:prstGeom>
        </p:spPr>
        <p:txBody>
          <a:bodyPr wrap="none">
            <a:spAutoFit/>
          </a:bodyPr>
          <a:lstStyle/>
          <a:p>
            <a:r>
              <a:rPr lang="de-DE" sz="1100" b="1" dirty="0">
                <a:solidFill>
                  <a:srgbClr val="000000"/>
                </a:solidFill>
                <a:latin typeface="Segoe UI" panose="020B0502040204020203" pitchFamily="34" charset="0"/>
                <a:ea typeface="Segoe UI" panose="020B0502040204020203" pitchFamily="34" charset="0"/>
                <a:cs typeface="Segoe UI" panose="020B0502040204020203" pitchFamily="34" charset="0"/>
              </a:rPr>
              <a:t>3. Sports Infrastructure &amp; Regional </a:t>
            </a:r>
            <a:r>
              <a:rPr lang="de-DE" sz="1100" b="1" dirty="0" err="1">
                <a:solidFill>
                  <a:srgbClr val="000000"/>
                </a:solidFill>
                <a:latin typeface="Segoe UI" panose="020B0502040204020203" pitchFamily="34" charset="0"/>
                <a:ea typeface="Segoe UI" panose="020B0502040204020203" pitchFamily="34" charset="0"/>
                <a:cs typeface="Segoe UI" panose="020B0502040204020203" pitchFamily="34" charset="0"/>
              </a:rPr>
              <a:t>Stra</a:t>
            </a:r>
            <a:r>
              <a:rPr lang="de-DE" sz="1100" b="1" dirty="0" err="1">
                <a:solidFill>
                  <a:schemeClr val="bg1"/>
                </a:solidFill>
                <a:latin typeface="Segoe UI" panose="020B0502040204020203" pitchFamily="34" charset="0"/>
                <a:ea typeface="Segoe UI" panose="020B0502040204020203" pitchFamily="34" charset="0"/>
                <a:cs typeface="Segoe UI" panose="020B0502040204020203" pitchFamily="34" charset="0"/>
              </a:rPr>
              <a:t>tegy</a:t>
            </a:r>
            <a:endParaRPr lang="de-DE" sz="1100" dirty="0">
              <a:solidFill>
                <a:schemeClr val="bg1"/>
              </a:solidFill>
              <a:latin typeface="Segoe UI" panose="020B0502040204020203" pitchFamily="34" charset="0"/>
              <a:ea typeface="Segoe UI" panose="020B0502040204020203" pitchFamily="34" charset="0"/>
              <a:cs typeface="Segoe UI" panose="020B0502040204020203" pitchFamily="34" charset="0"/>
            </a:endParaRPr>
          </a:p>
        </p:txBody>
      </p:sp>
      <p:sp>
        <p:nvSpPr>
          <p:cNvPr id="18" name="Rechteck 17">
            <a:extLst>
              <a:ext uri="{FF2B5EF4-FFF2-40B4-BE49-F238E27FC236}">
                <a16:creationId xmlns:a16="http://schemas.microsoft.com/office/drawing/2014/main" id="{944F16DF-56CF-4298-AA8C-B2E9CE591447}"/>
              </a:ext>
            </a:extLst>
          </p:cNvPr>
          <p:cNvSpPr/>
          <p:nvPr/>
        </p:nvSpPr>
        <p:spPr>
          <a:xfrm>
            <a:off x="8829743" y="3063876"/>
            <a:ext cx="2082621" cy="261610"/>
          </a:xfrm>
          <a:prstGeom prst="rect">
            <a:avLst/>
          </a:prstGeom>
        </p:spPr>
        <p:txBody>
          <a:bodyPr wrap="none">
            <a:spAutoFit/>
          </a:bodyPr>
          <a:lstStyle/>
          <a:p>
            <a:r>
              <a:rPr lang="de-DE" sz="1100" b="1" dirty="0">
                <a:solidFill>
                  <a:schemeClr val="bg1"/>
                </a:solidFill>
                <a:latin typeface="Segoe UI" panose="020B0502040204020203" pitchFamily="34" charset="0"/>
                <a:ea typeface="Segoe UI" panose="020B0502040204020203" pitchFamily="34" charset="0"/>
                <a:cs typeface="Segoe UI" panose="020B0502040204020203" pitchFamily="34" charset="0"/>
              </a:rPr>
              <a:t>4. Sport &amp; Regional </a:t>
            </a:r>
            <a:r>
              <a:rPr lang="de-DE" sz="1100" b="1" dirty="0" err="1">
                <a:solidFill>
                  <a:schemeClr val="bg1"/>
                </a:solidFill>
                <a:latin typeface="Segoe UI" panose="020B0502040204020203" pitchFamily="34" charset="0"/>
                <a:ea typeface="Segoe UI" panose="020B0502040204020203" pitchFamily="34" charset="0"/>
                <a:cs typeface="Segoe UI" panose="020B0502040204020203" pitchFamily="34" charset="0"/>
              </a:rPr>
              <a:t>Strategy</a:t>
            </a:r>
            <a:endParaRPr lang="de-DE" sz="1100" dirty="0">
              <a:solidFill>
                <a:schemeClr val="bg1"/>
              </a:solidFill>
              <a:latin typeface="Segoe UI" panose="020B0502040204020203" pitchFamily="34" charset="0"/>
              <a:ea typeface="Segoe UI" panose="020B0502040204020203" pitchFamily="34" charset="0"/>
              <a:cs typeface="Segoe UI" panose="020B0502040204020203" pitchFamily="34" charset="0"/>
            </a:endParaRPr>
          </a:p>
        </p:txBody>
      </p:sp>
      <p:sp>
        <p:nvSpPr>
          <p:cNvPr id="19" name="Rechteck 18">
            <a:extLst>
              <a:ext uri="{FF2B5EF4-FFF2-40B4-BE49-F238E27FC236}">
                <a16:creationId xmlns:a16="http://schemas.microsoft.com/office/drawing/2014/main" id="{D61B7A32-F490-4F1C-BC3B-79E8E586AD64}"/>
              </a:ext>
            </a:extLst>
          </p:cNvPr>
          <p:cNvSpPr/>
          <p:nvPr/>
        </p:nvSpPr>
        <p:spPr>
          <a:xfrm>
            <a:off x="1043255" y="3695958"/>
            <a:ext cx="3334567" cy="261610"/>
          </a:xfrm>
          <a:prstGeom prst="rect">
            <a:avLst/>
          </a:prstGeom>
        </p:spPr>
        <p:txBody>
          <a:bodyPr wrap="none">
            <a:spAutoFit/>
          </a:bodyPr>
          <a:lstStyle/>
          <a:p>
            <a:r>
              <a:rPr lang="de-DE" sz="1100" b="1" dirty="0">
                <a:solidFill>
                  <a:srgbClr val="000000"/>
                </a:solidFill>
                <a:latin typeface="Segoe UI" panose="020B0502040204020203" pitchFamily="34" charset="0"/>
                <a:ea typeface="Segoe UI" panose="020B0502040204020203" pitchFamily="34" charset="0"/>
                <a:cs typeface="Segoe UI" panose="020B0502040204020203" pitchFamily="34" charset="0"/>
              </a:rPr>
              <a:t>5. Sport &amp; Urban Regeneration &amp; Development</a:t>
            </a:r>
            <a:endParaRPr lang="de-DE" sz="1100" dirty="0">
              <a:latin typeface="Segoe UI" panose="020B0502040204020203" pitchFamily="34" charset="0"/>
              <a:ea typeface="Segoe UI" panose="020B0502040204020203" pitchFamily="34" charset="0"/>
              <a:cs typeface="Segoe UI" panose="020B0502040204020203" pitchFamily="34" charset="0"/>
            </a:endParaRPr>
          </a:p>
        </p:txBody>
      </p:sp>
      <p:sp>
        <p:nvSpPr>
          <p:cNvPr id="20" name="Rechteck 19">
            <a:extLst>
              <a:ext uri="{FF2B5EF4-FFF2-40B4-BE49-F238E27FC236}">
                <a16:creationId xmlns:a16="http://schemas.microsoft.com/office/drawing/2014/main" id="{05FA89C8-E87F-4242-8BBB-4241A9155025}"/>
              </a:ext>
            </a:extLst>
          </p:cNvPr>
          <p:cNvSpPr/>
          <p:nvPr/>
        </p:nvSpPr>
        <p:spPr>
          <a:xfrm>
            <a:off x="7591921" y="3695958"/>
            <a:ext cx="2597186" cy="261610"/>
          </a:xfrm>
          <a:prstGeom prst="rect">
            <a:avLst/>
          </a:prstGeom>
        </p:spPr>
        <p:txBody>
          <a:bodyPr wrap="none">
            <a:spAutoFit/>
          </a:bodyPr>
          <a:lstStyle/>
          <a:p>
            <a:r>
              <a:rPr lang="de-DE" sz="1100" b="1" dirty="0">
                <a:solidFill>
                  <a:schemeClr val="bg1"/>
                </a:solidFill>
                <a:latin typeface="Segoe UI" panose="020B0502040204020203" pitchFamily="34" charset="0"/>
                <a:ea typeface="Segoe UI" panose="020B0502040204020203" pitchFamily="34" charset="0"/>
                <a:cs typeface="Segoe UI" panose="020B0502040204020203" pitchFamily="34" charset="0"/>
              </a:rPr>
              <a:t>7. Integration </a:t>
            </a:r>
            <a:r>
              <a:rPr lang="de-DE" sz="1100" b="1" dirty="0" err="1">
                <a:solidFill>
                  <a:schemeClr val="bg1"/>
                </a:solidFill>
                <a:latin typeface="Segoe UI" panose="020B0502040204020203" pitchFamily="34" charset="0"/>
                <a:ea typeface="Segoe UI" panose="020B0502040204020203" pitchFamily="34" charset="0"/>
                <a:cs typeface="Segoe UI" panose="020B0502040204020203" pitchFamily="34" charset="0"/>
              </a:rPr>
              <a:t>with</a:t>
            </a:r>
            <a:r>
              <a:rPr lang="de-DE" sz="1100" b="1" dirty="0">
                <a:solidFill>
                  <a:schemeClr val="bg1"/>
                </a:solidFill>
                <a:latin typeface="Segoe UI" panose="020B0502040204020203" pitchFamily="34" charset="0"/>
                <a:ea typeface="Segoe UI" panose="020B0502040204020203" pitchFamily="34" charset="0"/>
                <a:cs typeface="Segoe UI" panose="020B0502040204020203" pitchFamily="34" charset="0"/>
              </a:rPr>
              <a:t> </a:t>
            </a:r>
            <a:r>
              <a:rPr lang="de-DE" sz="1100" b="1" dirty="0" err="1">
                <a:solidFill>
                  <a:schemeClr val="bg1"/>
                </a:solidFill>
                <a:latin typeface="Segoe UI" panose="020B0502040204020203" pitchFamily="34" charset="0"/>
                <a:ea typeface="Segoe UI" panose="020B0502040204020203" pitchFamily="34" charset="0"/>
                <a:cs typeface="Segoe UI" panose="020B0502040204020203" pitchFamily="34" charset="0"/>
              </a:rPr>
              <a:t>Tourism</a:t>
            </a:r>
            <a:r>
              <a:rPr lang="de-DE" sz="1100" b="1" dirty="0">
                <a:solidFill>
                  <a:schemeClr val="bg1"/>
                </a:solidFill>
                <a:latin typeface="Segoe UI" panose="020B0502040204020203" pitchFamily="34" charset="0"/>
                <a:ea typeface="Segoe UI" panose="020B0502040204020203" pitchFamily="34" charset="0"/>
                <a:cs typeface="Segoe UI" panose="020B0502040204020203" pitchFamily="34" charset="0"/>
              </a:rPr>
              <a:t> </a:t>
            </a:r>
            <a:r>
              <a:rPr lang="de-DE" sz="1100" b="1" dirty="0" err="1">
                <a:solidFill>
                  <a:schemeClr val="bg1"/>
                </a:solidFill>
                <a:latin typeface="Segoe UI" panose="020B0502040204020203" pitchFamily="34" charset="0"/>
                <a:ea typeface="Segoe UI" panose="020B0502040204020203" pitchFamily="34" charset="0"/>
                <a:cs typeface="Segoe UI" panose="020B0502040204020203" pitchFamily="34" charset="0"/>
              </a:rPr>
              <a:t>Strategy</a:t>
            </a:r>
            <a:endParaRPr lang="de-DE" sz="1100" dirty="0">
              <a:solidFill>
                <a:schemeClr val="bg1"/>
              </a:solidFill>
              <a:latin typeface="Segoe UI" panose="020B0502040204020203" pitchFamily="34" charset="0"/>
              <a:ea typeface="Segoe UI" panose="020B0502040204020203" pitchFamily="34" charset="0"/>
              <a:cs typeface="Segoe UI" panose="020B0502040204020203" pitchFamily="34" charset="0"/>
            </a:endParaRPr>
          </a:p>
        </p:txBody>
      </p:sp>
      <p:sp>
        <p:nvSpPr>
          <p:cNvPr id="21" name="Rechteck 20">
            <a:extLst>
              <a:ext uri="{FF2B5EF4-FFF2-40B4-BE49-F238E27FC236}">
                <a16:creationId xmlns:a16="http://schemas.microsoft.com/office/drawing/2014/main" id="{04C7C4C3-60AF-4856-A708-E7565B61E653}"/>
              </a:ext>
            </a:extLst>
          </p:cNvPr>
          <p:cNvSpPr/>
          <p:nvPr/>
        </p:nvSpPr>
        <p:spPr>
          <a:xfrm>
            <a:off x="4842488" y="3695958"/>
            <a:ext cx="2186817" cy="261610"/>
          </a:xfrm>
          <a:prstGeom prst="rect">
            <a:avLst/>
          </a:prstGeom>
        </p:spPr>
        <p:txBody>
          <a:bodyPr wrap="none">
            <a:spAutoFit/>
          </a:bodyPr>
          <a:lstStyle/>
          <a:p>
            <a:r>
              <a:rPr lang="de-DE" sz="1100" b="1" dirty="0">
                <a:solidFill>
                  <a:srgbClr val="000000"/>
                </a:solidFill>
                <a:latin typeface="Segoe UI" panose="020B0502040204020203" pitchFamily="34" charset="0"/>
                <a:ea typeface="Segoe UI" panose="020B0502040204020203" pitchFamily="34" charset="0"/>
                <a:cs typeface="Segoe UI" panose="020B0502040204020203" pitchFamily="34" charset="0"/>
              </a:rPr>
              <a:t>6. Sport &amp; Rural Development</a:t>
            </a:r>
            <a:endParaRPr lang="de-DE" sz="1100" dirty="0">
              <a:latin typeface="Segoe UI" panose="020B0502040204020203" pitchFamily="34" charset="0"/>
              <a:ea typeface="Segoe UI" panose="020B0502040204020203" pitchFamily="34" charset="0"/>
              <a:cs typeface="Segoe UI" panose="020B0502040204020203" pitchFamily="34" charset="0"/>
            </a:endParaRPr>
          </a:p>
        </p:txBody>
      </p:sp>
      <p:sp>
        <p:nvSpPr>
          <p:cNvPr id="22" name="Rechteck 21">
            <a:extLst>
              <a:ext uri="{FF2B5EF4-FFF2-40B4-BE49-F238E27FC236}">
                <a16:creationId xmlns:a16="http://schemas.microsoft.com/office/drawing/2014/main" id="{C7AB13BF-0E57-4CE1-8CD0-306B2073C6C1}"/>
              </a:ext>
            </a:extLst>
          </p:cNvPr>
          <p:cNvSpPr/>
          <p:nvPr/>
        </p:nvSpPr>
        <p:spPr>
          <a:xfrm>
            <a:off x="799662" y="4275980"/>
            <a:ext cx="3416320" cy="261610"/>
          </a:xfrm>
          <a:prstGeom prst="rect">
            <a:avLst/>
          </a:prstGeom>
        </p:spPr>
        <p:txBody>
          <a:bodyPr wrap="none">
            <a:spAutoFit/>
          </a:bodyPr>
          <a:lstStyle/>
          <a:p>
            <a:r>
              <a:rPr lang="de-DE" sz="1100" b="1" dirty="0">
                <a:solidFill>
                  <a:srgbClr val="000000"/>
                </a:solidFill>
                <a:latin typeface="Segoe UI" panose="020B0502040204020203" pitchFamily="34" charset="0"/>
                <a:ea typeface="Segoe UI" panose="020B0502040204020203" pitchFamily="34" charset="0"/>
                <a:cs typeface="Segoe UI" panose="020B0502040204020203" pitchFamily="34" charset="0"/>
              </a:rPr>
              <a:t>8. Integration </a:t>
            </a:r>
            <a:r>
              <a:rPr lang="de-DE" sz="1100" b="1" dirty="0" err="1">
                <a:solidFill>
                  <a:srgbClr val="000000"/>
                </a:solidFill>
                <a:latin typeface="Segoe UI" panose="020B0502040204020203" pitchFamily="34" charset="0"/>
                <a:ea typeface="Segoe UI" panose="020B0502040204020203" pitchFamily="34" charset="0"/>
                <a:cs typeface="Segoe UI" panose="020B0502040204020203" pitchFamily="34" charset="0"/>
              </a:rPr>
              <a:t>with</a:t>
            </a:r>
            <a:r>
              <a:rPr lang="de-DE" sz="1100" b="1" dirty="0">
                <a:solidFill>
                  <a:srgbClr val="000000"/>
                </a:solidFill>
                <a:latin typeface="Segoe UI" panose="020B0502040204020203" pitchFamily="34" charset="0"/>
                <a:ea typeface="Segoe UI" panose="020B0502040204020203" pitchFamily="34" charset="0"/>
                <a:cs typeface="Segoe UI" panose="020B0502040204020203" pitchFamily="34" charset="0"/>
              </a:rPr>
              <a:t> Cultural &amp; Creative Industries</a:t>
            </a:r>
            <a:endParaRPr lang="de-DE" sz="1100" dirty="0">
              <a:latin typeface="Segoe UI" panose="020B0502040204020203" pitchFamily="34" charset="0"/>
              <a:ea typeface="Segoe UI" panose="020B0502040204020203" pitchFamily="34" charset="0"/>
              <a:cs typeface="Segoe UI" panose="020B0502040204020203" pitchFamily="34" charset="0"/>
            </a:endParaRPr>
          </a:p>
        </p:txBody>
      </p:sp>
      <p:sp>
        <p:nvSpPr>
          <p:cNvPr id="23" name="Rechteck 22">
            <a:extLst>
              <a:ext uri="{FF2B5EF4-FFF2-40B4-BE49-F238E27FC236}">
                <a16:creationId xmlns:a16="http://schemas.microsoft.com/office/drawing/2014/main" id="{8F73C111-CDF9-43AD-A402-42AFA5AEC062}"/>
              </a:ext>
            </a:extLst>
          </p:cNvPr>
          <p:cNvSpPr/>
          <p:nvPr/>
        </p:nvSpPr>
        <p:spPr>
          <a:xfrm>
            <a:off x="4629269" y="4275980"/>
            <a:ext cx="3701654" cy="261610"/>
          </a:xfrm>
          <a:prstGeom prst="rect">
            <a:avLst/>
          </a:prstGeom>
        </p:spPr>
        <p:txBody>
          <a:bodyPr wrap="none">
            <a:spAutoFit/>
          </a:bodyPr>
          <a:lstStyle/>
          <a:p>
            <a:r>
              <a:rPr lang="de-DE" sz="1100" b="1" dirty="0">
                <a:solidFill>
                  <a:srgbClr val="000000"/>
                </a:solidFill>
                <a:latin typeface="Segoe UI" panose="020B0502040204020203" pitchFamily="34" charset="0"/>
                <a:ea typeface="Segoe UI" panose="020B0502040204020203" pitchFamily="34" charset="0"/>
                <a:cs typeface="Segoe UI" panose="020B0502040204020203" pitchFamily="34" charset="0"/>
              </a:rPr>
              <a:t>9. Training </a:t>
            </a:r>
            <a:r>
              <a:rPr lang="de-DE" sz="1100" b="1" dirty="0" err="1">
                <a:solidFill>
                  <a:srgbClr val="000000"/>
                </a:solidFill>
                <a:latin typeface="Segoe UI" panose="020B0502040204020203" pitchFamily="34" charset="0"/>
                <a:ea typeface="Segoe UI" panose="020B0502040204020203" pitchFamily="34" charset="0"/>
                <a:cs typeface="Segoe UI" panose="020B0502040204020203" pitchFamily="34" charset="0"/>
              </a:rPr>
              <a:t>of</a:t>
            </a:r>
            <a:r>
              <a:rPr lang="de-DE" sz="1100" b="1" dirty="0">
                <a:solidFill>
                  <a:srgbClr val="000000"/>
                </a:solidFill>
                <a:latin typeface="Segoe UI" panose="020B0502040204020203" pitchFamily="34" charset="0"/>
                <a:ea typeface="Segoe UI" panose="020B0502040204020203" pitchFamily="34" charset="0"/>
                <a:cs typeface="Segoe UI" panose="020B0502040204020203" pitchFamily="34" charset="0"/>
              </a:rPr>
              <a:t> Sport </a:t>
            </a:r>
            <a:r>
              <a:rPr lang="de-DE" sz="1100" b="1" dirty="0" err="1">
                <a:solidFill>
                  <a:srgbClr val="000000"/>
                </a:solidFill>
                <a:latin typeface="Segoe UI" panose="020B0502040204020203" pitchFamily="34" charset="0"/>
                <a:ea typeface="Segoe UI" panose="020B0502040204020203" pitchFamily="34" charset="0"/>
                <a:cs typeface="Segoe UI" panose="020B0502040204020203" pitchFamily="34" charset="0"/>
              </a:rPr>
              <a:t>Stuff</a:t>
            </a:r>
            <a:r>
              <a:rPr lang="de-DE" sz="1100" b="1" dirty="0">
                <a:solidFill>
                  <a:srgbClr val="000000"/>
                </a:solidFill>
                <a:latin typeface="Segoe UI" panose="020B0502040204020203" pitchFamily="34" charset="0"/>
                <a:ea typeface="Segoe UI" panose="020B0502040204020203" pitchFamily="34" charset="0"/>
                <a:cs typeface="Segoe UI" panose="020B0502040204020203" pitchFamily="34" charset="0"/>
              </a:rPr>
              <a:t> – </a:t>
            </a:r>
            <a:r>
              <a:rPr lang="de-DE" sz="1100" b="1" dirty="0" err="1">
                <a:solidFill>
                  <a:srgbClr val="000000"/>
                </a:solidFill>
                <a:latin typeface="Segoe UI" panose="020B0502040204020203" pitchFamily="34" charset="0"/>
                <a:ea typeface="Segoe UI" panose="020B0502040204020203" pitchFamily="34" charset="0"/>
                <a:cs typeface="Segoe UI" panose="020B0502040204020203" pitchFamily="34" charset="0"/>
              </a:rPr>
              <a:t>Direct</a:t>
            </a:r>
            <a:r>
              <a:rPr lang="de-DE" sz="1100" b="1" dirty="0">
                <a:solidFill>
                  <a:srgbClr val="000000"/>
                </a:solidFill>
                <a:latin typeface="Segoe UI" panose="020B0502040204020203" pitchFamily="34" charset="0"/>
                <a:ea typeface="Segoe UI" panose="020B0502040204020203" pitchFamily="34" charset="0"/>
                <a:cs typeface="Segoe UI" panose="020B0502040204020203" pitchFamily="34" charset="0"/>
              </a:rPr>
              <a:t> Skills Devel</a:t>
            </a:r>
            <a:r>
              <a:rPr lang="de-DE" sz="1100" b="1" dirty="0">
                <a:solidFill>
                  <a:schemeClr val="bg1"/>
                </a:solidFill>
                <a:latin typeface="Segoe UI" panose="020B0502040204020203" pitchFamily="34" charset="0"/>
                <a:ea typeface="Segoe UI" panose="020B0502040204020203" pitchFamily="34" charset="0"/>
                <a:cs typeface="Segoe UI" panose="020B0502040204020203" pitchFamily="34" charset="0"/>
              </a:rPr>
              <a:t>opment</a:t>
            </a:r>
            <a:endParaRPr lang="de-DE" sz="1100" dirty="0">
              <a:solidFill>
                <a:schemeClr val="bg1"/>
              </a:solidFill>
              <a:latin typeface="Segoe UI" panose="020B0502040204020203" pitchFamily="34" charset="0"/>
              <a:ea typeface="Segoe UI" panose="020B0502040204020203" pitchFamily="34" charset="0"/>
              <a:cs typeface="Segoe UI" panose="020B0502040204020203" pitchFamily="34" charset="0"/>
            </a:endParaRPr>
          </a:p>
        </p:txBody>
      </p:sp>
      <p:sp>
        <p:nvSpPr>
          <p:cNvPr id="24" name="Rechteck 23">
            <a:extLst>
              <a:ext uri="{FF2B5EF4-FFF2-40B4-BE49-F238E27FC236}">
                <a16:creationId xmlns:a16="http://schemas.microsoft.com/office/drawing/2014/main" id="{A272E70E-8F71-4ECB-8A02-27AB59043919}"/>
              </a:ext>
            </a:extLst>
          </p:cNvPr>
          <p:cNvSpPr/>
          <p:nvPr/>
        </p:nvSpPr>
        <p:spPr>
          <a:xfrm>
            <a:off x="1299799" y="4807312"/>
            <a:ext cx="2916183" cy="261610"/>
          </a:xfrm>
          <a:prstGeom prst="rect">
            <a:avLst/>
          </a:prstGeom>
        </p:spPr>
        <p:txBody>
          <a:bodyPr wrap="none">
            <a:spAutoFit/>
          </a:bodyPr>
          <a:lstStyle/>
          <a:p>
            <a:r>
              <a:rPr lang="de-DE" sz="1100" b="1" dirty="0">
                <a:solidFill>
                  <a:srgbClr val="000000"/>
                </a:solidFill>
                <a:latin typeface="Segoe UI" panose="020B0502040204020203" pitchFamily="34" charset="0"/>
                <a:ea typeface="Segoe UI" panose="020B0502040204020203" pitchFamily="34" charset="0"/>
                <a:cs typeface="Segoe UI" panose="020B0502040204020203" pitchFamily="34" charset="0"/>
              </a:rPr>
              <a:t>11. </a:t>
            </a:r>
            <a:r>
              <a:rPr lang="de-DE" sz="1100" b="1" dirty="0" err="1">
                <a:solidFill>
                  <a:srgbClr val="000000"/>
                </a:solidFill>
                <a:latin typeface="Segoe UI" panose="020B0502040204020203" pitchFamily="34" charset="0"/>
                <a:ea typeface="Segoe UI" panose="020B0502040204020203" pitchFamily="34" charset="0"/>
                <a:cs typeface="Segoe UI" panose="020B0502040204020203" pitchFamily="34" charset="0"/>
              </a:rPr>
              <a:t>Contribution</a:t>
            </a:r>
            <a:r>
              <a:rPr lang="de-DE" sz="1100" b="1" dirty="0">
                <a:solidFill>
                  <a:srgbClr val="000000"/>
                </a:solidFill>
                <a:latin typeface="Segoe UI" panose="020B0502040204020203" pitchFamily="34" charset="0"/>
                <a:ea typeface="Segoe UI" panose="020B0502040204020203" pitchFamily="34" charset="0"/>
                <a:cs typeface="Segoe UI" panose="020B0502040204020203" pitchFamily="34" charset="0"/>
              </a:rPr>
              <a:t> </a:t>
            </a:r>
            <a:r>
              <a:rPr lang="de-DE" sz="1100" b="1" dirty="0" err="1">
                <a:solidFill>
                  <a:srgbClr val="000000"/>
                </a:solidFill>
                <a:latin typeface="Segoe UI" panose="020B0502040204020203" pitchFamily="34" charset="0"/>
                <a:ea typeface="Segoe UI" panose="020B0502040204020203" pitchFamily="34" charset="0"/>
                <a:cs typeface="Segoe UI" panose="020B0502040204020203" pitchFamily="34" charset="0"/>
              </a:rPr>
              <a:t>to</a:t>
            </a:r>
            <a:r>
              <a:rPr lang="de-DE" sz="1100" b="1" dirty="0">
                <a:solidFill>
                  <a:srgbClr val="000000"/>
                </a:solidFill>
                <a:latin typeface="Segoe UI" panose="020B0502040204020203" pitchFamily="34" charset="0"/>
                <a:ea typeface="Segoe UI" panose="020B0502040204020203" pitchFamily="34" charset="0"/>
                <a:cs typeface="Segoe UI" panose="020B0502040204020203" pitchFamily="34" charset="0"/>
              </a:rPr>
              <a:t> </a:t>
            </a:r>
            <a:r>
              <a:rPr lang="de-DE" sz="1100" b="1" dirty="0" err="1">
                <a:solidFill>
                  <a:srgbClr val="000000"/>
                </a:solidFill>
                <a:latin typeface="Segoe UI" panose="020B0502040204020203" pitchFamily="34" charset="0"/>
                <a:ea typeface="Segoe UI" panose="020B0502040204020203" pitchFamily="34" charset="0"/>
                <a:cs typeface="Segoe UI" panose="020B0502040204020203" pitchFamily="34" charset="0"/>
              </a:rPr>
              <a:t>health</a:t>
            </a:r>
            <a:r>
              <a:rPr lang="de-DE" sz="1100" b="1" dirty="0">
                <a:solidFill>
                  <a:srgbClr val="000000"/>
                </a:solidFill>
                <a:latin typeface="Segoe UI" panose="020B0502040204020203" pitchFamily="34" charset="0"/>
                <a:ea typeface="Segoe UI" panose="020B0502040204020203" pitchFamily="34" charset="0"/>
                <a:cs typeface="Segoe UI" panose="020B0502040204020203" pitchFamily="34" charset="0"/>
              </a:rPr>
              <a:t> </a:t>
            </a:r>
            <a:r>
              <a:rPr lang="de-DE" sz="1100" b="1" dirty="0" err="1">
                <a:solidFill>
                  <a:srgbClr val="000000"/>
                </a:solidFill>
                <a:latin typeface="Segoe UI" panose="020B0502040204020203" pitchFamily="34" charset="0"/>
                <a:ea typeface="Segoe UI" panose="020B0502040204020203" pitchFamily="34" charset="0"/>
                <a:cs typeface="Segoe UI" panose="020B0502040204020203" pitchFamily="34" charset="0"/>
              </a:rPr>
              <a:t>Improvements</a:t>
            </a:r>
            <a:endParaRPr lang="de-DE" sz="1100" dirty="0">
              <a:latin typeface="Segoe UI" panose="020B0502040204020203" pitchFamily="34" charset="0"/>
              <a:ea typeface="Segoe UI" panose="020B0502040204020203" pitchFamily="34" charset="0"/>
              <a:cs typeface="Segoe UI" panose="020B0502040204020203" pitchFamily="34" charset="0"/>
            </a:endParaRPr>
          </a:p>
        </p:txBody>
      </p:sp>
      <p:sp>
        <p:nvSpPr>
          <p:cNvPr id="25" name="Rechteck 24">
            <a:extLst>
              <a:ext uri="{FF2B5EF4-FFF2-40B4-BE49-F238E27FC236}">
                <a16:creationId xmlns:a16="http://schemas.microsoft.com/office/drawing/2014/main" id="{09912DFA-C9F1-49B1-82DC-35BEAA3B611E}"/>
              </a:ext>
            </a:extLst>
          </p:cNvPr>
          <p:cNvSpPr/>
          <p:nvPr/>
        </p:nvSpPr>
        <p:spPr>
          <a:xfrm>
            <a:off x="8572461" y="4275980"/>
            <a:ext cx="2659702" cy="261610"/>
          </a:xfrm>
          <a:prstGeom prst="rect">
            <a:avLst/>
          </a:prstGeom>
        </p:spPr>
        <p:txBody>
          <a:bodyPr wrap="none">
            <a:spAutoFit/>
          </a:bodyPr>
          <a:lstStyle/>
          <a:p>
            <a:r>
              <a:rPr lang="de-DE" sz="1100" b="1" dirty="0">
                <a:solidFill>
                  <a:schemeClr val="bg1"/>
                </a:solidFill>
                <a:latin typeface="Segoe UI" panose="020B0502040204020203" pitchFamily="34" charset="0"/>
                <a:ea typeface="Segoe UI" panose="020B0502040204020203" pitchFamily="34" charset="0"/>
                <a:cs typeface="Segoe UI" panose="020B0502040204020203" pitchFamily="34" charset="0"/>
              </a:rPr>
              <a:t>10. Employability &amp; Transversal Skills</a:t>
            </a:r>
            <a:endParaRPr lang="de-DE" sz="1100" dirty="0">
              <a:solidFill>
                <a:schemeClr val="bg1"/>
              </a:solidFill>
              <a:latin typeface="Segoe UI" panose="020B0502040204020203" pitchFamily="34" charset="0"/>
              <a:ea typeface="Segoe UI" panose="020B0502040204020203" pitchFamily="34" charset="0"/>
              <a:cs typeface="Segoe UI" panose="020B0502040204020203" pitchFamily="34" charset="0"/>
            </a:endParaRPr>
          </a:p>
        </p:txBody>
      </p:sp>
      <p:sp>
        <p:nvSpPr>
          <p:cNvPr id="26" name="Rechteck 25">
            <a:extLst>
              <a:ext uri="{FF2B5EF4-FFF2-40B4-BE49-F238E27FC236}">
                <a16:creationId xmlns:a16="http://schemas.microsoft.com/office/drawing/2014/main" id="{21761CA8-9CAB-4050-BC98-7C2C46A5A061}"/>
              </a:ext>
            </a:extLst>
          </p:cNvPr>
          <p:cNvSpPr/>
          <p:nvPr/>
        </p:nvSpPr>
        <p:spPr>
          <a:xfrm>
            <a:off x="4714586" y="4807312"/>
            <a:ext cx="2598788" cy="261610"/>
          </a:xfrm>
          <a:prstGeom prst="rect">
            <a:avLst/>
          </a:prstGeom>
        </p:spPr>
        <p:txBody>
          <a:bodyPr wrap="none">
            <a:spAutoFit/>
          </a:bodyPr>
          <a:lstStyle/>
          <a:p>
            <a:r>
              <a:rPr lang="de-DE" sz="1100" b="1" dirty="0">
                <a:solidFill>
                  <a:srgbClr val="000000"/>
                </a:solidFill>
                <a:latin typeface="Segoe UI" panose="020B0502040204020203" pitchFamily="34" charset="0"/>
                <a:ea typeface="Segoe UI" panose="020B0502040204020203" pitchFamily="34" charset="0"/>
                <a:cs typeface="Segoe UI" panose="020B0502040204020203" pitchFamily="34" charset="0"/>
              </a:rPr>
              <a:t>12. </a:t>
            </a:r>
            <a:r>
              <a:rPr lang="de-DE" sz="1100" b="1" dirty="0" err="1">
                <a:solidFill>
                  <a:srgbClr val="000000"/>
                </a:solidFill>
                <a:latin typeface="Segoe UI" panose="020B0502040204020203" pitchFamily="34" charset="0"/>
                <a:ea typeface="Segoe UI" panose="020B0502040204020203" pitchFamily="34" charset="0"/>
                <a:cs typeface="Segoe UI" panose="020B0502040204020203" pitchFamily="34" charset="0"/>
              </a:rPr>
              <a:t>Contribution</a:t>
            </a:r>
            <a:r>
              <a:rPr lang="de-DE" sz="1100" b="1" dirty="0">
                <a:solidFill>
                  <a:srgbClr val="000000"/>
                </a:solidFill>
                <a:latin typeface="Segoe UI" panose="020B0502040204020203" pitchFamily="34" charset="0"/>
                <a:ea typeface="Segoe UI" panose="020B0502040204020203" pitchFamily="34" charset="0"/>
                <a:cs typeface="Segoe UI" panose="020B0502040204020203" pitchFamily="34" charset="0"/>
              </a:rPr>
              <a:t> </a:t>
            </a:r>
            <a:r>
              <a:rPr lang="de-DE" sz="1100" b="1" dirty="0" err="1">
                <a:solidFill>
                  <a:srgbClr val="000000"/>
                </a:solidFill>
                <a:latin typeface="Segoe UI" panose="020B0502040204020203" pitchFamily="34" charset="0"/>
                <a:ea typeface="Segoe UI" panose="020B0502040204020203" pitchFamily="34" charset="0"/>
                <a:cs typeface="Segoe UI" panose="020B0502040204020203" pitchFamily="34" charset="0"/>
              </a:rPr>
              <a:t>to</a:t>
            </a:r>
            <a:r>
              <a:rPr lang="de-DE" sz="1100" b="1" dirty="0">
                <a:solidFill>
                  <a:srgbClr val="000000"/>
                </a:solidFill>
                <a:latin typeface="Segoe UI" panose="020B0502040204020203" pitchFamily="34" charset="0"/>
                <a:ea typeface="Segoe UI" panose="020B0502040204020203" pitchFamily="34" charset="0"/>
                <a:cs typeface="Segoe UI" panose="020B0502040204020203" pitchFamily="34" charset="0"/>
              </a:rPr>
              <a:t> </a:t>
            </a:r>
            <a:r>
              <a:rPr lang="de-DE" sz="1100" b="1" dirty="0" err="1">
                <a:solidFill>
                  <a:srgbClr val="000000"/>
                </a:solidFill>
                <a:latin typeface="Segoe UI" panose="020B0502040204020203" pitchFamily="34" charset="0"/>
                <a:ea typeface="Segoe UI" panose="020B0502040204020203" pitchFamily="34" charset="0"/>
                <a:cs typeface="Segoe UI" panose="020B0502040204020203" pitchFamily="34" charset="0"/>
              </a:rPr>
              <a:t>the</a:t>
            </a:r>
            <a:r>
              <a:rPr lang="de-DE" sz="1100" b="1" dirty="0">
                <a:solidFill>
                  <a:srgbClr val="000000"/>
                </a:solidFill>
                <a:latin typeface="Segoe UI" panose="020B0502040204020203" pitchFamily="34" charset="0"/>
                <a:ea typeface="Segoe UI" panose="020B0502040204020203" pitchFamily="34" charset="0"/>
                <a:cs typeface="Segoe UI" panose="020B0502040204020203" pitchFamily="34" charset="0"/>
              </a:rPr>
              <a:t> Environment</a:t>
            </a:r>
            <a:endParaRPr lang="de-DE" sz="1100" dirty="0">
              <a:latin typeface="Segoe UI" panose="020B0502040204020203" pitchFamily="34" charset="0"/>
              <a:ea typeface="Segoe UI" panose="020B0502040204020203" pitchFamily="34" charset="0"/>
              <a:cs typeface="Segoe UI" panose="020B0502040204020203" pitchFamily="34" charset="0"/>
            </a:endParaRPr>
          </a:p>
        </p:txBody>
      </p:sp>
      <p:sp>
        <p:nvSpPr>
          <p:cNvPr id="27" name="Rechteck 26">
            <a:extLst>
              <a:ext uri="{FF2B5EF4-FFF2-40B4-BE49-F238E27FC236}">
                <a16:creationId xmlns:a16="http://schemas.microsoft.com/office/drawing/2014/main" id="{85203872-D21E-4556-BADC-A71A490075FF}"/>
              </a:ext>
            </a:extLst>
          </p:cNvPr>
          <p:cNvSpPr/>
          <p:nvPr/>
        </p:nvSpPr>
        <p:spPr>
          <a:xfrm>
            <a:off x="7957570" y="4807312"/>
            <a:ext cx="2590774" cy="261610"/>
          </a:xfrm>
          <a:prstGeom prst="rect">
            <a:avLst/>
          </a:prstGeom>
        </p:spPr>
        <p:txBody>
          <a:bodyPr wrap="none">
            <a:spAutoFit/>
          </a:bodyPr>
          <a:lstStyle/>
          <a:p>
            <a:r>
              <a:rPr lang="de-DE" sz="1100" b="1" dirty="0">
                <a:solidFill>
                  <a:schemeClr val="bg1"/>
                </a:solidFill>
                <a:latin typeface="Segoe UI" panose="020B0502040204020203" pitchFamily="34" charset="0"/>
                <a:ea typeface="Segoe UI" panose="020B0502040204020203" pitchFamily="34" charset="0"/>
                <a:cs typeface="Segoe UI" panose="020B0502040204020203" pitchFamily="34" charset="0"/>
              </a:rPr>
              <a:t>13. </a:t>
            </a:r>
            <a:r>
              <a:rPr lang="de-DE" sz="1100" b="1" dirty="0" err="1">
                <a:solidFill>
                  <a:schemeClr val="bg1"/>
                </a:solidFill>
                <a:latin typeface="Segoe UI" panose="020B0502040204020203" pitchFamily="34" charset="0"/>
                <a:ea typeface="Segoe UI" panose="020B0502040204020203" pitchFamily="34" charset="0"/>
                <a:cs typeface="Segoe UI" panose="020B0502040204020203" pitchFamily="34" charset="0"/>
              </a:rPr>
              <a:t>Social</a:t>
            </a:r>
            <a:r>
              <a:rPr lang="de-DE" sz="1100" b="1" dirty="0">
                <a:solidFill>
                  <a:schemeClr val="bg1"/>
                </a:solidFill>
                <a:latin typeface="Segoe UI" panose="020B0502040204020203" pitchFamily="34" charset="0"/>
                <a:ea typeface="Segoe UI" panose="020B0502040204020203" pitchFamily="34" charset="0"/>
                <a:cs typeface="Segoe UI" panose="020B0502040204020203" pitchFamily="34" charset="0"/>
              </a:rPr>
              <a:t> </a:t>
            </a:r>
            <a:r>
              <a:rPr lang="de-DE" sz="1100" b="1" dirty="0" err="1">
                <a:solidFill>
                  <a:schemeClr val="bg1"/>
                </a:solidFill>
                <a:latin typeface="Segoe UI" panose="020B0502040204020203" pitchFamily="34" charset="0"/>
                <a:ea typeface="Segoe UI" panose="020B0502040204020203" pitchFamily="34" charset="0"/>
                <a:cs typeface="Segoe UI" panose="020B0502040204020203" pitchFamily="34" charset="0"/>
              </a:rPr>
              <a:t>Cohesion</a:t>
            </a:r>
            <a:r>
              <a:rPr lang="de-DE" sz="1100" b="1" dirty="0">
                <a:solidFill>
                  <a:schemeClr val="bg1"/>
                </a:solidFill>
                <a:latin typeface="Segoe UI" panose="020B0502040204020203" pitchFamily="34" charset="0"/>
                <a:ea typeface="Segoe UI" panose="020B0502040204020203" pitchFamily="34" charset="0"/>
                <a:cs typeface="Segoe UI" panose="020B0502040204020203" pitchFamily="34" charset="0"/>
              </a:rPr>
              <a:t> &amp; </a:t>
            </a:r>
            <a:r>
              <a:rPr lang="de-DE" sz="1100" b="1" dirty="0" err="1">
                <a:solidFill>
                  <a:schemeClr val="bg1"/>
                </a:solidFill>
                <a:latin typeface="Segoe UI" panose="020B0502040204020203" pitchFamily="34" charset="0"/>
                <a:ea typeface="Segoe UI" panose="020B0502040204020203" pitchFamily="34" charset="0"/>
                <a:cs typeface="Segoe UI" panose="020B0502040204020203" pitchFamily="34" charset="0"/>
              </a:rPr>
              <a:t>Reconsiliation</a:t>
            </a:r>
            <a:endParaRPr lang="de-DE" sz="1100" dirty="0">
              <a:solidFill>
                <a:schemeClr val="bg1"/>
              </a:solidFill>
              <a:latin typeface="Segoe UI" panose="020B0502040204020203" pitchFamily="34" charset="0"/>
              <a:ea typeface="Segoe UI" panose="020B0502040204020203" pitchFamily="34" charset="0"/>
              <a:cs typeface="Segoe UI" panose="020B0502040204020203" pitchFamily="34" charset="0"/>
            </a:endParaRPr>
          </a:p>
        </p:txBody>
      </p:sp>
      <p:sp>
        <p:nvSpPr>
          <p:cNvPr id="6" name="Textfeld 5">
            <a:extLst>
              <a:ext uri="{FF2B5EF4-FFF2-40B4-BE49-F238E27FC236}">
                <a16:creationId xmlns:a16="http://schemas.microsoft.com/office/drawing/2014/main" id="{89D97F5D-CF14-4374-A210-9B6C32F0EFF9}"/>
              </a:ext>
            </a:extLst>
          </p:cNvPr>
          <p:cNvSpPr txBox="1"/>
          <p:nvPr/>
        </p:nvSpPr>
        <p:spPr>
          <a:xfrm>
            <a:off x="1509954" y="5581501"/>
            <a:ext cx="8592224" cy="369332"/>
          </a:xfrm>
          <a:prstGeom prst="rect">
            <a:avLst/>
          </a:prstGeom>
          <a:noFill/>
        </p:spPr>
        <p:txBody>
          <a:bodyPr wrap="none" rtlCol="0">
            <a:spAutoFit/>
          </a:bodyPr>
          <a:lstStyle/>
          <a:p>
            <a:pPr algn="ctr"/>
            <a:r>
              <a:rPr lang="en-US" dirty="0">
                <a:latin typeface="Segoe UI" panose="020B0502040204020203" pitchFamily="34" charset="0"/>
                <a:ea typeface="Segoe UI" panose="020B0502040204020203" pitchFamily="34" charset="0"/>
                <a:cs typeface="Segoe UI" panose="020B0502040204020203" pitchFamily="34" charset="0"/>
              </a:rPr>
              <a:t>2007-2016: 229 sport and physical activity projects (33 Case Studies) across Europe</a:t>
            </a:r>
          </a:p>
        </p:txBody>
      </p:sp>
    </p:spTree>
    <p:extLst>
      <p:ext uri="{BB962C8B-B14F-4D97-AF65-F5344CB8AC3E}">
        <p14:creationId xmlns:p14="http://schemas.microsoft.com/office/powerpoint/2010/main" val="27914290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hteck 7"/>
          <p:cNvSpPr/>
          <p:nvPr/>
        </p:nvSpPr>
        <p:spPr>
          <a:xfrm>
            <a:off x="420248" y="704389"/>
            <a:ext cx="11466952" cy="707886"/>
          </a:xfrm>
          <a:prstGeom prst="rect">
            <a:avLst/>
          </a:prstGeom>
        </p:spPr>
        <p:txBody>
          <a:bodyPr wrap="square">
            <a:spAutoFit/>
          </a:bodyPr>
          <a:lstStyle/>
          <a:p>
            <a:r>
              <a:rPr lang="en-US" sz="2000" cap="all" dirty="0">
                <a:latin typeface="Segoe UI" panose="020B0502040204020203" pitchFamily="34" charset="0"/>
                <a:ea typeface="Segoe UI" panose="020B0502040204020203" pitchFamily="34" charset="0"/>
                <a:cs typeface="Segoe UI" panose="020B0502040204020203" pitchFamily="34" charset="0"/>
              </a:rPr>
              <a:t>Study on the Contribution of Sport to Regional Development through the Structural Funds</a:t>
            </a:r>
          </a:p>
        </p:txBody>
      </p:sp>
      <p:cxnSp>
        <p:nvCxnSpPr>
          <p:cNvPr id="28" name="Gerader Verbinder 27">
            <a:extLst>
              <a:ext uri="{FF2B5EF4-FFF2-40B4-BE49-F238E27FC236}">
                <a16:creationId xmlns:a16="http://schemas.microsoft.com/office/drawing/2014/main" id="{0B5DF8BB-ACCE-4A4B-A6AE-3917286851E8}"/>
              </a:ext>
            </a:extLst>
          </p:cNvPr>
          <p:cNvCxnSpPr/>
          <p:nvPr/>
        </p:nvCxnSpPr>
        <p:spPr>
          <a:xfrm>
            <a:off x="4479847" y="2235115"/>
            <a:ext cx="3232308" cy="0"/>
          </a:xfrm>
          <a:prstGeom prst="line">
            <a:avLst/>
          </a:prstGeom>
        </p:spPr>
        <p:style>
          <a:lnRef idx="1">
            <a:schemeClr val="dk1"/>
          </a:lnRef>
          <a:fillRef idx="0">
            <a:schemeClr val="dk1"/>
          </a:fillRef>
          <a:effectRef idx="0">
            <a:schemeClr val="dk1"/>
          </a:effectRef>
          <a:fontRef idx="minor">
            <a:schemeClr val="tx1"/>
          </a:fontRef>
        </p:style>
      </p:cxnSp>
      <p:cxnSp>
        <p:nvCxnSpPr>
          <p:cNvPr id="29" name="Gerader Verbinder 28">
            <a:extLst>
              <a:ext uri="{FF2B5EF4-FFF2-40B4-BE49-F238E27FC236}">
                <a16:creationId xmlns:a16="http://schemas.microsoft.com/office/drawing/2014/main" id="{B605E6EF-C960-478D-BC42-22AC2B39302C}"/>
              </a:ext>
            </a:extLst>
          </p:cNvPr>
          <p:cNvCxnSpPr/>
          <p:nvPr/>
        </p:nvCxnSpPr>
        <p:spPr>
          <a:xfrm>
            <a:off x="8443755" y="2235115"/>
            <a:ext cx="3232308" cy="0"/>
          </a:xfrm>
          <a:prstGeom prst="line">
            <a:avLst/>
          </a:prstGeom>
        </p:spPr>
        <p:style>
          <a:lnRef idx="1">
            <a:schemeClr val="dk1"/>
          </a:lnRef>
          <a:fillRef idx="0">
            <a:schemeClr val="dk1"/>
          </a:fillRef>
          <a:effectRef idx="0">
            <a:schemeClr val="dk1"/>
          </a:effectRef>
          <a:fontRef idx="minor">
            <a:schemeClr val="tx1"/>
          </a:fontRef>
        </p:style>
      </p:cxnSp>
      <p:cxnSp>
        <p:nvCxnSpPr>
          <p:cNvPr id="30" name="Gerader Verbinder 29">
            <a:extLst>
              <a:ext uri="{FF2B5EF4-FFF2-40B4-BE49-F238E27FC236}">
                <a16:creationId xmlns:a16="http://schemas.microsoft.com/office/drawing/2014/main" id="{AEDD9454-0790-48C0-85A6-00E94CB331E8}"/>
              </a:ext>
            </a:extLst>
          </p:cNvPr>
          <p:cNvCxnSpPr/>
          <p:nvPr/>
        </p:nvCxnSpPr>
        <p:spPr>
          <a:xfrm>
            <a:off x="524176" y="2235115"/>
            <a:ext cx="3232308" cy="0"/>
          </a:xfrm>
          <a:prstGeom prst="line">
            <a:avLst/>
          </a:prstGeom>
        </p:spPr>
        <p:style>
          <a:lnRef idx="1">
            <a:schemeClr val="dk1"/>
          </a:lnRef>
          <a:fillRef idx="0">
            <a:schemeClr val="dk1"/>
          </a:fillRef>
          <a:effectRef idx="0">
            <a:schemeClr val="dk1"/>
          </a:effectRef>
          <a:fontRef idx="minor">
            <a:schemeClr val="tx1"/>
          </a:fontRef>
        </p:style>
      </p:cxnSp>
      <p:sp>
        <p:nvSpPr>
          <p:cNvPr id="34" name="Textfeld 33">
            <a:extLst>
              <a:ext uri="{FF2B5EF4-FFF2-40B4-BE49-F238E27FC236}">
                <a16:creationId xmlns:a16="http://schemas.microsoft.com/office/drawing/2014/main" id="{77C85CC2-B235-430B-8B5A-44444873B586}"/>
              </a:ext>
            </a:extLst>
          </p:cNvPr>
          <p:cNvSpPr txBox="1"/>
          <p:nvPr/>
        </p:nvSpPr>
        <p:spPr>
          <a:xfrm>
            <a:off x="427525" y="1976513"/>
            <a:ext cx="3165995" cy="276999"/>
          </a:xfrm>
          <a:prstGeom prst="rect">
            <a:avLst/>
          </a:prstGeom>
          <a:noFill/>
        </p:spPr>
        <p:txBody>
          <a:bodyPr wrap="none" rtlCol="0">
            <a:spAutoFit/>
          </a:bodyPr>
          <a:lstStyle/>
          <a:p>
            <a:r>
              <a:rPr lang="en-US" sz="1200" dirty="0">
                <a:latin typeface="Segoe UI" panose="020B0502040204020203" pitchFamily="34" charset="0"/>
                <a:ea typeface="Segoe UI" panose="020B0502040204020203" pitchFamily="34" charset="0"/>
                <a:cs typeface="Segoe UI" panose="020B0502040204020203" pitchFamily="34" charset="0"/>
              </a:rPr>
              <a:t>Case 1: Bike Route of Friendship and Health </a:t>
            </a:r>
          </a:p>
        </p:txBody>
      </p:sp>
      <p:sp>
        <p:nvSpPr>
          <p:cNvPr id="35" name="Textfeld 34">
            <a:extLst>
              <a:ext uri="{FF2B5EF4-FFF2-40B4-BE49-F238E27FC236}">
                <a16:creationId xmlns:a16="http://schemas.microsoft.com/office/drawing/2014/main" id="{27A4B9DC-DC69-4676-B808-9F79F7FE5DD0}"/>
              </a:ext>
            </a:extLst>
          </p:cNvPr>
          <p:cNvSpPr txBox="1"/>
          <p:nvPr/>
        </p:nvSpPr>
        <p:spPr>
          <a:xfrm>
            <a:off x="4394454" y="1977818"/>
            <a:ext cx="1718740" cy="276999"/>
          </a:xfrm>
          <a:prstGeom prst="rect">
            <a:avLst/>
          </a:prstGeom>
          <a:noFill/>
        </p:spPr>
        <p:txBody>
          <a:bodyPr wrap="none" rtlCol="0">
            <a:spAutoFit/>
          </a:bodyPr>
          <a:lstStyle/>
          <a:p>
            <a:r>
              <a:rPr lang="en-US" sz="1200" dirty="0">
                <a:latin typeface="Segoe UI" panose="020B0502040204020203" pitchFamily="34" charset="0"/>
                <a:ea typeface="Segoe UI" panose="020B0502040204020203" pitchFamily="34" charset="0"/>
                <a:cs typeface="Segoe UI" panose="020B0502040204020203" pitchFamily="34" charset="0"/>
              </a:rPr>
              <a:t>Case 2: Fit for Business</a:t>
            </a:r>
          </a:p>
        </p:txBody>
      </p:sp>
      <p:sp>
        <p:nvSpPr>
          <p:cNvPr id="36" name="Textfeld 35">
            <a:extLst>
              <a:ext uri="{FF2B5EF4-FFF2-40B4-BE49-F238E27FC236}">
                <a16:creationId xmlns:a16="http://schemas.microsoft.com/office/drawing/2014/main" id="{FB47CB73-5ADF-432B-AFB4-13CD7F6E3FCF}"/>
              </a:ext>
            </a:extLst>
          </p:cNvPr>
          <p:cNvSpPr txBox="1"/>
          <p:nvPr/>
        </p:nvSpPr>
        <p:spPr>
          <a:xfrm>
            <a:off x="8341996" y="1942679"/>
            <a:ext cx="3805016" cy="276999"/>
          </a:xfrm>
          <a:prstGeom prst="rect">
            <a:avLst/>
          </a:prstGeom>
          <a:noFill/>
        </p:spPr>
        <p:txBody>
          <a:bodyPr wrap="none" rtlCol="0">
            <a:spAutoFit/>
          </a:bodyPr>
          <a:lstStyle/>
          <a:p>
            <a:r>
              <a:rPr lang="en-US" sz="1200" dirty="0">
                <a:latin typeface="Segoe UI" panose="020B0502040204020203" pitchFamily="34" charset="0"/>
                <a:ea typeface="Segoe UI" panose="020B0502040204020203" pitchFamily="34" charset="0"/>
                <a:cs typeface="Segoe UI" panose="020B0502040204020203" pitchFamily="34" charset="0"/>
              </a:rPr>
              <a:t>Case 3: Mikkeli City Centre Walking &amp; Cycling Project </a:t>
            </a:r>
          </a:p>
        </p:txBody>
      </p:sp>
      <p:graphicFrame>
        <p:nvGraphicFramePr>
          <p:cNvPr id="2" name="Tabelle 1">
            <a:extLst>
              <a:ext uri="{FF2B5EF4-FFF2-40B4-BE49-F238E27FC236}">
                <a16:creationId xmlns:a16="http://schemas.microsoft.com/office/drawing/2014/main" id="{E89291C0-2F19-4C62-92B3-5FADC2E91C7D}"/>
              </a:ext>
            </a:extLst>
          </p:cNvPr>
          <p:cNvGraphicFramePr>
            <a:graphicFrameLocks noGrp="1"/>
          </p:cNvGraphicFramePr>
          <p:nvPr>
            <p:extLst>
              <p:ext uri="{D42A27DB-BD31-4B8C-83A1-F6EECF244321}">
                <p14:modId xmlns:p14="http://schemas.microsoft.com/office/powerpoint/2010/main" val="814692506"/>
              </p:ext>
            </p:extLst>
          </p:nvPr>
        </p:nvGraphicFramePr>
        <p:xfrm>
          <a:off x="460280" y="2437032"/>
          <a:ext cx="11291748" cy="3296920"/>
        </p:xfrm>
        <a:graphic>
          <a:graphicData uri="http://schemas.openxmlformats.org/drawingml/2006/table">
            <a:tbl>
              <a:tblPr firstRow="1" bandRow="1">
                <a:tableStyleId>{5C22544A-7EE6-4342-B048-85BDC9FD1C3A}</a:tableStyleId>
              </a:tblPr>
              <a:tblGrid>
                <a:gridCol w="4050836">
                  <a:extLst>
                    <a:ext uri="{9D8B030D-6E8A-4147-A177-3AD203B41FA5}">
                      <a16:colId xmlns:a16="http://schemas.microsoft.com/office/drawing/2014/main" val="1850938158"/>
                    </a:ext>
                  </a:extLst>
                </a:gridCol>
                <a:gridCol w="3957152">
                  <a:extLst>
                    <a:ext uri="{9D8B030D-6E8A-4147-A177-3AD203B41FA5}">
                      <a16:colId xmlns:a16="http://schemas.microsoft.com/office/drawing/2014/main" val="702958447"/>
                    </a:ext>
                  </a:extLst>
                </a:gridCol>
                <a:gridCol w="3283760">
                  <a:extLst>
                    <a:ext uri="{9D8B030D-6E8A-4147-A177-3AD203B41FA5}">
                      <a16:colId xmlns:a16="http://schemas.microsoft.com/office/drawing/2014/main" val="22454258"/>
                    </a:ext>
                  </a:extLst>
                </a:gridCol>
              </a:tblGrid>
              <a:tr h="370840">
                <a:tc>
                  <a:txBody>
                    <a:bodyPr/>
                    <a:lstStyle/>
                    <a:p>
                      <a:r>
                        <a:rPr lang="de-DE"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Integration </a:t>
                      </a:r>
                      <a:r>
                        <a:rPr lang="de-DE" sz="1050" b="0" dirty="0" err="1">
                          <a:solidFill>
                            <a:schemeClr val="tx1"/>
                          </a:solidFill>
                          <a:latin typeface="Segoe UI" panose="020B0502040204020203" pitchFamily="34" charset="0"/>
                          <a:ea typeface="Segoe UI" panose="020B0502040204020203" pitchFamily="34" charset="0"/>
                          <a:cs typeface="Segoe UI" panose="020B0502040204020203" pitchFamily="34" charset="0"/>
                        </a:rPr>
                        <a:t>with</a:t>
                      </a:r>
                      <a:r>
                        <a:rPr lang="de-DE"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 </a:t>
                      </a:r>
                      <a:r>
                        <a:rPr lang="de-DE" sz="1050" b="0" dirty="0" err="1">
                          <a:solidFill>
                            <a:schemeClr val="tx1"/>
                          </a:solidFill>
                          <a:latin typeface="Segoe UI" panose="020B0502040204020203" pitchFamily="34" charset="0"/>
                          <a:ea typeface="Segoe UI" panose="020B0502040204020203" pitchFamily="34" charset="0"/>
                          <a:cs typeface="Segoe UI" panose="020B0502040204020203" pitchFamily="34" charset="0"/>
                        </a:rPr>
                        <a:t>Tourism</a:t>
                      </a:r>
                      <a:r>
                        <a:rPr lang="de-DE"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 </a:t>
                      </a:r>
                      <a:r>
                        <a:rPr lang="de-DE" sz="1050" b="0" dirty="0" err="1">
                          <a:solidFill>
                            <a:schemeClr val="tx1"/>
                          </a:solidFill>
                          <a:latin typeface="Segoe UI" panose="020B0502040204020203" pitchFamily="34" charset="0"/>
                          <a:ea typeface="Segoe UI" panose="020B0502040204020203" pitchFamily="34" charset="0"/>
                          <a:cs typeface="Segoe UI" panose="020B0502040204020203" pitchFamily="34" charset="0"/>
                        </a:rPr>
                        <a:t>Strategy</a:t>
                      </a:r>
                      <a:endParaRPr lang="de-DE" sz="1050" b="0" dirty="0">
                        <a:solidFill>
                          <a:schemeClr val="tx1"/>
                        </a:solidFill>
                        <a:latin typeface="Segoe UI" panose="020B0502040204020203" pitchFamily="34" charset="0"/>
                        <a:ea typeface="Segoe UI" panose="020B0502040204020203" pitchFamily="34" charset="0"/>
                        <a:cs typeface="Segoe UI" panose="020B0502040204020203" pitchFamily="34" charset="0"/>
                      </a:endParaRPr>
                    </a:p>
                  </a:txBody>
                  <a:tcPr>
                    <a:lnL w="12700" cmpd="sng">
                      <a:noFill/>
                    </a:lnL>
                    <a:lnR w="6350" cap="flat" cmpd="sng" algn="ctr">
                      <a:solidFill>
                        <a:schemeClr val="tx2"/>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de-DE"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Employability &amp; Transversal Skills</a:t>
                      </a:r>
                    </a:p>
                  </a:txBody>
                  <a:tcPr>
                    <a:lnL w="6350" cap="flat" cmpd="sng" algn="ctr">
                      <a:solidFill>
                        <a:schemeClr val="tx2"/>
                      </a:solidFill>
                      <a:prstDash val="solid"/>
                      <a:round/>
                      <a:headEnd type="none" w="med" len="med"/>
                      <a:tailEnd type="none" w="med" len="med"/>
                    </a:lnL>
                    <a:lnR w="6350" cap="flat" cmpd="sng" algn="ctr">
                      <a:solidFill>
                        <a:schemeClr val="tx2"/>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de-DE"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Sport &amp; Urban Regeneration &amp; Development</a:t>
                      </a:r>
                    </a:p>
                  </a:txBody>
                  <a:tcPr>
                    <a:lnL w="6350" cap="flat" cmpd="sng" algn="ctr">
                      <a:solidFill>
                        <a:schemeClr val="tx2"/>
                      </a:solid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291366205"/>
                  </a:ext>
                </a:extLst>
              </a:tr>
              <a:tr h="370840">
                <a:tc>
                  <a:txBody>
                    <a:bodyPr/>
                    <a:lstStyle/>
                    <a:p>
                      <a:r>
                        <a:rPr lang="de-DE"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Slovenia, </a:t>
                      </a:r>
                      <a:r>
                        <a:rPr lang="de-DE" sz="1050" b="0" dirty="0" err="1">
                          <a:solidFill>
                            <a:schemeClr val="tx1"/>
                          </a:solidFill>
                          <a:latin typeface="Segoe UI" panose="020B0502040204020203" pitchFamily="34" charset="0"/>
                          <a:ea typeface="Segoe UI" panose="020B0502040204020203" pitchFamily="34" charset="0"/>
                          <a:cs typeface="Segoe UI" panose="020B0502040204020203" pitchFamily="34" charset="0"/>
                        </a:rPr>
                        <a:t>Italy</a:t>
                      </a:r>
                      <a:r>
                        <a:rPr lang="de-DE"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 </a:t>
                      </a:r>
                      <a:r>
                        <a:rPr lang="de-DE" sz="1050" b="0" dirty="0" err="1">
                          <a:solidFill>
                            <a:schemeClr val="tx1"/>
                          </a:solidFill>
                          <a:latin typeface="Segoe UI" panose="020B0502040204020203" pitchFamily="34" charset="0"/>
                          <a:ea typeface="Segoe UI" panose="020B0502040204020203" pitchFamily="34" charset="0"/>
                          <a:cs typeface="Segoe UI" panose="020B0502040204020203" pitchFamily="34" charset="0"/>
                        </a:rPr>
                        <a:t>Croatia</a:t>
                      </a:r>
                      <a:endParaRPr lang="de-DE" sz="1050" b="0" dirty="0">
                        <a:solidFill>
                          <a:schemeClr val="tx1"/>
                        </a:solidFill>
                        <a:latin typeface="Segoe UI" panose="020B0502040204020203" pitchFamily="34" charset="0"/>
                        <a:ea typeface="Segoe UI" panose="020B0502040204020203" pitchFamily="34" charset="0"/>
                        <a:cs typeface="Segoe UI" panose="020B0502040204020203" pitchFamily="34" charset="0"/>
                      </a:endParaRPr>
                    </a:p>
                  </a:txBody>
                  <a:tcPr>
                    <a:lnL w="12700" cmpd="sng">
                      <a:noFill/>
                    </a:lnL>
                    <a:lnR w="6350" cap="flat" cmpd="sng" algn="ctr">
                      <a:solidFill>
                        <a:schemeClr val="tx2"/>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de-DE" sz="1050" b="0" dirty="0" err="1">
                          <a:solidFill>
                            <a:schemeClr val="tx1"/>
                          </a:solidFill>
                          <a:latin typeface="Segoe UI" panose="020B0502040204020203" pitchFamily="34" charset="0"/>
                          <a:ea typeface="Segoe UI" panose="020B0502040204020203" pitchFamily="34" charset="0"/>
                          <a:cs typeface="Segoe UI" panose="020B0502040204020203" pitchFamily="34" charset="0"/>
                        </a:rPr>
                        <a:t>Netherlands</a:t>
                      </a:r>
                      <a:r>
                        <a:rPr lang="de-DE"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 Germany; 2010-2013</a:t>
                      </a:r>
                    </a:p>
                  </a:txBody>
                  <a:tcPr>
                    <a:lnL w="6350" cap="flat" cmpd="sng" algn="ctr">
                      <a:solidFill>
                        <a:schemeClr val="tx2"/>
                      </a:solidFill>
                      <a:prstDash val="solid"/>
                      <a:round/>
                      <a:headEnd type="none" w="med" len="med"/>
                      <a:tailEnd type="none" w="med" len="med"/>
                    </a:lnL>
                    <a:lnR w="6350" cap="flat" cmpd="sng" algn="ctr">
                      <a:solidFill>
                        <a:schemeClr val="tx2"/>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de-DE" sz="1050" b="0" dirty="0" err="1">
                          <a:solidFill>
                            <a:schemeClr val="tx1"/>
                          </a:solidFill>
                          <a:latin typeface="Segoe UI" panose="020B0502040204020203" pitchFamily="34" charset="0"/>
                          <a:ea typeface="Segoe UI" panose="020B0502040204020203" pitchFamily="34" charset="0"/>
                          <a:cs typeface="Segoe UI" panose="020B0502040204020203" pitchFamily="34" charset="0"/>
                        </a:rPr>
                        <a:t>Finland</a:t>
                      </a:r>
                      <a:r>
                        <a:rPr lang="de-DE"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 2015-2016;</a:t>
                      </a:r>
                      <a:r>
                        <a:rPr lang="en-US" sz="1050" b="0" noProof="0" dirty="0">
                          <a:solidFill>
                            <a:schemeClr val="tx1"/>
                          </a:solidFill>
                          <a:latin typeface="Segoe UI" panose="020B0502040204020203" pitchFamily="34" charset="0"/>
                          <a:ea typeface="Segoe UI" panose="020B0502040204020203" pitchFamily="34" charset="0"/>
                          <a:cs typeface="Segoe UI" panose="020B0502040204020203" pitchFamily="34" charset="0"/>
                        </a:rPr>
                        <a:t> initially derived from local population</a:t>
                      </a:r>
                    </a:p>
                  </a:txBody>
                  <a:tcPr>
                    <a:lnL w="6350" cap="flat" cmpd="sng" algn="ctr">
                      <a:solidFill>
                        <a:schemeClr val="tx2"/>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67847402"/>
                  </a:ext>
                </a:extLst>
              </a:tr>
              <a:tr h="370840">
                <a:tc>
                  <a:txBody>
                    <a:bodyPr/>
                    <a:lstStyle/>
                    <a:p>
                      <a:r>
                        <a:rPr lang="en-US" sz="1050" b="0" noProof="0" dirty="0">
                          <a:solidFill>
                            <a:schemeClr val="tx1"/>
                          </a:solidFill>
                          <a:latin typeface="Segoe UI" panose="020B0502040204020203" pitchFamily="34" charset="0"/>
                          <a:ea typeface="Segoe UI" panose="020B0502040204020203" pitchFamily="34" charset="0"/>
                          <a:cs typeface="Segoe UI" panose="020B0502040204020203" pitchFamily="34" charset="0"/>
                        </a:rPr>
                        <a:t>Goals (e.g.): promote active tourism, recreation and friendship among peoples and countries</a:t>
                      </a:r>
                    </a:p>
                  </a:txBody>
                  <a:tcPr>
                    <a:lnL w="12700" cmpd="sng">
                      <a:noFill/>
                    </a:lnL>
                    <a:lnR w="6350" cap="flat" cmpd="sng" algn="ctr">
                      <a:solidFill>
                        <a:schemeClr val="tx2"/>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de-DE"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Goals (e.g.): </a:t>
                      </a:r>
                      <a:r>
                        <a:rPr lang="en-US" sz="1050" b="0" noProof="0" dirty="0">
                          <a:solidFill>
                            <a:schemeClr val="tx1"/>
                          </a:solidFill>
                          <a:latin typeface="Segoe UI" panose="020B0502040204020203" pitchFamily="34" charset="0"/>
                          <a:ea typeface="Segoe UI" panose="020B0502040204020203" pitchFamily="34" charset="0"/>
                          <a:cs typeface="Segoe UI" panose="020B0502040204020203" pitchFamily="34" charset="0"/>
                        </a:rPr>
                        <a:t>Improvement of health &amp; creating networks between firms (SME`s) and sports clubs</a:t>
                      </a:r>
                    </a:p>
                  </a:txBody>
                  <a:tcPr>
                    <a:lnL w="6350" cap="flat" cmpd="sng" algn="ctr">
                      <a:solidFill>
                        <a:schemeClr val="tx2"/>
                      </a:solidFill>
                      <a:prstDash val="solid"/>
                      <a:round/>
                      <a:headEnd type="none" w="med" len="med"/>
                      <a:tailEnd type="none" w="med" len="med"/>
                    </a:lnL>
                    <a:lnR w="6350" cap="flat" cmpd="sng" algn="ctr">
                      <a:solidFill>
                        <a:schemeClr val="tx2"/>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de-DE"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Goals (e.g.): </a:t>
                      </a:r>
                      <a:r>
                        <a:rPr lang="en-US" sz="1050" b="0" noProof="0" dirty="0">
                          <a:solidFill>
                            <a:schemeClr val="tx1"/>
                          </a:solidFill>
                          <a:latin typeface="Segoe UI" panose="020B0502040204020203" pitchFamily="34" charset="0"/>
                          <a:ea typeface="Segoe UI" panose="020B0502040204020203" pitchFamily="34" charset="0"/>
                          <a:cs typeface="Segoe UI" panose="020B0502040204020203" pitchFamily="34" charset="0"/>
                        </a:rPr>
                        <a:t>Social development (health, well-</a:t>
                      </a:r>
                      <a:r>
                        <a:rPr lang="en-US" sz="1050" b="0" noProof="0" dirty="0" err="1">
                          <a:solidFill>
                            <a:schemeClr val="tx1"/>
                          </a:solidFill>
                          <a:latin typeface="Segoe UI" panose="020B0502040204020203" pitchFamily="34" charset="0"/>
                          <a:ea typeface="Segoe UI" panose="020B0502040204020203" pitchFamily="34" charset="0"/>
                          <a:cs typeface="Segoe UI" panose="020B0502040204020203" pitchFamily="34" charset="0"/>
                        </a:rPr>
                        <a:t>beeing</a:t>
                      </a:r>
                      <a:r>
                        <a:rPr lang="en-US" sz="1050" b="0" noProof="0" dirty="0">
                          <a:solidFill>
                            <a:schemeClr val="tx1"/>
                          </a:solidFill>
                          <a:latin typeface="Segoe UI" panose="020B0502040204020203" pitchFamily="34" charset="0"/>
                          <a:ea typeface="Segoe UI" panose="020B0502040204020203" pitchFamily="34" charset="0"/>
                          <a:cs typeface="Segoe UI" panose="020B0502040204020203" pitchFamily="34" charset="0"/>
                        </a:rPr>
                        <a:t>), economic development </a:t>
                      </a:r>
                      <a:r>
                        <a:rPr lang="de-DE"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a:t>
                      </a:r>
                      <a:r>
                        <a:rPr lang="en-US"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spend more time and money in town </a:t>
                      </a:r>
                      <a:r>
                        <a:rPr lang="en-US" sz="1050" b="0" dirty="0" err="1">
                          <a:solidFill>
                            <a:schemeClr val="tx1"/>
                          </a:solidFill>
                          <a:latin typeface="Segoe UI" panose="020B0502040204020203" pitchFamily="34" charset="0"/>
                          <a:ea typeface="Segoe UI" panose="020B0502040204020203" pitchFamily="34" charset="0"/>
                          <a:cs typeface="Segoe UI" panose="020B0502040204020203" pitchFamily="34" charset="0"/>
                        </a:rPr>
                        <a:t>centres</a:t>
                      </a:r>
                      <a:r>
                        <a:rPr lang="en-US"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a:t>
                      </a:r>
                      <a:r>
                        <a:rPr lang="de-DE"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 </a:t>
                      </a:r>
                      <a:r>
                        <a:rPr lang="en-US" sz="1050" b="0" noProof="0" dirty="0">
                          <a:solidFill>
                            <a:schemeClr val="tx1"/>
                          </a:solidFill>
                          <a:latin typeface="Segoe UI" panose="020B0502040204020203" pitchFamily="34" charset="0"/>
                          <a:ea typeface="Segoe UI" panose="020B0502040204020203" pitchFamily="34" charset="0"/>
                          <a:cs typeface="Segoe UI" panose="020B0502040204020203" pitchFamily="34" charset="0"/>
                        </a:rPr>
                        <a:t>sustainable development (air quality)</a:t>
                      </a:r>
                    </a:p>
                  </a:txBody>
                  <a:tcPr>
                    <a:lnL w="6350" cap="flat" cmpd="sng" algn="ctr">
                      <a:solidFill>
                        <a:schemeClr val="tx2"/>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70855208"/>
                  </a:ext>
                </a:extLst>
              </a:tr>
              <a:tr h="370840">
                <a:tc>
                  <a:txBody>
                    <a:bodyPr/>
                    <a:lstStyle/>
                    <a:p>
                      <a:r>
                        <a:rPr lang="en-US" sz="1050" b="0" noProof="0" dirty="0">
                          <a:solidFill>
                            <a:schemeClr val="tx1"/>
                          </a:solidFill>
                          <a:latin typeface="Segoe UI" panose="020B0502040204020203" pitchFamily="34" charset="0"/>
                          <a:ea typeface="Segoe UI" panose="020B0502040204020203" pitchFamily="34" charset="0"/>
                          <a:cs typeface="Segoe UI" panose="020B0502040204020203" pitchFamily="34" charset="0"/>
                        </a:rPr>
                        <a:t>Process: Transform former railway line running for 120 km from Trieste in Italy to Poreč in Croatia to create a cycling route; </a:t>
                      </a:r>
                    </a:p>
                  </a:txBody>
                  <a:tcPr>
                    <a:lnL w="12700" cmpd="sng">
                      <a:noFill/>
                    </a:lnL>
                    <a:lnR w="6350" cap="flat" cmpd="sng" algn="ctr">
                      <a:solidFill>
                        <a:schemeClr val="tx2"/>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de-DE" sz="1050" b="0" dirty="0" err="1">
                          <a:solidFill>
                            <a:schemeClr val="tx1"/>
                          </a:solidFill>
                          <a:latin typeface="Segoe UI" panose="020B0502040204020203" pitchFamily="34" charset="0"/>
                          <a:ea typeface="Segoe UI" panose="020B0502040204020203" pitchFamily="34" charset="0"/>
                          <a:cs typeface="Segoe UI" panose="020B0502040204020203" pitchFamily="34" charset="0"/>
                        </a:rPr>
                        <a:t>Process</a:t>
                      </a:r>
                      <a:r>
                        <a:rPr lang="de-DE"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 Check </a:t>
                      </a:r>
                      <a:r>
                        <a:rPr lang="de-DE" sz="1050" b="0" dirty="0" err="1">
                          <a:solidFill>
                            <a:schemeClr val="tx1"/>
                          </a:solidFill>
                          <a:latin typeface="Segoe UI" panose="020B0502040204020203" pitchFamily="34" charset="0"/>
                          <a:ea typeface="Segoe UI" panose="020B0502040204020203" pitchFamily="34" charset="0"/>
                          <a:cs typeface="Segoe UI" panose="020B0502040204020203" pitchFamily="34" charset="0"/>
                        </a:rPr>
                        <a:t>up</a:t>
                      </a:r>
                      <a:r>
                        <a:rPr lang="de-DE"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 </a:t>
                      </a:r>
                      <a:r>
                        <a:rPr lang="en-US"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offering activities in the work place (breaks, </a:t>
                      </a:r>
                      <a:r>
                        <a:rPr lang="en-US" sz="1050" b="0" dirty="0" err="1">
                          <a:solidFill>
                            <a:schemeClr val="tx1"/>
                          </a:solidFill>
                          <a:latin typeface="Segoe UI" panose="020B0502040204020203" pitchFamily="34" charset="0"/>
                          <a:ea typeface="Segoe UI" panose="020B0502040204020203" pitchFamily="34" charset="0"/>
                          <a:cs typeface="Segoe UI" panose="020B0502040204020203" pitchFamily="34" charset="0"/>
                        </a:rPr>
                        <a:t>immed</a:t>
                      </a:r>
                      <a:r>
                        <a:rPr lang="en-US"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 after work), evaluation</a:t>
                      </a:r>
                      <a:endParaRPr lang="de-DE" sz="1050" b="0" dirty="0">
                        <a:solidFill>
                          <a:schemeClr val="tx1"/>
                        </a:solidFill>
                        <a:latin typeface="Segoe UI" panose="020B0502040204020203" pitchFamily="34" charset="0"/>
                        <a:ea typeface="Segoe UI" panose="020B0502040204020203" pitchFamily="34" charset="0"/>
                        <a:cs typeface="Segoe UI" panose="020B0502040204020203" pitchFamily="34" charset="0"/>
                      </a:endParaRPr>
                    </a:p>
                  </a:txBody>
                  <a:tcPr>
                    <a:lnL w="6350" cap="flat" cmpd="sng" algn="ctr">
                      <a:solidFill>
                        <a:schemeClr val="tx2"/>
                      </a:solidFill>
                      <a:prstDash val="solid"/>
                      <a:round/>
                      <a:headEnd type="none" w="med" len="med"/>
                      <a:tailEnd type="none" w="med" len="med"/>
                    </a:lnL>
                    <a:lnR w="6350" cap="flat" cmpd="sng" algn="ctr">
                      <a:solidFill>
                        <a:schemeClr val="tx2"/>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de-DE" sz="1050" b="0" dirty="0" err="1">
                          <a:solidFill>
                            <a:schemeClr val="tx1"/>
                          </a:solidFill>
                          <a:latin typeface="Segoe UI" panose="020B0502040204020203" pitchFamily="34" charset="0"/>
                          <a:ea typeface="Segoe UI" panose="020B0502040204020203" pitchFamily="34" charset="0"/>
                          <a:cs typeface="Segoe UI" panose="020B0502040204020203" pitchFamily="34" charset="0"/>
                        </a:rPr>
                        <a:t>Process</a:t>
                      </a:r>
                      <a:r>
                        <a:rPr lang="de-DE"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 </a:t>
                      </a:r>
                      <a:r>
                        <a:rPr lang="en-US"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rebuilding the existing road network in the town </a:t>
                      </a:r>
                      <a:r>
                        <a:rPr lang="en-US" sz="1050" b="0" dirty="0" err="1">
                          <a:solidFill>
                            <a:schemeClr val="tx1"/>
                          </a:solidFill>
                          <a:latin typeface="Segoe UI" panose="020B0502040204020203" pitchFamily="34" charset="0"/>
                          <a:ea typeface="Segoe UI" panose="020B0502040204020203" pitchFamily="34" charset="0"/>
                          <a:cs typeface="Segoe UI" panose="020B0502040204020203" pitchFamily="34" charset="0"/>
                        </a:rPr>
                        <a:t>centre</a:t>
                      </a:r>
                      <a:r>
                        <a:rPr lang="en-US"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 </a:t>
                      </a:r>
                      <a:r>
                        <a:rPr lang="de-DE"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Steering Group (</a:t>
                      </a:r>
                      <a:r>
                        <a:rPr lang="en-US"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shopkeepers, sport associations, walking/cycling groups, sport-related businesses (e.g. cycle shops) and policymakers)</a:t>
                      </a:r>
                      <a:endParaRPr lang="de-DE" sz="1050" b="0" dirty="0">
                        <a:solidFill>
                          <a:schemeClr val="tx1"/>
                        </a:solidFill>
                        <a:latin typeface="Segoe UI" panose="020B0502040204020203" pitchFamily="34" charset="0"/>
                        <a:ea typeface="Segoe UI" panose="020B0502040204020203" pitchFamily="34" charset="0"/>
                        <a:cs typeface="Segoe UI" panose="020B0502040204020203" pitchFamily="34" charset="0"/>
                      </a:endParaRPr>
                    </a:p>
                  </a:txBody>
                  <a:tcPr>
                    <a:lnL w="6350" cap="flat" cmpd="sng" algn="ctr">
                      <a:solidFill>
                        <a:schemeClr val="tx2"/>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365773577"/>
                  </a:ext>
                </a:extLst>
              </a:tr>
              <a:tr h="370840">
                <a:tc>
                  <a:txBody>
                    <a:bodyPr/>
                    <a:lstStyle/>
                    <a:p>
                      <a:pPr marL="171450" indent="-171450">
                        <a:buFont typeface="Arial" panose="020B0604020202020204" pitchFamily="34" charset="0"/>
                        <a:buChar char="•"/>
                      </a:pPr>
                      <a:r>
                        <a:rPr lang="en-US" sz="1050" b="0" noProof="0" dirty="0">
                          <a:solidFill>
                            <a:schemeClr val="tx1"/>
                          </a:solidFill>
                          <a:latin typeface="Segoe UI" panose="020B0502040204020203" pitchFamily="34" charset="0"/>
                          <a:ea typeface="Segoe UI" panose="020B0502040204020203" pitchFamily="34" charset="0"/>
                          <a:cs typeface="Segoe UI" panose="020B0502040204020203" pitchFamily="34" charset="0"/>
                        </a:rPr>
                        <a:t>Annually 300.000 visitors of facilities, constantly growing (Croatia)</a:t>
                      </a:r>
                    </a:p>
                    <a:p>
                      <a:pPr marL="171450" indent="-171450">
                        <a:buFont typeface="Arial" panose="020B0604020202020204" pitchFamily="34" charset="0"/>
                        <a:buChar char="•"/>
                      </a:pPr>
                      <a:r>
                        <a:rPr lang="en-US" sz="1050" b="0" noProof="0" dirty="0">
                          <a:solidFill>
                            <a:schemeClr val="tx1"/>
                          </a:solidFill>
                          <a:latin typeface="Segoe UI" panose="020B0502040204020203" pitchFamily="34" charset="0"/>
                          <a:ea typeface="Segoe UI" panose="020B0502040204020203" pitchFamily="34" charset="0"/>
                          <a:cs typeface="Segoe UI" panose="020B0502040204020203" pitchFamily="34" charset="0"/>
                        </a:rPr>
                        <a:t>Helped to promote the Istria region as a region of region of heritage, recreation and health</a:t>
                      </a:r>
                    </a:p>
                    <a:p>
                      <a:pPr marL="171450" indent="-171450">
                        <a:buFont typeface="Arial" panose="020B0604020202020204" pitchFamily="34" charset="0"/>
                        <a:buChar char="•"/>
                      </a:pPr>
                      <a:r>
                        <a:rPr lang="en-US" sz="1050" b="0" noProof="0" dirty="0">
                          <a:solidFill>
                            <a:schemeClr val="tx1"/>
                          </a:solidFill>
                          <a:latin typeface="Segoe UI" panose="020B0502040204020203" pitchFamily="34" charset="0"/>
                          <a:ea typeface="Segoe UI" panose="020B0502040204020203" pitchFamily="34" charset="0"/>
                          <a:cs typeface="Segoe UI" panose="020B0502040204020203" pitchFamily="34" charset="0"/>
                        </a:rPr>
                        <a:t>New job opportunities in tourism services (accommodation, restaurants, domestic products, shops, souvenirs)</a:t>
                      </a:r>
                    </a:p>
                  </a:txBody>
                  <a:tcPr>
                    <a:lnL w="12700" cmpd="sng">
                      <a:noFill/>
                    </a:lnL>
                    <a:lnR w="6350" cap="flat" cmpd="sng" algn="ctr">
                      <a:solidFill>
                        <a:schemeClr val="tx2"/>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marL="171450" indent="-171450">
                        <a:buFont typeface="Arial" panose="020B0604020202020204" pitchFamily="34" charset="0"/>
                        <a:buChar char="•"/>
                      </a:pPr>
                      <a:r>
                        <a:rPr lang="en-US" sz="1050" b="0" noProof="0" dirty="0">
                          <a:solidFill>
                            <a:schemeClr val="tx1"/>
                          </a:solidFill>
                          <a:latin typeface="Segoe UI" panose="020B0502040204020203" pitchFamily="34" charset="0"/>
                          <a:ea typeface="Segoe UI" panose="020B0502040204020203" pitchFamily="34" charset="0"/>
                          <a:cs typeface="Segoe UI" panose="020B0502040204020203" pitchFamily="34" charset="0"/>
                        </a:rPr>
                        <a:t>More activity: 47% of </a:t>
                      </a:r>
                      <a:r>
                        <a:rPr lang="en-US" sz="1050" b="0" noProof="0" dirty="0" err="1">
                          <a:solidFill>
                            <a:schemeClr val="tx1"/>
                          </a:solidFill>
                          <a:latin typeface="Segoe UI" panose="020B0502040204020203" pitchFamily="34" charset="0"/>
                          <a:ea typeface="Segoe UI" panose="020B0502040204020203" pitchFamily="34" charset="0"/>
                          <a:cs typeface="Segoe UI" panose="020B0502040204020203" pitchFamily="34" charset="0"/>
                        </a:rPr>
                        <a:t>empl</a:t>
                      </a:r>
                      <a:r>
                        <a:rPr lang="en-US" sz="1050" b="0" noProof="0" dirty="0">
                          <a:solidFill>
                            <a:schemeClr val="tx1"/>
                          </a:solidFill>
                          <a:latin typeface="Segoe UI" panose="020B0502040204020203" pitchFamily="34" charset="0"/>
                          <a:ea typeface="Segoe UI" panose="020B0502040204020203" pitchFamily="34" charset="0"/>
                          <a:cs typeface="Segoe UI" panose="020B0502040204020203" pitchFamily="34" charset="0"/>
                        </a:rPr>
                        <a:t>. are active 2h every day (Germany, 38% before)</a:t>
                      </a:r>
                    </a:p>
                    <a:p>
                      <a:pPr marL="171450" indent="-171450">
                        <a:buFont typeface="Arial" panose="020B0604020202020204" pitchFamily="34" charset="0"/>
                        <a:buChar char="•"/>
                      </a:pPr>
                      <a:r>
                        <a:rPr lang="en-US" sz="1050" b="0" noProof="0" dirty="0">
                          <a:solidFill>
                            <a:schemeClr val="tx1"/>
                          </a:solidFill>
                          <a:latin typeface="Segoe UI" panose="020B0502040204020203" pitchFamily="34" charset="0"/>
                          <a:ea typeface="Segoe UI" panose="020B0502040204020203" pitchFamily="34" charset="0"/>
                          <a:cs typeface="Segoe UI" panose="020B0502040204020203" pitchFamily="34" charset="0"/>
                        </a:rPr>
                        <a:t>Increase in employee satisfaction &amp; Motivation</a:t>
                      </a:r>
                    </a:p>
                    <a:p>
                      <a:pPr marL="171450" indent="-171450">
                        <a:buFont typeface="Arial" panose="020B0604020202020204" pitchFamily="34" charset="0"/>
                        <a:buChar char="•"/>
                      </a:pPr>
                      <a:r>
                        <a:rPr lang="en-US" sz="1050" b="0" noProof="0" dirty="0">
                          <a:solidFill>
                            <a:schemeClr val="tx1"/>
                          </a:solidFill>
                          <a:latin typeface="Segoe UI" panose="020B0502040204020203" pitchFamily="34" charset="0"/>
                          <a:ea typeface="Segoe UI" panose="020B0502040204020203" pitchFamily="34" charset="0"/>
                          <a:cs typeface="Segoe UI" panose="020B0502040204020203" pitchFamily="34" charset="0"/>
                        </a:rPr>
                        <a:t>Improved eating habits – daily fruits (88% in NL, 67% before)</a:t>
                      </a:r>
                    </a:p>
                  </a:txBody>
                  <a:tcPr>
                    <a:lnL w="6350" cap="flat" cmpd="sng" algn="ctr">
                      <a:solidFill>
                        <a:schemeClr val="tx2"/>
                      </a:solidFill>
                      <a:prstDash val="solid"/>
                      <a:round/>
                      <a:headEnd type="none" w="med" len="med"/>
                      <a:tailEnd type="none" w="med" len="med"/>
                    </a:lnL>
                    <a:lnR w="6350" cap="flat" cmpd="sng" algn="ctr">
                      <a:solidFill>
                        <a:schemeClr val="tx2"/>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marL="0" indent="0">
                        <a:buFont typeface="Arial" panose="020B0604020202020204" pitchFamily="34" charset="0"/>
                        <a:buNone/>
                      </a:pPr>
                      <a:r>
                        <a:rPr lang="de-DE"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 Still </a:t>
                      </a:r>
                      <a:r>
                        <a:rPr lang="en-US" sz="1050" b="0" noProof="0" dirty="0">
                          <a:solidFill>
                            <a:schemeClr val="tx1"/>
                          </a:solidFill>
                          <a:latin typeface="Segoe UI" panose="020B0502040204020203" pitchFamily="34" charset="0"/>
                          <a:ea typeface="Segoe UI" panose="020B0502040204020203" pitchFamily="34" charset="0"/>
                          <a:cs typeface="Segoe UI" panose="020B0502040204020203" pitchFamily="34" charset="0"/>
                        </a:rPr>
                        <a:t>ongoing while publication of report</a:t>
                      </a:r>
                    </a:p>
                  </a:txBody>
                  <a:tcPr>
                    <a:lnL w="6350" cap="flat" cmpd="sng" algn="ctr">
                      <a:solidFill>
                        <a:schemeClr val="tx2"/>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273733074"/>
                  </a:ext>
                </a:extLst>
              </a:tr>
            </a:tbl>
          </a:graphicData>
        </a:graphic>
      </p:graphicFrame>
      <p:sp>
        <p:nvSpPr>
          <p:cNvPr id="3" name="Rechteck 2">
            <a:extLst>
              <a:ext uri="{FF2B5EF4-FFF2-40B4-BE49-F238E27FC236}">
                <a16:creationId xmlns:a16="http://schemas.microsoft.com/office/drawing/2014/main" id="{639A232A-C9C8-419D-865A-8B6584D4835B}"/>
              </a:ext>
            </a:extLst>
          </p:cNvPr>
          <p:cNvSpPr/>
          <p:nvPr/>
        </p:nvSpPr>
        <p:spPr>
          <a:xfrm>
            <a:off x="4479847" y="1942679"/>
            <a:ext cx="3862149" cy="386845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Rechteck 13">
            <a:extLst>
              <a:ext uri="{FF2B5EF4-FFF2-40B4-BE49-F238E27FC236}">
                <a16:creationId xmlns:a16="http://schemas.microsoft.com/office/drawing/2014/main" id="{1254BFBE-6989-47C7-86CA-C2D02B7A6BEF}"/>
              </a:ext>
            </a:extLst>
          </p:cNvPr>
          <p:cNvSpPr/>
          <p:nvPr/>
        </p:nvSpPr>
        <p:spPr>
          <a:xfrm>
            <a:off x="8341996" y="1942679"/>
            <a:ext cx="3862149" cy="386845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921539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4" grpId="0" animBg="1"/>
    </p:bldLst>
  </p:timing>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Rechteck 7"/>
          <p:cNvSpPr/>
          <p:nvPr/>
        </p:nvSpPr>
        <p:spPr>
          <a:xfrm>
            <a:off x="420248" y="704389"/>
            <a:ext cx="11466952" cy="707886"/>
          </a:xfrm>
          <a:prstGeom prst="rect">
            <a:avLst/>
          </a:prstGeom>
        </p:spPr>
        <p:txBody>
          <a:bodyPr wrap="square">
            <a:spAutoFit/>
          </a:bodyPr>
          <a:lstStyle/>
          <a:p>
            <a:r>
              <a:rPr lang="en-US" sz="2000" cap="all" dirty="0">
                <a:latin typeface="Segoe UI" panose="020B0502040204020203" pitchFamily="34" charset="0"/>
                <a:ea typeface="Segoe UI" panose="020B0502040204020203" pitchFamily="34" charset="0"/>
                <a:cs typeface="Segoe UI" panose="020B0502040204020203" pitchFamily="34" charset="0"/>
              </a:rPr>
              <a:t>Study on the Contribution of Sport to Regional Development through the Structural Funds</a:t>
            </a:r>
          </a:p>
        </p:txBody>
      </p:sp>
      <p:cxnSp>
        <p:nvCxnSpPr>
          <p:cNvPr id="28" name="Gerader Verbinder 27">
            <a:extLst>
              <a:ext uri="{FF2B5EF4-FFF2-40B4-BE49-F238E27FC236}">
                <a16:creationId xmlns:a16="http://schemas.microsoft.com/office/drawing/2014/main" id="{0B5DF8BB-ACCE-4A4B-A6AE-3917286851E8}"/>
              </a:ext>
            </a:extLst>
          </p:cNvPr>
          <p:cNvCxnSpPr/>
          <p:nvPr/>
        </p:nvCxnSpPr>
        <p:spPr>
          <a:xfrm>
            <a:off x="4479847" y="2235115"/>
            <a:ext cx="3232308" cy="0"/>
          </a:xfrm>
          <a:prstGeom prst="line">
            <a:avLst/>
          </a:prstGeom>
        </p:spPr>
        <p:style>
          <a:lnRef idx="1">
            <a:schemeClr val="dk1"/>
          </a:lnRef>
          <a:fillRef idx="0">
            <a:schemeClr val="dk1"/>
          </a:fillRef>
          <a:effectRef idx="0">
            <a:schemeClr val="dk1"/>
          </a:effectRef>
          <a:fontRef idx="minor">
            <a:schemeClr val="tx1"/>
          </a:fontRef>
        </p:style>
      </p:cxnSp>
      <p:cxnSp>
        <p:nvCxnSpPr>
          <p:cNvPr id="29" name="Gerader Verbinder 28">
            <a:extLst>
              <a:ext uri="{FF2B5EF4-FFF2-40B4-BE49-F238E27FC236}">
                <a16:creationId xmlns:a16="http://schemas.microsoft.com/office/drawing/2014/main" id="{B605E6EF-C960-478D-BC42-22AC2B39302C}"/>
              </a:ext>
            </a:extLst>
          </p:cNvPr>
          <p:cNvCxnSpPr/>
          <p:nvPr/>
        </p:nvCxnSpPr>
        <p:spPr>
          <a:xfrm>
            <a:off x="8443755" y="2235115"/>
            <a:ext cx="3232308" cy="0"/>
          </a:xfrm>
          <a:prstGeom prst="line">
            <a:avLst/>
          </a:prstGeom>
        </p:spPr>
        <p:style>
          <a:lnRef idx="1">
            <a:schemeClr val="dk1"/>
          </a:lnRef>
          <a:fillRef idx="0">
            <a:schemeClr val="dk1"/>
          </a:fillRef>
          <a:effectRef idx="0">
            <a:schemeClr val="dk1"/>
          </a:effectRef>
          <a:fontRef idx="minor">
            <a:schemeClr val="tx1"/>
          </a:fontRef>
        </p:style>
      </p:cxnSp>
      <p:cxnSp>
        <p:nvCxnSpPr>
          <p:cNvPr id="30" name="Gerader Verbinder 29">
            <a:extLst>
              <a:ext uri="{FF2B5EF4-FFF2-40B4-BE49-F238E27FC236}">
                <a16:creationId xmlns:a16="http://schemas.microsoft.com/office/drawing/2014/main" id="{AEDD9454-0790-48C0-85A6-00E94CB331E8}"/>
              </a:ext>
            </a:extLst>
          </p:cNvPr>
          <p:cNvCxnSpPr/>
          <p:nvPr/>
        </p:nvCxnSpPr>
        <p:spPr>
          <a:xfrm>
            <a:off x="524176" y="2235115"/>
            <a:ext cx="3232308" cy="0"/>
          </a:xfrm>
          <a:prstGeom prst="line">
            <a:avLst/>
          </a:prstGeom>
        </p:spPr>
        <p:style>
          <a:lnRef idx="1">
            <a:schemeClr val="dk1"/>
          </a:lnRef>
          <a:fillRef idx="0">
            <a:schemeClr val="dk1"/>
          </a:fillRef>
          <a:effectRef idx="0">
            <a:schemeClr val="dk1"/>
          </a:effectRef>
          <a:fontRef idx="minor">
            <a:schemeClr val="tx1"/>
          </a:fontRef>
        </p:style>
      </p:cxnSp>
      <p:sp>
        <p:nvSpPr>
          <p:cNvPr id="34" name="Textfeld 33">
            <a:extLst>
              <a:ext uri="{FF2B5EF4-FFF2-40B4-BE49-F238E27FC236}">
                <a16:creationId xmlns:a16="http://schemas.microsoft.com/office/drawing/2014/main" id="{77C85CC2-B235-430B-8B5A-44444873B586}"/>
              </a:ext>
            </a:extLst>
          </p:cNvPr>
          <p:cNvSpPr txBox="1"/>
          <p:nvPr/>
        </p:nvSpPr>
        <p:spPr>
          <a:xfrm>
            <a:off x="427525" y="1976513"/>
            <a:ext cx="3165995" cy="276999"/>
          </a:xfrm>
          <a:prstGeom prst="rect">
            <a:avLst/>
          </a:prstGeom>
          <a:noFill/>
        </p:spPr>
        <p:txBody>
          <a:bodyPr wrap="none" rtlCol="0">
            <a:spAutoFit/>
          </a:bodyPr>
          <a:lstStyle/>
          <a:p>
            <a:r>
              <a:rPr lang="en-US" sz="1200" dirty="0">
                <a:latin typeface="Segoe UI" panose="020B0502040204020203" pitchFamily="34" charset="0"/>
                <a:ea typeface="Segoe UI" panose="020B0502040204020203" pitchFamily="34" charset="0"/>
                <a:cs typeface="Segoe UI" panose="020B0502040204020203" pitchFamily="34" charset="0"/>
              </a:rPr>
              <a:t>Case 1: Bike Route of Friendship and Health </a:t>
            </a:r>
          </a:p>
        </p:txBody>
      </p:sp>
      <p:sp>
        <p:nvSpPr>
          <p:cNvPr id="35" name="Textfeld 34">
            <a:extLst>
              <a:ext uri="{FF2B5EF4-FFF2-40B4-BE49-F238E27FC236}">
                <a16:creationId xmlns:a16="http://schemas.microsoft.com/office/drawing/2014/main" id="{27A4B9DC-DC69-4676-B808-9F79F7FE5DD0}"/>
              </a:ext>
            </a:extLst>
          </p:cNvPr>
          <p:cNvSpPr txBox="1"/>
          <p:nvPr/>
        </p:nvSpPr>
        <p:spPr>
          <a:xfrm>
            <a:off x="4394454" y="1977818"/>
            <a:ext cx="1718740" cy="276999"/>
          </a:xfrm>
          <a:prstGeom prst="rect">
            <a:avLst/>
          </a:prstGeom>
          <a:noFill/>
        </p:spPr>
        <p:txBody>
          <a:bodyPr wrap="none" rtlCol="0">
            <a:spAutoFit/>
          </a:bodyPr>
          <a:lstStyle/>
          <a:p>
            <a:r>
              <a:rPr lang="en-US" sz="1200" dirty="0">
                <a:latin typeface="Segoe UI" panose="020B0502040204020203" pitchFamily="34" charset="0"/>
                <a:ea typeface="Segoe UI" panose="020B0502040204020203" pitchFamily="34" charset="0"/>
                <a:cs typeface="Segoe UI" panose="020B0502040204020203" pitchFamily="34" charset="0"/>
              </a:rPr>
              <a:t>Case 2: Fit for Business</a:t>
            </a:r>
          </a:p>
        </p:txBody>
      </p:sp>
      <p:sp>
        <p:nvSpPr>
          <p:cNvPr id="36" name="Textfeld 35">
            <a:extLst>
              <a:ext uri="{FF2B5EF4-FFF2-40B4-BE49-F238E27FC236}">
                <a16:creationId xmlns:a16="http://schemas.microsoft.com/office/drawing/2014/main" id="{FB47CB73-5ADF-432B-AFB4-13CD7F6E3FCF}"/>
              </a:ext>
            </a:extLst>
          </p:cNvPr>
          <p:cNvSpPr txBox="1"/>
          <p:nvPr/>
        </p:nvSpPr>
        <p:spPr>
          <a:xfrm>
            <a:off x="8341996" y="1942679"/>
            <a:ext cx="3805016" cy="276999"/>
          </a:xfrm>
          <a:prstGeom prst="rect">
            <a:avLst/>
          </a:prstGeom>
          <a:noFill/>
        </p:spPr>
        <p:txBody>
          <a:bodyPr wrap="none" rtlCol="0">
            <a:spAutoFit/>
          </a:bodyPr>
          <a:lstStyle/>
          <a:p>
            <a:r>
              <a:rPr lang="en-US" sz="1200" dirty="0">
                <a:latin typeface="Segoe UI" panose="020B0502040204020203" pitchFamily="34" charset="0"/>
                <a:ea typeface="Segoe UI" panose="020B0502040204020203" pitchFamily="34" charset="0"/>
                <a:cs typeface="Segoe UI" panose="020B0502040204020203" pitchFamily="34" charset="0"/>
              </a:rPr>
              <a:t>Case 3: Mikkeli City Centre Walking &amp; Cycling Project </a:t>
            </a:r>
          </a:p>
        </p:txBody>
      </p:sp>
      <p:graphicFrame>
        <p:nvGraphicFramePr>
          <p:cNvPr id="2" name="Tabelle 1">
            <a:extLst>
              <a:ext uri="{FF2B5EF4-FFF2-40B4-BE49-F238E27FC236}">
                <a16:creationId xmlns:a16="http://schemas.microsoft.com/office/drawing/2014/main" id="{E89291C0-2F19-4C62-92B3-5FADC2E91C7D}"/>
              </a:ext>
            </a:extLst>
          </p:cNvPr>
          <p:cNvGraphicFramePr>
            <a:graphicFrameLocks noGrp="1"/>
          </p:cNvGraphicFramePr>
          <p:nvPr/>
        </p:nvGraphicFramePr>
        <p:xfrm>
          <a:off x="460280" y="2437032"/>
          <a:ext cx="11291748" cy="3296920"/>
        </p:xfrm>
        <a:graphic>
          <a:graphicData uri="http://schemas.openxmlformats.org/drawingml/2006/table">
            <a:tbl>
              <a:tblPr firstRow="1" bandRow="1">
                <a:tableStyleId>{5C22544A-7EE6-4342-B048-85BDC9FD1C3A}</a:tableStyleId>
              </a:tblPr>
              <a:tblGrid>
                <a:gridCol w="4050836">
                  <a:extLst>
                    <a:ext uri="{9D8B030D-6E8A-4147-A177-3AD203B41FA5}">
                      <a16:colId xmlns:a16="http://schemas.microsoft.com/office/drawing/2014/main" val="1850938158"/>
                    </a:ext>
                  </a:extLst>
                </a:gridCol>
                <a:gridCol w="3957152">
                  <a:extLst>
                    <a:ext uri="{9D8B030D-6E8A-4147-A177-3AD203B41FA5}">
                      <a16:colId xmlns:a16="http://schemas.microsoft.com/office/drawing/2014/main" val="702958447"/>
                    </a:ext>
                  </a:extLst>
                </a:gridCol>
                <a:gridCol w="3283760">
                  <a:extLst>
                    <a:ext uri="{9D8B030D-6E8A-4147-A177-3AD203B41FA5}">
                      <a16:colId xmlns:a16="http://schemas.microsoft.com/office/drawing/2014/main" val="22454258"/>
                    </a:ext>
                  </a:extLst>
                </a:gridCol>
              </a:tblGrid>
              <a:tr h="370840">
                <a:tc>
                  <a:txBody>
                    <a:bodyPr/>
                    <a:lstStyle/>
                    <a:p>
                      <a:r>
                        <a:rPr lang="de-DE"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Integration </a:t>
                      </a:r>
                      <a:r>
                        <a:rPr lang="de-DE" sz="1050" b="0" dirty="0" err="1">
                          <a:solidFill>
                            <a:schemeClr val="tx1"/>
                          </a:solidFill>
                          <a:latin typeface="Segoe UI" panose="020B0502040204020203" pitchFamily="34" charset="0"/>
                          <a:ea typeface="Segoe UI" panose="020B0502040204020203" pitchFamily="34" charset="0"/>
                          <a:cs typeface="Segoe UI" panose="020B0502040204020203" pitchFamily="34" charset="0"/>
                        </a:rPr>
                        <a:t>with</a:t>
                      </a:r>
                      <a:r>
                        <a:rPr lang="de-DE"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 </a:t>
                      </a:r>
                      <a:r>
                        <a:rPr lang="de-DE" sz="1050" b="0" dirty="0" err="1">
                          <a:solidFill>
                            <a:schemeClr val="tx1"/>
                          </a:solidFill>
                          <a:latin typeface="Segoe UI" panose="020B0502040204020203" pitchFamily="34" charset="0"/>
                          <a:ea typeface="Segoe UI" panose="020B0502040204020203" pitchFamily="34" charset="0"/>
                          <a:cs typeface="Segoe UI" panose="020B0502040204020203" pitchFamily="34" charset="0"/>
                        </a:rPr>
                        <a:t>Tourism</a:t>
                      </a:r>
                      <a:r>
                        <a:rPr lang="de-DE"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 </a:t>
                      </a:r>
                      <a:r>
                        <a:rPr lang="de-DE" sz="1050" b="0" dirty="0" err="1">
                          <a:solidFill>
                            <a:schemeClr val="tx1"/>
                          </a:solidFill>
                          <a:latin typeface="Segoe UI" panose="020B0502040204020203" pitchFamily="34" charset="0"/>
                          <a:ea typeface="Segoe UI" panose="020B0502040204020203" pitchFamily="34" charset="0"/>
                          <a:cs typeface="Segoe UI" panose="020B0502040204020203" pitchFamily="34" charset="0"/>
                        </a:rPr>
                        <a:t>Strategy</a:t>
                      </a:r>
                      <a:endParaRPr lang="de-DE" sz="1050" b="0" dirty="0">
                        <a:solidFill>
                          <a:schemeClr val="tx1"/>
                        </a:solidFill>
                        <a:latin typeface="Segoe UI" panose="020B0502040204020203" pitchFamily="34" charset="0"/>
                        <a:ea typeface="Segoe UI" panose="020B0502040204020203" pitchFamily="34" charset="0"/>
                        <a:cs typeface="Segoe UI" panose="020B0502040204020203" pitchFamily="34" charset="0"/>
                      </a:endParaRPr>
                    </a:p>
                  </a:txBody>
                  <a:tcPr>
                    <a:lnL w="12700" cmpd="sng">
                      <a:noFill/>
                    </a:lnL>
                    <a:lnR w="6350" cap="flat" cmpd="sng" algn="ctr">
                      <a:solidFill>
                        <a:schemeClr val="tx2"/>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de-DE"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Employability &amp; Transversal Skills</a:t>
                      </a:r>
                    </a:p>
                  </a:txBody>
                  <a:tcPr>
                    <a:lnL w="6350" cap="flat" cmpd="sng" algn="ctr">
                      <a:solidFill>
                        <a:schemeClr val="tx2"/>
                      </a:solidFill>
                      <a:prstDash val="solid"/>
                      <a:round/>
                      <a:headEnd type="none" w="med" len="med"/>
                      <a:tailEnd type="none" w="med" len="med"/>
                    </a:lnL>
                    <a:lnR w="6350" cap="flat" cmpd="sng" algn="ctr">
                      <a:solidFill>
                        <a:schemeClr val="tx2"/>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de-DE"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Sport &amp; Urban Regeneration &amp; Development</a:t>
                      </a:r>
                    </a:p>
                  </a:txBody>
                  <a:tcPr>
                    <a:lnL w="6350" cap="flat" cmpd="sng" algn="ctr">
                      <a:solidFill>
                        <a:schemeClr val="tx2"/>
                      </a:solid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291366205"/>
                  </a:ext>
                </a:extLst>
              </a:tr>
              <a:tr h="370840">
                <a:tc>
                  <a:txBody>
                    <a:bodyPr/>
                    <a:lstStyle/>
                    <a:p>
                      <a:r>
                        <a:rPr lang="de-DE"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Slovenia, </a:t>
                      </a:r>
                      <a:r>
                        <a:rPr lang="de-DE" sz="1050" b="0" dirty="0" err="1">
                          <a:solidFill>
                            <a:schemeClr val="tx1"/>
                          </a:solidFill>
                          <a:latin typeface="Segoe UI" panose="020B0502040204020203" pitchFamily="34" charset="0"/>
                          <a:ea typeface="Segoe UI" panose="020B0502040204020203" pitchFamily="34" charset="0"/>
                          <a:cs typeface="Segoe UI" panose="020B0502040204020203" pitchFamily="34" charset="0"/>
                        </a:rPr>
                        <a:t>Italy</a:t>
                      </a:r>
                      <a:r>
                        <a:rPr lang="de-DE"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 </a:t>
                      </a:r>
                      <a:r>
                        <a:rPr lang="de-DE" sz="1050" b="0" dirty="0" err="1">
                          <a:solidFill>
                            <a:schemeClr val="tx1"/>
                          </a:solidFill>
                          <a:latin typeface="Segoe UI" panose="020B0502040204020203" pitchFamily="34" charset="0"/>
                          <a:ea typeface="Segoe UI" panose="020B0502040204020203" pitchFamily="34" charset="0"/>
                          <a:cs typeface="Segoe UI" panose="020B0502040204020203" pitchFamily="34" charset="0"/>
                        </a:rPr>
                        <a:t>Croatia</a:t>
                      </a:r>
                      <a:endParaRPr lang="de-DE" sz="1050" b="0" dirty="0">
                        <a:solidFill>
                          <a:schemeClr val="tx1"/>
                        </a:solidFill>
                        <a:latin typeface="Segoe UI" panose="020B0502040204020203" pitchFamily="34" charset="0"/>
                        <a:ea typeface="Segoe UI" panose="020B0502040204020203" pitchFamily="34" charset="0"/>
                        <a:cs typeface="Segoe UI" panose="020B0502040204020203" pitchFamily="34" charset="0"/>
                      </a:endParaRPr>
                    </a:p>
                  </a:txBody>
                  <a:tcPr>
                    <a:lnL w="12700" cmpd="sng">
                      <a:noFill/>
                    </a:lnL>
                    <a:lnR w="6350" cap="flat" cmpd="sng" algn="ctr">
                      <a:solidFill>
                        <a:schemeClr val="tx2"/>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de-DE" sz="1050" b="0" dirty="0" err="1">
                          <a:solidFill>
                            <a:schemeClr val="tx1"/>
                          </a:solidFill>
                          <a:latin typeface="Segoe UI" panose="020B0502040204020203" pitchFamily="34" charset="0"/>
                          <a:ea typeface="Segoe UI" panose="020B0502040204020203" pitchFamily="34" charset="0"/>
                          <a:cs typeface="Segoe UI" panose="020B0502040204020203" pitchFamily="34" charset="0"/>
                        </a:rPr>
                        <a:t>Netherlands</a:t>
                      </a:r>
                      <a:r>
                        <a:rPr lang="de-DE"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 Germany; 2010-2013</a:t>
                      </a:r>
                    </a:p>
                  </a:txBody>
                  <a:tcPr>
                    <a:lnL w="6350" cap="flat" cmpd="sng" algn="ctr">
                      <a:solidFill>
                        <a:schemeClr val="tx2"/>
                      </a:solidFill>
                      <a:prstDash val="solid"/>
                      <a:round/>
                      <a:headEnd type="none" w="med" len="med"/>
                      <a:tailEnd type="none" w="med" len="med"/>
                    </a:lnL>
                    <a:lnR w="6350" cap="flat" cmpd="sng" algn="ctr">
                      <a:solidFill>
                        <a:schemeClr val="tx2"/>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de-DE" sz="1050" b="0" dirty="0" err="1">
                          <a:solidFill>
                            <a:schemeClr val="tx1"/>
                          </a:solidFill>
                          <a:latin typeface="Segoe UI" panose="020B0502040204020203" pitchFamily="34" charset="0"/>
                          <a:ea typeface="Segoe UI" panose="020B0502040204020203" pitchFamily="34" charset="0"/>
                          <a:cs typeface="Segoe UI" panose="020B0502040204020203" pitchFamily="34" charset="0"/>
                        </a:rPr>
                        <a:t>Finland</a:t>
                      </a:r>
                      <a:r>
                        <a:rPr lang="de-DE"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 2015-2016;</a:t>
                      </a:r>
                      <a:r>
                        <a:rPr lang="en-US" sz="1050" b="0" noProof="0" dirty="0">
                          <a:solidFill>
                            <a:schemeClr val="tx1"/>
                          </a:solidFill>
                          <a:latin typeface="Segoe UI" panose="020B0502040204020203" pitchFamily="34" charset="0"/>
                          <a:ea typeface="Segoe UI" panose="020B0502040204020203" pitchFamily="34" charset="0"/>
                          <a:cs typeface="Segoe UI" panose="020B0502040204020203" pitchFamily="34" charset="0"/>
                        </a:rPr>
                        <a:t> initially derived from local population</a:t>
                      </a:r>
                    </a:p>
                  </a:txBody>
                  <a:tcPr>
                    <a:lnL w="6350" cap="flat" cmpd="sng" algn="ctr">
                      <a:solidFill>
                        <a:schemeClr val="tx2"/>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67847402"/>
                  </a:ext>
                </a:extLst>
              </a:tr>
              <a:tr h="370840">
                <a:tc>
                  <a:txBody>
                    <a:bodyPr/>
                    <a:lstStyle/>
                    <a:p>
                      <a:r>
                        <a:rPr lang="en-US" sz="1050" b="0" noProof="0" dirty="0">
                          <a:solidFill>
                            <a:schemeClr val="tx1"/>
                          </a:solidFill>
                          <a:latin typeface="Segoe UI" panose="020B0502040204020203" pitchFamily="34" charset="0"/>
                          <a:ea typeface="Segoe UI" panose="020B0502040204020203" pitchFamily="34" charset="0"/>
                          <a:cs typeface="Segoe UI" panose="020B0502040204020203" pitchFamily="34" charset="0"/>
                        </a:rPr>
                        <a:t>Goals (e.g.): promote active tourism, recreation and friendship among peoples and countries</a:t>
                      </a:r>
                    </a:p>
                  </a:txBody>
                  <a:tcPr>
                    <a:lnL w="12700" cmpd="sng">
                      <a:noFill/>
                    </a:lnL>
                    <a:lnR w="6350" cap="flat" cmpd="sng" algn="ctr">
                      <a:solidFill>
                        <a:schemeClr val="tx2"/>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de-DE"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Goals (e.g.): </a:t>
                      </a:r>
                      <a:r>
                        <a:rPr lang="en-US" sz="1050" b="0" noProof="0" dirty="0">
                          <a:solidFill>
                            <a:schemeClr val="tx1"/>
                          </a:solidFill>
                          <a:latin typeface="Segoe UI" panose="020B0502040204020203" pitchFamily="34" charset="0"/>
                          <a:ea typeface="Segoe UI" panose="020B0502040204020203" pitchFamily="34" charset="0"/>
                          <a:cs typeface="Segoe UI" panose="020B0502040204020203" pitchFamily="34" charset="0"/>
                        </a:rPr>
                        <a:t>Improvement of health &amp; creating networks between firms (SME`s) and sports clubs</a:t>
                      </a:r>
                    </a:p>
                  </a:txBody>
                  <a:tcPr>
                    <a:lnL w="6350" cap="flat" cmpd="sng" algn="ctr">
                      <a:solidFill>
                        <a:schemeClr val="tx2"/>
                      </a:solidFill>
                      <a:prstDash val="solid"/>
                      <a:round/>
                      <a:headEnd type="none" w="med" len="med"/>
                      <a:tailEnd type="none" w="med" len="med"/>
                    </a:lnL>
                    <a:lnR w="6350" cap="flat" cmpd="sng" algn="ctr">
                      <a:solidFill>
                        <a:schemeClr val="tx2"/>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de-DE"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Goals (e.g.): </a:t>
                      </a:r>
                      <a:r>
                        <a:rPr lang="en-US" sz="1050" b="0" noProof="0" dirty="0">
                          <a:solidFill>
                            <a:schemeClr val="tx1"/>
                          </a:solidFill>
                          <a:latin typeface="Segoe UI" panose="020B0502040204020203" pitchFamily="34" charset="0"/>
                          <a:ea typeface="Segoe UI" panose="020B0502040204020203" pitchFamily="34" charset="0"/>
                          <a:cs typeface="Segoe UI" panose="020B0502040204020203" pitchFamily="34" charset="0"/>
                        </a:rPr>
                        <a:t>Social development (health, well-</a:t>
                      </a:r>
                      <a:r>
                        <a:rPr lang="en-US" sz="1050" b="0" noProof="0" dirty="0" err="1">
                          <a:solidFill>
                            <a:schemeClr val="tx1"/>
                          </a:solidFill>
                          <a:latin typeface="Segoe UI" panose="020B0502040204020203" pitchFamily="34" charset="0"/>
                          <a:ea typeface="Segoe UI" panose="020B0502040204020203" pitchFamily="34" charset="0"/>
                          <a:cs typeface="Segoe UI" panose="020B0502040204020203" pitchFamily="34" charset="0"/>
                        </a:rPr>
                        <a:t>beeing</a:t>
                      </a:r>
                      <a:r>
                        <a:rPr lang="en-US" sz="1050" b="0" noProof="0" dirty="0">
                          <a:solidFill>
                            <a:schemeClr val="tx1"/>
                          </a:solidFill>
                          <a:latin typeface="Segoe UI" panose="020B0502040204020203" pitchFamily="34" charset="0"/>
                          <a:ea typeface="Segoe UI" panose="020B0502040204020203" pitchFamily="34" charset="0"/>
                          <a:cs typeface="Segoe UI" panose="020B0502040204020203" pitchFamily="34" charset="0"/>
                        </a:rPr>
                        <a:t>), economic development </a:t>
                      </a:r>
                      <a:r>
                        <a:rPr lang="de-DE"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a:t>
                      </a:r>
                      <a:r>
                        <a:rPr lang="en-US"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spend more time and money in town </a:t>
                      </a:r>
                      <a:r>
                        <a:rPr lang="en-US" sz="1050" b="0" dirty="0" err="1">
                          <a:solidFill>
                            <a:schemeClr val="tx1"/>
                          </a:solidFill>
                          <a:latin typeface="Segoe UI" panose="020B0502040204020203" pitchFamily="34" charset="0"/>
                          <a:ea typeface="Segoe UI" panose="020B0502040204020203" pitchFamily="34" charset="0"/>
                          <a:cs typeface="Segoe UI" panose="020B0502040204020203" pitchFamily="34" charset="0"/>
                        </a:rPr>
                        <a:t>centres</a:t>
                      </a:r>
                      <a:r>
                        <a:rPr lang="en-US"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a:t>
                      </a:r>
                      <a:r>
                        <a:rPr lang="de-DE"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 </a:t>
                      </a:r>
                      <a:r>
                        <a:rPr lang="en-US" sz="1050" b="0" noProof="0" dirty="0">
                          <a:solidFill>
                            <a:schemeClr val="tx1"/>
                          </a:solidFill>
                          <a:latin typeface="Segoe UI" panose="020B0502040204020203" pitchFamily="34" charset="0"/>
                          <a:ea typeface="Segoe UI" panose="020B0502040204020203" pitchFamily="34" charset="0"/>
                          <a:cs typeface="Segoe UI" panose="020B0502040204020203" pitchFamily="34" charset="0"/>
                        </a:rPr>
                        <a:t>sustainable development (air quality)</a:t>
                      </a:r>
                    </a:p>
                  </a:txBody>
                  <a:tcPr>
                    <a:lnL w="6350" cap="flat" cmpd="sng" algn="ctr">
                      <a:solidFill>
                        <a:schemeClr val="tx2"/>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70855208"/>
                  </a:ext>
                </a:extLst>
              </a:tr>
              <a:tr h="370840">
                <a:tc>
                  <a:txBody>
                    <a:bodyPr/>
                    <a:lstStyle/>
                    <a:p>
                      <a:r>
                        <a:rPr lang="en-US" sz="1050" b="0" noProof="0" dirty="0">
                          <a:solidFill>
                            <a:schemeClr val="tx1"/>
                          </a:solidFill>
                          <a:latin typeface="Segoe UI" panose="020B0502040204020203" pitchFamily="34" charset="0"/>
                          <a:ea typeface="Segoe UI" panose="020B0502040204020203" pitchFamily="34" charset="0"/>
                          <a:cs typeface="Segoe UI" panose="020B0502040204020203" pitchFamily="34" charset="0"/>
                        </a:rPr>
                        <a:t>Process: Transform former railway line running for 120 km from Trieste in Italy to Poreč in Croatia to create a cycling route; </a:t>
                      </a:r>
                    </a:p>
                  </a:txBody>
                  <a:tcPr>
                    <a:lnL w="12700" cmpd="sng">
                      <a:noFill/>
                    </a:lnL>
                    <a:lnR w="6350" cap="flat" cmpd="sng" algn="ctr">
                      <a:solidFill>
                        <a:schemeClr val="tx2"/>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de-DE" sz="1050" b="0" dirty="0" err="1">
                          <a:solidFill>
                            <a:schemeClr val="tx1"/>
                          </a:solidFill>
                          <a:latin typeface="Segoe UI" panose="020B0502040204020203" pitchFamily="34" charset="0"/>
                          <a:ea typeface="Segoe UI" panose="020B0502040204020203" pitchFamily="34" charset="0"/>
                          <a:cs typeface="Segoe UI" panose="020B0502040204020203" pitchFamily="34" charset="0"/>
                        </a:rPr>
                        <a:t>Process</a:t>
                      </a:r>
                      <a:r>
                        <a:rPr lang="de-DE"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 Check </a:t>
                      </a:r>
                      <a:r>
                        <a:rPr lang="de-DE" sz="1050" b="0" dirty="0" err="1">
                          <a:solidFill>
                            <a:schemeClr val="tx1"/>
                          </a:solidFill>
                          <a:latin typeface="Segoe UI" panose="020B0502040204020203" pitchFamily="34" charset="0"/>
                          <a:ea typeface="Segoe UI" panose="020B0502040204020203" pitchFamily="34" charset="0"/>
                          <a:cs typeface="Segoe UI" panose="020B0502040204020203" pitchFamily="34" charset="0"/>
                        </a:rPr>
                        <a:t>up</a:t>
                      </a:r>
                      <a:r>
                        <a:rPr lang="de-DE"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 </a:t>
                      </a:r>
                      <a:r>
                        <a:rPr lang="en-US"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offering activities in the work place (breaks, </a:t>
                      </a:r>
                      <a:r>
                        <a:rPr lang="en-US" sz="1050" b="0" dirty="0" err="1">
                          <a:solidFill>
                            <a:schemeClr val="tx1"/>
                          </a:solidFill>
                          <a:latin typeface="Segoe UI" panose="020B0502040204020203" pitchFamily="34" charset="0"/>
                          <a:ea typeface="Segoe UI" panose="020B0502040204020203" pitchFamily="34" charset="0"/>
                          <a:cs typeface="Segoe UI" panose="020B0502040204020203" pitchFamily="34" charset="0"/>
                        </a:rPr>
                        <a:t>immed</a:t>
                      </a:r>
                      <a:r>
                        <a:rPr lang="en-US"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 after work), evaluation</a:t>
                      </a:r>
                      <a:endParaRPr lang="de-DE" sz="1050" b="0" dirty="0">
                        <a:solidFill>
                          <a:schemeClr val="tx1"/>
                        </a:solidFill>
                        <a:latin typeface="Segoe UI" panose="020B0502040204020203" pitchFamily="34" charset="0"/>
                        <a:ea typeface="Segoe UI" panose="020B0502040204020203" pitchFamily="34" charset="0"/>
                        <a:cs typeface="Segoe UI" panose="020B0502040204020203" pitchFamily="34" charset="0"/>
                      </a:endParaRPr>
                    </a:p>
                  </a:txBody>
                  <a:tcPr>
                    <a:lnL w="6350" cap="flat" cmpd="sng" algn="ctr">
                      <a:solidFill>
                        <a:schemeClr val="tx2"/>
                      </a:solidFill>
                      <a:prstDash val="solid"/>
                      <a:round/>
                      <a:headEnd type="none" w="med" len="med"/>
                      <a:tailEnd type="none" w="med" len="med"/>
                    </a:lnL>
                    <a:lnR w="6350" cap="flat" cmpd="sng" algn="ctr">
                      <a:solidFill>
                        <a:schemeClr val="tx2"/>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de-DE" sz="1050" b="0" dirty="0" err="1">
                          <a:solidFill>
                            <a:schemeClr val="tx1"/>
                          </a:solidFill>
                          <a:latin typeface="Segoe UI" panose="020B0502040204020203" pitchFamily="34" charset="0"/>
                          <a:ea typeface="Segoe UI" panose="020B0502040204020203" pitchFamily="34" charset="0"/>
                          <a:cs typeface="Segoe UI" panose="020B0502040204020203" pitchFamily="34" charset="0"/>
                        </a:rPr>
                        <a:t>Process</a:t>
                      </a:r>
                      <a:r>
                        <a:rPr lang="de-DE"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 </a:t>
                      </a:r>
                      <a:r>
                        <a:rPr lang="en-US"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rebuilding the existing road network in the town </a:t>
                      </a:r>
                      <a:r>
                        <a:rPr lang="en-US" sz="1050" b="0" dirty="0" err="1">
                          <a:solidFill>
                            <a:schemeClr val="tx1"/>
                          </a:solidFill>
                          <a:latin typeface="Segoe UI" panose="020B0502040204020203" pitchFamily="34" charset="0"/>
                          <a:ea typeface="Segoe UI" panose="020B0502040204020203" pitchFamily="34" charset="0"/>
                          <a:cs typeface="Segoe UI" panose="020B0502040204020203" pitchFamily="34" charset="0"/>
                        </a:rPr>
                        <a:t>centre</a:t>
                      </a:r>
                      <a:r>
                        <a:rPr lang="en-US"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 </a:t>
                      </a:r>
                      <a:r>
                        <a:rPr lang="de-DE"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Steering Group (</a:t>
                      </a:r>
                      <a:r>
                        <a:rPr lang="en-US"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shopkeepers, sport associations, walking/cycling groups, sport-related businesses (e.g. cycle shops) and policymakers)</a:t>
                      </a:r>
                      <a:endParaRPr lang="de-DE" sz="1050" b="0" dirty="0">
                        <a:solidFill>
                          <a:schemeClr val="tx1"/>
                        </a:solidFill>
                        <a:latin typeface="Segoe UI" panose="020B0502040204020203" pitchFamily="34" charset="0"/>
                        <a:ea typeface="Segoe UI" panose="020B0502040204020203" pitchFamily="34" charset="0"/>
                        <a:cs typeface="Segoe UI" panose="020B0502040204020203" pitchFamily="34" charset="0"/>
                      </a:endParaRPr>
                    </a:p>
                  </a:txBody>
                  <a:tcPr>
                    <a:lnL w="6350" cap="flat" cmpd="sng" algn="ctr">
                      <a:solidFill>
                        <a:schemeClr val="tx2"/>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365773577"/>
                  </a:ext>
                </a:extLst>
              </a:tr>
              <a:tr h="370840">
                <a:tc>
                  <a:txBody>
                    <a:bodyPr/>
                    <a:lstStyle/>
                    <a:p>
                      <a:pPr marL="171450" indent="-171450">
                        <a:buFont typeface="Arial" panose="020B0604020202020204" pitchFamily="34" charset="0"/>
                        <a:buChar char="•"/>
                      </a:pPr>
                      <a:r>
                        <a:rPr lang="en-US" sz="1050" b="0" noProof="0" dirty="0">
                          <a:solidFill>
                            <a:schemeClr val="tx1"/>
                          </a:solidFill>
                          <a:latin typeface="Segoe UI" panose="020B0502040204020203" pitchFamily="34" charset="0"/>
                          <a:ea typeface="Segoe UI" panose="020B0502040204020203" pitchFamily="34" charset="0"/>
                          <a:cs typeface="Segoe UI" panose="020B0502040204020203" pitchFamily="34" charset="0"/>
                        </a:rPr>
                        <a:t>Annually 300.000 visitors of facilities, constantly growing (Croatia)</a:t>
                      </a:r>
                    </a:p>
                    <a:p>
                      <a:pPr marL="171450" indent="-171450">
                        <a:buFont typeface="Arial" panose="020B0604020202020204" pitchFamily="34" charset="0"/>
                        <a:buChar char="•"/>
                      </a:pPr>
                      <a:r>
                        <a:rPr lang="en-US" sz="1050" b="0" noProof="0" dirty="0">
                          <a:solidFill>
                            <a:schemeClr val="tx1"/>
                          </a:solidFill>
                          <a:latin typeface="Segoe UI" panose="020B0502040204020203" pitchFamily="34" charset="0"/>
                          <a:ea typeface="Segoe UI" panose="020B0502040204020203" pitchFamily="34" charset="0"/>
                          <a:cs typeface="Segoe UI" panose="020B0502040204020203" pitchFamily="34" charset="0"/>
                        </a:rPr>
                        <a:t>Helped to promote the Istria region as a region of region of heritage, recreation and health</a:t>
                      </a:r>
                    </a:p>
                    <a:p>
                      <a:pPr marL="171450" indent="-171450">
                        <a:buFont typeface="Arial" panose="020B0604020202020204" pitchFamily="34" charset="0"/>
                        <a:buChar char="•"/>
                      </a:pPr>
                      <a:r>
                        <a:rPr lang="en-US" sz="1050" b="0" noProof="0" dirty="0">
                          <a:solidFill>
                            <a:schemeClr val="tx1"/>
                          </a:solidFill>
                          <a:latin typeface="Segoe UI" panose="020B0502040204020203" pitchFamily="34" charset="0"/>
                          <a:ea typeface="Segoe UI" panose="020B0502040204020203" pitchFamily="34" charset="0"/>
                          <a:cs typeface="Segoe UI" panose="020B0502040204020203" pitchFamily="34" charset="0"/>
                        </a:rPr>
                        <a:t>New job opportunities in tourism services (accommodation, restaurants, domestic products, shops, souvenirs)</a:t>
                      </a:r>
                    </a:p>
                  </a:txBody>
                  <a:tcPr>
                    <a:lnL w="12700" cmpd="sng">
                      <a:noFill/>
                    </a:lnL>
                    <a:lnR w="6350" cap="flat" cmpd="sng" algn="ctr">
                      <a:solidFill>
                        <a:schemeClr val="tx2"/>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marL="171450" indent="-171450">
                        <a:buFont typeface="Arial" panose="020B0604020202020204" pitchFamily="34" charset="0"/>
                        <a:buChar char="•"/>
                      </a:pPr>
                      <a:r>
                        <a:rPr lang="en-US" sz="1050" b="0" noProof="0" dirty="0">
                          <a:solidFill>
                            <a:schemeClr val="tx1"/>
                          </a:solidFill>
                          <a:latin typeface="Segoe UI" panose="020B0502040204020203" pitchFamily="34" charset="0"/>
                          <a:ea typeface="Segoe UI" panose="020B0502040204020203" pitchFamily="34" charset="0"/>
                          <a:cs typeface="Segoe UI" panose="020B0502040204020203" pitchFamily="34" charset="0"/>
                        </a:rPr>
                        <a:t>More activity: 47% of </a:t>
                      </a:r>
                      <a:r>
                        <a:rPr lang="en-US" sz="1050" b="0" noProof="0" dirty="0" err="1">
                          <a:solidFill>
                            <a:schemeClr val="tx1"/>
                          </a:solidFill>
                          <a:latin typeface="Segoe UI" panose="020B0502040204020203" pitchFamily="34" charset="0"/>
                          <a:ea typeface="Segoe UI" panose="020B0502040204020203" pitchFamily="34" charset="0"/>
                          <a:cs typeface="Segoe UI" panose="020B0502040204020203" pitchFamily="34" charset="0"/>
                        </a:rPr>
                        <a:t>empl</a:t>
                      </a:r>
                      <a:r>
                        <a:rPr lang="en-US" sz="1050" b="0" noProof="0" dirty="0">
                          <a:solidFill>
                            <a:schemeClr val="tx1"/>
                          </a:solidFill>
                          <a:latin typeface="Segoe UI" panose="020B0502040204020203" pitchFamily="34" charset="0"/>
                          <a:ea typeface="Segoe UI" panose="020B0502040204020203" pitchFamily="34" charset="0"/>
                          <a:cs typeface="Segoe UI" panose="020B0502040204020203" pitchFamily="34" charset="0"/>
                        </a:rPr>
                        <a:t>. are active 2h every day (Germany, 38% before)</a:t>
                      </a:r>
                    </a:p>
                    <a:p>
                      <a:pPr marL="171450" indent="-171450">
                        <a:buFont typeface="Arial" panose="020B0604020202020204" pitchFamily="34" charset="0"/>
                        <a:buChar char="•"/>
                      </a:pPr>
                      <a:r>
                        <a:rPr lang="en-US" sz="1050" b="0" noProof="0" dirty="0">
                          <a:solidFill>
                            <a:schemeClr val="tx1"/>
                          </a:solidFill>
                          <a:latin typeface="Segoe UI" panose="020B0502040204020203" pitchFamily="34" charset="0"/>
                          <a:ea typeface="Segoe UI" panose="020B0502040204020203" pitchFamily="34" charset="0"/>
                          <a:cs typeface="Segoe UI" panose="020B0502040204020203" pitchFamily="34" charset="0"/>
                        </a:rPr>
                        <a:t>Increase in employee satisfaction &amp; Motivation</a:t>
                      </a:r>
                    </a:p>
                    <a:p>
                      <a:pPr marL="171450" indent="-171450">
                        <a:buFont typeface="Arial" panose="020B0604020202020204" pitchFamily="34" charset="0"/>
                        <a:buChar char="•"/>
                      </a:pPr>
                      <a:r>
                        <a:rPr lang="en-US" sz="1050" b="0" noProof="0" dirty="0">
                          <a:solidFill>
                            <a:schemeClr val="tx1"/>
                          </a:solidFill>
                          <a:latin typeface="Segoe UI" panose="020B0502040204020203" pitchFamily="34" charset="0"/>
                          <a:ea typeface="Segoe UI" panose="020B0502040204020203" pitchFamily="34" charset="0"/>
                          <a:cs typeface="Segoe UI" panose="020B0502040204020203" pitchFamily="34" charset="0"/>
                        </a:rPr>
                        <a:t>Improved eating habits – daily fruits (88% in NL, 67% before)</a:t>
                      </a:r>
                    </a:p>
                  </a:txBody>
                  <a:tcPr>
                    <a:lnL w="6350" cap="flat" cmpd="sng" algn="ctr">
                      <a:solidFill>
                        <a:schemeClr val="tx2"/>
                      </a:solidFill>
                      <a:prstDash val="solid"/>
                      <a:round/>
                      <a:headEnd type="none" w="med" len="med"/>
                      <a:tailEnd type="none" w="med" len="med"/>
                    </a:lnL>
                    <a:lnR w="6350" cap="flat" cmpd="sng" algn="ctr">
                      <a:solidFill>
                        <a:schemeClr val="tx2"/>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marL="0" indent="0">
                        <a:buFont typeface="Arial" panose="020B0604020202020204" pitchFamily="34" charset="0"/>
                        <a:buNone/>
                      </a:pPr>
                      <a:r>
                        <a:rPr lang="de-DE" sz="1050" b="0" dirty="0">
                          <a:solidFill>
                            <a:schemeClr val="tx1"/>
                          </a:solidFill>
                          <a:latin typeface="Segoe UI" panose="020B0502040204020203" pitchFamily="34" charset="0"/>
                          <a:ea typeface="Segoe UI" panose="020B0502040204020203" pitchFamily="34" charset="0"/>
                          <a:cs typeface="Segoe UI" panose="020B0502040204020203" pitchFamily="34" charset="0"/>
                        </a:rPr>
                        <a:t>- Still </a:t>
                      </a:r>
                      <a:r>
                        <a:rPr lang="en-US" sz="1050" b="0" noProof="0" dirty="0">
                          <a:solidFill>
                            <a:schemeClr val="tx1"/>
                          </a:solidFill>
                          <a:latin typeface="Segoe UI" panose="020B0502040204020203" pitchFamily="34" charset="0"/>
                          <a:ea typeface="Segoe UI" panose="020B0502040204020203" pitchFamily="34" charset="0"/>
                          <a:cs typeface="Segoe UI" panose="020B0502040204020203" pitchFamily="34" charset="0"/>
                        </a:rPr>
                        <a:t>ongoing while publication of report</a:t>
                      </a:r>
                    </a:p>
                  </a:txBody>
                  <a:tcPr>
                    <a:lnL w="6350" cap="flat" cmpd="sng" algn="ctr">
                      <a:solidFill>
                        <a:schemeClr val="tx2"/>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273733074"/>
                  </a:ext>
                </a:extLst>
              </a:tr>
            </a:tbl>
          </a:graphicData>
        </a:graphic>
      </p:graphicFrame>
    </p:spTree>
    <p:extLst>
      <p:ext uri="{BB962C8B-B14F-4D97-AF65-F5344CB8AC3E}">
        <p14:creationId xmlns:p14="http://schemas.microsoft.com/office/powerpoint/2010/main" val="67364475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6D93D53E-369B-426B-86AD-CAD550AF659C}"/>
              </a:ext>
            </a:extLst>
          </p:cNvPr>
          <p:cNvSpPr/>
          <p:nvPr/>
        </p:nvSpPr>
        <p:spPr>
          <a:xfrm>
            <a:off x="420248" y="704389"/>
            <a:ext cx="11403452" cy="519438"/>
          </a:xfrm>
          <a:prstGeom prst="rect">
            <a:avLst/>
          </a:prstGeom>
        </p:spPr>
        <p:txBody>
          <a:bodyPr wrap="square">
            <a:spAutoFit/>
          </a:bodyPr>
          <a:lstStyle/>
          <a:p>
            <a:pPr>
              <a:lnSpc>
                <a:spcPct val="107000"/>
              </a:lnSpc>
              <a:spcAft>
                <a:spcPts val="800"/>
              </a:spcAft>
            </a:pPr>
            <a:r>
              <a:rPr lang="en-US" sz="2800" cap="all" spc="160" dirty="0">
                <a:solidFill>
                  <a:srgbClr val="3B3B3D"/>
                </a:solidFill>
                <a:latin typeface="Segoe UI" panose="020B0502040204020203" pitchFamily="34" charset="0"/>
                <a:ea typeface="Segoe UI" panose="020B0502040204020203" pitchFamily="34" charset="0"/>
                <a:cs typeface="Segoe UI" panose="020B0502040204020203" pitchFamily="34" charset="0"/>
              </a:rPr>
              <a:t>Summary</a:t>
            </a:r>
            <a:endParaRPr lang="de-DE" sz="2800" cap="all" spc="160" dirty="0">
              <a:solidFill>
                <a:srgbClr val="3B3B3D"/>
              </a:solidFill>
              <a:latin typeface="Segoe UI" panose="020B0502040204020203" pitchFamily="34" charset="0"/>
              <a:ea typeface="Segoe UI" panose="020B0502040204020203" pitchFamily="34" charset="0"/>
              <a:cs typeface="Segoe UI" panose="020B0502040204020203" pitchFamily="34" charset="0"/>
            </a:endParaRPr>
          </a:p>
        </p:txBody>
      </p:sp>
      <p:sp>
        <p:nvSpPr>
          <p:cNvPr id="2" name="Textfeld 1">
            <a:extLst>
              <a:ext uri="{FF2B5EF4-FFF2-40B4-BE49-F238E27FC236}">
                <a16:creationId xmlns:a16="http://schemas.microsoft.com/office/drawing/2014/main" id="{7BAE439E-A24C-4D0A-B753-99AECD5BA636}"/>
              </a:ext>
            </a:extLst>
          </p:cNvPr>
          <p:cNvSpPr txBox="1"/>
          <p:nvPr/>
        </p:nvSpPr>
        <p:spPr>
          <a:xfrm>
            <a:off x="8168640" y="6252754"/>
            <a:ext cx="3198311" cy="246221"/>
          </a:xfrm>
          <a:prstGeom prst="rect">
            <a:avLst/>
          </a:prstGeom>
          <a:noFill/>
        </p:spPr>
        <p:txBody>
          <a:bodyPr wrap="none" rtlCol="0">
            <a:spAutoFit/>
          </a:bodyPr>
          <a:lstStyle/>
          <a:p>
            <a:r>
              <a:rPr lang="de-DE" sz="1000" dirty="0"/>
              <a:t>Share Online Trade „Fashion“ in 2015: 20,7% (</a:t>
            </a:r>
            <a:r>
              <a:rPr lang="de-DE" sz="1000" dirty="0" err="1"/>
              <a:t>kpmg</a:t>
            </a:r>
            <a:r>
              <a:rPr lang="de-DE" sz="1000" dirty="0"/>
              <a:t>)</a:t>
            </a:r>
          </a:p>
        </p:txBody>
      </p:sp>
      <p:sp>
        <p:nvSpPr>
          <p:cNvPr id="3" name="Textfeld 2">
            <a:extLst>
              <a:ext uri="{FF2B5EF4-FFF2-40B4-BE49-F238E27FC236}">
                <a16:creationId xmlns:a16="http://schemas.microsoft.com/office/drawing/2014/main" id="{4CEB7AFE-4C56-4F6C-A740-83A2EA79544D}"/>
              </a:ext>
            </a:extLst>
          </p:cNvPr>
          <p:cNvSpPr txBox="1"/>
          <p:nvPr/>
        </p:nvSpPr>
        <p:spPr>
          <a:xfrm>
            <a:off x="371357" y="1842506"/>
            <a:ext cx="10995594" cy="4247317"/>
          </a:xfrm>
          <a:prstGeom prst="rect">
            <a:avLst/>
          </a:prstGeom>
          <a:noFill/>
        </p:spPr>
        <p:txBody>
          <a:bodyPr wrap="square" rtlCol="0">
            <a:spAutoFit/>
          </a:bodyPr>
          <a:lstStyle/>
          <a:p>
            <a:r>
              <a:rPr lang="en-US" dirty="0">
                <a:latin typeface="Segoe UI" panose="020B0502040204020203" pitchFamily="34" charset="0"/>
                <a:ea typeface="Segoe UI" panose="020B0502040204020203" pitchFamily="34" charset="0"/>
                <a:cs typeface="Segoe UI" panose="020B0502040204020203" pitchFamily="34" charset="0"/>
              </a:rPr>
              <a:t>Sport as </a:t>
            </a:r>
            <a:r>
              <a:rPr lang="en-US" b="1" dirty="0">
                <a:latin typeface="Segoe UI" panose="020B0502040204020203" pitchFamily="34" charset="0"/>
                <a:ea typeface="Segoe UI" panose="020B0502040204020203" pitchFamily="34" charset="0"/>
                <a:cs typeface="Segoe UI" panose="020B0502040204020203" pitchFamily="34" charset="0"/>
              </a:rPr>
              <a:t>an economic factor </a:t>
            </a:r>
            <a:r>
              <a:rPr lang="en-US" dirty="0">
                <a:latin typeface="Segoe UI" panose="020B0502040204020203" pitchFamily="34" charset="0"/>
                <a:ea typeface="Segoe UI" panose="020B0502040204020203" pitchFamily="34" charset="0"/>
                <a:cs typeface="Segoe UI" panose="020B0502040204020203" pitchFamily="34" charset="0"/>
              </a:rPr>
              <a:t>for regional development</a:t>
            </a:r>
          </a:p>
          <a:p>
            <a:r>
              <a:rPr lang="en-US" b="1" dirty="0">
                <a:solidFill>
                  <a:schemeClr val="accent5"/>
                </a:solidFill>
                <a:latin typeface="Segoe UI" panose="020B0502040204020203" pitchFamily="34" charset="0"/>
                <a:ea typeface="Segoe UI" panose="020B0502040204020203" pitchFamily="34" charset="0"/>
                <a:cs typeface="Segoe UI" panose="020B0502040204020203" pitchFamily="34" charset="0"/>
              </a:rPr>
              <a:t>Although effects of sports are often measured on a superior resp. national level, </a:t>
            </a:r>
            <a:br>
              <a:rPr lang="en-US" b="1" dirty="0">
                <a:solidFill>
                  <a:schemeClr val="accent5"/>
                </a:solidFill>
                <a:latin typeface="Segoe UI" panose="020B0502040204020203" pitchFamily="34" charset="0"/>
                <a:ea typeface="Segoe UI" panose="020B0502040204020203" pitchFamily="34" charset="0"/>
                <a:cs typeface="Segoe UI" panose="020B0502040204020203" pitchFamily="34" charset="0"/>
              </a:rPr>
            </a:br>
            <a:r>
              <a:rPr lang="en-US" b="1" dirty="0">
                <a:solidFill>
                  <a:schemeClr val="accent5"/>
                </a:solidFill>
                <a:latin typeface="Segoe UI" panose="020B0502040204020203" pitchFamily="34" charset="0"/>
                <a:ea typeface="Segoe UI" panose="020B0502040204020203" pitchFamily="34" charset="0"/>
                <a:cs typeface="Segoe UI" panose="020B0502040204020203" pitchFamily="34" charset="0"/>
              </a:rPr>
              <a:t>sports and related consuming as well as investments directly affects the sportsman's immediate environment.</a:t>
            </a:r>
          </a:p>
          <a:p>
            <a:endParaRPr lang="en-US" dirty="0">
              <a:latin typeface="Segoe UI" panose="020B0502040204020203" pitchFamily="34" charset="0"/>
              <a:ea typeface="Segoe UI" panose="020B0502040204020203" pitchFamily="34" charset="0"/>
              <a:cs typeface="Segoe UI" panose="020B0502040204020203" pitchFamily="34" charset="0"/>
            </a:endParaRPr>
          </a:p>
          <a:p>
            <a:r>
              <a:rPr lang="en-US" dirty="0">
                <a:latin typeface="Segoe UI" panose="020B0502040204020203" pitchFamily="34" charset="0"/>
                <a:ea typeface="Segoe UI" panose="020B0502040204020203" pitchFamily="34" charset="0"/>
                <a:cs typeface="Segoe UI" panose="020B0502040204020203" pitchFamily="34" charset="0"/>
              </a:rPr>
              <a:t>Sport as a </a:t>
            </a:r>
            <a:r>
              <a:rPr lang="en-US" b="1" dirty="0">
                <a:latin typeface="Segoe UI" panose="020B0502040204020203" pitchFamily="34" charset="0"/>
                <a:ea typeface="Segoe UI" panose="020B0502040204020203" pitchFamily="34" charset="0"/>
                <a:cs typeface="Segoe UI" panose="020B0502040204020203" pitchFamily="34" charset="0"/>
              </a:rPr>
              <a:t>social factor </a:t>
            </a:r>
            <a:r>
              <a:rPr lang="en-US" dirty="0">
                <a:latin typeface="Segoe UI" panose="020B0502040204020203" pitchFamily="34" charset="0"/>
                <a:ea typeface="Segoe UI" panose="020B0502040204020203" pitchFamily="34" charset="0"/>
                <a:cs typeface="Segoe UI" panose="020B0502040204020203" pitchFamily="34" charset="0"/>
              </a:rPr>
              <a:t>for regional development</a:t>
            </a:r>
          </a:p>
          <a:p>
            <a:r>
              <a:rPr lang="en-US" b="1" dirty="0">
                <a:solidFill>
                  <a:schemeClr val="accent5"/>
                </a:solidFill>
                <a:latin typeface="Segoe UI" panose="020B0502040204020203" pitchFamily="34" charset="0"/>
                <a:ea typeface="Segoe UI" panose="020B0502040204020203" pitchFamily="34" charset="0"/>
                <a:cs typeface="Segoe UI" panose="020B0502040204020203" pitchFamily="34" charset="0"/>
              </a:rPr>
              <a:t>Concerning health or with regard to social integration, the potential of sport for regional development is even more evident.</a:t>
            </a:r>
          </a:p>
          <a:p>
            <a:endParaRPr lang="en-US" b="1" dirty="0">
              <a:solidFill>
                <a:schemeClr val="accent5"/>
              </a:solidFill>
              <a:latin typeface="Segoe UI" panose="020B0502040204020203" pitchFamily="34" charset="0"/>
              <a:ea typeface="Segoe UI" panose="020B0502040204020203" pitchFamily="34" charset="0"/>
              <a:cs typeface="Segoe UI" panose="020B0502040204020203" pitchFamily="34" charset="0"/>
            </a:endParaRPr>
          </a:p>
          <a:p>
            <a:r>
              <a:rPr lang="en-US" dirty="0">
                <a:latin typeface="Segoe UI" panose="020B0502040204020203" pitchFamily="34" charset="0"/>
                <a:ea typeface="Segoe UI" panose="020B0502040204020203" pitchFamily="34" charset="0"/>
                <a:cs typeface="Segoe UI" panose="020B0502040204020203" pitchFamily="34" charset="0"/>
              </a:rPr>
              <a:t>What is needed</a:t>
            </a:r>
          </a:p>
          <a:p>
            <a:r>
              <a:rPr lang="en-US" b="1" dirty="0">
                <a:solidFill>
                  <a:schemeClr val="accent5"/>
                </a:solidFill>
                <a:latin typeface="Segoe UI" panose="020B0502040204020203" pitchFamily="34" charset="0"/>
                <a:ea typeface="Segoe UI" panose="020B0502040204020203" pitchFamily="34" charset="0"/>
                <a:cs typeface="Segoe UI" panose="020B0502040204020203" pitchFamily="34" charset="0"/>
              </a:rPr>
              <a:t>For getting the most out of sports as a factor for regional development, it is urgent to consider all facets of sport (wholistic approach).</a:t>
            </a:r>
          </a:p>
          <a:p>
            <a:endParaRPr lang="en-US" b="1" dirty="0">
              <a:solidFill>
                <a:schemeClr val="accent5"/>
              </a:solidFill>
              <a:latin typeface="Segoe UI" panose="020B0502040204020203" pitchFamily="34" charset="0"/>
              <a:ea typeface="Segoe UI" panose="020B0502040204020203" pitchFamily="34" charset="0"/>
              <a:cs typeface="Segoe UI" panose="020B0502040204020203" pitchFamily="34" charset="0"/>
            </a:endParaRPr>
          </a:p>
          <a:p>
            <a:r>
              <a:rPr lang="en-US" b="1" dirty="0">
                <a:solidFill>
                  <a:schemeClr val="accent5"/>
                </a:solidFill>
                <a:latin typeface="Segoe UI" panose="020B0502040204020203" pitchFamily="34" charset="0"/>
                <a:ea typeface="Segoe UI" panose="020B0502040204020203" pitchFamily="34" charset="0"/>
                <a:cs typeface="Segoe UI" panose="020B0502040204020203" pitchFamily="34" charset="0"/>
              </a:rPr>
              <a:t>Since sports ne sports and region ne region, it is on the other hand obvious, that regional individualities and strength have to be taken into account.</a:t>
            </a:r>
          </a:p>
        </p:txBody>
      </p:sp>
    </p:spTree>
    <p:extLst>
      <p:ext uri="{BB962C8B-B14F-4D97-AF65-F5344CB8AC3E}">
        <p14:creationId xmlns:p14="http://schemas.microsoft.com/office/powerpoint/2010/main" val="33710237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hteck 7"/>
          <p:cNvSpPr/>
          <p:nvPr/>
        </p:nvSpPr>
        <p:spPr>
          <a:xfrm>
            <a:off x="420248" y="704389"/>
            <a:ext cx="3395801" cy="519438"/>
          </a:xfrm>
          <a:prstGeom prst="rect">
            <a:avLst/>
          </a:prstGeom>
        </p:spPr>
        <p:txBody>
          <a:bodyPr wrap="none">
            <a:spAutoFit/>
          </a:bodyPr>
          <a:lstStyle/>
          <a:p>
            <a:pPr>
              <a:lnSpc>
                <a:spcPct val="107000"/>
              </a:lnSpc>
              <a:spcAft>
                <a:spcPts val="800"/>
              </a:spcAft>
            </a:pPr>
            <a:r>
              <a:rPr lang="en-GB" sz="2800" cap="all" spc="160" dirty="0">
                <a:solidFill>
                  <a:srgbClr val="3B3B3D"/>
                </a:solidFill>
                <a:latin typeface="Segoe UI" panose="020B0502040204020203" pitchFamily="34" charset="0"/>
                <a:ea typeface="Segoe UI" panose="020B0502040204020203" pitchFamily="34" charset="0"/>
                <a:cs typeface="Segoe UI" panose="020B0502040204020203" pitchFamily="34" charset="0"/>
              </a:rPr>
              <a:t>Open questions</a:t>
            </a:r>
          </a:p>
        </p:txBody>
      </p:sp>
      <p:cxnSp>
        <p:nvCxnSpPr>
          <p:cNvPr id="57" name="Gerader Verbinder 56">
            <a:extLst>
              <a:ext uri="{FF2B5EF4-FFF2-40B4-BE49-F238E27FC236}">
                <a16:creationId xmlns:a16="http://schemas.microsoft.com/office/drawing/2014/main" id="{277154C6-CF07-474B-BDB6-407E6FE86436}"/>
              </a:ext>
            </a:extLst>
          </p:cNvPr>
          <p:cNvCxnSpPr/>
          <p:nvPr/>
        </p:nvCxnSpPr>
        <p:spPr>
          <a:xfrm>
            <a:off x="8443755" y="2650849"/>
            <a:ext cx="3232308" cy="0"/>
          </a:xfrm>
          <a:prstGeom prst="line">
            <a:avLst/>
          </a:prstGeom>
        </p:spPr>
        <p:style>
          <a:lnRef idx="1">
            <a:schemeClr val="dk1"/>
          </a:lnRef>
          <a:fillRef idx="0">
            <a:schemeClr val="dk1"/>
          </a:fillRef>
          <a:effectRef idx="0">
            <a:schemeClr val="dk1"/>
          </a:effectRef>
          <a:fontRef idx="minor">
            <a:schemeClr val="tx1"/>
          </a:fontRef>
        </p:style>
      </p:cxnSp>
      <p:cxnSp>
        <p:nvCxnSpPr>
          <p:cNvPr id="58" name="Gerader Verbinder 57">
            <a:extLst>
              <a:ext uri="{FF2B5EF4-FFF2-40B4-BE49-F238E27FC236}">
                <a16:creationId xmlns:a16="http://schemas.microsoft.com/office/drawing/2014/main" id="{1862760D-32AE-4CF6-8DB9-0E64C06B92DE}"/>
              </a:ext>
            </a:extLst>
          </p:cNvPr>
          <p:cNvCxnSpPr/>
          <p:nvPr/>
        </p:nvCxnSpPr>
        <p:spPr>
          <a:xfrm>
            <a:off x="4424002" y="2650849"/>
            <a:ext cx="3232308" cy="0"/>
          </a:xfrm>
          <a:prstGeom prst="line">
            <a:avLst/>
          </a:prstGeom>
        </p:spPr>
        <p:style>
          <a:lnRef idx="1">
            <a:schemeClr val="dk1"/>
          </a:lnRef>
          <a:fillRef idx="0">
            <a:schemeClr val="dk1"/>
          </a:fillRef>
          <a:effectRef idx="0">
            <a:schemeClr val="dk1"/>
          </a:effectRef>
          <a:fontRef idx="minor">
            <a:schemeClr val="tx1"/>
          </a:fontRef>
        </p:style>
      </p:cxnSp>
      <p:sp>
        <p:nvSpPr>
          <p:cNvPr id="59" name="Rechteck 58">
            <a:extLst>
              <a:ext uri="{FF2B5EF4-FFF2-40B4-BE49-F238E27FC236}">
                <a16:creationId xmlns:a16="http://schemas.microsoft.com/office/drawing/2014/main" id="{B696363F-7593-488E-981D-7CA3504AA924}"/>
              </a:ext>
            </a:extLst>
          </p:cNvPr>
          <p:cNvSpPr/>
          <p:nvPr/>
        </p:nvSpPr>
        <p:spPr>
          <a:xfrm>
            <a:off x="4415763" y="2189184"/>
            <a:ext cx="3130549" cy="461665"/>
          </a:xfrm>
          <a:prstGeom prst="rect">
            <a:avLst/>
          </a:prstGeom>
        </p:spPr>
        <p:txBody>
          <a:bodyPr wrap="square" lIns="0">
            <a:spAutoFit/>
          </a:bodyPr>
          <a:lstStyle/>
          <a:p>
            <a:r>
              <a:rPr lang="en-GB" sz="2400" dirty="0">
                <a:latin typeface="Segoe UI" panose="020B0502040204020203" pitchFamily="34" charset="0"/>
                <a:ea typeface="Segoe UI" panose="020B0502040204020203" pitchFamily="34" charset="0"/>
                <a:cs typeface="Segoe UI" panose="020B0502040204020203" pitchFamily="34" charset="0"/>
              </a:rPr>
              <a:t>Effect strength</a:t>
            </a:r>
          </a:p>
        </p:txBody>
      </p:sp>
      <p:sp>
        <p:nvSpPr>
          <p:cNvPr id="61" name="Rechteck 60">
            <a:extLst>
              <a:ext uri="{FF2B5EF4-FFF2-40B4-BE49-F238E27FC236}">
                <a16:creationId xmlns:a16="http://schemas.microsoft.com/office/drawing/2014/main" id="{65E452C6-18BA-40B5-9068-A91AB248E291}"/>
              </a:ext>
            </a:extLst>
          </p:cNvPr>
          <p:cNvSpPr/>
          <p:nvPr/>
        </p:nvSpPr>
        <p:spPr>
          <a:xfrm>
            <a:off x="8443755" y="2183342"/>
            <a:ext cx="3130549" cy="461665"/>
          </a:xfrm>
          <a:prstGeom prst="rect">
            <a:avLst/>
          </a:prstGeom>
        </p:spPr>
        <p:txBody>
          <a:bodyPr wrap="square" lIns="0">
            <a:spAutoFit/>
          </a:bodyPr>
          <a:lstStyle/>
          <a:p>
            <a:r>
              <a:rPr lang="en-GB" sz="2400" dirty="0">
                <a:latin typeface="Segoe UI" panose="020B0502040204020203" pitchFamily="34" charset="0"/>
                <a:ea typeface="Segoe UI" panose="020B0502040204020203" pitchFamily="34" charset="0"/>
                <a:cs typeface="Segoe UI" panose="020B0502040204020203" pitchFamily="34" charset="0"/>
              </a:rPr>
              <a:t>Need for research</a:t>
            </a:r>
          </a:p>
        </p:txBody>
      </p:sp>
      <p:cxnSp>
        <p:nvCxnSpPr>
          <p:cNvPr id="102" name="Gerader Verbinder 101">
            <a:extLst>
              <a:ext uri="{FF2B5EF4-FFF2-40B4-BE49-F238E27FC236}">
                <a16:creationId xmlns:a16="http://schemas.microsoft.com/office/drawing/2014/main" id="{7DA5EA41-C815-45AE-890E-48479E9A9E6B}"/>
              </a:ext>
            </a:extLst>
          </p:cNvPr>
          <p:cNvCxnSpPr/>
          <p:nvPr/>
        </p:nvCxnSpPr>
        <p:spPr>
          <a:xfrm>
            <a:off x="4424002" y="2650849"/>
            <a:ext cx="3232308" cy="0"/>
          </a:xfrm>
          <a:prstGeom prst="line">
            <a:avLst/>
          </a:prstGeom>
        </p:spPr>
        <p:style>
          <a:lnRef idx="1">
            <a:schemeClr val="dk1"/>
          </a:lnRef>
          <a:fillRef idx="0">
            <a:schemeClr val="dk1"/>
          </a:fillRef>
          <a:effectRef idx="0">
            <a:schemeClr val="dk1"/>
          </a:effectRef>
          <a:fontRef idx="minor">
            <a:schemeClr val="tx1"/>
          </a:fontRef>
        </p:style>
      </p:cxnSp>
      <p:sp>
        <p:nvSpPr>
          <p:cNvPr id="103" name="Textfeld 102">
            <a:extLst>
              <a:ext uri="{FF2B5EF4-FFF2-40B4-BE49-F238E27FC236}">
                <a16:creationId xmlns:a16="http://schemas.microsoft.com/office/drawing/2014/main" id="{466C5822-C67F-457B-8656-179DF059E125}"/>
              </a:ext>
            </a:extLst>
          </p:cNvPr>
          <p:cNvSpPr txBox="1"/>
          <p:nvPr/>
        </p:nvSpPr>
        <p:spPr>
          <a:xfrm>
            <a:off x="4327351" y="2635412"/>
            <a:ext cx="3634072" cy="461665"/>
          </a:xfrm>
          <a:prstGeom prst="rect">
            <a:avLst/>
          </a:prstGeom>
          <a:noFill/>
        </p:spPr>
        <p:txBody>
          <a:bodyPr wrap="none" rtlCol="0">
            <a:spAutoFit/>
          </a:bodyPr>
          <a:lstStyle/>
          <a:p>
            <a:r>
              <a:rPr lang="en-GB" sz="1200" dirty="0">
                <a:latin typeface="Segoe UI" panose="020B0502040204020203" pitchFamily="34" charset="0"/>
                <a:ea typeface="Segoe UI" panose="020B0502040204020203" pitchFamily="34" charset="0"/>
                <a:cs typeface="Segoe UI" panose="020B0502040204020203" pitchFamily="34" charset="0"/>
              </a:rPr>
              <a:t>Quantitative empirical data concerning sports as </a:t>
            </a:r>
            <a:br>
              <a:rPr lang="en-GB" sz="1200" dirty="0">
                <a:latin typeface="Segoe UI" panose="020B0502040204020203" pitchFamily="34" charset="0"/>
                <a:ea typeface="Segoe UI" panose="020B0502040204020203" pitchFamily="34" charset="0"/>
                <a:cs typeface="Segoe UI" panose="020B0502040204020203" pitchFamily="34" charset="0"/>
              </a:rPr>
            </a:br>
            <a:r>
              <a:rPr lang="en-GB" sz="1200" dirty="0">
                <a:latin typeface="Segoe UI" panose="020B0502040204020203" pitchFamily="34" charset="0"/>
                <a:ea typeface="Segoe UI" panose="020B0502040204020203" pitchFamily="34" charset="0"/>
                <a:cs typeface="Segoe UI" panose="020B0502040204020203" pitchFamily="34" charset="0"/>
              </a:rPr>
              <a:t>an economic/social factor on regional level are rare.</a:t>
            </a:r>
          </a:p>
        </p:txBody>
      </p:sp>
      <p:sp>
        <p:nvSpPr>
          <p:cNvPr id="105" name="Textfeld 104">
            <a:extLst>
              <a:ext uri="{FF2B5EF4-FFF2-40B4-BE49-F238E27FC236}">
                <a16:creationId xmlns:a16="http://schemas.microsoft.com/office/drawing/2014/main" id="{2EBB3302-A2EE-4EBF-8BF7-632D08E9D1B8}"/>
              </a:ext>
            </a:extLst>
          </p:cNvPr>
          <p:cNvSpPr txBox="1"/>
          <p:nvPr/>
        </p:nvSpPr>
        <p:spPr>
          <a:xfrm>
            <a:off x="8341996" y="2635412"/>
            <a:ext cx="3947684" cy="461665"/>
          </a:xfrm>
          <a:prstGeom prst="rect">
            <a:avLst/>
          </a:prstGeom>
          <a:noFill/>
        </p:spPr>
        <p:txBody>
          <a:bodyPr wrap="none" rtlCol="0">
            <a:spAutoFit/>
          </a:bodyPr>
          <a:lstStyle/>
          <a:p>
            <a:r>
              <a:rPr lang="en-GB" sz="1200" dirty="0">
                <a:latin typeface="Segoe UI" panose="020B0502040204020203" pitchFamily="34" charset="0"/>
                <a:ea typeface="Segoe UI" panose="020B0502040204020203" pitchFamily="34" charset="0"/>
                <a:cs typeface="Segoe UI" panose="020B0502040204020203" pitchFamily="34" charset="0"/>
              </a:rPr>
              <a:t>Beyond the economical importance (measured by </a:t>
            </a:r>
            <a:br>
              <a:rPr lang="en-GB" sz="1200" dirty="0">
                <a:latin typeface="Segoe UI" panose="020B0502040204020203" pitchFamily="34" charset="0"/>
                <a:ea typeface="Segoe UI" panose="020B0502040204020203" pitchFamily="34" charset="0"/>
                <a:cs typeface="Segoe UI" panose="020B0502040204020203" pitchFamily="34" charset="0"/>
              </a:rPr>
            </a:br>
            <a:r>
              <a:rPr lang="en-GB" sz="1200" dirty="0">
                <a:latin typeface="Segoe UI" panose="020B0502040204020203" pitchFamily="34" charset="0"/>
                <a:ea typeface="Segoe UI" panose="020B0502040204020203" pitchFamily="34" charset="0"/>
                <a:cs typeface="Segoe UI" panose="020B0502040204020203" pitchFamily="34" charset="0"/>
              </a:rPr>
              <a:t>SSAs) the positive effect of sports is evident but specific</a:t>
            </a:r>
          </a:p>
        </p:txBody>
      </p:sp>
      <p:sp>
        <p:nvSpPr>
          <p:cNvPr id="2" name="Textfeld 1">
            <a:extLst>
              <a:ext uri="{FF2B5EF4-FFF2-40B4-BE49-F238E27FC236}">
                <a16:creationId xmlns:a16="http://schemas.microsoft.com/office/drawing/2014/main" id="{826256B3-9287-4BA0-A6EC-2B5C939121EB}"/>
              </a:ext>
            </a:extLst>
          </p:cNvPr>
          <p:cNvSpPr txBox="1"/>
          <p:nvPr/>
        </p:nvSpPr>
        <p:spPr>
          <a:xfrm>
            <a:off x="6162261" y="3269039"/>
            <a:ext cx="1691121" cy="2246769"/>
          </a:xfrm>
          <a:prstGeom prst="rect">
            <a:avLst/>
          </a:prstGeom>
          <a:noFill/>
        </p:spPr>
        <p:txBody>
          <a:bodyPr wrap="square" rtlCol="0">
            <a:spAutoFit/>
          </a:bodyPr>
          <a:lstStyle/>
          <a:p>
            <a:pPr algn="ctr"/>
            <a:r>
              <a:rPr lang="en-GB" sz="2000" b="1" dirty="0">
                <a:solidFill>
                  <a:schemeClr val="accent5"/>
                </a:solidFill>
                <a:latin typeface="Segoe UI" panose="020B0502040204020203" pitchFamily="34" charset="0"/>
                <a:ea typeface="Segoe UI" panose="020B0502040204020203" pitchFamily="34" charset="0"/>
                <a:cs typeface="Segoe UI" panose="020B0502040204020203" pitchFamily="34" charset="0"/>
              </a:rPr>
              <a:t>But: </a:t>
            </a:r>
          </a:p>
          <a:p>
            <a:pPr algn="ctr"/>
            <a:r>
              <a:rPr lang="en-GB" sz="2000" b="1" dirty="0">
                <a:solidFill>
                  <a:schemeClr val="accent5"/>
                </a:solidFill>
                <a:latin typeface="Segoe UI" panose="020B0502040204020203" pitchFamily="34" charset="0"/>
                <a:ea typeface="Segoe UI" panose="020B0502040204020203" pitchFamily="34" charset="0"/>
                <a:cs typeface="Segoe UI" panose="020B0502040204020203" pitchFamily="34" charset="0"/>
              </a:rPr>
              <a:t>to what extend?</a:t>
            </a:r>
          </a:p>
          <a:p>
            <a:pPr algn="ctr"/>
            <a:endParaRPr lang="en-GB" sz="2000" b="1" dirty="0">
              <a:solidFill>
                <a:schemeClr val="accent5"/>
              </a:solidFill>
              <a:latin typeface="Segoe UI" panose="020B0502040204020203" pitchFamily="34" charset="0"/>
              <a:ea typeface="Segoe UI" panose="020B0502040204020203" pitchFamily="34" charset="0"/>
              <a:cs typeface="Segoe UI" panose="020B0502040204020203" pitchFamily="34" charset="0"/>
            </a:endParaRPr>
          </a:p>
          <a:p>
            <a:pPr algn="ctr"/>
            <a:r>
              <a:rPr lang="en-GB" sz="2000" b="1" dirty="0">
                <a:solidFill>
                  <a:schemeClr val="accent5"/>
                </a:solidFill>
                <a:latin typeface="Segoe UI" panose="020B0502040204020203" pitchFamily="34" charset="0"/>
                <a:ea typeface="Segoe UI" panose="020B0502040204020203" pitchFamily="34" charset="0"/>
                <a:cs typeface="Segoe UI" panose="020B0502040204020203" pitchFamily="34" charset="0"/>
              </a:rPr>
              <a:t>And: Which regional level?</a:t>
            </a:r>
          </a:p>
        </p:txBody>
      </p:sp>
      <p:sp>
        <p:nvSpPr>
          <p:cNvPr id="120" name="Textfeld 119">
            <a:extLst>
              <a:ext uri="{FF2B5EF4-FFF2-40B4-BE49-F238E27FC236}">
                <a16:creationId xmlns:a16="http://schemas.microsoft.com/office/drawing/2014/main" id="{BD27C8E3-4019-4CC2-AA07-D3985B805F3A}"/>
              </a:ext>
            </a:extLst>
          </p:cNvPr>
          <p:cNvSpPr txBox="1"/>
          <p:nvPr/>
        </p:nvSpPr>
        <p:spPr>
          <a:xfrm>
            <a:off x="4277634" y="3489564"/>
            <a:ext cx="1767515" cy="1631216"/>
          </a:xfrm>
          <a:prstGeom prst="rect">
            <a:avLst/>
          </a:prstGeom>
          <a:noFill/>
        </p:spPr>
        <p:txBody>
          <a:bodyPr wrap="square" rtlCol="0">
            <a:spAutoFit/>
          </a:bodyPr>
          <a:lstStyle/>
          <a:p>
            <a:pPr algn="ctr"/>
            <a:r>
              <a:rPr lang="en-GB" sz="2000" b="1" dirty="0">
                <a:solidFill>
                  <a:srgbClr val="FDC800"/>
                </a:solidFill>
                <a:latin typeface="Segoe UI" panose="020B0502040204020203" pitchFamily="34" charset="0"/>
                <a:ea typeface="Segoe UI" panose="020B0502040204020203" pitchFamily="34" charset="0"/>
                <a:cs typeface="Segoe UI" panose="020B0502040204020203" pitchFamily="34" charset="0"/>
              </a:rPr>
              <a:t>Very likely:</a:t>
            </a:r>
          </a:p>
          <a:p>
            <a:pPr algn="ctr"/>
            <a:r>
              <a:rPr lang="en-GB" sz="2000" b="1" dirty="0">
                <a:solidFill>
                  <a:srgbClr val="FDC800"/>
                </a:solidFill>
                <a:latin typeface="Segoe UI" panose="020B0502040204020203" pitchFamily="34" charset="0"/>
                <a:ea typeface="Segoe UI" panose="020B0502040204020203" pitchFamily="34" charset="0"/>
                <a:cs typeface="Segoe UI" panose="020B0502040204020203" pitchFamily="34" charset="0"/>
              </a:rPr>
              <a:t>Sports effects regional development</a:t>
            </a:r>
          </a:p>
        </p:txBody>
      </p:sp>
      <p:cxnSp>
        <p:nvCxnSpPr>
          <p:cNvPr id="27" name="Gerader Verbinder 26">
            <a:extLst>
              <a:ext uri="{FF2B5EF4-FFF2-40B4-BE49-F238E27FC236}">
                <a16:creationId xmlns:a16="http://schemas.microsoft.com/office/drawing/2014/main" id="{847E1682-BE5D-4B47-8B9B-8FC7290D1F04}"/>
              </a:ext>
            </a:extLst>
          </p:cNvPr>
          <p:cNvCxnSpPr/>
          <p:nvPr/>
        </p:nvCxnSpPr>
        <p:spPr>
          <a:xfrm>
            <a:off x="532274" y="2650849"/>
            <a:ext cx="3232308" cy="0"/>
          </a:xfrm>
          <a:prstGeom prst="line">
            <a:avLst/>
          </a:prstGeom>
        </p:spPr>
        <p:style>
          <a:lnRef idx="1">
            <a:schemeClr val="dk1"/>
          </a:lnRef>
          <a:fillRef idx="0">
            <a:schemeClr val="dk1"/>
          </a:fillRef>
          <a:effectRef idx="0">
            <a:schemeClr val="dk1"/>
          </a:effectRef>
          <a:fontRef idx="minor">
            <a:schemeClr val="tx1"/>
          </a:fontRef>
        </p:style>
      </p:cxnSp>
      <p:sp>
        <p:nvSpPr>
          <p:cNvPr id="28" name="Rechteck 27">
            <a:extLst>
              <a:ext uri="{FF2B5EF4-FFF2-40B4-BE49-F238E27FC236}">
                <a16:creationId xmlns:a16="http://schemas.microsoft.com/office/drawing/2014/main" id="{134F0680-DBC6-4087-B257-6BD13AA91BAB}"/>
              </a:ext>
            </a:extLst>
          </p:cNvPr>
          <p:cNvSpPr/>
          <p:nvPr/>
        </p:nvSpPr>
        <p:spPr>
          <a:xfrm>
            <a:off x="532274" y="2182733"/>
            <a:ext cx="3130549" cy="461665"/>
          </a:xfrm>
          <a:prstGeom prst="rect">
            <a:avLst/>
          </a:prstGeom>
        </p:spPr>
        <p:txBody>
          <a:bodyPr wrap="square" lIns="0">
            <a:spAutoFit/>
          </a:bodyPr>
          <a:lstStyle/>
          <a:p>
            <a:r>
              <a:rPr lang="en-GB" sz="2400" dirty="0">
                <a:latin typeface="Segoe UI" panose="020B0502040204020203" pitchFamily="34" charset="0"/>
                <a:ea typeface="Segoe UI" panose="020B0502040204020203" pitchFamily="34" charset="0"/>
                <a:cs typeface="Segoe UI" panose="020B0502040204020203" pitchFamily="34" charset="0"/>
              </a:rPr>
              <a:t>Causality</a:t>
            </a:r>
          </a:p>
        </p:txBody>
      </p:sp>
      <p:cxnSp>
        <p:nvCxnSpPr>
          <p:cNvPr id="29" name="Gerader Verbinder 28">
            <a:extLst>
              <a:ext uri="{FF2B5EF4-FFF2-40B4-BE49-F238E27FC236}">
                <a16:creationId xmlns:a16="http://schemas.microsoft.com/office/drawing/2014/main" id="{83E40E96-EE76-4BDB-A18C-074D1E0A1B09}"/>
              </a:ext>
            </a:extLst>
          </p:cNvPr>
          <p:cNvCxnSpPr/>
          <p:nvPr/>
        </p:nvCxnSpPr>
        <p:spPr>
          <a:xfrm>
            <a:off x="532274" y="2650849"/>
            <a:ext cx="3232308" cy="0"/>
          </a:xfrm>
          <a:prstGeom prst="line">
            <a:avLst/>
          </a:prstGeom>
        </p:spPr>
        <p:style>
          <a:lnRef idx="1">
            <a:schemeClr val="dk1"/>
          </a:lnRef>
          <a:fillRef idx="0">
            <a:schemeClr val="dk1"/>
          </a:fillRef>
          <a:effectRef idx="0">
            <a:schemeClr val="dk1"/>
          </a:effectRef>
          <a:fontRef idx="minor">
            <a:schemeClr val="tx1"/>
          </a:fontRef>
        </p:style>
      </p:cxnSp>
      <p:sp>
        <p:nvSpPr>
          <p:cNvPr id="30" name="Textfeld 29">
            <a:extLst>
              <a:ext uri="{FF2B5EF4-FFF2-40B4-BE49-F238E27FC236}">
                <a16:creationId xmlns:a16="http://schemas.microsoft.com/office/drawing/2014/main" id="{FC71EC9D-3CFE-431B-8025-E3F48458845B}"/>
              </a:ext>
            </a:extLst>
          </p:cNvPr>
          <p:cNvSpPr txBox="1"/>
          <p:nvPr/>
        </p:nvSpPr>
        <p:spPr>
          <a:xfrm>
            <a:off x="446881" y="2635412"/>
            <a:ext cx="3241465" cy="461665"/>
          </a:xfrm>
          <a:prstGeom prst="rect">
            <a:avLst/>
          </a:prstGeom>
          <a:noFill/>
        </p:spPr>
        <p:txBody>
          <a:bodyPr wrap="none" rtlCol="0">
            <a:spAutoFit/>
          </a:bodyPr>
          <a:lstStyle/>
          <a:p>
            <a:r>
              <a:rPr lang="en-GB" sz="1200" dirty="0">
                <a:latin typeface="Segoe UI" panose="020B0502040204020203" pitchFamily="34" charset="0"/>
                <a:ea typeface="Segoe UI" panose="020B0502040204020203" pitchFamily="34" charset="0"/>
                <a:cs typeface="Segoe UI" panose="020B0502040204020203" pitchFamily="34" charset="0"/>
              </a:rPr>
              <a:t>Does Sport lead to regional development, or </a:t>
            </a:r>
          </a:p>
          <a:p>
            <a:r>
              <a:rPr lang="en-GB" sz="1200" dirty="0">
                <a:latin typeface="Segoe UI" panose="020B0502040204020203" pitchFamily="34" charset="0"/>
                <a:ea typeface="Segoe UI" panose="020B0502040204020203" pitchFamily="34" charset="0"/>
                <a:cs typeface="Segoe UI" panose="020B0502040204020203" pitchFamily="34" charset="0"/>
              </a:rPr>
              <a:t>does regional development influence Sports?</a:t>
            </a:r>
          </a:p>
        </p:txBody>
      </p:sp>
      <p:sp>
        <p:nvSpPr>
          <p:cNvPr id="31" name="Ellipse 30">
            <a:extLst>
              <a:ext uri="{FF2B5EF4-FFF2-40B4-BE49-F238E27FC236}">
                <a16:creationId xmlns:a16="http://schemas.microsoft.com/office/drawing/2014/main" id="{F6522FC4-DCA2-4D8C-8546-F92E9FE03E3A}"/>
              </a:ext>
            </a:extLst>
          </p:cNvPr>
          <p:cNvSpPr/>
          <p:nvPr/>
        </p:nvSpPr>
        <p:spPr>
          <a:xfrm>
            <a:off x="978558" y="3553671"/>
            <a:ext cx="2021305" cy="1924983"/>
          </a:xfrm>
          <a:prstGeom prst="ellipse">
            <a:avLst/>
          </a:prstGeom>
          <a:noFill/>
          <a:ln w="57150">
            <a:solidFill>
              <a:srgbClr val="FDC8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Segoe UI" panose="020B0502040204020203" pitchFamily="34" charset="0"/>
              <a:ea typeface="Segoe UI" panose="020B0502040204020203" pitchFamily="34" charset="0"/>
              <a:cs typeface="Segoe UI" panose="020B0502040204020203" pitchFamily="34" charset="0"/>
            </a:endParaRPr>
          </a:p>
        </p:txBody>
      </p:sp>
      <p:sp>
        <p:nvSpPr>
          <p:cNvPr id="32" name="Textfeld 31">
            <a:extLst>
              <a:ext uri="{FF2B5EF4-FFF2-40B4-BE49-F238E27FC236}">
                <a16:creationId xmlns:a16="http://schemas.microsoft.com/office/drawing/2014/main" id="{1B8F3234-AB7B-4C92-BE98-D12FAD867981}"/>
              </a:ext>
            </a:extLst>
          </p:cNvPr>
          <p:cNvSpPr txBox="1"/>
          <p:nvPr/>
        </p:nvSpPr>
        <p:spPr>
          <a:xfrm>
            <a:off x="543529" y="5108834"/>
            <a:ext cx="3090013" cy="400110"/>
          </a:xfrm>
          <a:prstGeom prst="rect">
            <a:avLst/>
          </a:prstGeom>
          <a:solidFill>
            <a:schemeClr val="bg1"/>
          </a:solidFill>
        </p:spPr>
        <p:txBody>
          <a:bodyPr wrap="none" rtlCol="0">
            <a:spAutoFit/>
          </a:bodyPr>
          <a:lstStyle/>
          <a:p>
            <a:r>
              <a:rPr lang="en-GB" sz="2000" b="1" dirty="0">
                <a:solidFill>
                  <a:schemeClr val="accent5"/>
                </a:solidFill>
                <a:latin typeface="Segoe UI" panose="020B0502040204020203" pitchFamily="34" charset="0"/>
                <a:ea typeface="Segoe UI" panose="020B0502040204020203" pitchFamily="34" charset="0"/>
                <a:cs typeface="Segoe UI" panose="020B0502040204020203" pitchFamily="34" charset="0"/>
              </a:rPr>
              <a:t>(Regional) development</a:t>
            </a:r>
          </a:p>
        </p:txBody>
      </p:sp>
      <p:sp>
        <p:nvSpPr>
          <p:cNvPr id="33" name="Textfeld 32">
            <a:extLst>
              <a:ext uri="{FF2B5EF4-FFF2-40B4-BE49-F238E27FC236}">
                <a16:creationId xmlns:a16="http://schemas.microsoft.com/office/drawing/2014/main" id="{78EA757A-8011-4475-A6FC-8FF804D9F8CB}"/>
              </a:ext>
            </a:extLst>
          </p:cNvPr>
          <p:cNvSpPr txBox="1"/>
          <p:nvPr/>
        </p:nvSpPr>
        <p:spPr>
          <a:xfrm>
            <a:off x="1158721" y="3420785"/>
            <a:ext cx="966290" cy="400110"/>
          </a:xfrm>
          <a:prstGeom prst="rect">
            <a:avLst/>
          </a:prstGeom>
          <a:solidFill>
            <a:schemeClr val="bg1"/>
          </a:solidFill>
        </p:spPr>
        <p:txBody>
          <a:bodyPr wrap="none" rtlCol="0">
            <a:spAutoFit/>
          </a:bodyPr>
          <a:lstStyle/>
          <a:p>
            <a:r>
              <a:rPr lang="en-GB" sz="2000" b="1" dirty="0">
                <a:solidFill>
                  <a:schemeClr val="accent5"/>
                </a:solidFill>
                <a:latin typeface="Segoe UI" panose="020B0502040204020203" pitchFamily="34" charset="0"/>
                <a:ea typeface="Segoe UI" panose="020B0502040204020203" pitchFamily="34" charset="0"/>
                <a:cs typeface="Segoe UI" panose="020B0502040204020203" pitchFamily="34" charset="0"/>
              </a:rPr>
              <a:t>Sports</a:t>
            </a:r>
          </a:p>
        </p:txBody>
      </p:sp>
      <p:sp>
        <p:nvSpPr>
          <p:cNvPr id="34" name="Gleichschenkliges Dreieck 33">
            <a:extLst>
              <a:ext uri="{FF2B5EF4-FFF2-40B4-BE49-F238E27FC236}">
                <a16:creationId xmlns:a16="http://schemas.microsoft.com/office/drawing/2014/main" id="{14F38F43-B0C5-4687-8727-5CDEDB5B10A5}"/>
              </a:ext>
            </a:extLst>
          </p:cNvPr>
          <p:cNvSpPr/>
          <p:nvPr/>
        </p:nvSpPr>
        <p:spPr>
          <a:xfrm rot="12743679">
            <a:off x="2746096" y="4956747"/>
            <a:ext cx="186067" cy="154093"/>
          </a:xfrm>
          <a:prstGeom prst="triangle">
            <a:avLst/>
          </a:prstGeom>
          <a:solidFill>
            <a:srgbClr val="FDC800"/>
          </a:solidFill>
          <a:ln>
            <a:solidFill>
              <a:srgbClr val="FDC8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Segoe UI" panose="020B0502040204020203" pitchFamily="34" charset="0"/>
              <a:ea typeface="Segoe UI" panose="020B0502040204020203" pitchFamily="34" charset="0"/>
              <a:cs typeface="Segoe UI" panose="020B0502040204020203" pitchFamily="34" charset="0"/>
            </a:endParaRPr>
          </a:p>
        </p:txBody>
      </p:sp>
      <p:sp>
        <p:nvSpPr>
          <p:cNvPr id="35" name="Gleichschenkliges Dreieck 34">
            <a:extLst>
              <a:ext uri="{FF2B5EF4-FFF2-40B4-BE49-F238E27FC236}">
                <a16:creationId xmlns:a16="http://schemas.microsoft.com/office/drawing/2014/main" id="{74248F72-EBCE-4637-9F31-5A972E184F02}"/>
              </a:ext>
            </a:extLst>
          </p:cNvPr>
          <p:cNvSpPr/>
          <p:nvPr/>
        </p:nvSpPr>
        <p:spPr>
          <a:xfrm rot="1635281">
            <a:off x="1122999" y="3809213"/>
            <a:ext cx="186067" cy="154093"/>
          </a:xfrm>
          <a:prstGeom prst="triangle">
            <a:avLst/>
          </a:prstGeom>
          <a:solidFill>
            <a:srgbClr val="FDC800"/>
          </a:solidFill>
          <a:ln>
            <a:solidFill>
              <a:srgbClr val="FDC8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Segoe UI" panose="020B0502040204020203" pitchFamily="34" charset="0"/>
              <a:ea typeface="Segoe UI" panose="020B0502040204020203" pitchFamily="34" charset="0"/>
              <a:cs typeface="Segoe UI" panose="020B0502040204020203" pitchFamily="34" charset="0"/>
            </a:endParaRPr>
          </a:p>
        </p:txBody>
      </p:sp>
      <p:sp>
        <p:nvSpPr>
          <p:cNvPr id="36" name="Textfeld 35">
            <a:extLst>
              <a:ext uri="{FF2B5EF4-FFF2-40B4-BE49-F238E27FC236}">
                <a16:creationId xmlns:a16="http://schemas.microsoft.com/office/drawing/2014/main" id="{409CFCAD-3B04-42AE-903A-F6A2C13AAFD9}"/>
              </a:ext>
            </a:extLst>
          </p:cNvPr>
          <p:cNvSpPr txBox="1"/>
          <p:nvPr/>
        </p:nvSpPr>
        <p:spPr>
          <a:xfrm>
            <a:off x="8552045" y="3420785"/>
            <a:ext cx="2541911" cy="1938992"/>
          </a:xfrm>
          <a:prstGeom prst="rect">
            <a:avLst/>
          </a:prstGeom>
          <a:noFill/>
        </p:spPr>
        <p:txBody>
          <a:bodyPr wrap="square" rtlCol="0">
            <a:spAutoFit/>
          </a:bodyPr>
          <a:lstStyle/>
          <a:p>
            <a:pPr algn="ctr"/>
            <a:r>
              <a:rPr lang="en-GB" sz="2000" b="1" dirty="0">
                <a:solidFill>
                  <a:srgbClr val="FDC800"/>
                </a:solidFill>
                <a:latin typeface="Segoe UI" panose="020B0502040204020203" pitchFamily="34" charset="0"/>
                <a:ea typeface="Segoe UI" panose="020B0502040204020203" pitchFamily="34" charset="0"/>
                <a:cs typeface="Segoe UI" panose="020B0502040204020203" pitchFamily="34" charset="0"/>
              </a:rPr>
              <a:t>Knowledge about regional specific </a:t>
            </a:r>
            <a:r>
              <a:rPr lang="en-GB" sz="2000" b="1" dirty="0">
                <a:solidFill>
                  <a:schemeClr val="accent5"/>
                </a:solidFill>
                <a:latin typeface="Segoe UI" panose="020B0502040204020203" pitchFamily="34" charset="0"/>
                <a:ea typeface="Segoe UI" panose="020B0502040204020203" pitchFamily="34" charset="0"/>
                <a:cs typeface="Segoe UI" panose="020B0502040204020203" pitchFamily="34" charset="0"/>
              </a:rPr>
              <a:t>preferences</a:t>
            </a:r>
          </a:p>
          <a:p>
            <a:pPr algn="ctr"/>
            <a:r>
              <a:rPr lang="en-GB" sz="2000" b="1" dirty="0">
                <a:solidFill>
                  <a:schemeClr val="accent5"/>
                </a:solidFill>
                <a:latin typeface="Segoe UI" panose="020B0502040204020203" pitchFamily="34" charset="0"/>
                <a:ea typeface="Segoe UI" panose="020B0502040204020203" pitchFamily="34" charset="0"/>
                <a:cs typeface="Segoe UI" panose="020B0502040204020203" pitchFamily="34" charset="0"/>
              </a:rPr>
              <a:t>needs</a:t>
            </a:r>
          </a:p>
          <a:p>
            <a:pPr algn="ctr"/>
            <a:r>
              <a:rPr lang="en-GB" sz="2000" b="1" dirty="0">
                <a:solidFill>
                  <a:schemeClr val="accent5"/>
                </a:solidFill>
                <a:latin typeface="Segoe UI" panose="020B0502040204020203" pitchFamily="34" charset="0"/>
                <a:ea typeface="Segoe UI" panose="020B0502040204020203" pitchFamily="34" charset="0"/>
                <a:cs typeface="Segoe UI" panose="020B0502040204020203" pitchFamily="34" charset="0"/>
              </a:rPr>
              <a:t>structures</a:t>
            </a:r>
          </a:p>
          <a:p>
            <a:pPr algn="ctr"/>
            <a:r>
              <a:rPr lang="en-GB" sz="2000" b="1" dirty="0">
                <a:solidFill>
                  <a:schemeClr val="accent4"/>
                </a:solidFill>
                <a:latin typeface="Segoe UI" panose="020B0502040204020203" pitchFamily="34" charset="0"/>
                <a:ea typeface="Segoe UI" panose="020B0502040204020203" pitchFamily="34" charset="0"/>
                <a:cs typeface="Segoe UI" panose="020B0502040204020203" pitchFamily="34" charset="0"/>
              </a:rPr>
              <a:t>has to be achieved</a:t>
            </a:r>
          </a:p>
        </p:txBody>
      </p:sp>
    </p:spTree>
    <p:extLst>
      <p:ext uri="{BB962C8B-B14F-4D97-AF65-F5344CB8AC3E}">
        <p14:creationId xmlns:p14="http://schemas.microsoft.com/office/powerpoint/2010/main" val="105907552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183675314"/>
      </p:ext>
    </p:extLst>
  </p:cSld>
  <p:clrMapOvr>
    <a:masterClrMapping/>
  </p:clrMapOvr>
</p:sld>
</file>

<file path=ppt/theme/theme1.xml><?xml version="1.0" encoding="utf-8"?>
<a:theme xmlns:a="http://schemas.openxmlformats.org/drawingml/2006/main" name="2hm">
  <a:themeElements>
    <a:clrScheme name="2HM Farbschema">
      <a:dk1>
        <a:srgbClr val="3B3B3D"/>
      </a:dk1>
      <a:lt1>
        <a:sysClr val="window" lastClr="FFFFFF"/>
      </a:lt1>
      <a:dk2>
        <a:srgbClr val="767171"/>
      </a:dk2>
      <a:lt2>
        <a:srgbClr val="E7E6E6"/>
      </a:lt2>
      <a:accent1>
        <a:srgbClr val="A1C6E7"/>
      </a:accent1>
      <a:accent2>
        <a:srgbClr val="44546A"/>
      </a:accent2>
      <a:accent3>
        <a:srgbClr val="AFABAB"/>
      </a:accent3>
      <a:accent4>
        <a:srgbClr val="FDC800"/>
      </a:accent4>
      <a:accent5>
        <a:srgbClr val="337091"/>
      </a:accent5>
      <a:accent6>
        <a:srgbClr val="6A8BAD"/>
      </a:accent6>
      <a:hlink>
        <a:srgbClr val="FDC800"/>
      </a:hlink>
      <a:folHlink>
        <a:srgbClr val="A1C6E7"/>
      </a:folHlink>
    </a:clrScheme>
    <a:fontScheme name="2HM Roboto">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hm" id="{0E910547-8B14-4C7D-904A-24CAF440679C}" vid="{B8503C96-FD39-421A-9998-A2DF33EC97D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
  <TotalTime>0</TotalTime>
  <Words>2689</Words>
  <Application>Microsoft Office PowerPoint</Application>
  <PresentationFormat>Plačiaekranė</PresentationFormat>
  <Paragraphs>639</Paragraphs>
  <Slides>32</Slides>
  <Notes>28</Notes>
  <HiddenSlides>2</HiddenSlides>
  <MMClips>0</MMClips>
  <ScaleCrop>false</ScaleCrop>
  <HeadingPairs>
    <vt:vector size="6" baseType="variant">
      <vt:variant>
        <vt:lpstr>Naudojami šriftai</vt:lpstr>
      </vt:variant>
      <vt:variant>
        <vt:i4>8</vt:i4>
      </vt:variant>
      <vt:variant>
        <vt:lpstr>Tema</vt:lpstr>
      </vt:variant>
      <vt:variant>
        <vt:i4>1</vt:i4>
      </vt:variant>
      <vt:variant>
        <vt:lpstr>Skaidrių pavadinimai</vt:lpstr>
      </vt:variant>
      <vt:variant>
        <vt:i4>32</vt:i4>
      </vt:variant>
    </vt:vector>
  </HeadingPairs>
  <TitlesOfParts>
    <vt:vector size="41" baseType="lpstr">
      <vt:lpstr>Roboto Light</vt:lpstr>
      <vt:lpstr>Roboto Bold</vt:lpstr>
      <vt:lpstr>Roboto</vt:lpstr>
      <vt:lpstr>Roboto </vt:lpstr>
      <vt:lpstr>Arial</vt:lpstr>
      <vt:lpstr>Segoe UI</vt:lpstr>
      <vt:lpstr>Roboto Medium</vt:lpstr>
      <vt:lpstr>Calibri</vt:lpstr>
      <vt:lpstr>2hm</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Sports &amp; Economics | Regional Development</dc:title>
  <dc:creator>Iris an der Heiden | 2hm;Sven Repenning | 2hm</dc:creator>
  <cp:lastModifiedBy>Reda Svelniute</cp:lastModifiedBy>
  <cp:revision>1272</cp:revision>
  <cp:lastPrinted>2017-04-10T09:55:20Z</cp:lastPrinted>
  <dcterms:created xsi:type="dcterms:W3CDTF">2017-03-13T15:26:56Z</dcterms:created>
  <dcterms:modified xsi:type="dcterms:W3CDTF">2018-10-24T05:48:38Z</dcterms:modified>
</cp:coreProperties>
</file>