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1" r:id="rId1"/>
  </p:sldMasterIdLst>
  <p:notesMasterIdLst>
    <p:notesMasterId r:id="rId24"/>
  </p:notesMasterIdLst>
  <p:sldIdLst>
    <p:sldId id="266" r:id="rId2"/>
    <p:sldId id="277" r:id="rId3"/>
    <p:sldId id="313" r:id="rId4"/>
    <p:sldId id="314" r:id="rId5"/>
    <p:sldId id="317" r:id="rId6"/>
    <p:sldId id="318" r:id="rId7"/>
    <p:sldId id="319" r:id="rId8"/>
    <p:sldId id="320" r:id="rId9"/>
    <p:sldId id="321" r:id="rId10"/>
    <p:sldId id="315" r:id="rId11"/>
    <p:sldId id="316" r:id="rId12"/>
    <p:sldId id="323" r:id="rId13"/>
    <p:sldId id="324" r:id="rId14"/>
    <p:sldId id="325" r:id="rId15"/>
    <p:sldId id="322" r:id="rId16"/>
    <p:sldId id="326" r:id="rId17"/>
    <p:sldId id="327" r:id="rId18"/>
    <p:sldId id="328" r:id="rId19"/>
    <p:sldId id="329" r:id="rId20"/>
    <p:sldId id="330" r:id="rId21"/>
    <p:sldId id="331" r:id="rId22"/>
    <p:sldId id="332" r:id="rId23"/>
  </p:sldIdLst>
  <p:sldSz cx="9144000" cy="6858000" type="screen4x3"/>
  <p:notesSz cx="6794500" cy="99314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="" xmlns:p14="http://schemas.microsoft.com/office/powerpoint/2010/main">
          <a:srgbClr val="FF0000"/>
        </p14:laserClr>
      </p:ext>
      <p:ext uri="{2FDB2607-1784-4EEB-B798-7EB5836EED8A}">
        <p14:showMediaCtrls xmlns="" xmlns:p14="http://schemas.microsoft.com/office/powerpoint/2010/main" val="1"/>
      </p:ext>
    </p:extLst>
  </p:showPr>
  <p:clrMru>
    <a:srgbClr val="621B40"/>
    <a:srgbClr val="9C2A33"/>
    <a:srgbClr val="4A7335"/>
    <a:srgbClr val="07A33B"/>
    <a:srgbClr val="174B66"/>
    <a:srgbClr val="DE372D"/>
    <a:srgbClr val="503A6E"/>
    <a:srgbClr val="00B3BF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7508" autoAdjust="0"/>
    <p:restoredTop sz="99543" autoAdjust="0"/>
  </p:normalViewPr>
  <p:slideViewPr>
    <p:cSldViewPr>
      <p:cViewPr>
        <p:scale>
          <a:sx n="100" d="100"/>
          <a:sy n="100" d="100"/>
        </p:scale>
        <p:origin x="-1944" y="-43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>
      <p:cViewPr>
        <p:scale>
          <a:sx n="100" d="100"/>
          <a:sy n="100" d="100"/>
        </p:scale>
        <p:origin x="-3492" y="72"/>
      </p:cViewPr>
      <p:guideLst>
        <p:guide orient="horz" pos="3128"/>
        <p:guide pos="2140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1"/>
            <a:ext cx="2944595" cy="49691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48350" y="1"/>
            <a:ext cx="2944595" cy="49691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</a:defRPr>
            </a:lvl1pPr>
          </a:lstStyle>
          <a:p>
            <a:pPr>
              <a:defRPr/>
            </a:pPr>
            <a:fld id="{84042492-C229-4CFD-800F-1F6D046B22EE}" type="datetimeFigureOut">
              <a:rPr lang="en-GB"/>
              <a:pPr>
                <a:defRPr/>
              </a:pPr>
              <a:t>23/10/2018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14400" y="744538"/>
            <a:ext cx="4965700" cy="37242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GB" noProof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62" y="4718099"/>
            <a:ext cx="5434978" cy="4468788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en-GB" noProof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32781"/>
            <a:ext cx="2944595" cy="49691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48350" y="9432781"/>
            <a:ext cx="2944595" cy="49691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</a:defRPr>
            </a:lvl1pPr>
          </a:lstStyle>
          <a:p>
            <a:pPr>
              <a:defRPr/>
            </a:pPr>
            <a:fld id="{EA01EA78-9250-44B6-9A82-6BEB7DBA5EE8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="" xmlns:p14="http://schemas.microsoft.com/office/powerpoint/2010/main" val="1021550974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In this presentation I'm going to look at how our elite and grassroots systems for sport have performed in recent years and what we know about 'what works?'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EA01EA78-9250-44B6-9A82-6BEB7DBA5EE8}" type="slidenum">
              <a:rPr lang="en-GB" smtClean="0"/>
              <a:pPr>
                <a:defRPr/>
              </a:pPr>
              <a:t>1</a:t>
            </a:fld>
            <a:endParaRPr lang="en-GB" dirty="0"/>
          </a:p>
        </p:txBody>
      </p:sp>
    </p:spTree>
    <p:extLst>
      <p:ext uri="{BB962C8B-B14F-4D97-AF65-F5344CB8AC3E}">
        <p14:creationId xmlns="" xmlns:p14="http://schemas.microsoft.com/office/powerpoint/2010/main" val="333301458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EA01EA78-9250-44B6-9A82-6BEB7DBA5EE8}" type="slidenum">
              <a:rPr lang="en-GB" smtClean="0"/>
              <a:pPr>
                <a:defRPr/>
              </a:pPr>
              <a:t>22</a:t>
            </a:fld>
            <a:endParaRPr lang="en-GB"/>
          </a:p>
        </p:txBody>
      </p:sp>
    </p:spTree>
    <p:extLst>
      <p:ext uri="{BB962C8B-B14F-4D97-AF65-F5344CB8AC3E}">
        <p14:creationId xmlns="" xmlns:p14="http://schemas.microsoft.com/office/powerpoint/2010/main" val="167146962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.1 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09818" y="1484784"/>
            <a:ext cx="6471678" cy="720080"/>
          </a:xfrm>
          <a:blipFill>
            <a:blip r:embed="rId2" cstate="print"/>
            <a:stretch>
              <a:fillRect/>
            </a:stretch>
          </a:blipFill>
          <a:ln w="28575">
            <a:noFill/>
          </a:ln>
        </p:spPr>
        <p:txBody>
          <a:bodyPr>
            <a:noAutofit/>
          </a:bodyPr>
          <a:lstStyle>
            <a:lvl1pPr>
              <a:lnSpc>
                <a:spcPts val="2700"/>
              </a:lnSpc>
              <a:defRPr lang="en-GB" sz="2600" spc="-100"/>
            </a:lvl1pPr>
          </a:lstStyle>
          <a:p>
            <a:pPr lvl="0"/>
            <a:r>
              <a:rPr lang="en-US" dirty="0" smtClean="0"/>
              <a:t>Click to edit Master title style</a:t>
            </a:r>
            <a:endParaRPr lang="en-GB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809037" y="2183598"/>
            <a:ext cx="6480175" cy="648072"/>
          </a:xfrm>
          <a:blipFill>
            <a:blip r:embed="rId2" cstate="print"/>
            <a:stretch>
              <a:fillRect/>
            </a:stretch>
          </a:blipFill>
        </p:spPr>
        <p:txBody>
          <a:bodyPr lIns="108000"/>
          <a:lstStyle>
            <a:lvl1pPr marL="0" indent="0">
              <a:lnSpc>
                <a:spcPts val="2700"/>
              </a:lnSpc>
              <a:buNone/>
              <a:defRPr lang="en-US" sz="2600" i="1" kern="1200" spc="-100" baseline="0" dirty="0" smtClean="0">
                <a:solidFill>
                  <a:srgbClr val="621B40"/>
                </a:solidFill>
                <a:latin typeface="Arial" pitchFamily="34" charset="0"/>
                <a:ea typeface="+mj-ea"/>
                <a:cs typeface="Arial" pitchFamily="34" charset="0"/>
              </a:defRPr>
            </a:lvl1pPr>
          </a:lstStyle>
          <a:p>
            <a:pPr lvl="0"/>
            <a:r>
              <a:rPr lang="en-US" dirty="0" smtClean="0"/>
              <a:t>Click to edit </a:t>
            </a:r>
          </a:p>
          <a:p>
            <a:pPr lvl="0"/>
            <a:r>
              <a:rPr lang="en-US" dirty="0" smtClean="0"/>
              <a:t>subtitle</a:t>
            </a: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.2 Title slide and divider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6"/>
          <p:cNvSpPr/>
          <p:nvPr userDrawn="1"/>
        </p:nvSpPr>
        <p:spPr>
          <a:xfrm>
            <a:off x="0" y="-26988"/>
            <a:ext cx="9144000" cy="3455988"/>
          </a:xfrm>
          <a:prstGeom prst="rect">
            <a:avLst/>
          </a:prstGeom>
          <a:solidFill>
            <a:schemeClr val="bg1">
              <a:alpha val="7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09818" y="1484784"/>
            <a:ext cx="6471678" cy="360040"/>
          </a:xfrm>
          <a:blipFill>
            <a:blip r:embed="rId2" cstate="print"/>
            <a:stretch>
              <a:fillRect/>
            </a:stretch>
          </a:blipFill>
          <a:ln w="28575">
            <a:noFill/>
          </a:ln>
        </p:spPr>
        <p:txBody>
          <a:bodyPr>
            <a:noAutofit/>
          </a:bodyPr>
          <a:lstStyle>
            <a:lvl1pPr>
              <a:lnSpc>
                <a:spcPts val="2700"/>
              </a:lnSpc>
              <a:defRPr lang="en-GB" sz="2600" spc="-100"/>
            </a:lvl1pPr>
          </a:lstStyle>
          <a:p>
            <a:pPr lvl="0"/>
            <a:r>
              <a:rPr lang="en-US" dirty="0" smtClean="0"/>
              <a:t>Click to edit Master title style</a:t>
            </a:r>
            <a:endParaRPr lang="en-GB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809037" y="1834191"/>
            <a:ext cx="6480175" cy="360040"/>
          </a:xfrm>
          <a:blipFill>
            <a:blip r:embed="rId2" cstate="print"/>
            <a:stretch>
              <a:fillRect/>
            </a:stretch>
          </a:blipFill>
        </p:spPr>
        <p:txBody>
          <a:bodyPr lIns="108000"/>
          <a:lstStyle>
            <a:lvl1pPr marL="0" indent="0">
              <a:lnSpc>
                <a:spcPts val="2700"/>
              </a:lnSpc>
              <a:buNone/>
              <a:defRPr lang="en-US" sz="2600" i="1" kern="1200" spc="-100" baseline="0" dirty="0" smtClean="0">
                <a:solidFill>
                  <a:srgbClr val="621B40"/>
                </a:solidFill>
                <a:latin typeface="Arial" pitchFamily="34" charset="0"/>
                <a:ea typeface="+mj-ea"/>
                <a:cs typeface="Arial" pitchFamily="34" charset="0"/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12" name="Picture Placeholder 11"/>
          <p:cNvSpPr>
            <a:spLocks noGrp="1"/>
          </p:cNvSpPr>
          <p:nvPr>
            <p:ph type="pic" sz="quarter" idx="11"/>
          </p:nvPr>
        </p:nvSpPr>
        <p:spPr>
          <a:xfrm>
            <a:off x="0" y="3428999"/>
            <a:ext cx="9144000" cy="3429001"/>
          </a:xfrm>
        </p:spPr>
        <p:txBody>
          <a:bodyPr rtlCol="0">
            <a:noAutofit/>
          </a:bodyPr>
          <a:lstStyle>
            <a:lvl1pPr marL="0" indent="0">
              <a:buNone/>
              <a:defRPr/>
            </a:lvl1pPr>
          </a:lstStyle>
          <a:p>
            <a:pPr lvl="0"/>
            <a:endParaRPr lang="en-GB" noProof="0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.3 Standard Text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09818" y="1484784"/>
            <a:ext cx="6471678" cy="720080"/>
          </a:xfrm>
          <a:blipFill>
            <a:blip r:embed="rId2" cstate="print"/>
            <a:stretch>
              <a:fillRect/>
            </a:stretch>
          </a:blipFill>
          <a:ln w="28575">
            <a:noFill/>
          </a:ln>
        </p:spPr>
        <p:txBody>
          <a:bodyPr>
            <a:noAutofit/>
          </a:bodyPr>
          <a:lstStyle>
            <a:lvl1pPr>
              <a:lnSpc>
                <a:spcPts val="2700"/>
              </a:lnSpc>
              <a:defRPr lang="en-GB" spc="-100"/>
            </a:lvl1pPr>
          </a:lstStyle>
          <a:p>
            <a:pPr lvl="0"/>
            <a:r>
              <a:rPr lang="en-US" dirty="0" smtClean="0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807425" y="3040385"/>
            <a:ext cx="6480000" cy="2304256"/>
          </a:xfrm>
        </p:spPr>
        <p:txBody>
          <a:bodyPr lIns="108000"/>
          <a:lstStyle>
            <a:lvl1pPr marL="0" indent="0">
              <a:buNone/>
              <a:defRPr/>
            </a:lvl1pPr>
            <a:lvl2pPr marL="180975" indent="0">
              <a:buNone/>
              <a:defRPr/>
            </a:lvl2pPr>
            <a:lvl3pPr marL="449263" indent="0">
              <a:buNone/>
              <a:defRPr/>
            </a:lvl3pPr>
            <a:lvl4pPr marL="630238" indent="0">
              <a:buNone/>
              <a:defRPr/>
            </a:lvl4pPr>
            <a:lvl5pPr marL="896938" indent="0">
              <a:buNone/>
              <a:defRPr/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GB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809037" y="2175181"/>
            <a:ext cx="6480175" cy="648072"/>
          </a:xfrm>
          <a:blipFill>
            <a:blip r:embed="rId2" cstate="print"/>
            <a:stretch>
              <a:fillRect/>
            </a:stretch>
          </a:blipFill>
        </p:spPr>
        <p:txBody>
          <a:bodyPr lIns="108000"/>
          <a:lstStyle>
            <a:lvl1pPr marL="0" indent="0">
              <a:lnSpc>
                <a:spcPts val="2700"/>
              </a:lnSpc>
              <a:spcBef>
                <a:spcPts val="0"/>
              </a:spcBef>
              <a:buNone/>
              <a:defRPr lang="en-US" sz="2600" i="1" kern="1200" spc="-100" baseline="0" dirty="0" smtClean="0">
                <a:solidFill>
                  <a:srgbClr val="621B40"/>
                </a:solidFill>
                <a:latin typeface="Arial" pitchFamily="34" charset="0"/>
                <a:ea typeface="+mj-ea"/>
                <a:cs typeface="Arial" pitchFamily="34" charset="0"/>
              </a:defRPr>
            </a:lvl1pPr>
          </a:lstStyle>
          <a:p>
            <a:pPr lvl="0"/>
            <a:r>
              <a:rPr lang="en-US" dirty="0" smtClean="0"/>
              <a:t>Click to edit </a:t>
            </a:r>
          </a:p>
          <a:p>
            <a:pPr lvl="0"/>
            <a:r>
              <a:rPr lang="en-US" dirty="0" smtClean="0"/>
              <a:t>subtitle</a:t>
            </a: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.4 Standard text bullet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09818" y="1484784"/>
            <a:ext cx="6471678" cy="720080"/>
          </a:xfrm>
          <a:blipFill>
            <a:blip r:embed="rId2" cstate="print"/>
            <a:stretch>
              <a:fillRect/>
            </a:stretch>
          </a:blipFill>
          <a:ln w="28575">
            <a:noFill/>
          </a:ln>
        </p:spPr>
        <p:txBody>
          <a:bodyPr>
            <a:noAutofit/>
          </a:bodyPr>
          <a:lstStyle>
            <a:lvl1pPr>
              <a:lnSpc>
                <a:spcPts val="2700"/>
              </a:lnSpc>
              <a:defRPr lang="en-GB" spc="-100"/>
            </a:lvl1pPr>
          </a:lstStyle>
          <a:p>
            <a:pPr lvl="0"/>
            <a:r>
              <a:rPr lang="en-US" dirty="0" smtClean="0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807425" y="3040385"/>
            <a:ext cx="6480000" cy="2304256"/>
          </a:xfrm>
        </p:spPr>
        <p:txBody>
          <a:bodyPr/>
          <a:lstStyle>
            <a:lvl1pPr marL="104775" indent="-104775">
              <a:defRPr/>
            </a:lvl1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GB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809037" y="2175181"/>
            <a:ext cx="6480175" cy="648072"/>
          </a:xfrm>
          <a:blipFill>
            <a:blip r:embed="rId2" cstate="print"/>
            <a:stretch>
              <a:fillRect/>
            </a:stretch>
          </a:blipFill>
        </p:spPr>
        <p:txBody>
          <a:bodyPr lIns="108000"/>
          <a:lstStyle>
            <a:lvl1pPr marL="0" indent="0">
              <a:lnSpc>
                <a:spcPts val="2700"/>
              </a:lnSpc>
              <a:spcBef>
                <a:spcPts val="0"/>
              </a:spcBef>
              <a:buNone/>
              <a:defRPr lang="en-US" sz="2600" i="1" kern="1200" spc="-100" baseline="0" dirty="0" smtClean="0">
                <a:solidFill>
                  <a:srgbClr val="621B40"/>
                </a:solidFill>
                <a:latin typeface="Arial" pitchFamily="34" charset="0"/>
                <a:ea typeface="+mj-ea"/>
                <a:cs typeface="Arial" pitchFamily="34" charset="0"/>
              </a:defRPr>
            </a:lvl1pPr>
          </a:lstStyle>
          <a:p>
            <a:pPr lvl="0"/>
            <a:r>
              <a:rPr lang="en-US" dirty="0" smtClean="0"/>
              <a:t>Click to edit </a:t>
            </a:r>
          </a:p>
          <a:p>
            <a:pPr lvl="0"/>
            <a:r>
              <a:rPr lang="en-US" dirty="0" smtClean="0"/>
              <a:t>subtitle</a:t>
            </a: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.6 Multiple imag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 userDrawn="1"/>
        </p:nvSpPr>
        <p:spPr>
          <a:xfrm>
            <a:off x="0" y="0"/>
            <a:ext cx="3851275" cy="6842125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pic>
        <p:nvPicPr>
          <p:cNvPr id="10" name="Picture 9"/>
          <p:cNvPicPr>
            <a:picLocks noChangeAspect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0825" y="314325"/>
            <a:ext cx="1512888" cy="8112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0454" y="1484784"/>
            <a:ext cx="2727262" cy="1930524"/>
          </a:xfrm>
          <a:noFill/>
          <a:ln w="28575">
            <a:noFill/>
          </a:ln>
        </p:spPr>
        <p:txBody>
          <a:bodyPr>
            <a:noAutofit/>
          </a:bodyPr>
          <a:lstStyle>
            <a:lvl1pPr>
              <a:lnSpc>
                <a:spcPts val="1900"/>
              </a:lnSpc>
              <a:defRPr lang="en-GB" sz="1800" spc="-100"/>
            </a:lvl1pPr>
          </a:lstStyle>
          <a:p>
            <a:pPr lvl="0"/>
            <a:r>
              <a:rPr lang="en-US" dirty="0" smtClean="0"/>
              <a:t>Click to edit Master title style</a:t>
            </a:r>
            <a:endParaRPr lang="en-GB" dirty="0"/>
          </a:p>
        </p:txBody>
      </p:sp>
      <p:sp>
        <p:nvSpPr>
          <p:cNvPr id="12" name="Picture Placeholder 11"/>
          <p:cNvSpPr>
            <a:spLocks noGrp="1"/>
          </p:cNvSpPr>
          <p:nvPr>
            <p:ph type="pic" sz="quarter" idx="11"/>
          </p:nvPr>
        </p:nvSpPr>
        <p:spPr>
          <a:xfrm>
            <a:off x="4932040" y="188639"/>
            <a:ext cx="3960440" cy="3211413"/>
          </a:xfrm>
        </p:spPr>
        <p:txBody>
          <a:bodyPr rtlCol="0">
            <a:noAutofit/>
          </a:bodyPr>
          <a:lstStyle>
            <a:lvl1pPr marL="0" indent="0">
              <a:buNone/>
              <a:defRPr/>
            </a:lvl1pPr>
          </a:lstStyle>
          <a:p>
            <a:pPr lvl="0"/>
            <a:endParaRPr lang="en-GB" noProof="0"/>
          </a:p>
        </p:txBody>
      </p:sp>
      <p:sp>
        <p:nvSpPr>
          <p:cNvPr id="6" name="Picture Placeholder 11"/>
          <p:cNvSpPr>
            <a:spLocks noGrp="1"/>
          </p:cNvSpPr>
          <p:nvPr>
            <p:ph type="pic" sz="quarter" idx="12"/>
          </p:nvPr>
        </p:nvSpPr>
        <p:spPr>
          <a:xfrm>
            <a:off x="4932040" y="3573016"/>
            <a:ext cx="1872208" cy="2736304"/>
          </a:xfrm>
        </p:spPr>
        <p:txBody>
          <a:bodyPr rtlCol="0">
            <a:noAutofit/>
          </a:bodyPr>
          <a:lstStyle>
            <a:lvl1pPr marL="0" indent="0">
              <a:buNone/>
              <a:defRPr/>
            </a:lvl1pPr>
          </a:lstStyle>
          <a:p>
            <a:pPr lvl="0"/>
            <a:endParaRPr lang="en-GB" noProof="0"/>
          </a:p>
        </p:txBody>
      </p:sp>
      <p:sp>
        <p:nvSpPr>
          <p:cNvPr id="9" name="Picture Placeholder 11"/>
          <p:cNvSpPr>
            <a:spLocks noGrp="1"/>
          </p:cNvSpPr>
          <p:nvPr>
            <p:ph type="pic" sz="quarter" idx="13"/>
          </p:nvPr>
        </p:nvSpPr>
        <p:spPr>
          <a:xfrm>
            <a:off x="7020272" y="3573016"/>
            <a:ext cx="1872208" cy="2736304"/>
          </a:xfrm>
        </p:spPr>
        <p:txBody>
          <a:bodyPr rtlCol="0">
            <a:noAutofit/>
          </a:bodyPr>
          <a:lstStyle>
            <a:lvl1pPr marL="0" indent="0">
              <a:buNone/>
              <a:defRPr/>
            </a:lvl1pPr>
          </a:lstStyle>
          <a:p>
            <a:pPr lvl="0"/>
            <a:endParaRPr lang="en-GB" noProof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.6b Multiple images plus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 userDrawn="1"/>
        </p:nvSpPr>
        <p:spPr>
          <a:xfrm>
            <a:off x="-7938" y="19050"/>
            <a:ext cx="3851276" cy="6843713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pic>
        <p:nvPicPr>
          <p:cNvPr id="11" name="Picture 10"/>
          <p:cNvPicPr>
            <a:picLocks noChangeAspect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0825" y="314325"/>
            <a:ext cx="1512888" cy="8112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1200" y="1484784"/>
            <a:ext cx="2727262" cy="1080120"/>
          </a:xfrm>
          <a:noFill/>
          <a:ln w="28575">
            <a:noFill/>
          </a:ln>
        </p:spPr>
        <p:txBody>
          <a:bodyPr>
            <a:noAutofit/>
          </a:bodyPr>
          <a:lstStyle>
            <a:lvl1pPr>
              <a:lnSpc>
                <a:spcPts val="1900"/>
              </a:lnSpc>
              <a:defRPr lang="en-GB" sz="1800" spc="-100"/>
            </a:lvl1pPr>
          </a:lstStyle>
          <a:p>
            <a:pPr lvl="0"/>
            <a:r>
              <a:rPr lang="en-US" dirty="0" smtClean="0"/>
              <a:t>Click to edit Master title style</a:t>
            </a:r>
            <a:endParaRPr lang="en-GB" dirty="0"/>
          </a:p>
        </p:txBody>
      </p:sp>
      <p:sp>
        <p:nvSpPr>
          <p:cNvPr id="12" name="Picture Placeholder 11"/>
          <p:cNvSpPr>
            <a:spLocks noGrp="1"/>
          </p:cNvSpPr>
          <p:nvPr>
            <p:ph type="pic" sz="quarter" idx="11"/>
          </p:nvPr>
        </p:nvSpPr>
        <p:spPr>
          <a:xfrm>
            <a:off x="4932040" y="188639"/>
            <a:ext cx="3960440" cy="3211413"/>
          </a:xfrm>
        </p:spPr>
        <p:txBody>
          <a:bodyPr rtlCol="0">
            <a:noAutofit/>
          </a:bodyPr>
          <a:lstStyle>
            <a:lvl1pPr marL="0" indent="0">
              <a:buNone/>
              <a:defRPr/>
            </a:lvl1pPr>
          </a:lstStyle>
          <a:p>
            <a:pPr lvl="0"/>
            <a:endParaRPr lang="en-GB" noProof="0"/>
          </a:p>
        </p:txBody>
      </p:sp>
      <p:sp>
        <p:nvSpPr>
          <p:cNvPr id="6" name="Picture Placeholder 11"/>
          <p:cNvSpPr>
            <a:spLocks noGrp="1"/>
          </p:cNvSpPr>
          <p:nvPr>
            <p:ph type="pic" sz="quarter" idx="12"/>
          </p:nvPr>
        </p:nvSpPr>
        <p:spPr>
          <a:xfrm>
            <a:off x="4932040" y="3573016"/>
            <a:ext cx="1872208" cy="2736304"/>
          </a:xfrm>
        </p:spPr>
        <p:txBody>
          <a:bodyPr rtlCol="0">
            <a:noAutofit/>
          </a:bodyPr>
          <a:lstStyle>
            <a:lvl1pPr marL="0" indent="0">
              <a:buNone/>
              <a:defRPr/>
            </a:lvl1pPr>
          </a:lstStyle>
          <a:p>
            <a:pPr lvl="0"/>
            <a:endParaRPr lang="en-GB" noProof="0"/>
          </a:p>
        </p:txBody>
      </p:sp>
      <p:sp>
        <p:nvSpPr>
          <p:cNvPr id="9" name="Picture Placeholder 11"/>
          <p:cNvSpPr>
            <a:spLocks noGrp="1"/>
          </p:cNvSpPr>
          <p:nvPr>
            <p:ph type="pic" sz="quarter" idx="13"/>
          </p:nvPr>
        </p:nvSpPr>
        <p:spPr>
          <a:xfrm>
            <a:off x="7020272" y="3573016"/>
            <a:ext cx="1872208" cy="2736304"/>
          </a:xfrm>
        </p:spPr>
        <p:txBody>
          <a:bodyPr rtlCol="0">
            <a:noAutofit/>
          </a:bodyPr>
          <a:lstStyle>
            <a:lvl1pPr marL="0" indent="0">
              <a:buNone/>
              <a:defRPr/>
            </a:lvl1pPr>
          </a:lstStyle>
          <a:p>
            <a:pPr lvl="0"/>
            <a:endParaRPr lang="en-GB" noProof="0"/>
          </a:p>
        </p:txBody>
      </p:sp>
      <p:sp>
        <p:nvSpPr>
          <p:cNvPr id="10" name="Content Placeholder 2"/>
          <p:cNvSpPr>
            <a:spLocks noGrp="1"/>
          </p:cNvSpPr>
          <p:nvPr>
            <p:ph idx="1"/>
          </p:nvPr>
        </p:nvSpPr>
        <p:spPr>
          <a:xfrm>
            <a:off x="138505" y="3140968"/>
            <a:ext cx="2725494" cy="2304256"/>
          </a:xfrm>
        </p:spPr>
        <p:txBody>
          <a:bodyPr lIns="108000"/>
          <a:lstStyle>
            <a:lvl1pPr marL="0" indent="0">
              <a:lnSpc>
                <a:spcPts val="1500"/>
              </a:lnSpc>
              <a:buNone/>
              <a:defRPr sz="1400"/>
            </a:lvl1pPr>
            <a:lvl2pPr marL="180975" indent="0">
              <a:lnSpc>
                <a:spcPts val="1500"/>
              </a:lnSpc>
              <a:buNone/>
              <a:defRPr sz="1400"/>
            </a:lvl2pPr>
            <a:lvl3pPr marL="449263" indent="0">
              <a:lnSpc>
                <a:spcPts val="1500"/>
              </a:lnSpc>
              <a:buNone/>
              <a:defRPr sz="1400"/>
            </a:lvl3pPr>
            <a:lvl4pPr marL="630238" indent="0">
              <a:lnSpc>
                <a:spcPts val="1500"/>
              </a:lnSpc>
              <a:buNone/>
              <a:defRPr sz="1400"/>
            </a:lvl4pPr>
            <a:lvl5pPr marL="896938" indent="0">
              <a:lnSpc>
                <a:spcPts val="1500"/>
              </a:lnSpc>
              <a:buNone/>
              <a:defRPr sz="1400"/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GB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1.6b Multiple images plus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 userDrawn="1"/>
        </p:nvSpPr>
        <p:spPr>
          <a:xfrm>
            <a:off x="0" y="0"/>
            <a:ext cx="3851275" cy="6842125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pic>
        <p:nvPicPr>
          <p:cNvPr id="11" name="Picture 10"/>
          <p:cNvPicPr>
            <a:picLocks noChangeAspect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0825" y="314325"/>
            <a:ext cx="1512888" cy="8112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1200" y="1484784"/>
            <a:ext cx="2727262" cy="1080120"/>
          </a:xfrm>
          <a:noFill/>
          <a:ln w="28575">
            <a:noFill/>
          </a:ln>
        </p:spPr>
        <p:txBody>
          <a:bodyPr>
            <a:noAutofit/>
          </a:bodyPr>
          <a:lstStyle>
            <a:lvl1pPr>
              <a:lnSpc>
                <a:spcPts val="1900"/>
              </a:lnSpc>
              <a:defRPr lang="en-GB" sz="1800" spc="-100"/>
            </a:lvl1pPr>
          </a:lstStyle>
          <a:p>
            <a:pPr lvl="0"/>
            <a:r>
              <a:rPr lang="en-US" dirty="0" smtClean="0"/>
              <a:t>Click to edit Master title style</a:t>
            </a:r>
            <a:endParaRPr lang="en-GB" dirty="0"/>
          </a:p>
        </p:txBody>
      </p:sp>
      <p:sp>
        <p:nvSpPr>
          <p:cNvPr id="12" name="Picture Placeholder 11"/>
          <p:cNvSpPr>
            <a:spLocks noGrp="1"/>
          </p:cNvSpPr>
          <p:nvPr>
            <p:ph type="pic" sz="quarter" idx="11"/>
          </p:nvPr>
        </p:nvSpPr>
        <p:spPr>
          <a:xfrm>
            <a:off x="4932040" y="188639"/>
            <a:ext cx="3960440" cy="3211413"/>
          </a:xfrm>
        </p:spPr>
        <p:txBody>
          <a:bodyPr rtlCol="0">
            <a:noAutofit/>
          </a:bodyPr>
          <a:lstStyle>
            <a:lvl1pPr marL="0" indent="0">
              <a:buNone/>
              <a:defRPr/>
            </a:lvl1pPr>
          </a:lstStyle>
          <a:p>
            <a:pPr lvl="0"/>
            <a:endParaRPr lang="en-GB" noProof="0"/>
          </a:p>
        </p:txBody>
      </p:sp>
      <p:sp>
        <p:nvSpPr>
          <p:cNvPr id="6" name="Picture Placeholder 11"/>
          <p:cNvSpPr>
            <a:spLocks noGrp="1"/>
          </p:cNvSpPr>
          <p:nvPr>
            <p:ph type="pic" sz="quarter" idx="12"/>
          </p:nvPr>
        </p:nvSpPr>
        <p:spPr>
          <a:xfrm>
            <a:off x="4932040" y="3573016"/>
            <a:ext cx="1872208" cy="2736304"/>
          </a:xfrm>
        </p:spPr>
        <p:txBody>
          <a:bodyPr rtlCol="0">
            <a:noAutofit/>
          </a:bodyPr>
          <a:lstStyle>
            <a:lvl1pPr marL="0" indent="0">
              <a:buNone/>
              <a:defRPr/>
            </a:lvl1pPr>
          </a:lstStyle>
          <a:p>
            <a:pPr lvl="0"/>
            <a:endParaRPr lang="en-GB" noProof="0"/>
          </a:p>
        </p:txBody>
      </p:sp>
      <p:sp>
        <p:nvSpPr>
          <p:cNvPr id="9" name="Picture Placeholder 11"/>
          <p:cNvSpPr>
            <a:spLocks noGrp="1"/>
          </p:cNvSpPr>
          <p:nvPr>
            <p:ph type="pic" sz="quarter" idx="13"/>
          </p:nvPr>
        </p:nvSpPr>
        <p:spPr>
          <a:xfrm>
            <a:off x="7020272" y="3573016"/>
            <a:ext cx="1872208" cy="2736304"/>
          </a:xfrm>
        </p:spPr>
        <p:txBody>
          <a:bodyPr rtlCol="0">
            <a:noAutofit/>
          </a:bodyPr>
          <a:lstStyle>
            <a:lvl1pPr marL="0" indent="0">
              <a:buNone/>
              <a:defRPr/>
            </a:lvl1pPr>
          </a:lstStyle>
          <a:p>
            <a:pPr lvl="0"/>
            <a:endParaRPr lang="en-GB" noProof="0"/>
          </a:p>
        </p:txBody>
      </p:sp>
      <p:sp>
        <p:nvSpPr>
          <p:cNvPr id="10" name="Content Placeholder 2"/>
          <p:cNvSpPr>
            <a:spLocks noGrp="1"/>
          </p:cNvSpPr>
          <p:nvPr>
            <p:ph idx="1"/>
          </p:nvPr>
        </p:nvSpPr>
        <p:spPr>
          <a:xfrm>
            <a:off x="151425" y="3140968"/>
            <a:ext cx="2725494" cy="2304256"/>
          </a:xfrm>
        </p:spPr>
        <p:txBody>
          <a:bodyPr lIns="108000"/>
          <a:lstStyle>
            <a:lvl1pPr marL="85725" indent="-85725">
              <a:lnSpc>
                <a:spcPts val="1500"/>
              </a:lnSpc>
              <a:buFont typeface="Arial" pitchFamily="34" charset="0"/>
              <a:buChar char="•"/>
              <a:defRPr lang="en-GB" sz="1400" kern="1200" dirty="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85725" indent="-85725">
              <a:lnSpc>
                <a:spcPts val="1500"/>
              </a:lnSpc>
              <a:buFont typeface="Arial" pitchFamily="34" charset="0"/>
              <a:buChar char="•"/>
              <a:defRPr sz="1400"/>
            </a:lvl2pPr>
            <a:lvl3pPr marL="85725" indent="-85725">
              <a:lnSpc>
                <a:spcPts val="1500"/>
              </a:lnSpc>
              <a:buFont typeface="Arial" pitchFamily="34" charset="0"/>
              <a:buChar char="•"/>
              <a:defRPr sz="1400"/>
            </a:lvl3pPr>
            <a:lvl4pPr marL="85725" indent="-85725">
              <a:lnSpc>
                <a:spcPts val="1500"/>
              </a:lnSpc>
              <a:buFont typeface="Arial" pitchFamily="34" charset="0"/>
              <a:buChar char="•"/>
              <a:defRPr sz="1400"/>
            </a:lvl4pPr>
            <a:lvl5pPr marL="85725" indent="-85725">
              <a:lnSpc>
                <a:spcPts val="1500"/>
              </a:lnSpc>
              <a:buFont typeface="Arial" pitchFamily="34" charset="0"/>
              <a:buChar char="•"/>
              <a:defRPr sz="1400"/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0"/>
            <a:r>
              <a:rPr lang="en-US" dirty="0" smtClean="0"/>
              <a:t>Second level</a:t>
            </a:r>
          </a:p>
          <a:p>
            <a:pPr lvl="0"/>
            <a:r>
              <a:rPr lang="en-US" dirty="0" smtClean="0"/>
              <a:t>Third level</a:t>
            </a:r>
          </a:p>
          <a:p>
            <a:pPr lvl="0"/>
            <a:r>
              <a:rPr lang="en-US" dirty="0" smtClean="0"/>
              <a:t>Fourth level</a:t>
            </a:r>
          </a:p>
          <a:p>
            <a:pPr lvl="0"/>
            <a:r>
              <a:rPr lang="en-US" dirty="0" smtClean="0"/>
              <a:t>Fifth level</a:t>
            </a:r>
            <a:endParaRPr lang="en-GB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.6c Multiple images plus number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 userDrawn="1"/>
        </p:nvSpPr>
        <p:spPr>
          <a:xfrm>
            <a:off x="0" y="0"/>
            <a:ext cx="3851275" cy="6842125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pic>
        <p:nvPicPr>
          <p:cNvPr id="11" name="Picture 10"/>
          <p:cNvPicPr>
            <a:picLocks noChangeAspect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0825" y="314325"/>
            <a:ext cx="1512888" cy="8112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1200" y="1484784"/>
            <a:ext cx="2727262" cy="1080120"/>
          </a:xfrm>
          <a:noFill/>
          <a:ln w="28575">
            <a:noFill/>
          </a:ln>
        </p:spPr>
        <p:txBody>
          <a:bodyPr>
            <a:noAutofit/>
          </a:bodyPr>
          <a:lstStyle>
            <a:lvl1pPr>
              <a:lnSpc>
                <a:spcPts val="1900"/>
              </a:lnSpc>
              <a:defRPr lang="en-GB" sz="1800" spc="-100"/>
            </a:lvl1pPr>
          </a:lstStyle>
          <a:p>
            <a:pPr lvl="0"/>
            <a:r>
              <a:rPr lang="en-US" dirty="0" smtClean="0"/>
              <a:t>Click to edit Master title style</a:t>
            </a:r>
            <a:endParaRPr lang="en-GB" dirty="0"/>
          </a:p>
        </p:txBody>
      </p:sp>
      <p:sp>
        <p:nvSpPr>
          <p:cNvPr id="12" name="Picture Placeholder 11"/>
          <p:cNvSpPr>
            <a:spLocks noGrp="1"/>
          </p:cNvSpPr>
          <p:nvPr>
            <p:ph type="pic" sz="quarter" idx="11"/>
          </p:nvPr>
        </p:nvSpPr>
        <p:spPr>
          <a:xfrm>
            <a:off x="4932040" y="188639"/>
            <a:ext cx="3960440" cy="3211413"/>
          </a:xfrm>
        </p:spPr>
        <p:txBody>
          <a:bodyPr rtlCol="0">
            <a:noAutofit/>
          </a:bodyPr>
          <a:lstStyle>
            <a:lvl1pPr marL="0" indent="0">
              <a:buNone/>
              <a:defRPr/>
            </a:lvl1pPr>
          </a:lstStyle>
          <a:p>
            <a:pPr lvl="0"/>
            <a:endParaRPr lang="en-GB" noProof="0"/>
          </a:p>
        </p:txBody>
      </p:sp>
      <p:sp>
        <p:nvSpPr>
          <p:cNvPr id="6" name="Picture Placeholder 11"/>
          <p:cNvSpPr>
            <a:spLocks noGrp="1"/>
          </p:cNvSpPr>
          <p:nvPr>
            <p:ph type="pic" sz="quarter" idx="12"/>
          </p:nvPr>
        </p:nvSpPr>
        <p:spPr>
          <a:xfrm>
            <a:off x="4932040" y="3573016"/>
            <a:ext cx="1872208" cy="2736304"/>
          </a:xfrm>
        </p:spPr>
        <p:txBody>
          <a:bodyPr rtlCol="0">
            <a:noAutofit/>
          </a:bodyPr>
          <a:lstStyle>
            <a:lvl1pPr marL="0" indent="0">
              <a:buNone/>
              <a:defRPr/>
            </a:lvl1pPr>
          </a:lstStyle>
          <a:p>
            <a:pPr lvl="0"/>
            <a:endParaRPr lang="en-GB" noProof="0"/>
          </a:p>
        </p:txBody>
      </p:sp>
      <p:sp>
        <p:nvSpPr>
          <p:cNvPr id="9" name="Picture Placeholder 11"/>
          <p:cNvSpPr>
            <a:spLocks noGrp="1"/>
          </p:cNvSpPr>
          <p:nvPr>
            <p:ph type="pic" sz="quarter" idx="13"/>
          </p:nvPr>
        </p:nvSpPr>
        <p:spPr>
          <a:xfrm>
            <a:off x="7020272" y="3573016"/>
            <a:ext cx="1872208" cy="2736304"/>
          </a:xfrm>
        </p:spPr>
        <p:txBody>
          <a:bodyPr rtlCol="0">
            <a:noAutofit/>
          </a:bodyPr>
          <a:lstStyle>
            <a:lvl1pPr marL="0" indent="0">
              <a:buNone/>
              <a:defRPr/>
            </a:lvl1pPr>
          </a:lstStyle>
          <a:p>
            <a:pPr lvl="0"/>
            <a:endParaRPr lang="en-GB" noProof="0"/>
          </a:p>
        </p:txBody>
      </p:sp>
      <p:sp>
        <p:nvSpPr>
          <p:cNvPr id="10" name="Content Placeholder 2"/>
          <p:cNvSpPr>
            <a:spLocks noGrp="1"/>
          </p:cNvSpPr>
          <p:nvPr>
            <p:ph idx="1"/>
          </p:nvPr>
        </p:nvSpPr>
        <p:spPr>
          <a:xfrm>
            <a:off x="146745" y="3140968"/>
            <a:ext cx="2725494" cy="2304256"/>
          </a:xfrm>
        </p:spPr>
        <p:txBody>
          <a:bodyPr lIns="108000"/>
          <a:lstStyle>
            <a:lvl1pPr marL="180975" indent="-180975">
              <a:lnSpc>
                <a:spcPts val="1500"/>
              </a:lnSpc>
              <a:buSzPct val="95000"/>
              <a:buFont typeface="+mj-lt"/>
              <a:buAutoNum type="arabicPeriod"/>
              <a:tabLst>
                <a:tab pos="180975" algn="l"/>
              </a:tabLst>
              <a:defRPr lang="en-GB" sz="1400" kern="1200" dirty="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85725" indent="-85725">
              <a:lnSpc>
                <a:spcPts val="1500"/>
              </a:lnSpc>
              <a:buFont typeface="Arial" pitchFamily="34" charset="0"/>
              <a:buChar char="•"/>
              <a:defRPr sz="1400"/>
            </a:lvl2pPr>
            <a:lvl3pPr marL="85725" indent="-85725">
              <a:lnSpc>
                <a:spcPts val="1500"/>
              </a:lnSpc>
              <a:buFont typeface="Arial" pitchFamily="34" charset="0"/>
              <a:buChar char="•"/>
              <a:defRPr sz="1400"/>
            </a:lvl3pPr>
            <a:lvl4pPr marL="85725" indent="-85725">
              <a:lnSpc>
                <a:spcPts val="1500"/>
              </a:lnSpc>
              <a:buFont typeface="Arial" pitchFamily="34" charset="0"/>
              <a:buChar char="•"/>
              <a:defRPr sz="1400"/>
            </a:lvl4pPr>
            <a:lvl5pPr marL="85725" indent="-85725">
              <a:lnSpc>
                <a:spcPts val="1500"/>
              </a:lnSpc>
              <a:buFont typeface="Arial" pitchFamily="34" charset="0"/>
              <a:buChar char="•"/>
              <a:defRPr sz="1400"/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0"/>
            <a:r>
              <a:rPr lang="en-US" dirty="0" smtClean="0"/>
              <a:t>Second level</a:t>
            </a:r>
          </a:p>
          <a:p>
            <a:pPr lvl="0"/>
            <a:r>
              <a:rPr lang="en-US" dirty="0" smtClean="0"/>
              <a:t>Third level</a:t>
            </a:r>
          </a:p>
          <a:p>
            <a:pPr lvl="0"/>
            <a:r>
              <a:rPr lang="en-US" dirty="0" smtClean="0"/>
              <a:t>Fourth level</a:t>
            </a:r>
          </a:p>
          <a:p>
            <a:pPr lvl="0"/>
            <a:r>
              <a:rPr lang="en-US" dirty="0" smtClean="0"/>
              <a:t>Fifth level</a:t>
            </a:r>
            <a:endParaRPr lang="en-GB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.7 Full bleed imag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809037" y="1923646"/>
            <a:ext cx="6480175" cy="432857"/>
          </a:xfrm>
          <a:blipFill>
            <a:blip r:embed="rId2" cstate="print"/>
            <a:stretch>
              <a:fillRect/>
            </a:stretch>
          </a:blipFill>
        </p:spPr>
        <p:txBody>
          <a:bodyPr lIns="108000"/>
          <a:lstStyle>
            <a:lvl1pPr marL="0" indent="0">
              <a:lnSpc>
                <a:spcPts val="1900"/>
              </a:lnSpc>
              <a:buNone/>
              <a:defRPr lang="en-US" sz="1800" i="1" kern="1200" spc="-100" baseline="0" dirty="0" smtClean="0">
                <a:solidFill>
                  <a:srgbClr val="621B40"/>
                </a:solidFill>
                <a:latin typeface="Arial" pitchFamily="34" charset="0"/>
                <a:ea typeface="+mj-ea"/>
                <a:cs typeface="Arial" pitchFamily="34" charset="0"/>
              </a:defRPr>
            </a:lvl1pPr>
          </a:lstStyle>
          <a:p>
            <a:pPr lvl="0"/>
            <a:r>
              <a:rPr lang="en-US" dirty="0" smtClean="0"/>
              <a:t>Click to edit </a:t>
            </a:r>
          </a:p>
          <a:p>
            <a:pPr lvl="0"/>
            <a:r>
              <a:rPr lang="en-US" dirty="0" smtClean="0"/>
              <a:t>subtitle</a:t>
            </a:r>
          </a:p>
        </p:txBody>
      </p:sp>
      <p:sp>
        <p:nvSpPr>
          <p:cNvPr id="12" name="Picture Placeholder 11"/>
          <p:cNvSpPr>
            <a:spLocks noGrp="1"/>
          </p:cNvSpPr>
          <p:nvPr>
            <p:ph type="pic" sz="quarter" idx="11"/>
          </p:nvPr>
        </p:nvSpPr>
        <p:spPr>
          <a:xfrm>
            <a:off x="0" y="3428999"/>
            <a:ext cx="9144000" cy="3429001"/>
          </a:xfrm>
        </p:spPr>
        <p:txBody>
          <a:bodyPr rtlCol="0">
            <a:noAutofit/>
          </a:bodyPr>
          <a:lstStyle>
            <a:lvl1pPr marL="0" indent="0">
              <a:buNone/>
              <a:defRPr/>
            </a:lvl1pPr>
          </a:lstStyle>
          <a:p>
            <a:pPr lvl="0"/>
            <a:endParaRPr lang="en-GB" noProof="0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09818" y="1484784"/>
            <a:ext cx="6471678" cy="432048"/>
          </a:xfrm>
          <a:blipFill>
            <a:blip r:embed="rId2" cstate="print"/>
            <a:stretch>
              <a:fillRect/>
            </a:stretch>
          </a:blipFill>
          <a:ln w="28575">
            <a:noFill/>
          </a:ln>
        </p:spPr>
        <p:txBody>
          <a:bodyPr>
            <a:noAutofit/>
          </a:bodyPr>
          <a:lstStyle>
            <a:lvl1pPr>
              <a:lnSpc>
                <a:spcPts val="1900"/>
              </a:lnSpc>
              <a:defRPr lang="en-GB" sz="1800" spc="-100"/>
            </a:lvl1pPr>
          </a:lstStyle>
          <a:p>
            <a:pPr lvl="0"/>
            <a:r>
              <a:rPr lang="en-US" dirty="0" smtClean="0"/>
              <a:t>Click to edit Master title style</a:t>
            </a:r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.7b Full bleed imag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Picture Placeholder 11"/>
          <p:cNvSpPr>
            <a:spLocks noGrp="1"/>
          </p:cNvSpPr>
          <p:nvPr>
            <p:ph type="pic" sz="quarter" idx="11"/>
          </p:nvPr>
        </p:nvSpPr>
        <p:spPr>
          <a:xfrm>
            <a:off x="0" y="3428999"/>
            <a:ext cx="9144000" cy="3429001"/>
          </a:xfrm>
        </p:spPr>
        <p:txBody>
          <a:bodyPr rtlCol="0">
            <a:noAutofit/>
          </a:bodyPr>
          <a:lstStyle>
            <a:lvl1pPr marL="0" indent="0">
              <a:buNone/>
              <a:defRPr/>
            </a:lvl1pPr>
          </a:lstStyle>
          <a:p>
            <a:pPr lvl="0"/>
            <a:endParaRPr lang="en-GB" noProof="0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09818" y="1484784"/>
            <a:ext cx="6471678" cy="504056"/>
          </a:xfrm>
          <a:blipFill>
            <a:blip r:embed="rId2" cstate="print"/>
            <a:stretch>
              <a:fillRect/>
            </a:stretch>
          </a:blipFill>
          <a:ln w="28575">
            <a:noFill/>
          </a:ln>
        </p:spPr>
        <p:txBody>
          <a:bodyPr>
            <a:noAutofit/>
          </a:bodyPr>
          <a:lstStyle>
            <a:lvl1pPr>
              <a:lnSpc>
                <a:spcPts val="1900"/>
              </a:lnSpc>
              <a:defRPr lang="en-GB" sz="1800" spc="-100"/>
            </a:lvl1pPr>
          </a:lstStyle>
          <a:p>
            <a:pPr lvl="0"/>
            <a:r>
              <a:rPr lang="en-US" dirty="0" smtClean="0"/>
              <a:t>Click to edit Master title style</a:t>
            </a:r>
            <a:endParaRPr lang="en-GB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.8 Full bleed imag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6"/>
          <p:cNvSpPr/>
          <p:nvPr userDrawn="1"/>
        </p:nvSpPr>
        <p:spPr>
          <a:xfrm>
            <a:off x="0" y="0"/>
            <a:ext cx="3132138" cy="68580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pic>
        <p:nvPicPr>
          <p:cNvPr id="6" name="Picture 5"/>
          <p:cNvPicPr>
            <a:picLocks noChangeAspect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0825" y="314325"/>
            <a:ext cx="1512888" cy="8112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8554" y="1484784"/>
            <a:ext cx="2727262" cy="1930524"/>
          </a:xfrm>
          <a:noFill/>
          <a:ln w="28575">
            <a:noFill/>
          </a:ln>
        </p:spPr>
        <p:txBody>
          <a:bodyPr>
            <a:noAutofit/>
          </a:bodyPr>
          <a:lstStyle>
            <a:lvl1pPr>
              <a:lnSpc>
                <a:spcPts val="1900"/>
              </a:lnSpc>
              <a:defRPr lang="en-GB" sz="1800" spc="-100"/>
            </a:lvl1pPr>
          </a:lstStyle>
          <a:p>
            <a:pPr lvl="0"/>
            <a:r>
              <a:rPr lang="en-US" dirty="0" smtClean="0"/>
              <a:t>Click to edit Master title style</a:t>
            </a:r>
            <a:endParaRPr lang="en-GB" dirty="0"/>
          </a:p>
        </p:txBody>
      </p:sp>
      <p:sp>
        <p:nvSpPr>
          <p:cNvPr id="12" name="Picture Placeholder 11"/>
          <p:cNvSpPr>
            <a:spLocks noGrp="1"/>
          </p:cNvSpPr>
          <p:nvPr>
            <p:ph type="pic" sz="quarter" idx="11"/>
          </p:nvPr>
        </p:nvSpPr>
        <p:spPr>
          <a:xfrm>
            <a:off x="3131840" y="0"/>
            <a:ext cx="6012160" cy="6858000"/>
          </a:xfrm>
        </p:spPr>
        <p:txBody>
          <a:bodyPr rtlCol="0">
            <a:noAutofit/>
          </a:bodyPr>
          <a:lstStyle>
            <a:lvl1pPr marL="0" indent="0">
              <a:buNone/>
              <a:defRPr/>
            </a:lvl1pPr>
          </a:lstStyle>
          <a:p>
            <a:pPr lvl="0"/>
            <a:endParaRPr lang="en-GB" noProof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.8 Full bleed image and large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6"/>
          <p:cNvSpPr/>
          <p:nvPr userDrawn="1"/>
        </p:nvSpPr>
        <p:spPr>
          <a:xfrm>
            <a:off x="-108520" y="0"/>
            <a:ext cx="3240658" cy="68580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pic>
        <p:nvPicPr>
          <p:cNvPr id="6" name="Picture 5"/>
          <p:cNvPicPr>
            <a:picLocks noChangeAspect="1"/>
          </p:cNvPicPr>
          <p:nvPr userDrawn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0825" y="314325"/>
            <a:ext cx="1512888" cy="8112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" name="Picture Placeholder 11"/>
          <p:cNvSpPr>
            <a:spLocks noGrp="1"/>
          </p:cNvSpPr>
          <p:nvPr>
            <p:ph type="pic" sz="quarter" idx="11"/>
          </p:nvPr>
        </p:nvSpPr>
        <p:spPr>
          <a:xfrm>
            <a:off x="3131840" y="0"/>
            <a:ext cx="6012160" cy="6858000"/>
          </a:xfrm>
        </p:spPr>
        <p:txBody>
          <a:bodyPr rtlCol="0">
            <a:noAutofit/>
          </a:bodyPr>
          <a:lstStyle>
            <a:lvl1pPr marL="0" indent="0">
              <a:buNone/>
              <a:defRPr/>
            </a:lvl1pPr>
          </a:lstStyle>
          <a:p>
            <a:pPr lvl="0"/>
            <a:endParaRPr lang="en-GB" noProof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2"/>
          </p:nvPr>
        </p:nvSpPr>
        <p:spPr>
          <a:xfrm>
            <a:off x="107504" y="1700808"/>
            <a:ext cx="2736304" cy="792163"/>
          </a:xfrm>
          <a:blipFill dpi="0" rotWithShape="1">
            <a:blip r:embed="rId2" cstate="print"/>
            <a:srcRect/>
            <a:tile tx="0" ty="0" sx="100000" sy="100000" flip="none" algn="tl"/>
          </a:blipFill>
        </p:spPr>
        <p:txBody>
          <a:bodyPr lIns="108000"/>
          <a:lstStyle>
            <a:lvl1pPr marL="0" indent="0" algn="l" defTabSz="914400" rtl="0" eaLnBrk="1" latinLnBrk="0" hangingPunct="1">
              <a:lnSpc>
                <a:spcPts val="2700"/>
              </a:lnSpc>
              <a:spcBef>
                <a:spcPct val="0"/>
              </a:spcBef>
              <a:buClr>
                <a:srgbClr val="B70D50"/>
              </a:buClr>
              <a:buFont typeface="FS Clerkenwell" pitchFamily="50" charset="0"/>
              <a:buNone/>
              <a:defRPr lang="en-US" sz="2600" kern="1200" spc="-20" baseline="0" dirty="0" smtClean="0">
                <a:solidFill>
                  <a:srgbClr val="B70D50"/>
                </a:solidFill>
                <a:latin typeface="Arial" pitchFamily="34" charset="0"/>
                <a:ea typeface="+mj-ea"/>
                <a:cs typeface="Arial" pitchFamily="34" charset="0"/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Click to edit Master title style</a:t>
            </a:r>
            <a:endParaRPr lang="en-GB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09818" y="1682683"/>
            <a:ext cx="6471678" cy="450174"/>
          </a:xfrm>
        </p:spPr>
        <p:txBody>
          <a:bodyPr/>
          <a:lstStyle>
            <a:lvl1pPr>
              <a:defRPr/>
            </a:lvl1pPr>
          </a:lstStyle>
          <a:p>
            <a:r>
              <a:rPr lang="en-US" dirty="0" smtClean="0"/>
              <a:t>Click to edit Master title style</a:t>
            </a:r>
            <a:endParaRPr lang="en-GB" dirty="0"/>
          </a:p>
        </p:txBody>
      </p:sp>
      <p:sp>
        <p:nvSpPr>
          <p:cNvPr id="4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809037" y="2060848"/>
            <a:ext cx="6480175" cy="360040"/>
          </a:xfrm>
          <a:blipFill>
            <a:blip r:embed="rId2" cstate="print"/>
            <a:stretch>
              <a:fillRect/>
            </a:stretch>
          </a:blipFill>
        </p:spPr>
        <p:txBody>
          <a:bodyPr lIns="108000"/>
          <a:lstStyle>
            <a:lvl1pPr marL="0" indent="0">
              <a:lnSpc>
                <a:spcPts val="2700"/>
              </a:lnSpc>
              <a:buNone/>
              <a:defRPr lang="en-US" sz="2600" i="1" kern="1200" spc="-100" baseline="0" dirty="0" smtClean="0">
                <a:solidFill>
                  <a:srgbClr val="621B40"/>
                </a:solidFill>
                <a:latin typeface="Arial" pitchFamily="34" charset="0"/>
                <a:ea typeface="+mj-ea"/>
                <a:cs typeface="Arial" pitchFamily="34" charset="0"/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SH_Title_with_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6"/>
          <p:cNvSpPr/>
          <p:nvPr userDrawn="1"/>
        </p:nvSpPr>
        <p:spPr>
          <a:xfrm>
            <a:off x="0" y="-26988"/>
            <a:ext cx="9144000" cy="3455988"/>
          </a:xfrm>
          <a:prstGeom prst="rect">
            <a:avLst/>
          </a:prstGeom>
          <a:solidFill>
            <a:schemeClr val="bg1">
              <a:alpha val="75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09818" y="1484784"/>
            <a:ext cx="6471678" cy="720080"/>
          </a:xfrm>
          <a:blipFill>
            <a:blip r:embed="rId2" cstate="print"/>
            <a:stretch>
              <a:fillRect/>
            </a:stretch>
          </a:blipFill>
          <a:ln w="28575">
            <a:noFill/>
          </a:ln>
        </p:spPr>
        <p:txBody>
          <a:bodyPr>
            <a:noAutofit/>
          </a:bodyPr>
          <a:lstStyle>
            <a:lvl1pPr>
              <a:lnSpc>
                <a:spcPts val="2700"/>
              </a:lnSpc>
              <a:defRPr lang="en-GB" sz="2800" spc="-100"/>
            </a:lvl1pPr>
          </a:lstStyle>
          <a:p>
            <a:pPr lvl="0"/>
            <a:r>
              <a:rPr lang="en-US" dirty="0" smtClean="0"/>
              <a:t>Click to edit Master title style</a:t>
            </a:r>
            <a:endParaRPr lang="en-GB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809037" y="2185814"/>
            <a:ext cx="6480175" cy="307082"/>
          </a:xfrm>
          <a:blipFill>
            <a:blip r:embed="rId2" cstate="print"/>
            <a:stretch>
              <a:fillRect/>
            </a:stretch>
          </a:blipFill>
        </p:spPr>
        <p:txBody>
          <a:bodyPr lIns="108000"/>
          <a:lstStyle>
            <a:lvl1pPr marL="0" indent="0">
              <a:lnSpc>
                <a:spcPts val="2700"/>
              </a:lnSpc>
              <a:buNone/>
              <a:defRPr lang="en-US" sz="2800" i="1" kern="1200" spc="-100" baseline="0" dirty="0" smtClean="0">
                <a:solidFill>
                  <a:srgbClr val="621B40"/>
                </a:solidFill>
                <a:latin typeface="Arial" pitchFamily="34" charset="0"/>
                <a:ea typeface="+mj-ea"/>
                <a:cs typeface="Arial" pitchFamily="34" charset="0"/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12" name="Picture Placeholder 11"/>
          <p:cNvSpPr>
            <a:spLocks noGrp="1"/>
          </p:cNvSpPr>
          <p:nvPr>
            <p:ph type="pic" sz="quarter" idx="11"/>
          </p:nvPr>
        </p:nvSpPr>
        <p:spPr>
          <a:xfrm>
            <a:off x="0" y="3428999"/>
            <a:ext cx="9144000" cy="3429001"/>
          </a:xfrm>
        </p:spPr>
        <p:txBody>
          <a:bodyPr rtlCol="0">
            <a:noAutofit/>
          </a:bodyPr>
          <a:lstStyle>
            <a:lvl1pPr marL="0" indent="0">
              <a:buNone/>
              <a:defRPr/>
            </a:lvl1pPr>
          </a:lstStyle>
          <a:p>
            <a:pPr lvl="0"/>
            <a:endParaRPr lang="en-GB" noProof="0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1.6c Multiple images plus number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 userDrawn="1"/>
        </p:nvSpPr>
        <p:spPr>
          <a:xfrm>
            <a:off x="0" y="0"/>
            <a:ext cx="3851275" cy="6842125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pic>
        <p:nvPicPr>
          <p:cNvPr id="11" name="Picture 10"/>
          <p:cNvPicPr>
            <a:picLocks noChangeAspect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0825" y="314325"/>
            <a:ext cx="1512888" cy="8112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1200" y="1484784"/>
            <a:ext cx="2727262" cy="1080120"/>
          </a:xfrm>
          <a:noFill/>
          <a:ln w="28575">
            <a:noFill/>
          </a:ln>
        </p:spPr>
        <p:txBody>
          <a:bodyPr>
            <a:noAutofit/>
          </a:bodyPr>
          <a:lstStyle>
            <a:lvl1pPr>
              <a:lnSpc>
                <a:spcPts val="1900"/>
              </a:lnSpc>
              <a:defRPr lang="en-GB" sz="1800" spc="-100"/>
            </a:lvl1pPr>
          </a:lstStyle>
          <a:p>
            <a:pPr lvl="0"/>
            <a:r>
              <a:rPr lang="en-US" dirty="0" smtClean="0"/>
              <a:t>Click to edit Master title style</a:t>
            </a:r>
            <a:endParaRPr lang="en-GB" dirty="0"/>
          </a:p>
        </p:txBody>
      </p:sp>
      <p:sp>
        <p:nvSpPr>
          <p:cNvPr id="12" name="Picture Placeholder 11"/>
          <p:cNvSpPr>
            <a:spLocks noGrp="1"/>
          </p:cNvSpPr>
          <p:nvPr>
            <p:ph type="pic" sz="quarter" idx="11"/>
          </p:nvPr>
        </p:nvSpPr>
        <p:spPr>
          <a:xfrm>
            <a:off x="4932040" y="188639"/>
            <a:ext cx="3960440" cy="3211413"/>
          </a:xfrm>
        </p:spPr>
        <p:txBody>
          <a:bodyPr rtlCol="0">
            <a:noAutofit/>
          </a:bodyPr>
          <a:lstStyle>
            <a:lvl1pPr marL="0" indent="0">
              <a:buNone/>
              <a:defRPr/>
            </a:lvl1pPr>
          </a:lstStyle>
          <a:p>
            <a:pPr lvl="0"/>
            <a:endParaRPr lang="en-GB" noProof="0"/>
          </a:p>
        </p:txBody>
      </p:sp>
      <p:sp>
        <p:nvSpPr>
          <p:cNvPr id="6" name="Picture Placeholder 11"/>
          <p:cNvSpPr>
            <a:spLocks noGrp="1"/>
          </p:cNvSpPr>
          <p:nvPr>
            <p:ph type="pic" sz="quarter" idx="12"/>
          </p:nvPr>
        </p:nvSpPr>
        <p:spPr>
          <a:xfrm>
            <a:off x="4932040" y="3573016"/>
            <a:ext cx="1872208" cy="2736304"/>
          </a:xfrm>
        </p:spPr>
        <p:txBody>
          <a:bodyPr rtlCol="0">
            <a:noAutofit/>
          </a:bodyPr>
          <a:lstStyle>
            <a:lvl1pPr marL="0" indent="0">
              <a:buNone/>
              <a:defRPr/>
            </a:lvl1pPr>
          </a:lstStyle>
          <a:p>
            <a:pPr lvl="0"/>
            <a:endParaRPr lang="en-GB" noProof="0"/>
          </a:p>
        </p:txBody>
      </p:sp>
      <p:sp>
        <p:nvSpPr>
          <p:cNvPr id="9" name="Picture Placeholder 11"/>
          <p:cNvSpPr>
            <a:spLocks noGrp="1"/>
          </p:cNvSpPr>
          <p:nvPr>
            <p:ph type="pic" sz="quarter" idx="13"/>
          </p:nvPr>
        </p:nvSpPr>
        <p:spPr>
          <a:xfrm>
            <a:off x="7020272" y="3573016"/>
            <a:ext cx="1872208" cy="2736304"/>
          </a:xfrm>
        </p:spPr>
        <p:txBody>
          <a:bodyPr rtlCol="0">
            <a:noAutofit/>
          </a:bodyPr>
          <a:lstStyle>
            <a:lvl1pPr marL="0" indent="0">
              <a:buNone/>
              <a:defRPr/>
            </a:lvl1pPr>
          </a:lstStyle>
          <a:p>
            <a:pPr lvl="0"/>
            <a:endParaRPr lang="en-GB" noProof="0"/>
          </a:p>
        </p:txBody>
      </p:sp>
      <p:sp>
        <p:nvSpPr>
          <p:cNvPr id="10" name="Content Placeholder 2"/>
          <p:cNvSpPr>
            <a:spLocks noGrp="1"/>
          </p:cNvSpPr>
          <p:nvPr>
            <p:ph idx="1"/>
          </p:nvPr>
        </p:nvSpPr>
        <p:spPr>
          <a:xfrm>
            <a:off x="146745" y="3140968"/>
            <a:ext cx="2725494" cy="2304256"/>
          </a:xfrm>
        </p:spPr>
        <p:txBody>
          <a:bodyPr lIns="108000"/>
          <a:lstStyle>
            <a:lvl1pPr marL="180975" indent="-180975">
              <a:lnSpc>
                <a:spcPts val="1500"/>
              </a:lnSpc>
              <a:buSzPct val="95000"/>
              <a:buFont typeface="+mj-lt"/>
              <a:buAutoNum type="arabicPeriod"/>
              <a:tabLst>
                <a:tab pos="180975" algn="l"/>
              </a:tabLst>
              <a:defRPr lang="en-GB" sz="1400" kern="1200" dirty="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85725" indent="-85725">
              <a:lnSpc>
                <a:spcPts val="1500"/>
              </a:lnSpc>
              <a:buFont typeface="Arial" pitchFamily="34" charset="0"/>
              <a:buChar char="•"/>
              <a:defRPr sz="1400"/>
            </a:lvl2pPr>
            <a:lvl3pPr marL="85725" indent="-85725">
              <a:lnSpc>
                <a:spcPts val="1500"/>
              </a:lnSpc>
              <a:buFont typeface="Arial" pitchFamily="34" charset="0"/>
              <a:buChar char="•"/>
              <a:defRPr sz="1400"/>
            </a:lvl3pPr>
            <a:lvl4pPr marL="85725" indent="-85725">
              <a:lnSpc>
                <a:spcPts val="1500"/>
              </a:lnSpc>
              <a:buFont typeface="Arial" pitchFamily="34" charset="0"/>
              <a:buChar char="•"/>
              <a:defRPr sz="1400"/>
            </a:lvl4pPr>
            <a:lvl5pPr marL="85725" indent="-85725">
              <a:lnSpc>
                <a:spcPts val="1500"/>
              </a:lnSpc>
              <a:buFont typeface="Arial" pitchFamily="34" charset="0"/>
              <a:buChar char="•"/>
              <a:defRPr sz="1400"/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0"/>
            <a:r>
              <a:rPr lang="en-US" dirty="0" smtClean="0"/>
              <a:t>Second level</a:t>
            </a:r>
          </a:p>
          <a:p>
            <a:pPr lvl="0"/>
            <a:r>
              <a:rPr lang="en-US" dirty="0" smtClean="0"/>
              <a:t>Third level</a:t>
            </a:r>
          </a:p>
          <a:p>
            <a:pPr lvl="0"/>
            <a:r>
              <a:rPr lang="en-US" dirty="0" smtClean="0"/>
              <a:t>Fourth level</a:t>
            </a:r>
          </a:p>
          <a:p>
            <a:pPr lvl="0"/>
            <a:r>
              <a:rPr lang="en-US" dirty="0" smtClean="0"/>
              <a:t>Fifth level</a:t>
            </a:r>
            <a:endParaRPr lang="en-GB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jpe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809750" y="1682750"/>
            <a:ext cx="6472238" cy="396875"/>
          </a:xfrm>
          <a:prstGeom prst="rect">
            <a:avLst/>
          </a:prstGeom>
          <a:blipFill>
            <a:blip r:embed="rId19" cstate="print"/>
            <a:stretch>
              <a:fillRect/>
            </a:stretch>
          </a:blipFill>
        </p:spPr>
        <p:txBody>
          <a:bodyPr vert="horz" lIns="108000" tIns="0" rIns="0" bIns="0" rtlCol="0" anchor="t" anchorCtr="0">
            <a:spAutoFit/>
          </a:bodyPr>
          <a:lstStyle/>
          <a:p>
            <a:r>
              <a:rPr lang="en-US" dirty="0" smtClean="0"/>
              <a:t>Click to edit Master title style</a:t>
            </a:r>
            <a:endParaRPr lang="en-GB" dirty="0"/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1812925" y="2214563"/>
            <a:ext cx="6480175" cy="27162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 smtClean="0"/>
          </a:p>
        </p:txBody>
      </p:sp>
      <p:pic>
        <p:nvPicPr>
          <p:cNvPr id="1026" name="Picture 2" descr="https://staff.shu.ac.uk/marketing/Documents/SIRC_Logo_215_229_72dpi%20a.jpg"/>
          <p:cNvPicPr>
            <a:picLocks noChangeAspect="1" noChangeArrowheads="1"/>
          </p:cNvPicPr>
          <p:nvPr userDrawn="1"/>
        </p:nvPicPr>
        <p:blipFill>
          <a:blip r:embed="rId20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75853"/>
            <a:ext cx="3733800" cy="904875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  <p:sldLayoutId id="2147483679" r:id="rId2"/>
    <p:sldLayoutId id="2147483680" r:id="rId3"/>
    <p:sldLayoutId id="2147483681" r:id="rId4"/>
    <p:sldLayoutId id="2147483682" r:id="rId5"/>
    <p:sldLayoutId id="2147483683" r:id="rId6"/>
    <p:sldLayoutId id="2147483684" r:id="rId7"/>
    <p:sldLayoutId id="2147483685" r:id="rId8"/>
    <p:sldLayoutId id="2147483686" r:id="rId9"/>
    <p:sldLayoutId id="2147483687" r:id="rId10"/>
    <p:sldLayoutId id="2147483688" r:id="rId11"/>
    <p:sldLayoutId id="2147483689" r:id="rId12"/>
    <p:sldLayoutId id="2147483677" r:id="rId13"/>
    <p:sldLayoutId id="2147483676" r:id="rId14"/>
    <p:sldLayoutId id="2147483675" r:id="rId15"/>
    <p:sldLayoutId id="2147483690" r:id="rId16"/>
    <p:sldLayoutId id="2147483691" r:id="rId17"/>
  </p:sldLayoutIdLst>
  <p:timing>
    <p:tnLst>
      <p:par>
        <p:cTn id="1" dur="indefinite" restart="never" nodeType="tmRoot"/>
      </p:par>
    </p:tnLst>
  </p:timing>
  <p:txStyles>
    <p:titleStyle>
      <a:lvl1pPr algn="l" rtl="0" fontAlgn="base">
        <a:lnSpc>
          <a:spcPts val="3100"/>
        </a:lnSpc>
        <a:spcBef>
          <a:spcPct val="0"/>
        </a:spcBef>
        <a:spcAft>
          <a:spcPct val="0"/>
        </a:spcAft>
        <a:buClr>
          <a:srgbClr val="B70D50"/>
        </a:buClr>
        <a:buFont typeface="FS Clerkenwell"/>
        <a:defRPr sz="2600" kern="1200" spc="-20">
          <a:solidFill>
            <a:srgbClr val="B70D50"/>
          </a:solidFill>
          <a:latin typeface="Arial" pitchFamily="34" charset="0"/>
          <a:ea typeface="+mj-ea"/>
          <a:cs typeface="Arial" pitchFamily="34" charset="0"/>
        </a:defRPr>
      </a:lvl1pPr>
      <a:lvl2pPr algn="l" rtl="0" fontAlgn="base">
        <a:lnSpc>
          <a:spcPts val="3100"/>
        </a:lnSpc>
        <a:spcBef>
          <a:spcPct val="0"/>
        </a:spcBef>
        <a:spcAft>
          <a:spcPct val="0"/>
        </a:spcAft>
        <a:buClr>
          <a:srgbClr val="B70D50"/>
        </a:buClr>
        <a:buFont typeface="FS Clerkenwell"/>
        <a:defRPr sz="2600">
          <a:solidFill>
            <a:srgbClr val="B70D50"/>
          </a:solidFill>
          <a:latin typeface="Arial" charset="0"/>
          <a:cs typeface="Arial" charset="0"/>
        </a:defRPr>
      </a:lvl2pPr>
      <a:lvl3pPr algn="l" rtl="0" fontAlgn="base">
        <a:lnSpc>
          <a:spcPts val="3100"/>
        </a:lnSpc>
        <a:spcBef>
          <a:spcPct val="0"/>
        </a:spcBef>
        <a:spcAft>
          <a:spcPct val="0"/>
        </a:spcAft>
        <a:buClr>
          <a:srgbClr val="B70D50"/>
        </a:buClr>
        <a:buFont typeface="FS Clerkenwell"/>
        <a:defRPr sz="2600">
          <a:solidFill>
            <a:srgbClr val="B70D50"/>
          </a:solidFill>
          <a:latin typeface="Arial" charset="0"/>
          <a:cs typeface="Arial" charset="0"/>
        </a:defRPr>
      </a:lvl3pPr>
      <a:lvl4pPr algn="l" rtl="0" fontAlgn="base">
        <a:lnSpc>
          <a:spcPts val="3100"/>
        </a:lnSpc>
        <a:spcBef>
          <a:spcPct val="0"/>
        </a:spcBef>
        <a:spcAft>
          <a:spcPct val="0"/>
        </a:spcAft>
        <a:buClr>
          <a:srgbClr val="B70D50"/>
        </a:buClr>
        <a:buFont typeface="FS Clerkenwell"/>
        <a:defRPr sz="2600">
          <a:solidFill>
            <a:srgbClr val="B70D50"/>
          </a:solidFill>
          <a:latin typeface="Arial" charset="0"/>
          <a:cs typeface="Arial" charset="0"/>
        </a:defRPr>
      </a:lvl4pPr>
      <a:lvl5pPr algn="l" rtl="0" fontAlgn="base">
        <a:lnSpc>
          <a:spcPts val="3100"/>
        </a:lnSpc>
        <a:spcBef>
          <a:spcPct val="0"/>
        </a:spcBef>
        <a:spcAft>
          <a:spcPct val="0"/>
        </a:spcAft>
        <a:buClr>
          <a:srgbClr val="B70D50"/>
        </a:buClr>
        <a:buFont typeface="FS Clerkenwell"/>
        <a:defRPr sz="2600">
          <a:solidFill>
            <a:srgbClr val="B70D50"/>
          </a:solidFill>
          <a:latin typeface="Arial" charset="0"/>
          <a:cs typeface="Arial" charset="0"/>
        </a:defRPr>
      </a:lvl5pPr>
      <a:lvl6pPr marL="457200" algn="l" rtl="0" fontAlgn="base">
        <a:lnSpc>
          <a:spcPts val="3100"/>
        </a:lnSpc>
        <a:spcBef>
          <a:spcPct val="0"/>
        </a:spcBef>
        <a:spcAft>
          <a:spcPct val="0"/>
        </a:spcAft>
        <a:buClr>
          <a:srgbClr val="B70D50"/>
        </a:buClr>
        <a:buFont typeface="FS Clerkenwell"/>
        <a:defRPr sz="2600">
          <a:solidFill>
            <a:srgbClr val="B70D50"/>
          </a:solidFill>
          <a:latin typeface="Arial" charset="0"/>
          <a:cs typeface="Arial" charset="0"/>
        </a:defRPr>
      </a:lvl6pPr>
      <a:lvl7pPr marL="914400" algn="l" rtl="0" fontAlgn="base">
        <a:lnSpc>
          <a:spcPts val="3100"/>
        </a:lnSpc>
        <a:spcBef>
          <a:spcPct val="0"/>
        </a:spcBef>
        <a:spcAft>
          <a:spcPct val="0"/>
        </a:spcAft>
        <a:buClr>
          <a:srgbClr val="B70D50"/>
        </a:buClr>
        <a:buFont typeface="FS Clerkenwell"/>
        <a:defRPr sz="2600">
          <a:solidFill>
            <a:srgbClr val="B70D50"/>
          </a:solidFill>
          <a:latin typeface="Arial" charset="0"/>
          <a:cs typeface="Arial" charset="0"/>
        </a:defRPr>
      </a:lvl7pPr>
      <a:lvl8pPr marL="1371600" algn="l" rtl="0" fontAlgn="base">
        <a:lnSpc>
          <a:spcPts val="3100"/>
        </a:lnSpc>
        <a:spcBef>
          <a:spcPct val="0"/>
        </a:spcBef>
        <a:spcAft>
          <a:spcPct val="0"/>
        </a:spcAft>
        <a:buClr>
          <a:srgbClr val="B70D50"/>
        </a:buClr>
        <a:buFont typeface="FS Clerkenwell"/>
        <a:defRPr sz="2600">
          <a:solidFill>
            <a:srgbClr val="B70D50"/>
          </a:solidFill>
          <a:latin typeface="Arial" charset="0"/>
          <a:cs typeface="Arial" charset="0"/>
        </a:defRPr>
      </a:lvl8pPr>
      <a:lvl9pPr marL="1828800" algn="l" rtl="0" fontAlgn="base">
        <a:lnSpc>
          <a:spcPts val="3100"/>
        </a:lnSpc>
        <a:spcBef>
          <a:spcPct val="0"/>
        </a:spcBef>
        <a:spcAft>
          <a:spcPct val="0"/>
        </a:spcAft>
        <a:buClr>
          <a:srgbClr val="B70D50"/>
        </a:buClr>
        <a:buFont typeface="FS Clerkenwell"/>
        <a:defRPr sz="2600">
          <a:solidFill>
            <a:srgbClr val="B70D50"/>
          </a:solidFill>
          <a:latin typeface="Arial" charset="0"/>
          <a:cs typeface="Arial" charset="0"/>
        </a:defRPr>
      </a:lvl9pPr>
    </p:titleStyle>
    <p:bodyStyle>
      <a:lvl1pPr marL="180975" indent="-180975" algn="l" rtl="0" fontAlgn="base">
        <a:lnSpc>
          <a:spcPts val="2100"/>
        </a:lnSpc>
        <a:spcBef>
          <a:spcPct val="0"/>
        </a:spcBef>
        <a:spcAft>
          <a:spcPct val="0"/>
        </a:spcAft>
        <a:buSzPct val="80000"/>
        <a:buFont typeface="Arial" charset="0"/>
        <a:buChar char="•"/>
        <a:defRPr kern="1200">
          <a:solidFill>
            <a:schemeClr val="tx1"/>
          </a:solidFill>
          <a:latin typeface="Arial" pitchFamily="34" charset="0"/>
          <a:ea typeface="+mn-ea"/>
          <a:cs typeface="Arial" pitchFamily="34" charset="0"/>
        </a:defRPr>
      </a:lvl1pPr>
      <a:lvl2pPr marL="449263" indent="-268288" algn="l" rtl="0" fontAlgn="base">
        <a:lnSpc>
          <a:spcPts val="2100"/>
        </a:lnSpc>
        <a:spcBef>
          <a:spcPct val="0"/>
        </a:spcBef>
        <a:spcAft>
          <a:spcPct val="0"/>
        </a:spcAft>
        <a:buFont typeface="Arial" charset="0"/>
        <a:buChar char="–"/>
        <a:defRPr kern="1200">
          <a:solidFill>
            <a:schemeClr val="tx1"/>
          </a:solidFill>
          <a:latin typeface="Arial" pitchFamily="34" charset="0"/>
          <a:ea typeface="+mn-ea"/>
          <a:cs typeface="Arial" pitchFamily="34" charset="0"/>
        </a:defRPr>
      </a:lvl2pPr>
      <a:lvl3pPr marL="630238" indent="-180975" algn="l" rtl="0" fontAlgn="base">
        <a:lnSpc>
          <a:spcPts val="2100"/>
        </a:lnSpc>
        <a:spcBef>
          <a:spcPct val="0"/>
        </a:spcBef>
        <a:spcAft>
          <a:spcPct val="0"/>
        </a:spcAft>
        <a:buFont typeface="Arial" charset="0"/>
        <a:buChar char="•"/>
        <a:defRPr kern="1200">
          <a:solidFill>
            <a:schemeClr val="tx1"/>
          </a:solidFill>
          <a:latin typeface="Arial" pitchFamily="34" charset="0"/>
          <a:ea typeface="+mn-ea"/>
          <a:cs typeface="Arial" pitchFamily="34" charset="0"/>
        </a:defRPr>
      </a:lvl3pPr>
      <a:lvl4pPr marL="896938" indent="-266700" algn="l" rtl="0" fontAlgn="base">
        <a:lnSpc>
          <a:spcPts val="2100"/>
        </a:lnSpc>
        <a:spcBef>
          <a:spcPct val="0"/>
        </a:spcBef>
        <a:spcAft>
          <a:spcPct val="0"/>
        </a:spcAft>
        <a:buFont typeface="Arial" charset="0"/>
        <a:buChar char="–"/>
        <a:defRPr kern="1200">
          <a:solidFill>
            <a:schemeClr val="tx1"/>
          </a:solidFill>
          <a:latin typeface="Arial" pitchFamily="34" charset="0"/>
          <a:ea typeface="+mn-ea"/>
          <a:cs typeface="Arial" pitchFamily="34" charset="0"/>
        </a:defRPr>
      </a:lvl4pPr>
      <a:lvl5pPr marL="1077913" indent="-180975" algn="l" rtl="0" fontAlgn="base">
        <a:lnSpc>
          <a:spcPts val="2100"/>
        </a:lnSpc>
        <a:spcBef>
          <a:spcPct val="0"/>
        </a:spcBef>
        <a:spcAft>
          <a:spcPct val="0"/>
        </a:spcAft>
        <a:buFont typeface="Arial" charset="0"/>
        <a:buChar char="»"/>
        <a:defRPr kern="1200">
          <a:solidFill>
            <a:schemeClr val="tx1"/>
          </a:solidFill>
          <a:latin typeface="Arial" pitchFamily="34" charset="0"/>
          <a:ea typeface="+mn-ea"/>
          <a:cs typeface="Arial" pitchFamily="34" charset="0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3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3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3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7.xml"/><Relationship Id="rId4" Type="http://schemas.openxmlformats.org/officeDocument/2006/relationships/image" Target="../media/image1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09818" y="1484784"/>
            <a:ext cx="6471678" cy="1152128"/>
          </a:xfrm>
        </p:spPr>
        <p:txBody>
          <a:bodyPr/>
          <a:lstStyle/>
          <a:p>
            <a:r>
              <a:rPr lang="en-GB" dirty="0" smtClean="0">
                <a:latin typeface="+mj-lt"/>
              </a:rPr>
              <a:t>The economic importance of volunteering and local authority contribution to sport and the potential for local economic growth. </a:t>
            </a:r>
            <a:r>
              <a:rPr lang="en-GB" dirty="0" smtClean="0">
                <a:latin typeface="+mj-lt"/>
              </a:rPr>
              <a:t/>
            </a:r>
            <a:br>
              <a:rPr lang="en-GB" dirty="0" smtClean="0">
                <a:latin typeface="+mj-lt"/>
              </a:rPr>
            </a:br>
            <a:r>
              <a:rPr lang="en-GB" dirty="0" smtClean="0">
                <a:latin typeface="+mj-lt"/>
              </a:rPr>
              <a:t/>
            </a:r>
            <a:br>
              <a:rPr lang="en-GB" dirty="0" smtClean="0">
                <a:latin typeface="+mj-lt"/>
              </a:rPr>
            </a:br>
            <a:r>
              <a:rPr lang="en-GB" dirty="0" smtClean="0">
                <a:latin typeface="+mj-lt"/>
              </a:rPr>
              <a:t/>
            </a:r>
            <a:br>
              <a:rPr lang="en-GB" dirty="0" smtClean="0">
                <a:latin typeface="+mj-lt"/>
              </a:rPr>
            </a:br>
            <a:r>
              <a:rPr lang="en-GB" dirty="0" smtClean="0">
                <a:solidFill>
                  <a:schemeClr val="tx1"/>
                </a:solidFill>
                <a:latin typeface="+mj-lt"/>
              </a:rPr>
              <a:t>Dr Themis </a:t>
            </a:r>
            <a:r>
              <a:rPr lang="en-GB" dirty="0" smtClean="0">
                <a:solidFill>
                  <a:schemeClr val="tx1"/>
                </a:solidFill>
                <a:latin typeface="+mj-lt"/>
              </a:rPr>
              <a:t>Kokolakakis, </a:t>
            </a:r>
            <a:r>
              <a:rPr lang="en-GB" dirty="0" smtClean="0">
                <a:solidFill>
                  <a:schemeClr val="tx1"/>
                </a:solidFill>
                <a:latin typeface="+mj-lt"/>
              </a:rPr>
              <a:t/>
            </a:r>
            <a:br>
              <a:rPr lang="en-GB" dirty="0" smtClean="0">
                <a:solidFill>
                  <a:schemeClr val="tx1"/>
                </a:solidFill>
                <a:latin typeface="+mj-lt"/>
              </a:rPr>
            </a:br>
            <a:r>
              <a:rPr lang="en-GB" dirty="0" smtClean="0">
                <a:solidFill>
                  <a:schemeClr val="tx1"/>
                </a:solidFill>
                <a:latin typeface="+mj-lt"/>
              </a:rPr>
              <a:t>Sport </a:t>
            </a:r>
            <a:r>
              <a:rPr lang="en-GB" dirty="0" smtClean="0">
                <a:solidFill>
                  <a:schemeClr val="tx1"/>
                </a:solidFill>
                <a:latin typeface="+mj-lt"/>
              </a:rPr>
              <a:t>Industry Research Centre, </a:t>
            </a:r>
            <a:r>
              <a:rPr lang="en-GB" dirty="0" smtClean="0">
                <a:solidFill>
                  <a:schemeClr val="tx1"/>
                </a:solidFill>
                <a:latin typeface="+mj-lt"/>
              </a:rPr>
              <a:t/>
            </a:r>
            <a:br>
              <a:rPr lang="en-GB" dirty="0" smtClean="0">
                <a:solidFill>
                  <a:schemeClr val="tx1"/>
                </a:solidFill>
                <a:latin typeface="+mj-lt"/>
              </a:rPr>
            </a:br>
            <a:r>
              <a:rPr lang="en-GB" dirty="0" smtClean="0">
                <a:solidFill>
                  <a:schemeClr val="tx1"/>
                </a:solidFill>
                <a:latin typeface="+mj-lt"/>
              </a:rPr>
              <a:t>Sheffield </a:t>
            </a:r>
            <a:r>
              <a:rPr lang="en-GB" dirty="0" smtClean="0">
                <a:solidFill>
                  <a:schemeClr val="tx1"/>
                </a:solidFill>
                <a:latin typeface="+mj-lt"/>
              </a:rPr>
              <a:t>Hallam University (United Kingdom)</a:t>
            </a:r>
            <a:endParaRPr lang="en-GB" dirty="0">
              <a:solidFill>
                <a:schemeClr val="tx1"/>
              </a:solidFill>
              <a:latin typeface="+mj-lt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4191400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Introduction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807425" y="2420888"/>
            <a:ext cx="6480000" cy="3888432"/>
          </a:xfrm>
        </p:spPr>
        <p:txBody>
          <a:bodyPr/>
          <a:lstStyle/>
          <a:p>
            <a:pPr>
              <a:buFont typeface="Arial" pitchFamily="34" charset="0"/>
              <a:buChar char="•"/>
            </a:pPr>
            <a:r>
              <a:rPr lang="en-US" dirty="0" smtClean="0"/>
              <a:t>Local Authorities sport spending mainly on facilities parks and community sport</a:t>
            </a:r>
          </a:p>
          <a:p>
            <a:pPr>
              <a:buFont typeface="Arial" pitchFamily="34" charset="0"/>
              <a:buChar char="•"/>
            </a:pPr>
            <a:r>
              <a:rPr lang="en-US" dirty="0" smtClean="0"/>
              <a:t>Home events</a:t>
            </a:r>
          </a:p>
          <a:p>
            <a:pPr>
              <a:buFont typeface="Arial" pitchFamily="34" charset="0"/>
              <a:buChar char="•"/>
            </a:pPr>
            <a:r>
              <a:rPr lang="en-US" dirty="0" smtClean="0"/>
              <a:t>No element of funding for elite sport</a:t>
            </a:r>
          </a:p>
          <a:p>
            <a:pPr>
              <a:buFont typeface="Arial" pitchFamily="34" charset="0"/>
              <a:buChar char="•"/>
            </a:pPr>
            <a:r>
              <a:rPr lang="en-US" dirty="0" smtClean="0"/>
              <a:t>Elite sport is financed through UK Sport </a:t>
            </a:r>
          </a:p>
          <a:p>
            <a:pPr>
              <a:buFont typeface="Arial" pitchFamily="34" charset="0"/>
              <a:buChar char="•"/>
            </a:pPr>
            <a:endParaRPr lang="en-US" dirty="0" smtClean="0"/>
          </a:p>
          <a:p>
            <a:pPr>
              <a:buFont typeface="Arial" pitchFamily="34" charset="0"/>
              <a:buChar char="•"/>
            </a:pPr>
            <a:r>
              <a:rPr lang="en-US" dirty="0" smtClean="0"/>
              <a:t>Sport through Local Authorities involves: Grassroots sport, home events (of small scale- not mega events), volunteering, mass sport participation, sport clubs and facilities. </a:t>
            </a:r>
          </a:p>
          <a:p>
            <a:pPr>
              <a:buFont typeface="Arial" pitchFamily="34" charset="0"/>
              <a:buChar char="•"/>
            </a:pPr>
            <a:r>
              <a:rPr lang="en-US" dirty="0" smtClean="0"/>
              <a:t>LAs own playing fields. At a time when pressures to develop land are high, playing fields are inevitably vulnerable.</a:t>
            </a:r>
          </a:p>
          <a:p>
            <a:pPr>
              <a:buFont typeface="Arial" pitchFamily="34" charset="0"/>
              <a:buChar char="•"/>
            </a:pPr>
            <a:endParaRPr lang="en-US" dirty="0" smtClean="0"/>
          </a:p>
          <a:p>
            <a:endParaRPr lang="en-GB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Central funding through Sport England</a:t>
            </a:r>
            <a:endParaRPr lang="en-US" dirty="0"/>
          </a:p>
        </p:txBody>
      </p:sp>
      <p:pic>
        <p:nvPicPr>
          <p:cNvPr id="4" name="Content Placeholder 3"/>
          <p:cNvPicPr>
            <a:picLocks noGrp="1"/>
          </p:cNvPicPr>
          <p:nvPr>
            <p:ph idx="1"/>
          </p:nvPr>
        </p:nvPicPr>
        <p:blipFill>
          <a:blip r:embed="rId2" cstate="print"/>
          <a:srcRect l="9802" t="15385" r="23414" b="10059"/>
          <a:stretch>
            <a:fillRect/>
          </a:stretch>
        </p:blipFill>
        <p:spPr bwMode="auto">
          <a:xfrm>
            <a:off x="1043608" y="2420938"/>
            <a:ext cx="7344816" cy="42484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Distribution of funding through Sport England</a:t>
            </a:r>
            <a:endParaRPr lang="en-US" dirty="0"/>
          </a:p>
        </p:txBody>
      </p:sp>
      <p:pic>
        <p:nvPicPr>
          <p:cNvPr id="6" name="Content Placeholder 5"/>
          <p:cNvPicPr>
            <a:picLocks noGrp="1"/>
          </p:cNvPicPr>
          <p:nvPr>
            <p:ph idx="1"/>
          </p:nvPr>
        </p:nvPicPr>
        <p:blipFill>
          <a:blip r:embed="rId2" cstate="print"/>
          <a:srcRect l="18113" t="13018" r="36540" b="13018"/>
          <a:stretch>
            <a:fillRect/>
          </a:stretch>
        </p:blipFill>
        <p:spPr bwMode="auto">
          <a:xfrm>
            <a:off x="1619672" y="2276872"/>
            <a:ext cx="6264696" cy="43204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Economic development-Multiplier effects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>
          <a:xfrm>
            <a:off x="1807425" y="3040384"/>
            <a:ext cx="6480000" cy="3412951"/>
          </a:xfrm>
        </p:spPr>
        <p:txBody>
          <a:bodyPr/>
          <a:lstStyle/>
          <a:p>
            <a:pPr>
              <a:buFont typeface="Arial" pitchFamily="34" charset="0"/>
              <a:buChar char="•"/>
            </a:pPr>
            <a:r>
              <a:rPr lang="en-GB" dirty="0" smtClean="0"/>
              <a:t>Local areas are very affected by local investment in sport and the multiplier effects:</a:t>
            </a:r>
          </a:p>
          <a:p>
            <a:pPr>
              <a:buFont typeface="Arial" pitchFamily="34" charset="0"/>
              <a:buChar char="•"/>
            </a:pPr>
            <a:endParaRPr lang="en-GB" dirty="0" smtClean="0"/>
          </a:p>
          <a:p>
            <a:pPr>
              <a:buFont typeface="Arial" pitchFamily="34" charset="0"/>
              <a:buChar char="•"/>
            </a:pPr>
            <a:r>
              <a:rPr lang="en-GB" dirty="0" smtClean="0"/>
              <a:t>Indirect GVA multipliers in Scotland for example can be as high as 1.4 for sport services and 1.6 for sport related construction.</a:t>
            </a:r>
          </a:p>
          <a:p>
            <a:pPr>
              <a:buFont typeface="Arial" pitchFamily="34" charset="0"/>
              <a:buChar char="•"/>
            </a:pPr>
            <a:endParaRPr lang="en-GB" dirty="0" smtClean="0"/>
          </a:p>
          <a:p>
            <a:pPr>
              <a:buFont typeface="Arial" pitchFamily="34" charset="0"/>
              <a:buChar char="•"/>
            </a:pPr>
            <a:r>
              <a:rPr lang="en-GB" dirty="0" smtClean="0"/>
              <a:t>This means that if sport GVA increases by £1m then overall GVA in the economy would increase by £1.4-£1.6m.</a:t>
            </a:r>
          </a:p>
          <a:p>
            <a:pPr>
              <a:buFont typeface="Arial" pitchFamily="34" charset="0"/>
              <a:buChar char="•"/>
            </a:pPr>
            <a:endParaRPr lang="en-GB" dirty="0" smtClean="0"/>
          </a:p>
          <a:p>
            <a:pPr>
              <a:buFont typeface="Arial" pitchFamily="34" charset="0"/>
              <a:buChar char="•"/>
            </a:pPr>
            <a:endParaRPr lang="en-GB" dirty="0" smtClean="0"/>
          </a:p>
          <a:p>
            <a:pPr>
              <a:buFont typeface="Arial" pitchFamily="34" charset="0"/>
              <a:buChar char="•"/>
            </a:pPr>
            <a:endParaRPr lang="en-GB" dirty="0" smtClean="0"/>
          </a:p>
          <a:p>
            <a:endParaRPr lang="en-GB" dirty="0" smtClean="0"/>
          </a:p>
          <a:p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LA sport facilities and recession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>
          <a:xfrm>
            <a:off x="1807425" y="2060848"/>
            <a:ext cx="6480000" cy="4608512"/>
          </a:xfrm>
        </p:spPr>
        <p:txBody>
          <a:bodyPr/>
          <a:lstStyle/>
          <a:p>
            <a:pPr>
              <a:buFont typeface="Arial" pitchFamily="34" charset="0"/>
              <a:buChar char="•"/>
            </a:pPr>
            <a:r>
              <a:rPr lang="en-GB" dirty="0" smtClean="0"/>
              <a:t>Using Sport England’s </a:t>
            </a:r>
            <a:r>
              <a:rPr lang="en-GB" dirty="0" smtClean="0"/>
              <a:t>National Benchmarking Service, we track the changes in </a:t>
            </a:r>
            <a:r>
              <a:rPr lang="en-GB" dirty="0" smtClean="0"/>
              <a:t>a series </a:t>
            </a:r>
            <a:r>
              <a:rPr lang="en-GB" dirty="0" smtClean="0"/>
              <a:t>of key operational performance </a:t>
            </a:r>
            <a:r>
              <a:rPr lang="en-GB" dirty="0" smtClean="0"/>
              <a:t>measures (Ramchandani et al 2018, International Journal of Sport Policy and Politics)</a:t>
            </a:r>
          </a:p>
          <a:p>
            <a:pPr>
              <a:buFont typeface="Arial" pitchFamily="34" charset="0"/>
              <a:buChar char="•"/>
            </a:pPr>
            <a:endParaRPr lang="en-GB" dirty="0" smtClean="0"/>
          </a:p>
          <a:p>
            <a:pPr>
              <a:buFont typeface="Arial" pitchFamily="34" charset="0"/>
              <a:buChar char="•"/>
            </a:pPr>
            <a:r>
              <a:rPr lang="en-GB" dirty="0" smtClean="0"/>
              <a:t>Access</a:t>
            </a:r>
            <a:r>
              <a:rPr lang="en-GB" dirty="0" smtClean="0"/>
              <a:t>, </a:t>
            </a:r>
            <a:r>
              <a:rPr lang="en-GB" dirty="0" smtClean="0"/>
              <a:t>Finance</a:t>
            </a:r>
            <a:r>
              <a:rPr lang="en-GB" dirty="0" smtClean="0"/>
              <a:t>, </a:t>
            </a:r>
            <a:r>
              <a:rPr lang="en-GB" dirty="0" smtClean="0"/>
              <a:t>Utilisation, and Customer </a:t>
            </a:r>
            <a:r>
              <a:rPr lang="en-GB" dirty="0" smtClean="0"/>
              <a:t>satisfaction</a:t>
            </a:r>
            <a:r>
              <a:rPr lang="en-GB" dirty="0" smtClean="0"/>
              <a:t>.</a:t>
            </a:r>
          </a:p>
          <a:p>
            <a:pPr>
              <a:buFont typeface="Arial" pitchFamily="34" charset="0"/>
              <a:buChar char="•"/>
            </a:pPr>
            <a:endParaRPr lang="en-GB" dirty="0" smtClean="0"/>
          </a:p>
          <a:p>
            <a:pPr>
              <a:buFont typeface="Arial" pitchFamily="34" charset="0"/>
              <a:buChar char="•"/>
            </a:pPr>
            <a:r>
              <a:rPr lang="en-GB" dirty="0" smtClean="0"/>
              <a:t>1116 sports </a:t>
            </a:r>
            <a:r>
              <a:rPr lang="en-GB" dirty="0" smtClean="0"/>
              <a:t>centres</a:t>
            </a:r>
          </a:p>
          <a:p>
            <a:pPr>
              <a:buFont typeface="Arial" pitchFamily="34" charset="0"/>
              <a:buChar char="•"/>
            </a:pPr>
            <a:endParaRPr lang="en-GB" dirty="0" smtClean="0"/>
          </a:p>
          <a:p>
            <a:pPr>
              <a:buFont typeface="Arial" pitchFamily="34" charset="0"/>
              <a:buChar char="•"/>
            </a:pPr>
            <a:r>
              <a:rPr lang="en-GB" dirty="0" smtClean="0"/>
              <a:t>The </a:t>
            </a:r>
            <a:r>
              <a:rPr lang="en-GB" dirty="0" smtClean="0"/>
              <a:t>financial efficiency of English public sport </a:t>
            </a:r>
            <a:r>
              <a:rPr lang="en-GB" dirty="0" smtClean="0"/>
              <a:t>facilities has </a:t>
            </a:r>
            <a:r>
              <a:rPr lang="en-GB" dirty="0" smtClean="0"/>
              <a:t>improved significantly in the face of a reduction in local </a:t>
            </a:r>
            <a:r>
              <a:rPr lang="en-GB" dirty="0" smtClean="0"/>
              <a:t>authority expenditure </a:t>
            </a:r>
            <a:r>
              <a:rPr lang="en-GB" dirty="0" smtClean="0"/>
              <a:t>on sport and leisure </a:t>
            </a:r>
            <a:r>
              <a:rPr lang="en-GB" dirty="0" smtClean="0"/>
              <a:t>services.</a:t>
            </a:r>
          </a:p>
          <a:p>
            <a:pPr>
              <a:buFont typeface="Arial" pitchFamily="34" charset="0"/>
              <a:buChar char="•"/>
            </a:pPr>
            <a:endParaRPr lang="en-GB" dirty="0" smtClean="0"/>
          </a:p>
          <a:p>
            <a:pPr>
              <a:buFont typeface="Arial" pitchFamily="34" charset="0"/>
              <a:buChar char="•"/>
            </a:pPr>
            <a:r>
              <a:rPr lang="en-GB" dirty="0" smtClean="0"/>
              <a:t>Business model: </a:t>
            </a:r>
            <a:r>
              <a:rPr lang="en-GB" dirty="0" smtClean="0"/>
              <a:t>outsourcing management and </a:t>
            </a:r>
            <a:r>
              <a:rPr lang="en-GB" dirty="0" smtClean="0"/>
              <a:t>raising activity charges</a:t>
            </a:r>
          </a:p>
          <a:p>
            <a:pPr>
              <a:buFont typeface="Arial" pitchFamily="34" charset="0"/>
              <a:buChar char="•"/>
            </a:pPr>
            <a:endParaRPr lang="en-GB" dirty="0" smtClean="0"/>
          </a:p>
          <a:p>
            <a:pPr>
              <a:buFont typeface="Arial" pitchFamily="34" charset="0"/>
              <a:buChar char="•"/>
            </a:pPr>
            <a:r>
              <a:rPr lang="en-GB" dirty="0" smtClean="0"/>
              <a:t>Disadvantage: </a:t>
            </a:r>
            <a:r>
              <a:rPr lang="en-GB" dirty="0" smtClean="0"/>
              <a:t>diminished focus on </a:t>
            </a:r>
            <a:r>
              <a:rPr lang="en-GB" dirty="0" smtClean="0"/>
              <a:t>social inclusion </a:t>
            </a:r>
            <a:r>
              <a:rPr lang="en-GB" dirty="0" smtClean="0"/>
              <a:t>objectives</a:t>
            </a:r>
            <a:endParaRPr lang="en-GB" dirty="0" smtClean="0"/>
          </a:p>
          <a:p>
            <a:pPr>
              <a:buFont typeface="Arial" pitchFamily="34" charset="0"/>
              <a:buChar char="•"/>
            </a:pPr>
            <a:endParaRPr lang="en-GB" dirty="0" smtClean="0"/>
          </a:p>
          <a:p>
            <a:pPr>
              <a:buFont typeface="Arial" pitchFamily="34" charset="0"/>
              <a:buChar char="•"/>
            </a:pPr>
            <a:endParaRPr lang="en-GB" dirty="0" smtClean="0"/>
          </a:p>
          <a:p>
            <a:pPr>
              <a:buFont typeface="Arial" pitchFamily="34" charset="0"/>
              <a:buChar char="•"/>
            </a:pPr>
            <a:endParaRPr lang="en-GB" dirty="0" smtClean="0"/>
          </a:p>
          <a:p>
            <a:endParaRPr lang="en-GB" dirty="0" smtClean="0"/>
          </a:p>
          <a:p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LA sport facilities and recession-2008/10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>
          <a:xfrm>
            <a:off x="1807425" y="2708920"/>
            <a:ext cx="6480000" cy="3960440"/>
          </a:xfrm>
        </p:spPr>
        <p:txBody>
          <a:bodyPr/>
          <a:lstStyle/>
          <a:p>
            <a:pPr>
              <a:buFont typeface="Arial" pitchFamily="34" charset="0"/>
              <a:buChar char="•"/>
            </a:pPr>
            <a:endParaRPr lang="en-GB" dirty="0" smtClean="0"/>
          </a:p>
          <a:p>
            <a:endParaRPr lang="en-GB" dirty="0" smtClean="0"/>
          </a:p>
          <a:p>
            <a:endParaRPr lang="en-GB" dirty="0"/>
          </a:p>
        </p:txBody>
      </p:sp>
      <p:pic>
        <p:nvPicPr>
          <p:cNvPr id="6" name="Picture 5"/>
          <p:cNvPicPr/>
          <p:nvPr/>
        </p:nvPicPr>
        <p:blipFill>
          <a:blip r:embed="rId2" cstate="print"/>
          <a:srcRect l="24760" t="33432" r="33884" b="25148"/>
          <a:stretch>
            <a:fillRect/>
          </a:stretch>
        </p:blipFill>
        <p:spPr bwMode="auto">
          <a:xfrm>
            <a:off x="1331641" y="2762250"/>
            <a:ext cx="7056784" cy="31870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LA Sport facilities and recessio</a:t>
            </a:r>
            <a:r>
              <a:rPr lang="en-GB" dirty="0" smtClean="0"/>
              <a:t>n-before and after</a:t>
            </a:r>
            <a:br>
              <a:rPr lang="en-GB" dirty="0" smtClean="0"/>
            </a:b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>
          <a:xfrm>
            <a:off x="1807425" y="3040384"/>
            <a:ext cx="6480000" cy="3412951"/>
          </a:xfrm>
        </p:spPr>
        <p:txBody>
          <a:bodyPr/>
          <a:lstStyle/>
          <a:p>
            <a:pPr>
              <a:buFont typeface="Arial" pitchFamily="34" charset="0"/>
              <a:buChar char="•"/>
            </a:pPr>
            <a:endParaRPr lang="en-GB" dirty="0" smtClean="0"/>
          </a:p>
          <a:p>
            <a:pPr>
              <a:buFont typeface="Arial" pitchFamily="34" charset="0"/>
              <a:buChar char="•"/>
            </a:pPr>
            <a:endParaRPr lang="en-GB" dirty="0" smtClean="0"/>
          </a:p>
          <a:p>
            <a:pPr>
              <a:buFont typeface="Arial" pitchFamily="34" charset="0"/>
              <a:buChar char="•"/>
            </a:pPr>
            <a:endParaRPr lang="en-GB" dirty="0" smtClean="0"/>
          </a:p>
          <a:p>
            <a:endParaRPr lang="en-GB" dirty="0" smtClean="0"/>
          </a:p>
          <a:p>
            <a:endParaRPr lang="en-GB" dirty="0"/>
          </a:p>
        </p:txBody>
      </p:sp>
      <p:pic>
        <p:nvPicPr>
          <p:cNvPr id="5" name="Picture 4"/>
          <p:cNvPicPr/>
          <p:nvPr/>
        </p:nvPicPr>
        <p:blipFill>
          <a:blip r:embed="rId2" cstate="print"/>
          <a:srcRect l="19270" t="13609" r="29397" b="35799"/>
          <a:stretch>
            <a:fillRect/>
          </a:stretch>
        </p:blipFill>
        <p:spPr bwMode="auto">
          <a:xfrm>
            <a:off x="755576" y="2276872"/>
            <a:ext cx="8064896" cy="45811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LA Sport facilities and recessio</a:t>
            </a:r>
            <a:r>
              <a:rPr lang="en-GB" dirty="0" smtClean="0"/>
              <a:t>n-before and after- The Guardian</a:t>
            </a:r>
            <a:br>
              <a:rPr lang="en-GB" dirty="0" smtClean="0"/>
            </a:b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>
          <a:xfrm>
            <a:off x="1807425" y="3040384"/>
            <a:ext cx="6480000" cy="3412951"/>
          </a:xfrm>
        </p:spPr>
        <p:txBody>
          <a:bodyPr/>
          <a:lstStyle/>
          <a:p>
            <a:pPr>
              <a:buFont typeface="Arial" pitchFamily="34" charset="0"/>
              <a:buChar char="•"/>
            </a:pPr>
            <a:endParaRPr lang="en-GB" dirty="0" smtClean="0"/>
          </a:p>
          <a:p>
            <a:pPr>
              <a:buFont typeface="Arial" pitchFamily="34" charset="0"/>
              <a:buChar char="•"/>
            </a:pPr>
            <a:endParaRPr lang="en-GB" dirty="0" smtClean="0"/>
          </a:p>
          <a:p>
            <a:pPr>
              <a:buFont typeface="Arial" pitchFamily="34" charset="0"/>
              <a:buChar char="•"/>
            </a:pPr>
            <a:endParaRPr lang="en-GB" dirty="0" smtClean="0"/>
          </a:p>
          <a:p>
            <a:endParaRPr lang="en-GB" dirty="0" smtClean="0"/>
          </a:p>
          <a:p>
            <a:endParaRPr lang="en-GB" dirty="0"/>
          </a:p>
        </p:txBody>
      </p:sp>
      <p:pic>
        <p:nvPicPr>
          <p:cNvPr id="6" name="Picture 5"/>
          <p:cNvPicPr/>
          <p:nvPr/>
        </p:nvPicPr>
        <p:blipFill>
          <a:blip r:embed="rId2" cstate="print"/>
          <a:srcRect l="28250" t="21893" r="35545" b="4438"/>
          <a:stretch>
            <a:fillRect/>
          </a:stretch>
        </p:blipFill>
        <p:spPr bwMode="auto">
          <a:xfrm>
            <a:off x="1187624" y="2243137"/>
            <a:ext cx="6336704" cy="442622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Physical activity empowers social change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>
          <a:xfrm>
            <a:off x="1807425" y="3040384"/>
            <a:ext cx="6480000" cy="3412951"/>
          </a:xfrm>
        </p:spPr>
        <p:txBody>
          <a:bodyPr/>
          <a:lstStyle/>
          <a:p>
            <a:pPr>
              <a:buFont typeface="Arial" pitchFamily="34" charset="0"/>
              <a:buChar char="•"/>
            </a:pPr>
            <a:r>
              <a:rPr lang="en-GB" u="sng" dirty="0" smtClean="0"/>
              <a:t>Case study</a:t>
            </a:r>
            <a:r>
              <a:rPr lang="en-GB" dirty="0" smtClean="0"/>
              <a:t>: Active </a:t>
            </a:r>
            <a:r>
              <a:rPr lang="en-GB" dirty="0" err="1" smtClean="0"/>
              <a:t>Burngreave</a:t>
            </a:r>
            <a:r>
              <a:rPr lang="en-GB" dirty="0" smtClean="0"/>
              <a:t> </a:t>
            </a:r>
            <a:r>
              <a:rPr lang="en-GB" dirty="0" smtClean="0"/>
              <a:t>community </a:t>
            </a:r>
            <a:r>
              <a:rPr lang="en-GB" dirty="0" smtClean="0"/>
              <a:t>initiative, which </a:t>
            </a:r>
            <a:r>
              <a:rPr lang="en-GB" dirty="0" smtClean="0"/>
              <a:t>aims to encourage </a:t>
            </a:r>
            <a:r>
              <a:rPr lang="en-GB" dirty="0" smtClean="0"/>
              <a:t>more people </a:t>
            </a:r>
            <a:r>
              <a:rPr lang="en-GB" dirty="0" smtClean="0"/>
              <a:t>from Sheffield’s most </a:t>
            </a:r>
            <a:r>
              <a:rPr lang="en-GB" dirty="0" smtClean="0"/>
              <a:t>culturally diverse </a:t>
            </a:r>
            <a:r>
              <a:rPr lang="en-GB" dirty="0" smtClean="0"/>
              <a:t>district – one of the </a:t>
            </a:r>
            <a:r>
              <a:rPr lang="en-GB" dirty="0" smtClean="0"/>
              <a:t>most deprived </a:t>
            </a:r>
            <a:r>
              <a:rPr lang="en-GB" dirty="0" smtClean="0"/>
              <a:t>wards in the UK – to </a:t>
            </a:r>
            <a:r>
              <a:rPr lang="en-GB" dirty="0" smtClean="0"/>
              <a:t>take part </a:t>
            </a:r>
            <a:r>
              <a:rPr lang="en-GB" dirty="0" smtClean="0"/>
              <a:t>in weekly physical activities</a:t>
            </a:r>
            <a:r>
              <a:rPr lang="en-GB" dirty="0" smtClean="0"/>
              <a:t>.</a:t>
            </a:r>
          </a:p>
          <a:p>
            <a:pPr>
              <a:buFont typeface="Arial" pitchFamily="34" charset="0"/>
              <a:buChar char="•"/>
            </a:pPr>
            <a:endParaRPr lang="en-GB" dirty="0" smtClean="0"/>
          </a:p>
          <a:p>
            <a:pPr>
              <a:buFont typeface="Arial" pitchFamily="34" charset="0"/>
              <a:buChar char="•"/>
            </a:pPr>
            <a:r>
              <a:rPr lang="en-GB" u="sng" dirty="0" smtClean="0"/>
              <a:t>Key Target</a:t>
            </a:r>
            <a:r>
              <a:rPr lang="en-GB" dirty="0" smtClean="0"/>
              <a:t>: empower local </a:t>
            </a:r>
            <a:r>
              <a:rPr lang="en-GB" dirty="0" smtClean="0"/>
              <a:t>people to create social </a:t>
            </a:r>
            <a:r>
              <a:rPr lang="en-GB" dirty="0" smtClean="0"/>
              <a:t>change and </a:t>
            </a:r>
            <a:r>
              <a:rPr lang="en-GB" dirty="0" smtClean="0"/>
              <a:t>have a positive impact on </a:t>
            </a:r>
            <a:r>
              <a:rPr lang="en-GB" dirty="0" smtClean="0"/>
              <a:t>social issues.</a:t>
            </a:r>
          </a:p>
          <a:p>
            <a:pPr>
              <a:buFont typeface="Arial" pitchFamily="34" charset="0"/>
              <a:buChar char="•"/>
            </a:pPr>
            <a:endParaRPr lang="en-GB" dirty="0" smtClean="0"/>
          </a:p>
          <a:p>
            <a:pPr>
              <a:buFont typeface="Arial" pitchFamily="34" charset="0"/>
              <a:buChar char="•"/>
            </a:pPr>
            <a:r>
              <a:rPr lang="en-GB" u="sng" dirty="0" smtClean="0"/>
              <a:t>Target Outcomes</a:t>
            </a:r>
            <a:r>
              <a:rPr lang="en-GB" dirty="0" smtClean="0"/>
              <a:t>: </a:t>
            </a:r>
          </a:p>
          <a:p>
            <a:pPr>
              <a:buFont typeface="Arial" pitchFamily="34" charset="0"/>
              <a:buChar char="•"/>
            </a:pPr>
            <a:r>
              <a:rPr lang="en-GB" dirty="0" smtClean="0"/>
              <a:t>Reducing isolation</a:t>
            </a:r>
          </a:p>
          <a:p>
            <a:pPr>
              <a:buFont typeface="Arial" pitchFamily="34" charset="0"/>
              <a:buChar char="•"/>
            </a:pPr>
            <a:r>
              <a:rPr lang="en-GB" dirty="0" smtClean="0"/>
              <a:t>Increasing understanding of the importance of physical activity</a:t>
            </a:r>
          </a:p>
          <a:p>
            <a:pPr>
              <a:buFont typeface="Arial" pitchFamily="34" charset="0"/>
              <a:buChar char="•"/>
            </a:pPr>
            <a:r>
              <a:rPr lang="en-GB" dirty="0" smtClean="0"/>
              <a:t>Creating opportunities for training or education</a:t>
            </a:r>
          </a:p>
          <a:p>
            <a:pPr>
              <a:buFont typeface="Arial" pitchFamily="34" charset="0"/>
              <a:buChar char="•"/>
            </a:pPr>
            <a:r>
              <a:rPr lang="en-GB" dirty="0" smtClean="0"/>
              <a:t>Increasing aspirations of young people.</a:t>
            </a:r>
          </a:p>
          <a:p>
            <a:pPr>
              <a:buFont typeface="Arial" pitchFamily="34" charset="0"/>
              <a:buChar char="•"/>
            </a:pPr>
            <a:endParaRPr lang="en-GB" dirty="0" smtClean="0"/>
          </a:p>
          <a:p>
            <a:pPr>
              <a:buFont typeface="Arial" pitchFamily="34" charset="0"/>
              <a:buChar char="•"/>
            </a:pPr>
            <a:endParaRPr lang="en-GB" dirty="0" smtClean="0"/>
          </a:p>
          <a:p>
            <a:pPr>
              <a:buFont typeface="Arial" pitchFamily="34" charset="0"/>
              <a:buChar char="•"/>
            </a:pPr>
            <a:endParaRPr lang="en-GB" dirty="0" smtClean="0"/>
          </a:p>
          <a:p>
            <a:endParaRPr lang="en-GB" dirty="0" smtClean="0"/>
          </a:p>
          <a:p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Affecting sport participation- inequalities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>
          <a:xfrm>
            <a:off x="1807425" y="3040384"/>
            <a:ext cx="6480000" cy="3412951"/>
          </a:xfrm>
        </p:spPr>
        <p:txBody>
          <a:bodyPr/>
          <a:lstStyle/>
          <a:p>
            <a:pPr>
              <a:buFont typeface="Arial" pitchFamily="34" charset="0"/>
              <a:buChar char="•"/>
            </a:pPr>
            <a:r>
              <a:rPr lang="en-GB" dirty="0" smtClean="0"/>
              <a:t>More than a quarter of </a:t>
            </a:r>
            <a:r>
              <a:rPr lang="en-GB" dirty="0" smtClean="0"/>
              <a:t>England’s population </a:t>
            </a:r>
            <a:r>
              <a:rPr lang="en-GB" dirty="0" smtClean="0"/>
              <a:t>is inactive, meaning </a:t>
            </a:r>
            <a:r>
              <a:rPr lang="en-GB" dirty="0" smtClean="0"/>
              <a:t>they do </a:t>
            </a:r>
            <a:r>
              <a:rPr lang="en-GB" dirty="0" smtClean="0"/>
              <a:t>less than 30 minutes’ </a:t>
            </a:r>
            <a:r>
              <a:rPr lang="en-GB" dirty="0" smtClean="0"/>
              <a:t>physical activity </a:t>
            </a:r>
            <a:r>
              <a:rPr lang="en-GB" dirty="0" smtClean="0"/>
              <a:t>in a week. Some </a:t>
            </a:r>
            <a:r>
              <a:rPr lang="en-GB" dirty="0" smtClean="0"/>
              <a:t>groups, including </a:t>
            </a:r>
            <a:r>
              <a:rPr lang="en-GB" dirty="0" smtClean="0"/>
              <a:t>those in lower-paid </a:t>
            </a:r>
            <a:r>
              <a:rPr lang="en-GB" dirty="0" smtClean="0"/>
              <a:t>jobs, women </a:t>
            </a:r>
            <a:r>
              <a:rPr lang="en-GB" dirty="0" smtClean="0"/>
              <a:t>and disabled people </a:t>
            </a:r>
            <a:r>
              <a:rPr lang="en-GB" dirty="0" smtClean="0"/>
              <a:t>are disproportionally </a:t>
            </a:r>
            <a:r>
              <a:rPr lang="en-GB" dirty="0" smtClean="0"/>
              <a:t>affected</a:t>
            </a:r>
            <a:r>
              <a:rPr lang="en-GB" dirty="0" smtClean="0"/>
              <a:t>.</a:t>
            </a:r>
          </a:p>
          <a:p>
            <a:pPr>
              <a:buFont typeface="Arial" pitchFamily="34" charset="0"/>
              <a:buChar char="•"/>
            </a:pPr>
            <a:endParaRPr lang="en-GB" dirty="0" smtClean="0"/>
          </a:p>
          <a:p>
            <a:pPr>
              <a:buFont typeface="Arial" pitchFamily="34" charset="0"/>
              <a:buChar char="•"/>
            </a:pPr>
            <a:r>
              <a:rPr lang="en-GB" dirty="0" smtClean="0"/>
              <a:t>Targeting of the most inactive people. </a:t>
            </a:r>
          </a:p>
          <a:p>
            <a:pPr>
              <a:buFont typeface="Arial" pitchFamily="34" charset="0"/>
              <a:buChar char="•"/>
            </a:pPr>
            <a:endParaRPr lang="en-GB" dirty="0" smtClean="0"/>
          </a:p>
          <a:p>
            <a:pPr>
              <a:buFont typeface="Arial" pitchFamily="34" charset="0"/>
              <a:buChar char="•"/>
            </a:pPr>
            <a:r>
              <a:rPr lang="en-GB" dirty="0" smtClean="0"/>
              <a:t>Sport participation is now stable, but in the past it increased through a vast programme of LA sport facilities.</a:t>
            </a:r>
          </a:p>
          <a:p>
            <a:pPr>
              <a:buFont typeface="Arial" pitchFamily="34" charset="0"/>
              <a:buChar char="•"/>
            </a:pPr>
            <a:endParaRPr lang="en-GB" dirty="0" smtClean="0"/>
          </a:p>
          <a:p>
            <a:pPr>
              <a:buFont typeface="Arial" pitchFamily="34" charset="0"/>
              <a:buChar char="•"/>
            </a:pPr>
            <a:r>
              <a:rPr lang="en-GB" dirty="0" smtClean="0"/>
              <a:t>LAs can influence sport participation through local facilities (supply) and home events (demand)</a:t>
            </a:r>
          </a:p>
          <a:p>
            <a:pPr>
              <a:buFont typeface="Arial" pitchFamily="34" charset="0"/>
              <a:buChar char="•"/>
            </a:pPr>
            <a:endParaRPr lang="en-GB" dirty="0" smtClean="0"/>
          </a:p>
          <a:p>
            <a:pPr>
              <a:buFont typeface="Arial" pitchFamily="34" charset="0"/>
              <a:buChar char="•"/>
            </a:pPr>
            <a:endParaRPr lang="en-GB" dirty="0" smtClean="0"/>
          </a:p>
          <a:p>
            <a:pPr>
              <a:buFont typeface="Arial" pitchFamily="34" charset="0"/>
              <a:buChar char="•"/>
            </a:pPr>
            <a:endParaRPr lang="en-GB" dirty="0" smtClean="0"/>
          </a:p>
          <a:p>
            <a:endParaRPr lang="en-GB" dirty="0" smtClean="0"/>
          </a:p>
          <a:p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LAs and Parks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>
          <a:xfrm>
            <a:off x="1807425" y="3040384"/>
            <a:ext cx="6480000" cy="3412951"/>
          </a:xfrm>
        </p:spPr>
        <p:txBody>
          <a:bodyPr/>
          <a:lstStyle/>
          <a:p>
            <a:endParaRPr lang="en-GB" dirty="0" smtClean="0"/>
          </a:p>
          <a:p>
            <a:r>
              <a:rPr lang="en-GB" dirty="0" smtClean="0"/>
              <a:t> </a:t>
            </a:r>
            <a:r>
              <a:rPr lang="en-GB" dirty="0" smtClean="0"/>
              <a:t>Heritage Lottery Fund’s (2016) </a:t>
            </a:r>
            <a:r>
              <a:rPr lang="en-GB" i="1" u="sng" dirty="0" smtClean="0"/>
              <a:t>State of the UK public parks 2016</a:t>
            </a:r>
            <a:r>
              <a:rPr lang="en-GB" dirty="0" smtClean="0"/>
              <a:t> report found that</a:t>
            </a:r>
            <a:r>
              <a:rPr lang="en-GB" dirty="0" smtClean="0"/>
              <a:t>:</a:t>
            </a:r>
          </a:p>
          <a:p>
            <a:endParaRPr lang="en-GB" dirty="0" smtClean="0"/>
          </a:p>
          <a:p>
            <a:r>
              <a:rPr lang="en-GB" dirty="0" smtClean="0"/>
              <a:t>57% of the UK population visit their local parks at least once a month or more </a:t>
            </a:r>
            <a:r>
              <a:rPr lang="en-GB" dirty="0" smtClean="0"/>
              <a:t>often</a:t>
            </a:r>
          </a:p>
          <a:p>
            <a:endParaRPr lang="en-GB" dirty="0" smtClean="0"/>
          </a:p>
          <a:p>
            <a:r>
              <a:rPr lang="en-GB" dirty="0" smtClean="0"/>
              <a:t>90% of families with children under 5 visit their local park at least once a </a:t>
            </a:r>
            <a:r>
              <a:rPr lang="en-GB" dirty="0" smtClean="0"/>
              <a:t>month</a:t>
            </a:r>
          </a:p>
          <a:p>
            <a:endParaRPr lang="en-GB" dirty="0" smtClean="0"/>
          </a:p>
          <a:p>
            <a:r>
              <a:rPr lang="en-GB" dirty="0" smtClean="0"/>
              <a:t>70% of people aged 25-34 use their local park</a:t>
            </a:r>
          </a:p>
          <a:p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Outdoor recreation in a LA context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>
          <a:xfrm>
            <a:off x="1807425" y="2132856"/>
            <a:ext cx="6480000" cy="4320479"/>
          </a:xfrm>
        </p:spPr>
        <p:txBody>
          <a:bodyPr/>
          <a:lstStyle/>
          <a:p>
            <a:endParaRPr lang="en-GB" dirty="0" smtClean="0"/>
          </a:p>
          <a:p>
            <a:r>
              <a:rPr lang="en-GB" dirty="0" smtClean="0"/>
              <a:t> </a:t>
            </a:r>
            <a:r>
              <a:rPr lang="en-GB" dirty="0" smtClean="0"/>
              <a:t>Outdoor recreation also brings benefits to the local economy. </a:t>
            </a:r>
            <a:r>
              <a:rPr lang="en-GB" u="sng" dirty="0" smtClean="0"/>
              <a:t>Sheffield Hallam’s Sports Industry Research Centre</a:t>
            </a:r>
            <a:r>
              <a:rPr lang="en-GB" dirty="0" smtClean="0"/>
              <a:t> (2014) found that</a:t>
            </a:r>
            <a:r>
              <a:rPr lang="en-GB" dirty="0" smtClean="0"/>
              <a:t>:</a:t>
            </a:r>
          </a:p>
          <a:p>
            <a:endParaRPr lang="en-GB" dirty="0" smtClean="0"/>
          </a:p>
          <a:p>
            <a:r>
              <a:rPr lang="en-GB" dirty="0" smtClean="0"/>
              <a:t>The estimated employment generated by the outdoor economy in Sheffield is 1,597 Full-time Equivalent jobs (FTEs</a:t>
            </a:r>
            <a:r>
              <a:rPr lang="en-GB" dirty="0" smtClean="0"/>
              <a:t>)</a:t>
            </a:r>
          </a:p>
          <a:p>
            <a:endParaRPr lang="en-GB" dirty="0" smtClean="0"/>
          </a:p>
          <a:p>
            <a:r>
              <a:rPr lang="en-GB" dirty="0" smtClean="0"/>
              <a:t>There are approximately 2,647 outdoor volunteers in Sheffield, equivalent to 700 </a:t>
            </a:r>
            <a:r>
              <a:rPr lang="en-GB" dirty="0" smtClean="0"/>
              <a:t>FTEs</a:t>
            </a:r>
          </a:p>
          <a:p>
            <a:endParaRPr lang="en-GB" dirty="0" smtClean="0"/>
          </a:p>
          <a:p>
            <a:r>
              <a:rPr lang="en-GB" dirty="0" smtClean="0"/>
              <a:t>The estimated economic value of outdoor-related volunteering is an additional £14-18 million</a:t>
            </a:r>
          </a:p>
          <a:p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Employment in Scotland- local contribution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>
          <a:xfrm>
            <a:off x="1807425" y="2132856"/>
            <a:ext cx="6480000" cy="4320479"/>
          </a:xfrm>
        </p:spPr>
        <p:txBody>
          <a:bodyPr/>
          <a:lstStyle/>
          <a:p>
            <a:endParaRPr lang="en-GB" dirty="0" smtClean="0"/>
          </a:p>
          <a:p>
            <a:r>
              <a:rPr lang="en-GB" dirty="0" smtClean="0"/>
              <a:t> </a:t>
            </a:r>
            <a:endParaRPr lang="en-GB" dirty="0"/>
          </a:p>
        </p:txBody>
      </p:sp>
      <p:pic>
        <p:nvPicPr>
          <p:cNvPr id="5" name="Picture 4"/>
          <p:cNvPicPr/>
          <p:nvPr/>
        </p:nvPicPr>
        <p:blipFill>
          <a:blip r:embed="rId2" cstate="print"/>
          <a:srcRect l="21597" t="24556" r="28067" b="21598"/>
          <a:stretch>
            <a:fillRect/>
          </a:stretch>
        </p:blipFill>
        <p:spPr bwMode="auto">
          <a:xfrm>
            <a:off x="1907704" y="2562224"/>
            <a:ext cx="6120680" cy="40351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Sport in Scottish LAs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>
          <a:xfrm>
            <a:off x="1807425" y="3040384"/>
            <a:ext cx="6480000" cy="3412951"/>
          </a:xfrm>
        </p:spPr>
        <p:txBody>
          <a:bodyPr/>
          <a:lstStyle/>
          <a:p>
            <a:r>
              <a:rPr lang="en-GB" dirty="0" smtClean="0"/>
              <a:t>Councils </a:t>
            </a:r>
            <a:r>
              <a:rPr lang="en-GB" dirty="0" smtClean="0"/>
              <a:t>are responsible for almost 60 per cent (or 6,675) of Scotland’s 11,528 sport and recreation </a:t>
            </a:r>
            <a:r>
              <a:rPr lang="en-GB" dirty="0" smtClean="0"/>
              <a:t>facilities. </a:t>
            </a:r>
            <a:r>
              <a:rPr lang="en-GB" dirty="0" smtClean="0"/>
              <a:t>The remaining 40 per cent (4,853) of facilities are the responsibility of the private sector, community sports clubs or other providers such as the Ministry of Defence and </a:t>
            </a:r>
            <a:r>
              <a:rPr lang="en-GB" dirty="0" smtClean="0"/>
              <a:t>universities.</a:t>
            </a:r>
          </a:p>
          <a:p>
            <a:endParaRPr lang="en-GB" dirty="0" smtClean="0"/>
          </a:p>
          <a:p>
            <a:r>
              <a:rPr lang="en-GB" dirty="0" smtClean="0"/>
              <a:t> </a:t>
            </a:r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Most sport economy is on grassroots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>
          <a:xfrm>
            <a:off x="1807425" y="2132856"/>
            <a:ext cx="6480000" cy="4320479"/>
          </a:xfrm>
        </p:spPr>
        <p:txBody>
          <a:bodyPr/>
          <a:lstStyle/>
          <a:p>
            <a:endParaRPr lang="en-GB" dirty="0" smtClean="0"/>
          </a:p>
          <a:p>
            <a:r>
              <a:rPr lang="en-GB" dirty="0" smtClean="0"/>
              <a:t> </a:t>
            </a:r>
            <a:endParaRPr lang="en-GB" dirty="0"/>
          </a:p>
        </p:txBody>
      </p:sp>
      <p:pic>
        <p:nvPicPr>
          <p:cNvPr id="7" name="Picture 6"/>
          <p:cNvPicPr/>
          <p:nvPr/>
        </p:nvPicPr>
        <p:blipFill>
          <a:blip r:embed="rId2" cstate="print"/>
          <a:srcRect l="19775" t="35799" r="19259" b="14793"/>
          <a:stretch>
            <a:fillRect/>
          </a:stretch>
        </p:blipFill>
        <p:spPr bwMode="auto">
          <a:xfrm>
            <a:off x="899593" y="2633662"/>
            <a:ext cx="7272808" cy="3603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sport economy is driven from grassroots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>
          <a:xfrm>
            <a:off x="1807425" y="2132856"/>
            <a:ext cx="6480000" cy="4320479"/>
          </a:xfrm>
        </p:spPr>
        <p:txBody>
          <a:bodyPr/>
          <a:lstStyle/>
          <a:p>
            <a:endParaRPr lang="en-GB" dirty="0" smtClean="0"/>
          </a:p>
          <a:p>
            <a:r>
              <a:rPr lang="en-GB" dirty="0" smtClean="0"/>
              <a:t> In the period 2014-2016, in Scotland:</a:t>
            </a:r>
          </a:p>
          <a:p>
            <a:r>
              <a:rPr lang="en-GB" dirty="0" smtClean="0"/>
              <a:t> </a:t>
            </a:r>
            <a:endParaRPr lang="en-GB" dirty="0" smtClean="0"/>
          </a:p>
          <a:p>
            <a:r>
              <a:rPr lang="en-GB" dirty="0" smtClean="0"/>
              <a:t>Sport related consumer spending increased by 7%</a:t>
            </a:r>
          </a:p>
          <a:p>
            <a:endParaRPr lang="en-GB" dirty="0" smtClean="0"/>
          </a:p>
          <a:p>
            <a:r>
              <a:rPr lang="en-GB" dirty="0" smtClean="0"/>
              <a:t>Sport related GVA increased by 8%</a:t>
            </a:r>
          </a:p>
          <a:p>
            <a:endParaRPr lang="en-GB" dirty="0" smtClean="0"/>
          </a:p>
          <a:p>
            <a:r>
              <a:rPr lang="en-GB" dirty="0" smtClean="0"/>
              <a:t>Sport membership increased by 8.7% from </a:t>
            </a:r>
            <a:r>
              <a:rPr lang="en-GB" dirty="0" smtClean="0"/>
              <a:t>706,764 </a:t>
            </a:r>
            <a:r>
              <a:rPr lang="en-GB" dirty="0" smtClean="0"/>
              <a:t>to </a:t>
            </a:r>
            <a:r>
              <a:rPr lang="en-GB" dirty="0" smtClean="0"/>
              <a:t>768,212 </a:t>
            </a:r>
            <a:endParaRPr lang="en-GB" dirty="0" smtClean="0"/>
          </a:p>
          <a:p>
            <a:endParaRPr lang="en-GB" dirty="0" smtClean="0"/>
          </a:p>
          <a:p>
            <a:endParaRPr lang="en-GB" dirty="0" smtClean="0"/>
          </a:p>
          <a:p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Local Government sport income- Scotland 2016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>
          <a:xfrm>
            <a:off x="1807425" y="2132856"/>
            <a:ext cx="6480000" cy="4320479"/>
          </a:xfrm>
        </p:spPr>
        <p:txBody>
          <a:bodyPr/>
          <a:lstStyle/>
          <a:p>
            <a:endParaRPr lang="en-GB" dirty="0" smtClean="0"/>
          </a:p>
          <a:p>
            <a:r>
              <a:rPr lang="en-GB" dirty="0" smtClean="0"/>
              <a:t> </a:t>
            </a:r>
            <a:endParaRPr lang="en-GB" dirty="0" smtClean="0"/>
          </a:p>
          <a:p>
            <a:endParaRPr lang="en-GB" dirty="0"/>
          </a:p>
        </p:txBody>
      </p:sp>
      <p:pic>
        <p:nvPicPr>
          <p:cNvPr id="5" name="Picture 4"/>
          <p:cNvPicPr/>
          <p:nvPr/>
        </p:nvPicPr>
        <p:blipFill>
          <a:blip r:embed="rId2" cstate="print"/>
          <a:srcRect l="31075" t="19823" r="37207" b="10059"/>
          <a:stretch>
            <a:fillRect/>
          </a:stretch>
        </p:blipFill>
        <p:spPr bwMode="auto">
          <a:xfrm>
            <a:off x="1475656" y="2204865"/>
            <a:ext cx="6048672" cy="44644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Local Government sport expenditure- Scotland 2016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>
          <a:xfrm>
            <a:off x="1807425" y="2132856"/>
            <a:ext cx="6480000" cy="4320479"/>
          </a:xfrm>
        </p:spPr>
        <p:txBody>
          <a:bodyPr/>
          <a:lstStyle/>
          <a:p>
            <a:endParaRPr lang="en-GB" dirty="0" smtClean="0"/>
          </a:p>
          <a:p>
            <a:r>
              <a:rPr lang="en-GB" dirty="0" smtClean="0"/>
              <a:t> </a:t>
            </a:r>
            <a:endParaRPr lang="en-GB" dirty="0" smtClean="0"/>
          </a:p>
          <a:p>
            <a:endParaRPr lang="en-GB" dirty="0"/>
          </a:p>
        </p:txBody>
      </p:sp>
      <p:pic>
        <p:nvPicPr>
          <p:cNvPr id="6" name="Picture 5"/>
          <p:cNvPicPr/>
          <p:nvPr/>
        </p:nvPicPr>
        <p:blipFill>
          <a:blip r:embed="rId2" cstate="print"/>
          <a:srcRect l="30898" t="24260" r="37374" b="13905"/>
          <a:stretch>
            <a:fillRect/>
          </a:stretch>
        </p:blipFill>
        <p:spPr bwMode="auto">
          <a:xfrm>
            <a:off x="1979712" y="2348880"/>
            <a:ext cx="5328592" cy="42484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Effect of home events on sport membership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>
          <a:xfrm>
            <a:off x="1807425" y="2132856"/>
            <a:ext cx="6480000" cy="4320479"/>
          </a:xfrm>
        </p:spPr>
        <p:txBody>
          <a:bodyPr/>
          <a:lstStyle/>
          <a:p>
            <a:endParaRPr lang="en-GB" dirty="0" smtClean="0"/>
          </a:p>
          <a:p>
            <a:r>
              <a:rPr lang="en-GB" dirty="0" smtClean="0"/>
              <a:t> There are evidence from Germany and the UK that link causally home events and sports membership.</a:t>
            </a:r>
          </a:p>
          <a:p>
            <a:endParaRPr lang="en-GB" dirty="0" smtClean="0"/>
          </a:p>
          <a:p>
            <a:r>
              <a:rPr lang="en-GB" dirty="0" smtClean="0"/>
              <a:t>This is important for the local authorities as this is a major tool to increase demand (local authorities are not involved otherwise with elite sport).</a:t>
            </a:r>
          </a:p>
          <a:p>
            <a:endParaRPr lang="en-GB" dirty="0" smtClean="0"/>
          </a:p>
          <a:p>
            <a:r>
              <a:rPr lang="en-GB" dirty="0" smtClean="0"/>
              <a:t>Germany</a:t>
            </a:r>
            <a:r>
              <a:rPr lang="en-GB" dirty="0" smtClean="0"/>
              <a:t>: ‘Membership </a:t>
            </a:r>
            <a:r>
              <a:rPr lang="en-GB" dirty="0" smtClean="0"/>
              <a:t>in </a:t>
            </a:r>
            <a:r>
              <a:rPr lang="en-GB" dirty="0" err="1" smtClean="0"/>
              <a:t>Nonprofit</a:t>
            </a:r>
            <a:r>
              <a:rPr lang="en-GB" dirty="0" smtClean="0"/>
              <a:t> Sport </a:t>
            </a:r>
            <a:r>
              <a:rPr lang="en-GB" dirty="0" smtClean="0"/>
              <a:t>Clubs: A </a:t>
            </a:r>
            <a:r>
              <a:rPr lang="en-GB" dirty="0" smtClean="0"/>
              <a:t>Dynamic Panel </a:t>
            </a:r>
            <a:r>
              <a:rPr lang="en-GB" dirty="0" smtClean="0"/>
              <a:t>Analysis of </a:t>
            </a:r>
            <a:r>
              <a:rPr lang="en-GB" dirty="0" smtClean="0"/>
              <a:t>External Organizational Factors’ by: </a:t>
            </a:r>
            <a:r>
              <a:rPr lang="de-DE" dirty="0" smtClean="0"/>
              <a:t>Daniel </a:t>
            </a:r>
            <a:r>
              <a:rPr lang="de-DE" dirty="0" smtClean="0"/>
              <a:t>Weimar, </a:t>
            </a:r>
            <a:r>
              <a:rPr lang="de-DE" dirty="0" smtClean="0"/>
              <a:t>Pamela </a:t>
            </a:r>
            <a:r>
              <a:rPr lang="de-DE" dirty="0" smtClean="0"/>
              <a:t>Wicker, </a:t>
            </a:r>
            <a:r>
              <a:rPr lang="de-DE" dirty="0" smtClean="0"/>
              <a:t>and Joachim </a:t>
            </a:r>
            <a:r>
              <a:rPr lang="de-DE" dirty="0" smtClean="0"/>
              <a:t>Prinz (</a:t>
            </a:r>
            <a:r>
              <a:rPr lang="en-GB" dirty="0" err="1" smtClean="0"/>
              <a:t>Nonprofit</a:t>
            </a:r>
            <a:r>
              <a:rPr lang="en-GB" dirty="0" smtClean="0"/>
              <a:t> and Voluntary Sector </a:t>
            </a:r>
            <a:r>
              <a:rPr lang="en-GB" dirty="0" smtClean="0"/>
              <a:t>Quarterly, 2015)</a:t>
            </a:r>
          </a:p>
          <a:p>
            <a:endParaRPr lang="en-GB" dirty="0" smtClean="0"/>
          </a:p>
          <a:p>
            <a:endParaRPr lang="en-GB" dirty="0" smtClean="0"/>
          </a:p>
          <a:p>
            <a:endParaRPr lang="en-GB" dirty="0" smtClean="0"/>
          </a:p>
          <a:p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Effect of home events on sport membership-2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>
          <a:xfrm>
            <a:off x="1807425" y="2132856"/>
            <a:ext cx="6480000" cy="4320479"/>
          </a:xfrm>
        </p:spPr>
        <p:txBody>
          <a:bodyPr/>
          <a:lstStyle/>
          <a:p>
            <a:endParaRPr lang="en-GB" dirty="0" smtClean="0"/>
          </a:p>
          <a:p>
            <a:r>
              <a:rPr lang="en-GB" dirty="0" smtClean="0"/>
              <a:t> Results:</a:t>
            </a:r>
          </a:p>
          <a:p>
            <a:endParaRPr lang="en-GB" dirty="0" smtClean="0"/>
          </a:p>
          <a:p>
            <a:r>
              <a:rPr lang="en-GB" dirty="0" smtClean="0"/>
              <a:t>Home events increase sport membership in the current year of the event. This is mostly in the sport under consideration and is mostly true within the local population.</a:t>
            </a:r>
          </a:p>
          <a:p>
            <a:endParaRPr lang="en-GB" dirty="0" smtClean="0"/>
          </a:p>
          <a:p>
            <a:r>
              <a:rPr lang="en-GB" dirty="0" smtClean="0"/>
              <a:t>Case study Scottish gymnastics.</a:t>
            </a:r>
          </a:p>
          <a:p>
            <a:endParaRPr lang="en-GB" dirty="0" smtClean="0"/>
          </a:p>
          <a:p>
            <a:r>
              <a:rPr lang="en-GB" dirty="0" smtClean="0"/>
              <a:t>In the UK this effect is even stronger, with home events affecting sport membership even two years after the event. </a:t>
            </a:r>
          </a:p>
          <a:p>
            <a:endParaRPr lang="en-GB" dirty="0" smtClean="0"/>
          </a:p>
          <a:p>
            <a:r>
              <a:rPr lang="en-GB" dirty="0" smtClean="0"/>
              <a:t>This creates a lot of possibilities for affecting participation and the sport economy through LA policy. </a:t>
            </a:r>
          </a:p>
          <a:p>
            <a:endParaRPr lang="en-GB" dirty="0" smtClean="0"/>
          </a:p>
          <a:p>
            <a:endParaRPr lang="en-GB" dirty="0" smtClean="0"/>
          </a:p>
          <a:p>
            <a:endParaRPr lang="en-GB" dirty="0" smtClean="0"/>
          </a:p>
          <a:p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sz="2000" dirty="0" smtClean="0"/>
              <a:t>Thank you for listening</a:t>
            </a:r>
            <a:endParaRPr lang="en-GB" sz="2000" dirty="0"/>
          </a:p>
        </p:txBody>
      </p:sp>
      <p:pic>
        <p:nvPicPr>
          <p:cNvPr id="7" name="Picture Placeholder 6"/>
          <p:cNvPicPr>
            <a:picLocks noGrp="1" noChangeAspect="1"/>
          </p:cNvPicPr>
          <p:nvPr>
            <p:ph type="pic" sz="quarter" idx="11"/>
          </p:nvPr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13000" r="13000"/>
          <a:stretch>
            <a:fillRect/>
          </a:stretch>
        </p:blipFill>
        <p:spPr/>
      </p:pic>
      <p:sp>
        <p:nvSpPr>
          <p:cNvPr id="4" name="Content Placeholder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 smtClean="0"/>
              <a:t>Themis Kokolakakis</a:t>
            </a:r>
            <a:endParaRPr lang="en-GB" dirty="0" smtClean="0"/>
          </a:p>
          <a:p>
            <a:pPr marL="0" indent="0">
              <a:buNone/>
            </a:pPr>
            <a:r>
              <a:rPr lang="en-GB" dirty="0" smtClean="0"/>
              <a:t>Sport Industry Research Centre</a:t>
            </a:r>
          </a:p>
          <a:p>
            <a:pPr marL="0" indent="0">
              <a:buNone/>
            </a:pPr>
            <a:r>
              <a:rPr lang="en-GB" dirty="0" smtClean="0"/>
              <a:t>Sheffield Hallam University</a:t>
            </a:r>
          </a:p>
          <a:p>
            <a:pPr marL="0" indent="0">
              <a:buNone/>
            </a:pPr>
            <a:r>
              <a:rPr lang="en-GB" dirty="0" smtClean="0"/>
              <a:t>Collegiate Hall</a:t>
            </a:r>
          </a:p>
          <a:p>
            <a:pPr marL="0" indent="0">
              <a:buNone/>
            </a:pPr>
            <a:r>
              <a:rPr lang="en-GB" dirty="0" smtClean="0"/>
              <a:t>Collegiate Campus</a:t>
            </a:r>
          </a:p>
          <a:p>
            <a:pPr marL="0" indent="0">
              <a:buNone/>
            </a:pPr>
            <a:r>
              <a:rPr lang="en-GB" dirty="0" smtClean="0"/>
              <a:t>Sheffield</a:t>
            </a:r>
          </a:p>
          <a:p>
            <a:pPr marL="0" indent="0">
              <a:buNone/>
            </a:pPr>
            <a:r>
              <a:rPr lang="en-GB" dirty="0" smtClean="0"/>
              <a:t>S10 2BP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 smtClean="0"/>
              <a:t>t.kokolakakis@shu.ac.uk</a:t>
            </a:r>
            <a:endParaRPr lang="en-GB" dirty="0"/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sz="quarter" idx="12"/>
          </p:nvPr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20492" r="20492"/>
          <a:stretch>
            <a:fillRect/>
          </a:stretch>
        </p:blipFill>
        <p:spPr>
          <a:xfrm>
            <a:off x="4932040" y="3573016"/>
            <a:ext cx="3384376" cy="2736304"/>
          </a:xfrm>
        </p:spPr>
      </p:pic>
    </p:spTree>
    <p:extLst>
      <p:ext uri="{BB962C8B-B14F-4D97-AF65-F5344CB8AC3E}">
        <p14:creationId xmlns="" xmlns:p14="http://schemas.microsoft.com/office/powerpoint/2010/main" val="37512048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Sheffield Hallam Theme v1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Sheffield Hallam Theme v1</Template>
  <TotalTime>28165</TotalTime>
  <Words>848</Words>
  <Application>Microsoft Office PowerPoint</Application>
  <PresentationFormat>On-screen Show (4:3)</PresentationFormat>
  <Paragraphs>148</Paragraphs>
  <Slides>22</Slides>
  <Notes>2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22</vt:i4>
      </vt:variant>
    </vt:vector>
  </HeadingPairs>
  <TitlesOfParts>
    <vt:vector size="23" baseType="lpstr">
      <vt:lpstr>Sheffield Hallam Theme v1</vt:lpstr>
      <vt:lpstr>The economic importance of volunteering and local authority contribution to sport and the potential for local economic growth.    Dr Themis Kokolakakis,  Sport Industry Research Centre,  Sheffield Hallam University (United Kingdom)</vt:lpstr>
      <vt:lpstr>Introduction</vt:lpstr>
      <vt:lpstr>Central funding through Sport England</vt:lpstr>
      <vt:lpstr>Distribution of funding through Sport England</vt:lpstr>
      <vt:lpstr>Economic development-Multiplier effects</vt:lpstr>
      <vt:lpstr>LA sport facilities and recession</vt:lpstr>
      <vt:lpstr>LA sport facilities and recession-2008/10</vt:lpstr>
      <vt:lpstr>LA Sport facilities and recession-before and after </vt:lpstr>
      <vt:lpstr>LA Sport facilities and recession-before and after- The Guardian </vt:lpstr>
      <vt:lpstr>Physical activity empowers social change</vt:lpstr>
      <vt:lpstr>Affecting sport participation- inequalities</vt:lpstr>
      <vt:lpstr>LAs and Parks</vt:lpstr>
      <vt:lpstr>Outdoor recreation in a LA context</vt:lpstr>
      <vt:lpstr>Employment in Scotland- local contribution</vt:lpstr>
      <vt:lpstr>Sport in Scottish LAs</vt:lpstr>
      <vt:lpstr>Most sport economy is on grassroots</vt:lpstr>
      <vt:lpstr>sport economy is driven from grassroots</vt:lpstr>
      <vt:lpstr>Local Government sport income- Scotland 2016</vt:lpstr>
      <vt:lpstr>Local Government sport expenditure- Scotland 2016</vt:lpstr>
      <vt:lpstr>Effect of home events on sport membership</vt:lpstr>
      <vt:lpstr>Effect of home events on sport membership-2</vt:lpstr>
      <vt:lpstr>Thank you for listening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Sharron Bardsley</dc:creator>
  <cp:lastModifiedBy>THEMISTOCLES</cp:lastModifiedBy>
  <cp:revision>398</cp:revision>
  <cp:lastPrinted>2014-05-14T12:27:59Z</cp:lastPrinted>
  <dcterms:created xsi:type="dcterms:W3CDTF">2012-01-27T13:24:50Z</dcterms:created>
  <dcterms:modified xsi:type="dcterms:W3CDTF">2018-10-24T14:29:50Z</dcterms:modified>
</cp:coreProperties>
</file>